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9" r:id="rId4"/>
    <p:sldId id="302" r:id="rId5"/>
    <p:sldId id="288" r:id="rId6"/>
    <p:sldId id="289" r:id="rId7"/>
    <p:sldId id="290" r:id="rId8"/>
    <p:sldId id="291" r:id="rId9"/>
    <p:sldId id="292" r:id="rId10"/>
    <p:sldId id="293" r:id="rId11"/>
    <p:sldId id="294" r:id="rId12"/>
    <p:sldId id="262" r:id="rId13"/>
    <p:sldId id="296" r:id="rId14"/>
    <p:sldId id="298" r:id="rId15"/>
    <p:sldId id="299" r:id="rId16"/>
    <p:sldId id="300" r:id="rId17"/>
    <p:sldId id="301" r:id="rId18"/>
    <p:sldId id="303" r:id="rId19"/>
    <p:sldId id="304" r:id="rId20"/>
    <p:sldId id="305" r:id="rId21"/>
    <p:sldId id="306" r:id="rId22"/>
    <p:sldId id="307" r:id="rId23"/>
    <p:sldId id="308" r:id="rId24"/>
    <p:sldId id="278" r:id="rId25"/>
    <p:sldId id="282" r:id="rId26"/>
    <p:sldId id="310" r:id="rId27"/>
    <p:sldId id="297" r:id="rId28"/>
    <p:sldId id="285" r:id="rId29"/>
    <p:sldId id="309" r:id="rId30"/>
    <p:sldId id="29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autoAdjust="0"/>
    <p:restoredTop sz="94660"/>
  </p:normalViewPr>
  <p:slideViewPr>
    <p:cSldViewPr snapToGrid="0">
      <p:cViewPr varScale="1">
        <p:scale>
          <a:sx n="73" d="100"/>
          <a:sy n="73"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3ADC3-4859-437C-BC6F-6624EE7184CB}" type="datetimeFigureOut">
              <a:rPr lang="en-US" smtClean="0"/>
              <a:t>9/13/2023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89DF3B-F2C7-45B6-8B47-A3D3E8A8FADB}" type="slidenum">
              <a:rPr lang="en-US" smtClean="0"/>
              <a:t>‹#›</a:t>
            </a:fld>
            <a:endParaRPr lang="en-US"/>
          </a:p>
        </p:txBody>
      </p:sp>
    </p:spTree>
    <p:extLst>
      <p:ext uri="{BB962C8B-B14F-4D97-AF65-F5344CB8AC3E}">
        <p14:creationId xmlns:p14="http://schemas.microsoft.com/office/powerpoint/2010/main" val="98418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AFBF3-B568-470F-B378-9A4651901725}" type="slidenum">
              <a:rPr lang="en-GB" smtClean="0"/>
              <a:pPr>
                <a:defRPr/>
              </a:pPr>
              <a:t>12</a:t>
            </a:fld>
            <a:endParaRPr lang="en-GB"/>
          </a:p>
        </p:txBody>
      </p:sp>
    </p:spTree>
    <p:extLst>
      <p:ext uri="{BB962C8B-B14F-4D97-AF65-F5344CB8AC3E}">
        <p14:creationId xmlns:p14="http://schemas.microsoft.com/office/powerpoint/2010/main" val="13302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AFBF3-B568-470F-B378-9A4651901725}" type="slidenum">
              <a:rPr lang="en-GB" smtClean="0"/>
              <a:pPr>
                <a:defRPr/>
              </a:pPr>
              <a:t>24</a:t>
            </a:fld>
            <a:endParaRPr lang="en-GB"/>
          </a:p>
        </p:txBody>
      </p:sp>
    </p:spTree>
    <p:extLst>
      <p:ext uri="{BB962C8B-B14F-4D97-AF65-F5344CB8AC3E}">
        <p14:creationId xmlns:p14="http://schemas.microsoft.com/office/powerpoint/2010/main" val="2063208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6AFBF3-B568-470F-B378-9A4651901725}" type="slidenum">
              <a:rPr lang="en-GB" smtClean="0"/>
              <a:pPr>
                <a:defRPr/>
              </a:pPr>
              <a:t>28</a:t>
            </a:fld>
            <a:endParaRPr lang="en-GB"/>
          </a:p>
        </p:txBody>
      </p:sp>
    </p:spTree>
    <p:extLst>
      <p:ext uri="{BB962C8B-B14F-4D97-AF65-F5344CB8AC3E}">
        <p14:creationId xmlns:p14="http://schemas.microsoft.com/office/powerpoint/2010/main" val="3219284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A30E94-45C7-4771-927F-A4E90F8F9A7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1236185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30E94-45C7-4771-927F-A4E90F8F9A7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25427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30E94-45C7-4771-927F-A4E90F8F9A7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159838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30E94-45C7-4771-927F-A4E90F8F9A7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2088415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A30E94-45C7-4771-927F-A4E90F8F9A79}" type="datetimeFigureOut">
              <a:rPr lang="en-US" smtClean="0"/>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128128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A30E94-45C7-4771-927F-A4E90F8F9A7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178127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A30E94-45C7-4771-927F-A4E90F8F9A79}" type="datetimeFigureOut">
              <a:rPr lang="en-US" smtClean="0"/>
              <a:t>9/13/2023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1434158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A30E94-45C7-4771-927F-A4E90F8F9A79}" type="datetimeFigureOut">
              <a:rPr lang="en-US" smtClean="0"/>
              <a:t>9/13/2023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416651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30E94-45C7-4771-927F-A4E90F8F9A79}" type="datetimeFigureOut">
              <a:rPr lang="en-US" smtClean="0"/>
              <a:t>9/13/2023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398532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A30E94-45C7-4771-927F-A4E90F8F9A7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810017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A30E94-45C7-4771-927F-A4E90F8F9A79}" type="datetimeFigureOut">
              <a:rPr lang="en-US" smtClean="0"/>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2772B-90F0-4EAA-B530-7A576F6D0905}" type="slidenum">
              <a:rPr lang="en-US" smtClean="0"/>
              <a:t>‹#›</a:t>
            </a:fld>
            <a:endParaRPr lang="en-US"/>
          </a:p>
        </p:txBody>
      </p:sp>
    </p:spTree>
    <p:extLst>
      <p:ext uri="{BB962C8B-B14F-4D97-AF65-F5344CB8AC3E}">
        <p14:creationId xmlns:p14="http://schemas.microsoft.com/office/powerpoint/2010/main" val="91376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30E94-45C7-4771-927F-A4E90F8F9A79}" type="datetimeFigureOut">
              <a:rPr lang="en-US" smtClean="0"/>
              <a:t>9/13/2023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2772B-90F0-4EAA-B530-7A576F6D0905}" type="slidenum">
              <a:rPr lang="en-US" smtClean="0"/>
              <a:t>‹#›</a:t>
            </a:fld>
            <a:endParaRPr lang="en-US"/>
          </a:p>
        </p:txBody>
      </p:sp>
    </p:spTree>
    <p:extLst>
      <p:ext uri="{BB962C8B-B14F-4D97-AF65-F5344CB8AC3E}">
        <p14:creationId xmlns:p14="http://schemas.microsoft.com/office/powerpoint/2010/main" val="217607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18798.pcdn.co/motivationlab/wp-content/uploads/sites/6235/2019/02/doerflinger-et-al2017-planning-to-deliberate-thouroughly.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rainyquote.com/quotes/quotes/m/martinluth400049.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rainyquote.com/quotes/quotes/s/saibaba18409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371/journal.%20pcbi.1009124" TargetMode="External"/><Relationship Id="rId2" Type="http://schemas.openxmlformats.org/officeDocument/2006/relationships/hyperlink" Target="https://extension.harvard.edu/blog/5-strategies-for-academic-success-using-your-strength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xtension.harvard.edu/blog/5-strategies-for-academic-success-using-your-strength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Academic Sink or Swim: Strategies to develop properly as a great scholar</a:t>
            </a:r>
            <a:endParaRPr lang="en-US" dirty="0"/>
          </a:p>
        </p:txBody>
      </p:sp>
      <p:sp>
        <p:nvSpPr>
          <p:cNvPr id="3" name="Subtitle 2"/>
          <p:cNvSpPr>
            <a:spLocks noGrp="1"/>
          </p:cNvSpPr>
          <p:nvPr>
            <p:ph type="subTitle" idx="1"/>
          </p:nvPr>
        </p:nvSpPr>
        <p:spPr>
          <a:xfrm>
            <a:off x="444103" y="3879669"/>
            <a:ext cx="8908903" cy="2547257"/>
          </a:xfrm>
        </p:spPr>
        <p:txBody>
          <a:bodyPr>
            <a:normAutofit/>
          </a:bodyPr>
          <a:lstStyle/>
          <a:p>
            <a:r>
              <a:rPr lang="en-US" b="1" dirty="0" err="1" smtClean="0"/>
              <a:t>Obinna</a:t>
            </a:r>
            <a:r>
              <a:rPr lang="en-US" b="1" dirty="0" smtClean="0"/>
              <a:t> </a:t>
            </a:r>
            <a:r>
              <a:rPr lang="en-US" b="1" dirty="0" err="1" smtClean="0"/>
              <a:t>Onwujekwe</a:t>
            </a:r>
            <a:r>
              <a:rPr lang="en-US" b="1" dirty="0" smtClean="0"/>
              <a:t>: MBBS, MSc,  PhD, </a:t>
            </a:r>
            <a:r>
              <a:rPr lang="en-US" b="1" dirty="0" err="1" smtClean="0"/>
              <a:t>FAMedS</a:t>
            </a:r>
            <a:r>
              <a:rPr lang="en-US" b="1" dirty="0" smtClean="0"/>
              <a:t>, FAS</a:t>
            </a:r>
          </a:p>
          <a:p>
            <a:r>
              <a:rPr lang="en-US" b="1" dirty="0" smtClean="0"/>
              <a:t>Director of Research </a:t>
            </a:r>
          </a:p>
          <a:p>
            <a:r>
              <a:rPr lang="en-US" b="1" dirty="0" smtClean="0"/>
              <a:t>University of Nigeria</a:t>
            </a:r>
            <a:endParaRPr lang="en-US" b="1" dirty="0"/>
          </a:p>
        </p:txBody>
      </p:sp>
      <p:pic>
        <p:nvPicPr>
          <p:cNvPr id="1026" name="Picture 2" descr="22 facts about UNN regarding admission, fees, etc [Must Read] | Info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8240" y="3971109"/>
            <a:ext cx="2969657" cy="2612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925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994"/>
            <a:ext cx="10515600" cy="784406"/>
          </a:xfrm>
        </p:spPr>
        <p:txBody>
          <a:bodyPr>
            <a:normAutofit fontScale="90000"/>
          </a:bodyPr>
          <a:lstStyle/>
          <a:p>
            <a:r>
              <a:rPr lang="en-US" b="1" dirty="0" smtClean="0"/>
              <a:t/>
            </a:r>
            <a:br>
              <a:rPr lang="en-US" b="1" dirty="0" smtClean="0"/>
            </a:br>
            <a:r>
              <a:rPr lang="en-US" b="1" dirty="0" smtClean="0"/>
              <a:t>4. Be resilient – endurance is important</a:t>
            </a:r>
            <a:br>
              <a:rPr lang="en-US" b="1" dirty="0" smtClean="0"/>
            </a:br>
            <a:endParaRPr lang="en-US" dirty="0"/>
          </a:p>
        </p:txBody>
      </p:sp>
      <p:sp>
        <p:nvSpPr>
          <p:cNvPr id="3" name="Content Placeholder 2"/>
          <p:cNvSpPr>
            <a:spLocks noGrp="1"/>
          </p:cNvSpPr>
          <p:nvPr>
            <p:ph idx="1"/>
          </p:nvPr>
        </p:nvSpPr>
        <p:spPr>
          <a:xfrm>
            <a:off x="222069" y="770709"/>
            <a:ext cx="11730445" cy="6087291"/>
          </a:xfrm>
        </p:spPr>
        <p:txBody>
          <a:bodyPr>
            <a:normAutofit fontScale="25000" lnSpcReduction="20000"/>
          </a:bodyPr>
          <a:lstStyle/>
          <a:p>
            <a:r>
              <a:rPr lang="en-US" sz="11200" dirty="0" smtClean="0"/>
              <a:t>Even </a:t>
            </a:r>
            <a:r>
              <a:rPr lang="en-US" sz="11200" dirty="0"/>
              <a:t>with a good plan, obstacles will arise. How well you deal with those obstacles depends on your perspective.</a:t>
            </a:r>
          </a:p>
          <a:p>
            <a:endParaRPr lang="en-US" sz="11200" dirty="0" smtClean="0"/>
          </a:p>
          <a:p>
            <a:r>
              <a:rPr lang="en-US" sz="11200" dirty="0" smtClean="0"/>
              <a:t>There are two </a:t>
            </a:r>
            <a:r>
              <a:rPr lang="en-US" sz="11200" dirty="0"/>
              <a:t>basic mindsets: fixed and growth. Fixed mindsets view mistakes or setbacks as insurmountable. Growth mindsets view them as opportunities for positive change.</a:t>
            </a:r>
          </a:p>
          <a:p>
            <a:endParaRPr lang="en-US" sz="11200" dirty="0" smtClean="0"/>
          </a:p>
          <a:p>
            <a:r>
              <a:rPr lang="en-US" sz="11200" dirty="0" smtClean="0"/>
              <a:t>If </a:t>
            </a:r>
            <a:r>
              <a:rPr lang="en-US" sz="11200" dirty="0"/>
              <a:t>you lean toward a fixed mindset, the good news is that it’s not </a:t>
            </a:r>
            <a:r>
              <a:rPr lang="en-US" sz="11200" dirty="0" smtClean="0"/>
              <a:t>permanent. Training </a:t>
            </a:r>
            <a:r>
              <a:rPr lang="en-US" sz="11200" dirty="0"/>
              <a:t>your brain to see opportunity where you once saw a roadblock is possible</a:t>
            </a:r>
            <a:r>
              <a:rPr lang="en-US" sz="11200" dirty="0" smtClean="0"/>
              <a:t>.</a:t>
            </a:r>
          </a:p>
          <a:p>
            <a:endParaRPr lang="en-US" sz="11200" dirty="0"/>
          </a:p>
          <a:p>
            <a:r>
              <a:rPr lang="en-US" sz="11200" dirty="0"/>
              <a:t>“Give yourself permission to be human,” Levy says. “Predict you’re going to make mistakes.”</a:t>
            </a:r>
          </a:p>
          <a:p>
            <a:endParaRPr lang="en-US" sz="11200" dirty="0" smtClean="0"/>
          </a:p>
          <a:p>
            <a:r>
              <a:rPr lang="en-US" sz="11200" dirty="0" smtClean="0"/>
              <a:t>One </a:t>
            </a:r>
            <a:r>
              <a:rPr lang="en-US" sz="11200" dirty="0"/>
              <a:t>way to build resilience is by preparing for obstacles with </a:t>
            </a:r>
            <a:r>
              <a:rPr lang="en-US" sz="11200" dirty="0">
                <a:hlinkClick r:id="rId2"/>
              </a:rPr>
              <a:t>implementation </a:t>
            </a:r>
            <a:r>
              <a:rPr lang="en-US" sz="11200" dirty="0" smtClean="0">
                <a:hlinkClick r:id="rId2"/>
              </a:rPr>
              <a:t>intentions</a:t>
            </a:r>
            <a:r>
              <a:rPr lang="en-US" sz="11200" dirty="0"/>
              <a:t>.</a:t>
            </a:r>
          </a:p>
          <a:p>
            <a:endParaRPr lang="en-US" sz="11200" dirty="0" smtClean="0"/>
          </a:p>
          <a:p>
            <a:r>
              <a:rPr lang="en-US" sz="11200" dirty="0" smtClean="0"/>
              <a:t>Setting </a:t>
            </a:r>
            <a:r>
              <a:rPr lang="en-US" sz="11200" dirty="0"/>
              <a:t>these intentions gives you a default answer that helps you stick to your plan without having to deliberate or make a snap decision.</a:t>
            </a:r>
          </a:p>
          <a:p>
            <a:endParaRPr lang="en-US" dirty="0"/>
          </a:p>
        </p:txBody>
      </p:sp>
    </p:spTree>
    <p:extLst>
      <p:ext uri="{BB962C8B-B14F-4D97-AF65-F5344CB8AC3E}">
        <p14:creationId xmlns:p14="http://schemas.microsoft.com/office/powerpoint/2010/main" val="300725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Make time to recover.</a:t>
            </a:r>
            <a:br>
              <a:rPr lang="en-US" b="1" dirty="0" smtClean="0"/>
            </a:br>
            <a:endParaRPr lang="en-US" dirty="0"/>
          </a:p>
        </p:txBody>
      </p:sp>
      <p:sp>
        <p:nvSpPr>
          <p:cNvPr id="3" name="Content Placeholder 2"/>
          <p:cNvSpPr>
            <a:spLocks noGrp="1"/>
          </p:cNvSpPr>
          <p:nvPr>
            <p:ph idx="1"/>
          </p:nvPr>
        </p:nvSpPr>
        <p:spPr>
          <a:xfrm>
            <a:off x="838200" y="1175657"/>
            <a:ext cx="10515600" cy="5486400"/>
          </a:xfrm>
        </p:spPr>
        <p:txBody>
          <a:bodyPr>
            <a:normAutofit lnSpcReduction="10000"/>
          </a:bodyPr>
          <a:lstStyle/>
          <a:p>
            <a:r>
              <a:rPr lang="en-US" dirty="0" smtClean="0"/>
              <a:t>Rather </a:t>
            </a:r>
            <a:r>
              <a:rPr lang="en-US" dirty="0"/>
              <a:t>than avoiding stress altogether, </a:t>
            </a:r>
            <a:r>
              <a:rPr lang="en-US" dirty="0" smtClean="0"/>
              <a:t>set </a:t>
            </a:r>
            <a:r>
              <a:rPr lang="en-US" dirty="0"/>
              <a:t>aside time to mentally and physically recover.</a:t>
            </a:r>
          </a:p>
          <a:p>
            <a:r>
              <a:rPr lang="en-US" dirty="0"/>
              <a:t>As a student, you may sometimes fall into a “stretch zone,” where you’re extending yourself to accommodate for different obligations. Periods of stress can actually be positive and motivating if they expand your perception of what’s possible.</a:t>
            </a:r>
          </a:p>
          <a:p>
            <a:r>
              <a:rPr lang="en-US" dirty="0"/>
              <a:t>But it can lead to chronic stress when you don’t build in time to recover.</a:t>
            </a:r>
          </a:p>
          <a:p>
            <a:r>
              <a:rPr lang="en-US" dirty="0"/>
              <a:t>Viewing your eight hours of sleep every night as sacrosanct can go a long way toward staving off chronic stress. So before you pull another all-nighter, think about the effects it may have on you the next day.</a:t>
            </a:r>
          </a:p>
          <a:p>
            <a:r>
              <a:rPr lang="en-US" dirty="0"/>
              <a:t>Taking breaks, setting aside time for meals, and enjoying recreation can help fuel you and keep you on course to achieve your goals.</a:t>
            </a:r>
          </a:p>
          <a:p>
            <a:endParaRPr lang="en-US" dirty="0"/>
          </a:p>
        </p:txBody>
      </p:sp>
    </p:spTree>
    <p:extLst>
      <p:ext uri="{BB962C8B-B14F-4D97-AF65-F5344CB8AC3E}">
        <p14:creationId xmlns:p14="http://schemas.microsoft.com/office/powerpoint/2010/main" val="4147398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hlinkClick r:id="rId3" tooltip="view quote"/>
              </a:rPr>
              <a:t>Martin Luther King, Jr.</a:t>
            </a:r>
            <a:endParaRPr lang="en-GB" smtClean="0"/>
          </a:p>
        </p:txBody>
      </p:sp>
      <p:sp>
        <p:nvSpPr>
          <p:cNvPr id="8195" name="Content Placeholder 2"/>
          <p:cNvSpPr>
            <a:spLocks noGrp="1"/>
          </p:cNvSpPr>
          <p:nvPr>
            <p:ph idx="1"/>
          </p:nvPr>
        </p:nvSpPr>
        <p:spPr/>
        <p:txBody>
          <a:bodyPr>
            <a:normAutofit/>
          </a:bodyPr>
          <a:lstStyle/>
          <a:p>
            <a:r>
              <a:rPr lang="en-GB" sz="3600" dirty="0">
                <a:hlinkClick r:id="rId3" tooltip="view quote"/>
              </a:rPr>
              <a:t>An individual has not started living until he can rise above the narrow confines of his individualistic concerns to the broader concerns of all humanity.</a:t>
            </a:r>
            <a:r>
              <a:rPr lang="en-GB" sz="3600" dirty="0"/>
              <a:t/>
            </a:r>
            <a:br>
              <a:rPr lang="en-GB" sz="3600" dirty="0"/>
            </a:br>
            <a:r>
              <a:rPr lang="en-GB" sz="3600" dirty="0"/>
              <a:t>- a </a:t>
            </a:r>
            <a:r>
              <a:rPr lang="en-GB" sz="3600" dirty="0" smtClean="0"/>
              <a:t>university system </a:t>
            </a:r>
            <a:r>
              <a:rPr lang="en-GB" sz="3600" dirty="0"/>
              <a:t>has not started functioning properly until it </a:t>
            </a:r>
            <a:r>
              <a:rPr lang="en-GB" sz="3600" dirty="0" smtClean="0"/>
              <a:t>starts generating research outputs that will enhance </a:t>
            </a:r>
            <a:r>
              <a:rPr lang="en-GB" sz="3600" dirty="0" err="1" smtClean="0"/>
              <a:t>instituional</a:t>
            </a:r>
            <a:r>
              <a:rPr lang="en-GB" sz="3600" dirty="0" smtClean="0"/>
              <a:t> and national development</a:t>
            </a:r>
            <a:r>
              <a:rPr lang="en-GB" dirty="0" smtClean="0"/>
              <a:t/>
            </a:r>
            <a:br>
              <a:rPr lang="en-GB" dirty="0" smtClean="0"/>
            </a:br>
            <a:endParaRPr lang="en-GB" dirty="0" smtClean="0"/>
          </a:p>
        </p:txBody>
      </p:sp>
    </p:spTree>
    <p:extLst>
      <p:ext uri="{BB962C8B-B14F-4D97-AF65-F5344CB8AC3E}">
        <p14:creationId xmlns:p14="http://schemas.microsoft.com/office/powerpoint/2010/main" val="2762416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Ten simple rules to improve academic work– life balance </a:t>
            </a:r>
            <a:r>
              <a:rPr lang="en-US" sz="3200" dirty="0" smtClean="0"/>
              <a:t>Bartlett et al (2021)</a:t>
            </a:r>
            <a:endParaRPr lang="en-US" sz="3200" dirty="0"/>
          </a:p>
        </p:txBody>
      </p:sp>
      <p:sp>
        <p:nvSpPr>
          <p:cNvPr id="3" name="Content Placeholder 2"/>
          <p:cNvSpPr>
            <a:spLocks noGrp="1"/>
          </p:cNvSpPr>
          <p:nvPr>
            <p:ph idx="1"/>
          </p:nvPr>
        </p:nvSpPr>
        <p:spPr/>
        <p:txBody>
          <a:bodyPr/>
          <a:lstStyle/>
          <a:p>
            <a:pPr marL="0" indent="0">
              <a:buNone/>
            </a:pPr>
            <a:r>
              <a:rPr lang="en-US" dirty="0" smtClean="0"/>
              <a:t>Rule 1: Long hours do not equal productive hours</a:t>
            </a:r>
          </a:p>
          <a:p>
            <a:r>
              <a:rPr lang="en-US" dirty="0" smtClean="0"/>
              <a:t> One common reason for work–life imbalance is the feeling of lagging behind as a result of the present-day competitive nature of academia. This has led to incorrectly normalized practice of overwork, due to a sense of pressure from colleagues or ourselves, contributing to increasing mental health problems in academia</a:t>
            </a:r>
            <a:endParaRPr lang="en-US" dirty="0"/>
          </a:p>
        </p:txBody>
      </p:sp>
    </p:spTree>
    <p:extLst>
      <p:ext uri="{BB962C8B-B14F-4D97-AF65-F5344CB8AC3E}">
        <p14:creationId xmlns:p14="http://schemas.microsoft.com/office/powerpoint/2010/main" val="555929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 2: Examine your options for flexible work practices </a:t>
            </a:r>
            <a:br>
              <a:rPr lang="en-US" dirty="0" smtClean="0"/>
            </a:br>
            <a:endParaRPr lang="en-US" dirty="0"/>
          </a:p>
        </p:txBody>
      </p:sp>
      <p:sp>
        <p:nvSpPr>
          <p:cNvPr id="3" name="Content Placeholder 2"/>
          <p:cNvSpPr>
            <a:spLocks noGrp="1"/>
          </p:cNvSpPr>
          <p:nvPr>
            <p:ph idx="1"/>
          </p:nvPr>
        </p:nvSpPr>
        <p:spPr>
          <a:xfrm>
            <a:off x="313509" y="1489166"/>
            <a:ext cx="11040291" cy="4687797"/>
          </a:xfrm>
        </p:spPr>
        <p:txBody>
          <a:bodyPr>
            <a:normAutofit/>
          </a:bodyPr>
          <a:lstStyle/>
          <a:p>
            <a:r>
              <a:rPr lang="en-US" sz="3200" dirty="0" smtClean="0"/>
              <a:t>Examine your relationship with your work, and try alternative schedules. </a:t>
            </a:r>
          </a:p>
          <a:p>
            <a:r>
              <a:rPr lang="en-US" sz="3200" dirty="0" smtClean="0"/>
              <a:t>Review your expected obligations, employer work hour rules, and offered benefits. </a:t>
            </a:r>
          </a:p>
          <a:p>
            <a:r>
              <a:rPr lang="en-US" sz="3200" dirty="0" smtClean="0"/>
              <a:t>Where possible, make use of modernization of work tools (such as remote work methods using digital technologies); working time is no longer exclusively based on in-person presence at the workplace, but rather the accomplishment of tasks</a:t>
            </a:r>
            <a:endParaRPr lang="en-US" sz="3200" dirty="0"/>
          </a:p>
        </p:txBody>
      </p:sp>
    </p:spTree>
    <p:extLst>
      <p:ext uri="{BB962C8B-B14F-4D97-AF65-F5344CB8AC3E}">
        <p14:creationId xmlns:p14="http://schemas.microsoft.com/office/powerpoint/2010/main" val="2715941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 3: Set boundaries to establish your workplace and time </a:t>
            </a:r>
            <a:br>
              <a:rPr lang="en-US" dirty="0" smtClean="0"/>
            </a:br>
            <a:endParaRPr lang="en-US" dirty="0"/>
          </a:p>
        </p:txBody>
      </p:sp>
      <p:sp>
        <p:nvSpPr>
          <p:cNvPr id="3" name="Content Placeholder 2"/>
          <p:cNvSpPr>
            <a:spLocks noGrp="1"/>
          </p:cNvSpPr>
          <p:nvPr>
            <p:ph idx="1"/>
          </p:nvPr>
        </p:nvSpPr>
        <p:spPr>
          <a:xfrm>
            <a:off x="117566" y="1332410"/>
            <a:ext cx="11236234" cy="5525589"/>
          </a:xfrm>
        </p:spPr>
        <p:txBody>
          <a:bodyPr>
            <a:normAutofit lnSpcReduction="10000"/>
          </a:bodyPr>
          <a:lstStyle/>
          <a:p>
            <a:r>
              <a:rPr lang="en-US" dirty="0" smtClean="0"/>
              <a:t>Setting spatial and temporal boundaries around your work is important for focusing on the task in hand and preventing work from taking over other parts of your life. </a:t>
            </a:r>
          </a:p>
          <a:p>
            <a:endParaRPr lang="en-US" dirty="0" smtClean="0"/>
          </a:p>
          <a:p>
            <a:r>
              <a:rPr lang="en-US" dirty="0" smtClean="0"/>
              <a:t>When you are in the office and need to focus, make sure you can work in a quiet place where colleagues are unlikely to distract you. </a:t>
            </a:r>
          </a:p>
          <a:p>
            <a:endParaRPr lang="en-US" dirty="0" smtClean="0"/>
          </a:p>
          <a:p>
            <a:r>
              <a:rPr lang="en-US" dirty="0" smtClean="0"/>
              <a:t>If you work in a shared office space, communicate with those around you to let them know your needs, or if you need complete silence, then consider working in a designated space for focused work. </a:t>
            </a:r>
          </a:p>
          <a:p>
            <a:endParaRPr lang="en-US" dirty="0"/>
          </a:p>
          <a:p>
            <a:r>
              <a:rPr lang="en-US" dirty="0" smtClean="0"/>
              <a:t>While working from home, some may struggle to disconnect from work, step away from screens, and set clear boundaries</a:t>
            </a:r>
            <a:endParaRPr lang="en-US" dirty="0"/>
          </a:p>
        </p:txBody>
      </p:sp>
    </p:spTree>
    <p:extLst>
      <p:ext uri="{BB962C8B-B14F-4D97-AF65-F5344CB8AC3E}">
        <p14:creationId xmlns:p14="http://schemas.microsoft.com/office/powerpoint/2010/main" val="89142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075" y="0"/>
            <a:ext cx="10515600" cy="797469"/>
          </a:xfrm>
        </p:spPr>
        <p:txBody>
          <a:bodyPr>
            <a:normAutofit/>
          </a:bodyPr>
          <a:lstStyle/>
          <a:p>
            <a:r>
              <a:rPr lang="en-US" sz="2400" b="1" dirty="0" smtClean="0"/>
              <a:t>Rule 4: Commit to strategies that increase your efficiency and productivity</a:t>
            </a:r>
            <a:endParaRPr lang="en-US" sz="2400" b="1" dirty="0"/>
          </a:p>
        </p:txBody>
      </p:sp>
      <p:sp>
        <p:nvSpPr>
          <p:cNvPr id="3" name="Content Placeholder 2"/>
          <p:cNvSpPr>
            <a:spLocks noGrp="1"/>
          </p:cNvSpPr>
          <p:nvPr>
            <p:ph idx="1"/>
          </p:nvPr>
        </p:nvSpPr>
        <p:spPr>
          <a:xfrm>
            <a:off x="365760" y="600892"/>
            <a:ext cx="11612880" cy="6126480"/>
          </a:xfrm>
        </p:spPr>
        <p:txBody>
          <a:bodyPr>
            <a:noAutofit/>
          </a:bodyPr>
          <a:lstStyle/>
          <a:p>
            <a:r>
              <a:rPr lang="en-US" sz="2400" dirty="0" smtClean="0"/>
              <a:t>Do not overcommit. Learn to say “no”. Try to drop activities that drain your energy, such as nonessential meetings that do not enhance your life or career, and be efficient within this limited time with set goals. </a:t>
            </a:r>
          </a:p>
          <a:p>
            <a:r>
              <a:rPr lang="en-US" sz="2400" dirty="0" smtClean="0"/>
              <a:t>Many people use to-do lists and outline daily/weekly tasks, defining both work- and </a:t>
            </a:r>
            <a:r>
              <a:rPr lang="en-US" sz="2400" dirty="0" err="1" smtClean="0"/>
              <a:t>nonworkrelated</a:t>
            </a:r>
            <a:r>
              <a:rPr lang="en-US" sz="2400" dirty="0" smtClean="0"/>
              <a:t> obligations that need to be accomplished. </a:t>
            </a:r>
          </a:p>
          <a:p>
            <a:r>
              <a:rPr lang="en-US" sz="2400" dirty="0" smtClean="0"/>
              <a:t>Manage your time. Learning how to effectively manage your time and focus while at work is critical. </a:t>
            </a:r>
          </a:p>
          <a:p>
            <a:r>
              <a:rPr lang="en-US" sz="2400" dirty="0" smtClean="0"/>
              <a:t>Minimize decision fatigue. Decision fatigue refers to the deteriorating quality of decisions made by an individual after a long session of decision-making.</a:t>
            </a:r>
          </a:p>
          <a:p>
            <a:r>
              <a:rPr lang="en-US" sz="2400" dirty="0" smtClean="0"/>
              <a:t>Collaborate. Workplace and home collaborations can take some of the load off and help in managing stress. </a:t>
            </a:r>
          </a:p>
          <a:p>
            <a:r>
              <a:rPr lang="en-US" sz="2400" dirty="0" smtClean="0"/>
              <a:t>Discover your own strategies. Try to figure out what strategies work for you, and apply these to your life. Individuals respond differently to time of the day, physical conditions, and stress. Productivity may come with creative arrangements, and a high degree of organization</a:t>
            </a:r>
            <a:endParaRPr lang="en-US" sz="2400" dirty="0"/>
          </a:p>
        </p:txBody>
      </p:sp>
    </p:spTree>
    <p:extLst>
      <p:ext uri="{BB962C8B-B14F-4D97-AF65-F5344CB8AC3E}">
        <p14:creationId xmlns:p14="http://schemas.microsoft.com/office/powerpoint/2010/main" val="149218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Rule 5: Have a long-term strategy to help with prioritization, and review it regularly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Having a long-term strategy that considers what you want to achieve and the timelines needed to get there can help with prioritization and deciding what to take on and what to say no to. </a:t>
            </a:r>
          </a:p>
          <a:p>
            <a:endParaRPr lang="en-US" dirty="0"/>
          </a:p>
          <a:p>
            <a:r>
              <a:rPr lang="en-US" dirty="0" smtClean="0"/>
              <a:t>This not only includes goals linked to your academic career but also what is important to you outside of work, whatever this may be. </a:t>
            </a:r>
          </a:p>
          <a:p>
            <a:endParaRPr lang="en-US" dirty="0"/>
          </a:p>
          <a:p>
            <a:r>
              <a:rPr lang="en-US" dirty="0" smtClean="0"/>
              <a:t>Consider using weekly time management charts to assess your task delegation retrospectively </a:t>
            </a:r>
            <a:endParaRPr lang="en-US" dirty="0"/>
          </a:p>
        </p:txBody>
      </p:sp>
    </p:spTree>
    <p:extLst>
      <p:ext uri="{BB962C8B-B14F-4D97-AF65-F5344CB8AC3E}">
        <p14:creationId xmlns:p14="http://schemas.microsoft.com/office/powerpoint/2010/main" val="133550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086"/>
          </a:xfrm>
        </p:spPr>
        <p:txBody>
          <a:bodyPr>
            <a:normAutofit fontScale="90000"/>
          </a:bodyPr>
          <a:lstStyle/>
          <a:p>
            <a:r>
              <a:rPr lang="en-US" dirty="0" smtClean="0"/>
              <a:t>Rule 6: Make your health a priority</a:t>
            </a:r>
            <a:endParaRPr lang="en-US" dirty="0"/>
          </a:p>
        </p:txBody>
      </p:sp>
      <p:sp>
        <p:nvSpPr>
          <p:cNvPr id="3" name="Content Placeholder 2"/>
          <p:cNvSpPr>
            <a:spLocks noGrp="1"/>
          </p:cNvSpPr>
          <p:nvPr>
            <p:ph idx="1"/>
          </p:nvPr>
        </p:nvSpPr>
        <p:spPr>
          <a:xfrm>
            <a:off x="838200" y="1005840"/>
            <a:ext cx="10515600" cy="5171123"/>
          </a:xfrm>
        </p:spPr>
        <p:txBody>
          <a:bodyPr>
            <a:normAutofit lnSpcReduction="10000"/>
          </a:bodyPr>
          <a:lstStyle/>
          <a:p>
            <a:r>
              <a:rPr lang="en-US" sz="4000" dirty="0" smtClean="0"/>
              <a:t>You are not only defined by your work. </a:t>
            </a:r>
          </a:p>
          <a:p>
            <a:endParaRPr lang="en-US" sz="4000" dirty="0"/>
          </a:p>
          <a:p>
            <a:r>
              <a:rPr lang="en-US" sz="4000" dirty="0" smtClean="0"/>
              <a:t>Spending time on self-care and relaxation is a necessity in life to maintain a healthy body and mind, leading to a fulfilling lifestyle. </a:t>
            </a:r>
          </a:p>
          <a:p>
            <a:pPr marL="457200" lvl="1" indent="0">
              <a:buNone/>
            </a:pPr>
            <a:r>
              <a:rPr lang="en-US" sz="3600" dirty="0" smtClean="0"/>
              <a:t>• Eat a healthy diet. </a:t>
            </a:r>
          </a:p>
          <a:p>
            <a:pPr marL="457200" lvl="1" indent="0">
              <a:buNone/>
            </a:pPr>
            <a:r>
              <a:rPr lang="en-US" sz="3600" dirty="0" smtClean="0"/>
              <a:t>• Get enough sleep. Lack of sleep increases stress, and associated fatigue is linked to poor work–life balance</a:t>
            </a:r>
            <a:endParaRPr lang="en-US" sz="3600" dirty="0"/>
          </a:p>
        </p:txBody>
      </p:sp>
    </p:spTree>
    <p:extLst>
      <p:ext uri="{BB962C8B-B14F-4D97-AF65-F5344CB8AC3E}">
        <p14:creationId xmlns:p14="http://schemas.microsoft.com/office/powerpoint/2010/main" val="3356233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263" y="365125"/>
            <a:ext cx="10883537" cy="941161"/>
          </a:xfrm>
        </p:spPr>
        <p:txBody>
          <a:bodyPr/>
          <a:lstStyle/>
          <a:p>
            <a:r>
              <a:rPr lang="en-US" b="1" dirty="0" smtClean="0"/>
              <a:t>Prioritize your physical and mental health</a:t>
            </a:r>
            <a:endParaRPr lang="en-US" b="1" dirty="0"/>
          </a:p>
        </p:txBody>
      </p:sp>
      <p:sp>
        <p:nvSpPr>
          <p:cNvPr id="3" name="Content Placeholder 2"/>
          <p:cNvSpPr>
            <a:spLocks noGrp="1"/>
          </p:cNvSpPr>
          <p:nvPr>
            <p:ph idx="1"/>
          </p:nvPr>
        </p:nvSpPr>
        <p:spPr>
          <a:xfrm>
            <a:off x="300446" y="1463040"/>
            <a:ext cx="11560628" cy="5081451"/>
          </a:xfrm>
        </p:spPr>
        <p:txBody>
          <a:bodyPr>
            <a:noAutofit/>
          </a:bodyPr>
          <a:lstStyle/>
          <a:p>
            <a:r>
              <a:rPr lang="en-US" sz="3600" dirty="0" smtClean="0"/>
              <a:t>Set time aside for individual or group physical activities of your choice. </a:t>
            </a:r>
          </a:p>
          <a:p>
            <a:r>
              <a:rPr lang="en-US" sz="3600" dirty="0" smtClean="0"/>
              <a:t>Schedule specific times for social activities and exercise to unwind, by arranging ahead of time with others or signing up to regular classes, making the plans harder to cancel. Using the gym at your workplace during a break can freshen you</a:t>
            </a:r>
          </a:p>
          <a:p>
            <a:r>
              <a:rPr lang="en-US" sz="3600" dirty="0" smtClean="0"/>
              <a:t>Try meditation or mindfulness exercises. </a:t>
            </a:r>
          </a:p>
          <a:p>
            <a:r>
              <a:rPr lang="en-US" sz="3600" dirty="0" smtClean="0"/>
              <a:t>Make time for your hobbies and relaxation. </a:t>
            </a:r>
            <a:endParaRPr lang="en-US" sz="3600" dirty="0"/>
          </a:p>
        </p:txBody>
      </p:sp>
    </p:spTree>
    <p:extLst>
      <p:ext uri="{BB962C8B-B14F-4D97-AF65-F5344CB8AC3E}">
        <p14:creationId xmlns:p14="http://schemas.microsoft.com/office/powerpoint/2010/main" val="2103947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28823"/>
          </a:xfrm>
        </p:spPr>
        <p:txBody>
          <a:bodyPr/>
          <a:lstStyle/>
          <a:p>
            <a:r>
              <a:rPr lang="en-US" b="1" dirty="0" smtClean="0">
                <a:solidFill>
                  <a:srgbClr val="003300"/>
                </a:solidFill>
              </a:rPr>
              <a:t>Outline of the presentation </a:t>
            </a:r>
            <a:endParaRPr lang="en-US" b="1" dirty="0">
              <a:solidFill>
                <a:srgbClr val="003300"/>
              </a:solidFill>
            </a:endParaRPr>
          </a:p>
        </p:txBody>
      </p:sp>
      <p:sp>
        <p:nvSpPr>
          <p:cNvPr id="3" name="Content Placeholder 2"/>
          <p:cNvSpPr>
            <a:spLocks noGrp="1"/>
          </p:cNvSpPr>
          <p:nvPr>
            <p:ph idx="1"/>
          </p:nvPr>
        </p:nvSpPr>
        <p:spPr>
          <a:xfrm>
            <a:off x="838200" y="1493948"/>
            <a:ext cx="10515600" cy="4906851"/>
          </a:xfrm>
        </p:spPr>
        <p:txBody>
          <a:bodyPr>
            <a:normAutofit/>
          </a:bodyPr>
          <a:lstStyle/>
          <a:p>
            <a:r>
              <a:rPr lang="en-US" dirty="0" smtClean="0">
                <a:effectLst/>
              </a:rPr>
              <a:t>Roles of academics – teaching, research, consultancies, community service and self-happiness</a:t>
            </a:r>
          </a:p>
          <a:p>
            <a:r>
              <a:rPr lang="en-US" dirty="0" smtClean="0"/>
              <a:t>Work-life-family balance</a:t>
            </a:r>
          </a:p>
          <a:p>
            <a:r>
              <a:rPr lang="en-US" dirty="0" smtClean="0">
                <a:effectLst/>
              </a:rPr>
              <a:t>5 steps</a:t>
            </a:r>
          </a:p>
          <a:p>
            <a:r>
              <a:rPr lang="en-US" dirty="0" smtClean="0">
                <a:effectLst/>
              </a:rPr>
              <a:t>10 strategies </a:t>
            </a:r>
          </a:p>
          <a:p>
            <a:r>
              <a:rPr lang="en-US" dirty="0" smtClean="0"/>
              <a:t>Conclusion</a:t>
            </a:r>
          </a:p>
          <a:p>
            <a:endParaRPr lang="en-US" dirty="0"/>
          </a:p>
        </p:txBody>
      </p:sp>
    </p:spTree>
    <p:extLst>
      <p:ext uri="{BB962C8B-B14F-4D97-AF65-F5344CB8AC3E}">
        <p14:creationId xmlns:p14="http://schemas.microsoft.com/office/powerpoint/2010/main" val="780195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7: Regularly interact with family and friends</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Your work schedule does not need to lead to loss of your personal relationships. </a:t>
            </a:r>
          </a:p>
          <a:p>
            <a:pPr marL="0" indent="0">
              <a:buNone/>
            </a:pPr>
            <a:endParaRPr lang="en-US" sz="3600" dirty="0"/>
          </a:p>
          <a:p>
            <a:pPr marL="0" indent="0">
              <a:buNone/>
            </a:pPr>
            <a:r>
              <a:rPr lang="en-US" sz="3600" dirty="0" smtClean="0"/>
              <a:t>Scheduling time off to meet in-person or interact online with your loved ones in advance will make it harder to cancel plans in favor of working longer. </a:t>
            </a:r>
          </a:p>
        </p:txBody>
      </p:sp>
    </p:spTree>
    <p:extLst>
      <p:ext uri="{BB962C8B-B14F-4D97-AF65-F5344CB8AC3E}">
        <p14:creationId xmlns:p14="http://schemas.microsoft.com/office/powerpoint/2010/main" val="2474424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Rule 8: Make time for volunteer work or similar commitments that are important and meaningful to you</a:t>
            </a:r>
            <a:endParaRPr lang="en-US" sz="3600" dirty="0"/>
          </a:p>
        </p:txBody>
      </p:sp>
      <p:sp>
        <p:nvSpPr>
          <p:cNvPr id="3" name="Content Placeholder 2"/>
          <p:cNvSpPr>
            <a:spLocks noGrp="1"/>
          </p:cNvSpPr>
          <p:nvPr>
            <p:ph idx="1"/>
          </p:nvPr>
        </p:nvSpPr>
        <p:spPr/>
        <p:txBody>
          <a:bodyPr/>
          <a:lstStyle/>
          <a:p>
            <a:r>
              <a:rPr lang="en-US" dirty="0" smtClean="0"/>
              <a:t>Many find additional engagements outside of their day to day jobs both important and </a:t>
            </a:r>
            <a:r>
              <a:rPr lang="en-US" dirty="0" err="1" smtClean="0"/>
              <a:t>rewarding</a:t>
            </a:r>
            <a:r>
              <a:rPr lang="en-US" dirty="0" smtClean="0"/>
              <a:t>. </a:t>
            </a:r>
          </a:p>
          <a:p>
            <a:endParaRPr lang="en-US" dirty="0"/>
          </a:p>
          <a:p>
            <a:r>
              <a:rPr lang="en-US" dirty="0" smtClean="0"/>
              <a:t>These activities would not be considered hobbies or relaxation, examples may include volunteering for the local community, regional and online communities (e.g., student advocacy groups), time on boards or committees outside of work (e.g., acting as treasurer or secretary of a club), and learning a new language when you have moved to a new place</a:t>
            </a:r>
            <a:endParaRPr lang="en-US" dirty="0"/>
          </a:p>
        </p:txBody>
      </p:sp>
    </p:spTree>
    <p:extLst>
      <p:ext uri="{BB962C8B-B14F-4D97-AF65-F5344CB8AC3E}">
        <p14:creationId xmlns:p14="http://schemas.microsoft.com/office/powerpoint/2010/main" val="3107820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9: Seek out or help create peer and institutional support systems</a:t>
            </a:r>
            <a:endParaRPr lang="en-US" dirty="0"/>
          </a:p>
        </p:txBody>
      </p:sp>
      <p:sp>
        <p:nvSpPr>
          <p:cNvPr id="3" name="Content Placeholder 2"/>
          <p:cNvSpPr>
            <a:spLocks noGrp="1"/>
          </p:cNvSpPr>
          <p:nvPr>
            <p:ph idx="1"/>
          </p:nvPr>
        </p:nvSpPr>
        <p:spPr/>
        <p:txBody>
          <a:bodyPr/>
          <a:lstStyle/>
          <a:p>
            <a:r>
              <a:rPr lang="en-US" dirty="0" smtClean="0"/>
              <a:t>Support systems are also critical to your success, and building more than one will increase your chances of success and balance overall [59]. At work, join forces with coworkers who can cover for you—and vice versa—when family conflicts arise.</a:t>
            </a:r>
            <a:endParaRPr lang="en-US" dirty="0"/>
          </a:p>
        </p:txBody>
      </p:sp>
    </p:spTree>
    <p:extLst>
      <p:ext uri="{BB962C8B-B14F-4D97-AF65-F5344CB8AC3E}">
        <p14:creationId xmlns:p14="http://schemas.microsoft.com/office/powerpoint/2010/main" val="2473124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5664"/>
          </a:xfrm>
        </p:spPr>
        <p:txBody>
          <a:bodyPr>
            <a:normAutofit/>
          </a:bodyPr>
          <a:lstStyle/>
          <a:p>
            <a:r>
              <a:rPr lang="en-US" sz="2800" b="1" dirty="0" smtClean="0"/>
              <a:t>Rule 10: Open a dialogue about the importance of work–life balance and advocate for systemic change</a:t>
            </a:r>
            <a:endParaRPr lang="en-US" sz="2800" b="1" dirty="0"/>
          </a:p>
        </p:txBody>
      </p:sp>
      <p:sp>
        <p:nvSpPr>
          <p:cNvPr id="3" name="Content Placeholder 2"/>
          <p:cNvSpPr>
            <a:spLocks noGrp="1"/>
          </p:cNvSpPr>
          <p:nvPr>
            <p:ph idx="1"/>
          </p:nvPr>
        </p:nvSpPr>
        <p:spPr/>
        <p:txBody>
          <a:bodyPr>
            <a:normAutofit/>
          </a:bodyPr>
          <a:lstStyle/>
          <a:p>
            <a:r>
              <a:rPr lang="en-US" sz="4000" dirty="0" smtClean="0"/>
              <a:t>Spreading awareness and promoting good practice for managing work–life balance are essential toward shifting the prevailing culture away from current excellence at any cost practices. </a:t>
            </a:r>
            <a:endParaRPr lang="en-US" sz="4000" dirty="0"/>
          </a:p>
        </p:txBody>
      </p:sp>
    </p:spTree>
    <p:extLst>
      <p:ext uri="{BB962C8B-B14F-4D97-AF65-F5344CB8AC3E}">
        <p14:creationId xmlns:p14="http://schemas.microsoft.com/office/powerpoint/2010/main" val="914670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GB" smtClean="0"/>
              <a:t>Sai Baba</a:t>
            </a:r>
          </a:p>
        </p:txBody>
      </p:sp>
      <p:sp>
        <p:nvSpPr>
          <p:cNvPr id="101379" name="Content Placeholder 2"/>
          <p:cNvSpPr>
            <a:spLocks noGrp="1"/>
          </p:cNvSpPr>
          <p:nvPr>
            <p:ph idx="1"/>
          </p:nvPr>
        </p:nvSpPr>
        <p:spPr/>
        <p:txBody>
          <a:bodyPr/>
          <a:lstStyle/>
          <a:p>
            <a:pPr marL="0" indent="0">
              <a:buNone/>
            </a:pPr>
            <a:r>
              <a:rPr lang="en-GB" sz="4000" dirty="0" smtClean="0">
                <a:hlinkClick r:id="rId3" action="ppaction://hlinkfile" tooltip="view quote"/>
              </a:rPr>
              <a:t>A house must be built on solid foundations if it is to last. The same principle applies to man, otherwise he too will sink back into the soft ground and becomes swallowed up by the world of illusion.</a:t>
            </a:r>
            <a:r>
              <a:rPr lang="en-GB" dirty="0" smtClean="0"/>
              <a:t/>
            </a:r>
            <a:br>
              <a:rPr lang="en-GB" dirty="0" smtClean="0"/>
            </a:br>
            <a:endParaRPr lang="en-GB" dirty="0" smtClean="0"/>
          </a:p>
        </p:txBody>
      </p:sp>
    </p:spTree>
    <p:extLst>
      <p:ext uri="{BB962C8B-B14F-4D97-AF65-F5344CB8AC3E}">
        <p14:creationId xmlns:p14="http://schemas.microsoft.com/office/powerpoint/2010/main" val="466004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8909"/>
          </a:xfrm>
        </p:spPr>
        <p:txBody>
          <a:bodyPr/>
          <a:lstStyle/>
          <a:p>
            <a:r>
              <a:rPr lang="en-US" b="1" dirty="0" smtClean="0">
                <a:solidFill>
                  <a:srgbClr val="003300"/>
                </a:solidFill>
                <a:effectLst/>
              </a:rPr>
              <a:t>Mentorship </a:t>
            </a:r>
            <a:r>
              <a:rPr lang="en-US" b="1" dirty="0" smtClean="0">
                <a:solidFill>
                  <a:srgbClr val="003300"/>
                </a:solidFill>
                <a:effectLst/>
              </a:rPr>
              <a:t>is </a:t>
            </a:r>
            <a:r>
              <a:rPr lang="en-US" b="1" dirty="0" smtClean="0">
                <a:solidFill>
                  <a:srgbClr val="003300"/>
                </a:solidFill>
                <a:effectLst/>
              </a:rPr>
              <a:t>a key</a:t>
            </a:r>
            <a:endParaRPr lang="en-US" b="1" dirty="0">
              <a:solidFill>
                <a:srgbClr val="003300"/>
              </a:solidFill>
            </a:endParaRPr>
          </a:p>
        </p:txBody>
      </p:sp>
      <p:sp>
        <p:nvSpPr>
          <p:cNvPr id="3" name="Content Placeholder 2"/>
          <p:cNvSpPr>
            <a:spLocks noGrp="1"/>
          </p:cNvSpPr>
          <p:nvPr>
            <p:ph idx="1"/>
          </p:nvPr>
        </p:nvSpPr>
        <p:spPr>
          <a:xfrm>
            <a:off x="203200" y="1371600"/>
            <a:ext cx="11760200" cy="5207000"/>
          </a:xfrm>
        </p:spPr>
        <p:txBody>
          <a:bodyPr>
            <a:normAutofit/>
          </a:bodyPr>
          <a:lstStyle/>
          <a:p>
            <a:pPr marL="0" indent="0">
              <a:buNone/>
            </a:pPr>
            <a:r>
              <a:rPr lang="en-US" sz="3500" dirty="0" smtClean="0">
                <a:effectLst/>
              </a:rPr>
              <a:t>Top-performing </a:t>
            </a:r>
            <a:r>
              <a:rPr lang="en-US" sz="3500" dirty="0" smtClean="0">
                <a:effectLst/>
              </a:rPr>
              <a:t>academics had/have good mentors</a:t>
            </a:r>
          </a:p>
          <a:p>
            <a:pPr marL="0" indent="0">
              <a:buNone/>
            </a:pPr>
            <a:endParaRPr lang="en-US" sz="3500" dirty="0"/>
          </a:p>
          <a:p>
            <a:r>
              <a:rPr lang="en-US" sz="3500" dirty="0" smtClean="0">
                <a:effectLst/>
              </a:rPr>
              <a:t>Identify and approach mentors early on, or even later on</a:t>
            </a:r>
          </a:p>
          <a:p>
            <a:endParaRPr lang="en-US" sz="3500" dirty="0"/>
          </a:p>
          <a:p>
            <a:r>
              <a:rPr lang="en-US" sz="3500" dirty="0" smtClean="0">
                <a:effectLst/>
              </a:rPr>
              <a:t>Mentors that are in your academic area of focus</a:t>
            </a:r>
          </a:p>
          <a:p>
            <a:endParaRPr lang="en-US" sz="3500" dirty="0"/>
          </a:p>
          <a:p>
            <a:r>
              <a:rPr lang="en-US" sz="3500" dirty="0" smtClean="0">
                <a:effectLst/>
              </a:rPr>
              <a:t>Mentors in the various aspects of academic life</a:t>
            </a:r>
          </a:p>
          <a:p>
            <a:pPr marL="0" indent="0">
              <a:buNone/>
            </a:pPr>
            <a:endParaRPr lang="en-US" sz="3500" dirty="0" smtClean="0">
              <a:effectLst/>
            </a:endParaRPr>
          </a:p>
        </p:txBody>
      </p:sp>
    </p:spTree>
    <p:extLst>
      <p:ext uri="{BB962C8B-B14F-4D97-AF65-F5344CB8AC3E}">
        <p14:creationId xmlns:p14="http://schemas.microsoft.com/office/powerpoint/2010/main" val="38316052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team work is another key</a:t>
            </a:r>
            <a:endParaRPr lang="en-US" dirty="0"/>
          </a:p>
        </p:txBody>
      </p:sp>
      <p:sp>
        <p:nvSpPr>
          <p:cNvPr id="3" name="Content Placeholder 2"/>
          <p:cNvSpPr>
            <a:spLocks noGrp="1"/>
          </p:cNvSpPr>
          <p:nvPr>
            <p:ph idx="1"/>
          </p:nvPr>
        </p:nvSpPr>
        <p:spPr>
          <a:xfrm>
            <a:off x="746760" y="1525179"/>
            <a:ext cx="10515600" cy="4862558"/>
          </a:xfrm>
        </p:spPr>
        <p:txBody>
          <a:bodyPr>
            <a:normAutofit lnSpcReduction="10000"/>
          </a:bodyPr>
          <a:lstStyle/>
          <a:p>
            <a:r>
              <a:rPr lang="en-US" dirty="0" smtClean="0"/>
              <a:t>Identify and join research groups with related interests</a:t>
            </a:r>
          </a:p>
          <a:p>
            <a:endParaRPr lang="en-US" dirty="0"/>
          </a:p>
          <a:p>
            <a:r>
              <a:rPr lang="en-US" dirty="0" smtClean="0"/>
              <a:t>You can form your own research group with like minds</a:t>
            </a:r>
          </a:p>
          <a:p>
            <a:endParaRPr lang="en-US" dirty="0"/>
          </a:p>
          <a:p>
            <a:r>
              <a:rPr lang="en-US" dirty="0" smtClean="0"/>
              <a:t>Associate academically with only serious academics – busy people, working in many research projects with good publications history</a:t>
            </a:r>
          </a:p>
          <a:p>
            <a:endParaRPr lang="en-US" dirty="0"/>
          </a:p>
          <a:p>
            <a:r>
              <a:rPr lang="en-US" b="1" dirty="0" smtClean="0"/>
              <a:t>Iron </a:t>
            </a:r>
            <a:r>
              <a:rPr lang="en-US" b="1" dirty="0" err="1" smtClean="0"/>
              <a:t>sharpeneth</a:t>
            </a:r>
            <a:r>
              <a:rPr lang="en-US" b="1" dirty="0" smtClean="0"/>
              <a:t> Iron</a:t>
            </a:r>
          </a:p>
          <a:p>
            <a:endParaRPr lang="en-US" b="1" dirty="0"/>
          </a:p>
          <a:p>
            <a:r>
              <a:rPr lang="en-US" b="1" dirty="0" smtClean="0"/>
              <a:t>Build your research and consultancies collaboration network</a:t>
            </a:r>
            <a:endParaRPr lang="en-US" b="1" dirty="0"/>
          </a:p>
        </p:txBody>
      </p:sp>
    </p:spTree>
    <p:extLst>
      <p:ext uri="{BB962C8B-B14F-4D97-AF65-F5344CB8AC3E}">
        <p14:creationId xmlns:p14="http://schemas.microsoft.com/office/powerpoint/2010/main" val="1820102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 ensure good work-life balance</a:t>
            </a:r>
            <a:endParaRPr lang="en-US" dirty="0"/>
          </a:p>
        </p:txBody>
      </p:sp>
      <p:sp>
        <p:nvSpPr>
          <p:cNvPr id="3" name="Content Placeholder 2"/>
          <p:cNvSpPr>
            <a:spLocks noGrp="1"/>
          </p:cNvSpPr>
          <p:nvPr>
            <p:ph idx="1"/>
          </p:nvPr>
        </p:nvSpPr>
        <p:spPr/>
        <p:txBody>
          <a:bodyPr>
            <a:normAutofit/>
          </a:bodyPr>
          <a:lstStyle/>
          <a:p>
            <a:r>
              <a:rPr lang="en-US" dirty="0" smtClean="0"/>
              <a:t>The academic system’s focus on publications and securing grant funding and academic positions instead of training, mentoring, and mental health has skewed the system negatively against prioritizing “The whole scientist”. </a:t>
            </a:r>
          </a:p>
          <a:p>
            <a:r>
              <a:rPr lang="en-US" dirty="0" smtClean="0"/>
              <a:t>Poor work–life balance can result in lower productivity and impact, stifled academic entrepreneurship, lower career satisfaction and success, lower organizational commitment, intention to leave academia, greater levels of burnout, fatigue and decreased social interactions, and poor physical and mental health, which has become increasingly prevalent among graduate students</a:t>
            </a:r>
            <a:endParaRPr lang="en-US" dirty="0"/>
          </a:p>
        </p:txBody>
      </p:sp>
    </p:spTree>
    <p:extLst>
      <p:ext uri="{BB962C8B-B14F-4D97-AF65-F5344CB8AC3E}">
        <p14:creationId xmlns:p14="http://schemas.microsoft.com/office/powerpoint/2010/main" val="3665825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normAutofit/>
          </a:bodyPr>
          <a:lstStyle/>
          <a:p>
            <a:r>
              <a:rPr lang="en-GB" sz="3600" dirty="0" smtClean="0"/>
              <a:t>As you strive to develop skills that will make you a complete academic</a:t>
            </a:r>
            <a:endParaRPr lang="en-GB" sz="3600" dirty="0"/>
          </a:p>
        </p:txBody>
      </p:sp>
      <p:sp>
        <p:nvSpPr>
          <p:cNvPr id="99331" name="Content Placeholder 2"/>
          <p:cNvSpPr>
            <a:spLocks noGrp="1"/>
          </p:cNvSpPr>
          <p:nvPr>
            <p:ph idx="1"/>
          </p:nvPr>
        </p:nvSpPr>
        <p:spPr>
          <a:xfrm>
            <a:off x="1352282" y="1970468"/>
            <a:ext cx="8858518" cy="4430332"/>
          </a:xfrm>
        </p:spPr>
        <p:txBody>
          <a:bodyPr>
            <a:normAutofit lnSpcReduction="10000"/>
          </a:bodyPr>
          <a:lstStyle/>
          <a:p>
            <a:r>
              <a:rPr lang="en-GB" sz="3000" dirty="0"/>
              <a:t>Unleash the Giant within (Anthony Robbins)</a:t>
            </a:r>
          </a:p>
          <a:p>
            <a:endParaRPr lang="en-GB" sz="3000" dirty="0"/>
          </a:p>
          <a:p>
            <a:r>
              <a:rPr lang="en-GB" sz="3000" dirty="0"/>
              <a:t>Nothing in the world is more dangerous than </a:t>
            </a:r>
            <a:r>
              <a:rPr lang="en-GB" sz="3600" dirty="0">
                <a:solidFill>
                  <a:srgbClr val="C00000"/>
                </a:solidFill>
              </a:rPr>
              <a:t>sincere ignorance </a:t>
            </a:r>
            <a:r>
              <a:rPr lang="en-GB" sz="3600" dirty="0"/>
              <a:t>and </a:t>
            </a:r>
            <a:r>
              <a:rPr lang="en-GB" sz="3600" dirty="0">
                <a:solidFill>
                  <a:srgbClr val="C00000"/>
                </a:solidFill>
              </a:rPr>
              <a:t>conscientious stupidity</a:t>
            </a:r>
            <a:r>
              <a:rPr lang="en-GB" sz="3600" dirty="0"/>
              <a:t> </a:t>
            </a:r>
            <a:r>
              <a:rPr lang="en-GB" sz="3000" dirty="0"/>
              <a:t>(Martin Luther King </a:t>
            </a:r>
            <a:r>
              <a:rPr lang="en-GB" sz="3000" dirty="0" err="1"/>
              <a:t>Jr</a:t>
            </a:r>
            <a:r>
              <a:rPr lang="en-GB" sz="3000" dirty="0"/>
              <a:t>)</a:t>
            </a:r>
          </a:p>
          <a:p>
            <a:pPr>
              <a:buFontTx/>
              <a:buNone/>
            </a:pPr>
            <a:endParaRPr lang="en-GB" sz="3000" dirty="0"/>
          </a:p>
          <a:p>
            <a:r>
              <a:rPr lang="en-GB" sz="3000" dirty="0"/>
              <a:t>We should get rid of rigidity, sincere ignorance and conscientious stupidity if we are to achieve </a:t>
            </a:r>
            <a:r>
              <a:rPr lang="en-GB" sz="3000" dirty="0" smtClean="0"/>
              <a:t>the goal of starting and sustaining world class research in our university system</a:t>
            </a:r>
            <a:endParaRPr lang="en-GB" sz="3000" dirty="0"/>
          </a:p>
          <a:p>
            <a:pPr>
              <a:buFontTx/>
              <a:buNone/>
            </a:pPr>
            <a:endParaRPr lang="en-GB" dirty="0" smtClean="0"/>
          </a:p>
        </p:txBody>
      </p:sp>
    </p:spTree>
    <p:extLst>
      <p:ext uri="{BB962C8B-B14F-4D97-AF65-F5344CB8AC3E}">
        <p14:creationId xmlns:p14="http://schemas.microsoft.com/office/powerpoint/2010/main" val="14628716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a:xfrm>
            <a:off x="838200" y="1690688"/>
            <a:ext cx="10515600" cy="4870677"/>
          </a:xfrm>
        </p:spPr>
        <p:txBody>
          <a:bodyPr>
            <a:normAutofit fontScale="85000" lnSpcReduction="20000"/>
          </a:bodyPr>
          <a:lstStyle/>
          <a:p>
            <a:r>
              <a:rPr lang="en-US" dirty="0" smtClean="0">
                <a:effectLst/>
              </a:rPr>
              <a:t>Work in academic areas that give you joy and happiness</a:t>
            </a:r>
          </a:p>
          <a:p>
            <a:r>
              <a:rPr lang="en-US" dirty="0" smtClean="0">
                <a:effectLst/>
              </a:rPr>
              <a:t>Teaching, research, consultancies, community service and self-happiness</a:t>
            </a:r>
          </a:p>
          <a:p>
            <a:r>
              <a:rPr lang="en-US" dirty="0" smtClean="0"/>
              <a:t>Contributions to base academic unit(s) and the university </a:t>
            </a:r>
          </a:p>
          <a:p>
            <a:r>
              <a:rPr lang="en-US" dirty="0" smtClean="0">
                <a:effectLst/>
              </a:rPr>
              <a:t>Publish or perish?</a:t>
            </a:r>
          </a:p>
          <a:p>
            <a:r>
              <a:rPr lang="en-US" dirty="0" smtClean="0"/>
              <a:t>Research or perish?</a:t>
            </a:r>
          </a:p>
          <a:p>
            <a:r>
              <a:rPr lang="en-US" dirty="0" smtClean="0">
                <a:effectLst/>
              </a:rPr>
              <a:t>Teach or perish?</a:t>
            </a:r>
          </a:p>
          <a:p>
            <a:r>
              <a:rPr lang="en-US" dirty="0" smtClean="0"/>
              <a:t>National, Regional and Global Visibility </a:t>
            </a:r>
            <a:endParaRPr lang="en-US" dirty="0" smtClean="0">
              <a:effectLst/>
            </a:endParaRPr>
          </a:p>
          <a:p>
            <a:r>
              <a:rPr lang="en-US" dirty="0" smtClean="0"/>
              <a:t>National, Regional and Global Impact</a:t>
            </a:r>
          </a:p>
          <a:p>
            <a:r>
              <a:rPr lang="en-US" dirty="0" smtClean="0">
                <a:effectLst/>
              </a:rPr>
              <a:t>Self and family well-being</a:t>
            </a:r>
          </a:p>
          <a:p>
            <a:r>
              <a:rPr lang="en-US" dirty="0" smtClean="0"/>
              <a:t>Functioning outside our comfort zones</a:t>
            </a:r>
            <a:endParaRPr lang="en-US" dirty="0" smtClean="0">
              <a:effectLst/>
            </a:endParaRPr>
          </a:p>
          <a:p>
            <a:r>
              <a:rPr lang="en-US" dirty="0" smtClean="0">
                <a:effectLst/>
              </a:rPr>
              <a:t>How to balance all, with increased productivity and assured happiness and well-being?</a:t>
            </a:r>
          </a:p>
        </p:txBody>
      </p:sp>
    </p:spTree>
    <p:extLst>
      <p:ext uri="{BB962C8B-B14F-4D97-AF65-F5344CB8AC3E}">
        <p14:creationId xmlns:p14="http://schemas.microsoft.com/office/powerpoint/2010/main" val="1658335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00"/>
                </a:solidFill>
              </a:rPr>
              <a:t>Introduction</a:t>
            </a:r>
            <a:endParaRPr lang="en-US" b="1" dirty="0">
              <a:solidFill>
                <a:srgbClr val="003300"/>
              </a:solidFill>
            </a:endParaRPr>
          </a:p>
        </p:txBody>
      </p:sp>
      <p:sp>
        <p:nvSpPr>
          <p:cNvPr id="3" name="Content Placeholder 2"/>
          <p:cNvSpPr>
            <a:spLocks noGrp="1"/>
          </p:cNvSpPr>
          <p:nvPr>
            <p:ph idx="1"/>
          </p:nvPr>
        </p:nvSpPr>
        <p:spPr/>
        <p:txBody>
          <a:bodyPr>
            <a:normAutofit lnSpcReduction="10000"/>
          </a:bodyPr>
          <a:lstStyle/>
          <a:p>
            <a:r>
              <a:rPr lang="en-US" dirty="0" smtClean="0"/>
              <a:t>The ability to strike a perceived sense of balance between work and life represents a challenge for many in academic and research sectors around the world. </a:t>
            </a:r>
          </a:p>
          <a:p>
            <a:r>
              <a:rPr lang="en-US" dirty="0" smtClean="0"/>
              <a:t>Before major shifts in the nature of academic work occurred, academia was historically seen as a rewarding and comparatively low-stress working environment [1]. </a:t>
            </a:r>
          </a:p>
          <a:p>
            <a:r>
              <a:rPr lang="en-US" dirty="0" smtClean="0"/>
              <a:t>Academics today need to manage many tasks during a workweek. </a:t>
            </a:r>
          </a:p>
          <a:p>
            <a:r>
              <a:rPr lang="en-US" dirty="0" smtClean="0"/>
              <a:t>The current academic working environment often prioritizes productivity over well-being, with researchers working long days, on weekends, on and off campus, and largely alone, potentially on tasks that may not be impactful.</a:t>
            </a:r>
            <a:endParaRPr lang="en-US" dirty="0"/>
          </a:p>
        </p:txBody>
      </p:sp>
    </p:spTree>
    <p:extLst>
      <p:ext uri="{BB962C8B-B14F-4D97-AF65-F5344CB8AC3E}">
        <p14:creationId xmlns:p14="http://schemas.microsoft.com/office/powerpoint/2010/main" val="3539415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lstStyle/>
          <a:p>
            <a:r>
              <a:rPr lang="en-US" dirty="0" smtClean="0"/>
              <a:t>Bakken R (2018). 5 Strategies for Academic Success: Using Your Strengths. </a:t>
            </a:r>
            <a:r>
              <a:rPr lang="en-US" dirty="0" smtClean="0">
                <a:hlinkClick r:id="rId2"/>
              </a:rPr>
              <a:t>https://extension.harvard.edu/blog/5-strategies-for-academic-success-using-your-strengths/</a:t>
            </a:r>
            <a:r>
              <a:rPr lang="en-US" dirty="0" smtClean="0"/>
              <a:t> </a:t>
            </a:r>
          </a:p>
          <a:p>
            <a:endParaRPr lang="en-US" dirty="0" smtClean="0"/>
          </a:p>
          <a:p>
            <a:r>
              <a:rPr lang="en-US" dirty="0" smtClean="0"/>
              <a:t>Bartlett MJ, </a:t>
            </a:r>
            <a:r>
              <a:rPr lang="en-US" dirty="0" err="1" smtClean="0"/>
              <a:t>Arslan</a:t>
            </a:r>
            <a:r>
              <a:rPr lang="en-US" dirty="0" smtClean="0"/>
              <a:t> FN, Bankston A, </a:t>
            </a:r>
            <a:r>
              <a:rPr lang="en-US" dirty="0" err="1" smtClean="0"/>
              <a:t>Sarabipour</a:t>
            </a:r>
            <a:r>
              <a:rPr lang="en-US" dirty="0" smtClean="0"/>
              <a:t> S (2021) Ten simple rules to improve academic work–life balance. </a:t>
            </a:r>
            <a:r>
              <a:rPr lang="en-US" dirty="0" err="1" smtClean="0"/>
              <a:t>PLoS</a:t>
            </a:r>
            <a:r>
              <a:rPr lang="en-US" dirty="0" smtClean="0"/>
              <a:t> </a:t>
            </a:r>
            <a:r>
              <a:rPr lang="en-US" dirty="0" err="1" smtClean="0"/>
              <a:t>Comput</a:t>
            </a:r>
            <a:r>
              <a:rPr lang="en-US" dirty="0" smtClean="0"/>
              <a:t> </a:t>
            </a:r>
            <a:r>
              <a:rPr lang="en-US" dirty="0" err="1" smtClean="0"/>
              <a:t>Biol</a:t>
            </a:r>
            <a:r>
              <a:rPr lang="en-US" dirty="0" smtClean="0"/>
              <a:t> 17(7): e1009124. </a:t>
            </a:r>
            <a:r>
              <a:rPr lang="en-US" dirty="0" smtClean="0">
                <a:hlinkClick r:id="rId3"/>
              </a:rPr>
              <a:t>https://doi.org/10.1371/journal. pcbi.1009124</a:t>
            </a:r>
            <a:endParaRPr lang="en-US" dirty="0" smtClean="0"/>
          </a:p>
          <a:p>
            <a:endParaRPr lang="en-US" dirty="0"/>
          </a:p>
        </p:txBody>
      </p:sp>
    </p:spTree>
    <p:extLst>
      <p:ext uri="{BB962C8B-B14F-4D97-AF65-F5344CB8AC3E}">
        <p14:creationId xmlns:p14="http://schemas.microsoft.com/office/powerpoint/2010/main" val="756225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dirty="0" smtClean="0"/>
              <a:t>Thank you</a:t>
            </a:r>
            <a:endParaRPr lang="en-US" sz="4800" dirty="0"/>
          </a:p>
        </p:txBody>
      </p:sp>
    </p:spTree>
    <p:extLst>
      <p:ext uri="{BB962C8B-B14F-4D97-AF65-F5344CB8AC3E}">
        <p14:creationId xmlns:p14="http://schemas.microsoft.com/office/powerpoint/2010/main" val="948260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365125"/>
            <a:ext cx="11730446" cy="849721"/>
          </a:xfrm>
        </p:spPr>
        <p:txBody>
          <a:bodyPr>
            <a:normAutofit/>
          </a:bodyPr>
          <a:lstStyle/>
          <a:p>
            <a:r>
              <a:rPr lang="en-US" sz="3600" b="1" dirty="0" smtClean="0">
                <a:effectLst/>
              </a:rPr>
              <a:t>Roles of academics- </a:t>
            </a:r>
            <a:r>
              <a:rPr lang="en-US" sz="3600" b="1" dirty="0" smtClean="0"/>
              <a:t>develop properly as a great scholar</a:t>
            </a:r>
            <a:endParaRPr lang="en-US" sz="3600" b="1" dirty="0"/>
          </a:p>
        </p:txBody>
      </p:sp>
      <p:sp>
        <p:nvSpPr>
          <p:cNvPr id="3" name="Content Placeholder 2"/>
          <p:cNvSpPr>
            <a:spLocks noGrp="1"/>
          </p:cNvSpPr>
          <p:nvPr>
            <p:ph idx="1"/>
          </p:nvPr>
        </p:nvSpPr>
        <p:spPr>
          <a:xfrm>
            <a:off x="235131" y="1214846"/>
            <a:ext cx="11547566" cy="5434148"/>
          </a:xfrm>
        </p:spPr>
        <p:txBody>
          <a:bodyPr>
            <a:normAutofit lnSpcReduction="10000"/>
          </a:bodyPr>
          <a:lstStyle/>
          <a:p>
            <a:r>
              <a:rPr lang="en-US" dirty="0" smtClean="0">
                <a:effectLst/>
              </a:rPr>
              <a:t>Teaching, research, consultancies, community service and self-happiness</a:t>
            </a:r>
          </a:p>
          <a:p>
            <a:r>
              <a:rPr lang="en-US" dirty="0" smtClean="0"/>
              <a:t>Contributions to base academic unit(s) and the university </a:t>
            </a:r>
          </a:p>
          <a:p>
            <a:r>
              <a:rPr lang="en-US" dirty="0" smtClean="0">
                <a:effectLst/>
              </a:rPr>
              <a:t>Publish or perish?</a:t>
            </a:r>
          </a:p>
          <a:p>
            <a:r>
              <a:rPr lang="en-US" dirty="0" smtClean="0"/>
              <a:t>Research or perish?</a:t>
            </a:r>
          </a:p>
          <a:p>
            <a:r>
              <a:rPr lang="en-US" dirty="0" smtClean="0">
                <a:effectLst/>
              </a:rPr>
              <a:t>Teach or perish?</a:t>
            </a:r>
          </a:p>
          <a:p>
            <a:r>
              <a:rPr lang="en-US" dirty="0" smtClean="0"/>
              <a:t>National, Regional and Global Visibility </a:t>
            </a:r>
            <a:endParaRPr lang="en-US" dirty="0" smtClean="0">
              <a:effectLst/>
            </a:endParaRPr>
          </a:p>
          <a:p>
            <a:r>
              <a:rPr lang="en-US" dirty="0" smtClean="0"/>
              <a:t>National, Regional and Global Impact</a:t>
            </a:r>
          </a:p>
          <a:p>
            <a:r>
              <a:rPr lang="en-US" dirty="0" smtClean="0">
                <a:effectLst/>
              </a:rPr>
              <a:t>Self and family well-being</a:t>
            </a:r>
          </a:p>
          <a:p>
            <a:r>
              <a:rPr lang="en-US" dirty="0" smtClean="0"/>
              <a:t>Functioning outside our comfort zones</a:t>
            </a:r>
            <a:endParaRPr lang="en-US" dirty="0" smtClean="0">
              <a:effectLst/>
            </a:endParaRPr>
          </a:p>
          <a:p>
            <a:r>
              <a:rPr lang="en-US" dirty="0" smtClean="0">
                <a:effectLst/>
              </a:rPr>
              <a:t>How to balance all, with increased productivity and assured happiness and well-being?</a:t>
            </a:r>
          </a:p>
          <a:p>
            <a:endParaRPr lang="en-US" dirty="0"/>
          </a:p>
        </p:txBody>
      </p:sp>
    </p:spTree>
    <p:extLst>
      <p:ext uri="{BB962C8B-B14F-4D97-AF65-F5344CB8AC3E}">
        <p14:creationId xmlns:p14="http://schemas.microsoft.com/office/powerpoint/2010/main" val="121854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5 </a:t>
            </a:r>
            <a:r>
              <a:rPr lang="en-US" b="1" dirty="0"/>
              <a:t>Strategies for Academic Success: Using Your </a:t>
            </a:r>
            <a:r>
              <a:rPr lang="en-US" b="1" dirty="0" smtClean="0"/>
              <a:t>Strengths (Bakken R, 2018)</a:t>
            </a:r>
            <a:r>
              <a:rPr lang="en-US" b="1" dirty="0"/>
              <a:t/>
            </a:r>
            <a:br>
              <a:rPr lang="en-US" b="1"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hlinkClick r:id="rId2"/>
              </a:rPr>
              <a:t>https://extension.harvard.edu/blog/5-strategies-for-academic-success-using-your-strengths/</a:t>
            </a:r>
            <a:r>
              <a:rPr lang="en-US" dirty="0" smtClean="0"/>
              <a:t> </a:t>
            </a:r>
          </a:p>
        </p:txBody>
      </p:sp>
    </p:spTree>
    <p:extLst>
      <p:ext uri="{BB962C8B-B14F-4D97-AF65-F5344CB8AC3E}">
        <p14:creationId xmlns:p14="http://schemas.microsoft.com/office/powerpoint/2010/main" val="296851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normAutofit fontScale="90000"/>
          </a:bodyPr>
          <a:lstStyle/>
          <a:p>
            <a:r>
              <a:rPr lang="en-US" b="1" dirty="0" smtClean="0"/>
              <a:t/>
            </a:r>
            <a:br>
              <a:rPr lang="en-US" b="1" dirty="0" smtClean="0"/>
            </a:br>
            <a:r>
              <a:rPr lang="en-US" b="1" dirty="0" smtClean="0"/>
              <a:t>1. Know your strengths.</a:t>
            </a:r>
            <a:br>
              <a:rPr lang="en-US" b="1" dirty="0" smtClean="0"/>
            </a:br>
            <a:endParaRPr lang="en-US" dirty="0"/>
          </a:p>
        </p:txBody>
      </p:sp>
      <p:sp>
        <p:nvSpPr>
          <p:cNvPr id="3" name="Content Placeholder 2"/>
          <p:cNvSpPr>
            <a:spLocks noGrp="1"/>
          </p:cNvSpPr>
          <p:nvPr>
            <p:ph idx="1"/>
          </p:nvPr>
        </p:nvSpPr>
        <p:spPr>
          <a:xfrm>
            <a:off x="838200" y="1175657"/>
            <a:ext cx="10515600" cy="5001306"/>
          </a:xfrm>
        </p:spPr>
        <p:txBody>
          <a:bodyPr>
            <a:normAutofit/>
          </a:bodyPr>
          <a:lstStyle/>
          <a:p>
            <a:r>
              <a:rPr lang="en-US" dirty="0" smtClean="0"/>
              <a:t>It’s </a:t>
            </a:r>
            <a:r>
              <a:rPr lang="en-US" dirty="0"/>
              <a:t>human nature to want to correct weaknesses. But knowing your strengths and how to use them effectively can have a much more substantial effect on success and well-being. </a:t>
            </a:r>
            <a:endParaRPr lang="en-US" dirty="0" smtClean="0"/>
          </a:p>
          <a:p>
            <a:endParaRPr lang="en-US" dirty="0"/>
          </a:p>
          <a:p>
            <a:r>
              <a:rPr lang="en-US" dirty="0" smtClean="0"/>
              <a:t>Once </a:t>
            </a:r>
            <a:r>
              <a:rPr lang="en-US" dirty="0"/>
              <a:t>you know what your strengths are, you can play to them. But it’s also important to know that sometimes strengths need to be tempered.</a:t>
            </a:r>
          </a:p>
          <a:p>
            <a:endParaRPr lang="en-US" dirty="0" smtClean="0"/>
          </a:p>
          <a:p>
            <a:r>
              <a:rPr lang="en-US" dirty="0" smtClean="0"/>
              <a:t>“</a:t>
            </a:r>
            <a:r>
              <a:rPr lang="en-US" dirty="0"/>
              <a:t>Every strength if overused becomes a deficit,” says Levy.</a:t>
            </a:r>
          </a:p>
          <a:p>
            <a:endParaRPr lang="en-US" dirty="0"/>
          </a:p>
        </p:txBody>
      </p:sp>
    </p:spTree>
    <p:extLst>
      <p:ext uri="{BB962C8B-B14F-4D97-AF65-F5344CB8AC3E}">
        <p14:creationId xmlns:p14="http://schemas.microsoft.com/office/powerpoint/2010/main" val="426946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365126"/>
            <a:ext cx="11001103" cy="562338"/>
          </a:xfrm>
        </p:spPr>
        <p:txBody>
          <a:bodyPr>
            <a:normAutofit fontScale="90000"/>
          </a:bodyPr>
          <a:lstStyle/>
          <a:p>
            <a:r>
              <a:rPr lang="en-US" b="1" dirty="0" smtClean="0"/>
              <a:t/>
            </a:r>
            <a:br>
              <a:rPr lang="en-US" b="1" dirty="0" smtClean="0"/>
            </a:br>
            <a:r>
              <a:rPr lang="en-US" b="1" dirty="0" smtClean="0"/>
              <a:t>2. Set specific goals.</a:t>
            </a:r>
            <a:br>
              <a:rPr lang="en-US" b="1" dirty="0" smtClean="0"/>
            </a:br>
            <a:endParaRPr lang="en-US" dirty="0"/>
          </a:p>
        </p:txBody>
      </p:sp>
      <p:sp>
        <p:nvSpPr>
          <p:cNvPr id="3" name="Content Placeholder 2"/>
          <p:cNvSpPr>
            <a:spLocks noGrp="1"/>
          </p:cNvSpPr>
          <p:nvPr>
            <p:ph idx="1"/>
          </p:nvPr>
        </p:nvSpPr>
        <p:spPr>
          <a:xfrm>
            <a:off x="182880" y="927464"/>
            <a:ext cx="11730446" cy="5760719"/>
          </a:xfrm>
        </p:spPr>
        <p:txBody>
          <a:bodyPr>
            <a:normAutofit lnSpcReduction="10000"/>
          </a:bodyPr>
          <a:lstStyle/>
          <a:p>
            <a:r>
              <a:rPr lang="en-US" sz="3600" dirty="0" smtClean="0"/>
              <a:t>Achieving </a:t>
            </a:r>
            <a:r>
              <a:rPr lang="en-US" sz="3600" dirty="0"/>
              <a:t>your goals depends heavily on how well you can manage your time. Levy recommends making a priority pie that maps out how you’ll divide your time over the course of a semester.</a:t>
            </a:r>
          </a:p>
          <a:p>
            <a:endParaRPr lang="en-US" sz="3600" dirty="0" smtClean="0"/>
          </a:p>
          <a:p>
            <a:r>
              <a:rPr lang="en-US" sz="3600" dirty="0" smtClean="0"/>
              <a:t>“</a:t>
            </a:r>
            <a:r>
              <a:rPr lang="en-US" sz="3600" dirty="0"/>
              <a:t>When you say yes to becoming a student, you have to say no to other things,” she says. “So goal-setting requires a strategic plan for the semester. Students who do better in general are the ones who take time to plan</a:t>
            </a:r>
            <a:r>
              <a:rPr lang="en-US" sz="3600" dirty="0" smtClean="0"/>
              <a:t>.”</a:t>
            </a:r>
          </a:p>
          <a:p>
            <a:endParaRPr lang="en-US" sz="3600" dirty="0" smtClean="0"/>
          </a:p>
          <a:p>
            <a:r>
              <a:rPr lang="en-US" sz="3600" dirty="0" smtClean="0"/>
              <a:t>The </a:t>
            </a:r>
            <a:r>
              <a:rPr lang="en-US" sz="3600" dirty="0"/>
              <a:t>best goals are specific, personal, and flexible.</a:t>
            </a:r>
          </a:p>
          <a:p>
            <a:endParaRPr lang="en-US" dirty="0" smtClean="0"/>
          </a:p>
          <a:p>
            <a:endParaRPr lang="en-US" dirty="0"/>
          </a:p>
        </p:txBody>
      </p:sp>
    </p:spTree>
    <p:extLst>
      <p:ext uri="{BB962C8B-B14F-4D97-AF65-F5344CB8AC3E}">
        <p14:creationId xmlns:p14="http://schemas.microsoft.com/office/powerpoint/2010/main" val="256700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ime commitment graphi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2149" y="1"/>
            <a:ext cx="1033272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091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338"/>
          </a:xfrm>
        </p:spPr>
        <p:txBody>
          <a:bodyPr>
            <a:normAutofit fontScale="90000"/>
          </a:bodyPr>
          <a:lstStyle/>
          <a:p>
            <a:r>
              <a:rPr lang="en-US" b="1" dirty="0" smtClean="0"/>
              <a:t/>
            </a:r>
            <a:br>
              <a:rPr lang="en-US" b="1" dirty="0" smtClean="0"/>
            </a:br>
            <a:r>
              <a:rPr lang="en-US" b="1" dirty="0" smtClean="0"/>
              <a:t>3. Prioritize happiness</a:t>
            </a:r>
            <a:br>
              <a:rPr lang="en-US" b="1" dirty="0" smtClean="0"/>
            </a:br>
            <a:endParaRPr lang="en-US" dirty="0"/>
          </a:p>
        </p:txBody>
      </p:sp>
      <p:sp>
        <p:nvSpPr>
          <p:cNvPr id="3" name="Content Placeholder 2"/>
          <p:cNvSpPr>
            <a:spLocks noGrp="1"/>
          </p:cNvSpPr>
          <p:nvPr>
            <p:ph idx="1"/>
          </p:nvPr>
        </p:nvSpPr>
        <p:spPr>
          <a:xfrm>
            <a:off x="182879" y="927464"/>
            <a:ext cx="11743509" cy="5773782"/>
          </a:xfrm>
        </p:spPr>
        <p:txBody>
          <a:bodyPr>
            <a:normAutofit lnSpcReduction="10000"/>
          </a:bodyPr>
          <a:lstStyle/>
          <a:p>
            <a:r>
              <a:rPr lang="en-US" dirty="0" smtClean="0"/>
              <a:t>Feeling </a:t>
            </a:r>
            <a:r>
              <a:rPr lang="en-US" dirty="0"/>
              <a:t>good about what you’re doing and why you’re doing it is the best way to ensure success. </a:t>
            </a:r>
            <a:endParaRPr lang="en-US" dirty="0" smtClean="0"/>
          </a:p>
          <a:p>
            <a:endParaRPr lang="en-US" dirty="0"/>
          </a:p>
          <a:p>
            <a:r>
              <a:rPr lang="en-US" dirty="0" smtClean="0"/>
              <a:t>Happiness </a:t>
            </a:r>
            <a:r>
              <a:rPr lang="en-US" dirty="0"/>
              <a:t>often leads to success, but success on its own may not lead to happiness.</a:t>
            </a:r>
          </a:p>
          <a:p>
            <a:endParaRPr lang="en-US" dirty="0" smtClean="0"/>
          </a:p>
          <a:p>
            <a:r>
              <a:rPr lang="en-US" dirty="0" smtClean="0"/>
              <a:t>As </a:t>
            </a:r>
            <a:r>
              <a:rPr lang="en-US" dirty="0"/>
              <a:t>such, prioritizing your own wellness is key to reaching your goals. Levy says well-being  consists of positive emotions, engagement, meaning, and achievement.</a:t>
            </a:r>
          </a:p>
          <a:p>
            <a:endParaRPr lang="en-US" dirty="0" smtClean="0"/>
          </a:p>
          <a:p>
            <a:r>
              <a:rPr lang="en-US" dirty="0" smtClean="0"/>
              <a:t>One </a:t>
            </a:r>
            <a:r>
              <a:rPr lang="en-US" dirty="0"/>
              <a:t>exercise that </a:t>
            </a:r>
            <a:r>
              <a:rPr lang="en-US" dirty="0" smtClean="0"/>
              <a:t>is recommended is </a:t>
            </a:r>
            <a:r>
              <a:rPr lang="en-US" dirty="0"/>
              <a:t>writing down three good things at the end of each day. These can be things you’re proud of, things you’re grateful for, or things that simply bring a smile to your face.</a:t>
            </a:r>
          </a:p>
          <a:p>
            <a:endParaRPr lang="en-US" dirty="0"/>
          </a:p>
        </p:txBody>
      </p:sp>
    </p:spTree>
    <p:extLst>
      <p:ext uri="{BB962C8B-B14F-4D97-AF65-F5344CB8AC3E}">
        <p14:creationId xmlns:p14="http://schemas.microsoft.com/office/powerpoint/2010/main" val="10133909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2142</Words>
  <Application>Microsoft Office PowerPoint</Application>
  <PresentationFormat>Widescreen</PresentationFormat>
  <Paragraphs>169</Paragraphs>
  <Slides>31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Academic Sink or Swim: Strategies to develop properly as a great scholar</vt:lpstr>
      <vt:lpstr>Outline of the presentation </vt:lpstr>
      <vt:lpstr>Introduction</vt:lpstr>
      <vt:lpstr>Roles of academics- develop properly as a great scholar</vt:lpstr>
      <vt:lpstr> 5 Strategies for Academic Success: Using Your Strengths (Bakken R, 2018) </vt:lpstr>
      <vt:lpstr> 1. Know your strengths. </vt:lpstr>
      <vt:lpstr> 2. Set specific goals. </vt:lpstr>
      <vt:lpstr>PowerPoint Presentation</vt:lpstr>
      <vt:lpstr> 3. Prioritize happiness </vt:lpstr>
      <vt:lpstr> 4. Be resilient – endurance is important </vt:lpstr>
      <vt:lpstr>5. Make time to recover. </vt:lpstr>
      <vt:lpstr>Martin Luther King, Jr.</vt:lpstr>
      <vt:lpstr>Ten simple rules to improve academic work– life balance Bartlett et al (2021)</vt:lpstr>
      <vt:lpstr>Rule 2: Examine your options for flexible work practices  </vt:lpstr>
      <vt:lpstr>Rule 3: Set boundaries to establish your workplace and time  </vt:lpstr>
      <vt:lpstr>Rule 4: Commit to strategies that increase your efficiency and productivity</vt:lpstr>
      <vt:lpstr>Rule 5: Have a long-term strategy to help with prioritization, and review it regularly  </vt:lpstr>
      <vt:lpstr>Rule 6: Make your health a priority</vt:lpstr>
      <vt:lpstr>Prioritize your physical and mental health</vt:lpstr>
      <vt:lpstr>Rule 7: Regularly interact with family and friends</vt:lpstr>
      <vt:lpstr>Rule 8: Make time for volunteer work or similar commitments that are important and meaningful to you</vt:lpstr>
      <vt:lpstr>Rule 9: Seek out or help create peer and institutional support systems</vt:lpstr>
      <vt:lpstr>Rule 10: Open a dialogue about the importance of work–life balance and advocate for systemic change</vt:lpstr>
      <vt:lpstr>Sai Baba</vt:lpstr>
      <vt:lpstr>Mentorship is a key</vt:lpstr>
      <vt:lpstr>Research team work is another key</vt:lpstr>
      <vt:lpstr>Conclusion – ensure good work-life balance</vt:lpstr>
      <vt:lpstr>As you strive to develop skills that will make you a complete academic</vt:lpstr>
      <vt:lpstr>Remember</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Sink or Swim: Strategies to develop properly as a great scholar</dc:title>
  <dc:creator>user</dc:creator>
  <cp:lastModifiedBy>user</cp:lastModifiedBy>
  <cp:revision>13</cp:revision>
  <dcterms:created xsi:type="dcterms:W3CDTF">2023-09-13T06:43:20Z</dcterms:created>
  <dcterms:modified xsi:type="dcterms:W3CDTF">2023-09-13T10:45:28Z</dcterms:modified>
</cp:coreProperties>
</file>