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49"/>
  </p:notesMasterIdLst>
  <p:sldIdLst>
    <p:sldId id="313" r:id="rId2"/>
    <p:sldId id="314" r:id="rId3"/>
    <p:sldId id="315" r:id="rId4"/>
    <p:sldId id="367" r:id="rId5"/>
    <p:sldId id="409" r:id="rId6"/>
    <p:sldId id="410" r:id="rId7"/>
    <p:sldId id="368" r:id="rId8"/>
    <p:sldId id="370" r:id="rId9"/>
    <p:sldId id="371" r:id="rId10"/>
    <p:sldId id="403" r:id="rId11"/>
    <p:sldId id="373" r:id="rId12"/>
    <p:sldId id="374" r:id="rId13"/>
    <p:sldId id="375" r:id="rId14"/>
    <p:sldId id="376" r:id="rId15"/>
    <p:sldId id="404" r:id="rId16"/>
    <p:sldId id="377" r:id="rId17"/>
    <p:sldId id="378" r:id="rId18"/>
    <p:sldId id="379" r:id="rId19"/>
    <p:sldId id="380" r:id="rId20"/>
    <p:sldId id="381" r:id="rId21"/>
    <p:sldId id="406" r:id="rId22"/>
    <p:sldId id="405" r:id="rId23"/>
    <p:sldId id="412" r:id="rId24"/>
    <p:sldId id="413" r:id="rId25"/>
    <p:sldId id="383" r:id="rId26"/>
    <p:sldId id="400" r:id="rId27"/>
    <p:sldId id="384" r:id="rId28"/>
    <p:sldId id="407" r:id="rId29"/>
    <p:sldId id="385" r:id="rId30"/>
    <p:sldId id="386" r:id="rId31"/>
    <p:sldId id="387" r:id="rId32"/>
    <p:sldId id="388" r:id="rId33"/>
    <p:sldId id="411" r:id="rId34"/>
    <p:sldId id="408" r:id="rId35"/>
    <p:sldId id="414" r:id="rId36"/>
    <p:sldId id="389" r:id="rId37"/>
    <p:sldId id="390" r:id="rId38"/>
    <p:sldId id="391" r:id="rId39"/>
    <p:sldId id="392" r:id="rId40"/>
    <p:sldId id="393" r:id="rId41"/>
    <p:sldId id="394" r:id="rId42"/>
    <p:sldId id="395" r:id="rId43"/>
    <p:sldId id="396" r:id="rId44"/>
    <p:sldId id="397" r:id="rId45"/>
    <p:sldId id="398" r:id="rId46"/>
    <p:sldId id="401" r:id="rId47"/>
    <p:sldId id="402"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5" autoAdjust="0"/>
  </p:normalViewPr>
  <p:slideViewPr>
    <p:cSldViewPr snapToGrid="0">
      <p:cViewPr varScale="1">
        <p:scale>
          <a:sx n="65" d="100"/>
          <a:sy n="65" d="100"/>
        </p:scale>
        <p:origin x="65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5D58A6-6796-4CAE-BD95-7974BB7B261F}" type="datetimeFigureOut">
              <a:rPr lang="en-GB" smtClean="0"/>
              <a:pPr/>
              <a:t>21/09/2023</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DCF972-226D-4A4A-B0FC-846C0120653C}" type="slidenum">
              <a:rPr lang="en-GB" smtClean="0"/>
              <a:pPr/>
              <a:t>‹#›</a:t>
            </a:fld>
            <a:endParaRPr lang="en-GB"/>
          </a:p>
        </p:txBody>
      </p:sp>
    </p:spTree>
    <p:extLst>
      <p:ext uri="{BB962C8B-B14F-4D97-AF65-F5344CB8AC3E}">
        <p14:creationId xmlns:p14="http://schemas.microsoft.com/office/powerpoint/2010/main" val="2001611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FAC356-17DD-480F-94CA-034B1AB93677}" type="slidenum">
              <a:rPr lang="en-GB" smtClean="0"/>
              <a:pPr/>
              <a:t>4</a:t>
            </a:fld>
            <a:endParaRPr lang="en-GB"/>
          </a:p>
        </p:txBody>
      </p:sp>
    </p:spTree>
    <p:extLst>
      <p:ext uri="{BB962C8B-B14F-4D97-AF65-F5344CB8AC3E}">
        <p14:creationId xmlns:p14="http://schemas.microsoft.com/office/powerpoint/2010/main" val="1069078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FAC356-17DD-480F-94CA-034B1AB93677}" type="slidenum">
              <a:rPr lang="en-GB" smtClean="0"/>
              <a:pPr/>
              <a:t>16</a:t>
            </a:fld>
            <a:endParaRPr lang="en-GB"/>
          </a:p>
        </p:txBody>
      </p:sp>
    </p:spTree>
    <p:extLst>
      <p:ext uri="{BB962C8B-B14F-4D97-AF65-F5344CB8AC3E}">
        <p14:creationId xmlns:p14="http://schemas.microsoft.com/office/powerpoint/2010/main" val="2045018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FAC356-17DD-480F-94CA-034B1AB93677}" type="slidenum">
              <a:rPr lang="en-GB" smtClean="0"/>
              <a:pPr/>
              <a:t>17</a:t>
            </a:fld>
            <a:endParaRPr lang="en-GB"/>
          </a:p>
        </p:txBody>
      </p:sp>
    </p:spTree>
    <p:extLst>
      <p:ext uri="{BB962C8B-B14F-4D97-AF65-F5344CB8AC3E}">
        <p14:creationId xmlns:p14="http://schemas.microsoft.com/office/powerpoint/2010/main" val="204501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A3FE3A7-457C-446E-A9E5-D8492D883269}" type="datetimeFigureOut">
              <a:rPr lang="en-US" smtClean="0"/>
              <a:pPr/>
              <a:t>9/21/2023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9930193-8D17-44EE-819D-920A6509B5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3FE3A7-457C-446E-A9E5-D8492D883269}" type="datetimeFigureOut">
              <a:rPr lang="en-US" smtClean="0"/>
              <a:pPr/>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pPr/>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3FE3A7-457C-446E-A9E5-D8492D883269}" type="datetimeFigureOut">
              <a:rPr lang="en-US" smtClean="0"/>
              <a:pPr/>
              <a:t>9/21/2023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A3FE3A7-457C-446E-A9E5-D8492D883269}" type="datetimeFigureOut">
              <a:rPr lang="en-US" smtClean="0"/>
              <a:pPr/>
              <a:t>9/21/2023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FE3A7-457C-446E-A9E5-D8492D883269}" type="datetimeFigureOut">
              <a:rPr lang="en-US" smtClean="0"/>
              <a:pPr/>
              <a:t>9/21/2023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pPr/>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3FE3A7-457C-446E-A9E5-D8492D883269}" type="datetimeFigureOut">
              <a:rPr lang="en-US" smtClean="0"/>
              <a:pPr/>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C9930193-8D17-44EE-819D-920A6509B538}"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stretch>
            <a:fillRect l="90000" t="80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3FE3A7-457C-446E-A9E5-D8492D883269}" type="datetimeFigureOut">
              <a:rPr lang="en-US" smtClean="0"/>
              <a:pPr/>
              <a:t>9/21/2023</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930193-8D17-44EE-819D-920A6509B538}"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www.gov.uk/government/organisations/foreigncommonwealth-office" TargetMode="External"/><Relationship Id="rId3" Type="http://schemas.openxmlformats.org/officeDocument/2006/relationships/hyperlink" Target="http://www.britishcouncil.org/" TargetMode="External"/><Relationship Id="rId7" Type="http://schemas.openxmlformats.org/officeDocument/2006/relationships/hyperlink" Target="http://www.jbic.go.jp/" TargetMode="External"/><Relationship Id="rId2" Type="http://schemas.openxmlformats.org/officeDocument/2006/relationships/hyperlink" Target="http://www.usaid.gov/" TargetMode="External"/><Relationship Id="rId1" Type="http://schemas.openxmlformats.org/officeDocument/2006/relationships/slideLayout" Target="../slideLayouts/slideLayout2.xml"/><Relationship Id="rId6" Type="http://schemas.openxmlformats.org/officeDocument/2006/relationships/hyperlink" Target="http://www.jica.go.jp/" TargetMode="External"/><Relationship Id="rId11" Type="http://schemas.openxmlformats.org/officeDocument/2006/relationships/hyperlink" Target="http://www.idrc.ca/" TargetMode="External"/><Relationship Id="rId5" Type="http://schemas.openxmlformats.org/officeDocument/2006/relationships/hyperlink" Target="http://www.koica.go.kr/" TargetMode="External"/><Relationship Id="rId10" Type="http://schemas.openxmlformats.org/officeDocument/2006/relationships/hyperlink" Target="http://www.agritechgroup.com/" TargetMode="External"/><Relationship Id="rId4" Type="http://schemas.openxmlformats.org/officeDocument/2006/relationships/hyperlink" Target="http://www.gatesfoundation.org/" TargetMode="External"/><Relationship Id="rId9" Type="http://schemas.openxmlformats.org/officeDocument/2006/relationships/hyperlink" Target="http://www.saida.se/"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www.rockefellerfoundation.org/" TargetMode="External"/><Relationship Id="rId13" Type="http://schemas.openxmlformats.org/officeDocument/2006/relationships/hyperlink" Target="http://www.wellcome.ac.uk/" TargetMode="External"/><Relationship Id="rId18" Type="http://schemas.openxmlformats.org/officeDocument/2006/relationships/hyperlink" Target="http://www.mrc.ukri.org/" TargetMode="External"/><Relationship Id="rId3" Type="http://schemas.openxmlformats.org/officeDocument/2006/relationships/hyperlink" Target="http://www.worldbank.org/" TargetMode="External"/><Relationship Id="rId7" Type="http://schemas.openxmlformats.org/officeDocument/2006/relationships/hyperlink" Target="http://www.ifad.org/" TargetMode="External"/><Relationship Id="rId12" Type="http://schemas.openxmlformats.org/officeDocument/2006/relationships/hyperlink" Target="http://www.ifs.se/" TargetMode="External"/><Relationship Id="rId17" Type="http://schemas.openxmlformats.org/officeDocument/2006/relationships/hyperlink" Target="http://www.ukaiddirect.org/" TargetMode="External"/><Relationship Id="rId2" Type="http://schemas.openxmlformats.org/officeDocument/2006/relationships/hyperlink" Target="http://www.europa.eu/" TargetMode="External"/><Relationship Id="rId16" Type="http://schemas.openxmlformats.org/officeDocument/2006/relationships/hyperlink" Target="http://www.cdc.gov/" TargetMode="External"/><Relationship Id="rId20" Type="http://schemas.openxmlformats.org/officeDocument/2006/relationships/hyperlink" Target="http://www.ec.europa.eu/" TargetMode="External"/><Relationship Id="rId1" Type="http://schemas.openxmlformats.org/officeDocument/2006/relationships/slideLayout" Target="../slideLayouts/slideLayout2.xml"/><Relationship Id="rId6" Type="http://schemas.openxmlformats.org/officeDocument/2006/relationships/hyperlink" Target="http://www.afd.fr/en" TargetMode="External"/><Relationship Id="rId11" Type="http://schemas.openxmlformats.org/officeDocument/2006/relationships/hyperlink" Target="http://www.carnegiefoundation.org/" TargetMode="External"/><Relationship Id="rId5" Type="http://schemas.openxmlformats.org/officeDocument/2006/relationships/hyperlink" Target="http://www.unicef.org/" TargetMode="External"/><Relationship Id="rId15" Type="http://schemas.openxmlformats.org/officeDocument/2006/relationships/hyperlink" Target="http://www.ifpri.org/" TargetMode="External"/><Relationship Id="rId10" Type="http://schemas.openxmlformats.org/officeDocument/2006/relationships/hyperlink" Target="http://www.mfat.govt.nz/en/aid-anddevelopment/" TargetMode="External"/><Relationship Id="rId19" Type="http://schemas.openxmlformats.org/officeDocument/2006/relationships/hyperlink" Target="http://www.fordfoundation.org/" TargetMode="External"/><Relationship Id="rId4" Type="http://schemas.openxmlformats.org/officeDocument/2006/relationships/hyperlink" Target="http://www.norad.no/en/front/" TargetMode="External"/><Relationship Id="rId9" Type="http://schemas.openxmlformats.org/officeDocument/2006/relationships/hyperlink" Target="http://www.dfat.gov.au/aid/Pages/australiasaid-program.aspx" TargetMode="External"/><Relationship Id="rId14" Type="http://schemas.openxmlformats.org/officeDocument/2006/relationships/hyperlink" Target="http://www.nih.gov/"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09600" y="1137301"/>
            <a:ext cx="108966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n-US" sz="3600" b="1" dirty="0">
                <a:latin typeface="Bookman Old Style" pitchFamily="18" charset="0"/>
                <a:ea typeface="Calibri" pitchFamily="34" charset="0"/>
                <a:cs typeface="Times New Roman" pitchFamily="18" charset="0"/>
              </a:rPr>
              <a:t>Writing a Proposal for Research Grant</a:t>
            </a:r>
          </a:p>
          <a:p>
            <a:pPr algn="ctr" fontAlgn="base">
              <a:spcBef>
                <a:spcPct val="0"/>
              </a:spcBef>
              <a:spcAft>
                <a:spcPct val="0"/>
              </a:spcAft>
            </a:pPr>
            <a:endParaRPr lang="en-US" sz="2800" b="1" dirty="0">
              <a:latin typeface="Bookman Old Style" pitchFamily="18" charset="0"/>
              <a:ea typeface="Calibri" pitchFamily="34" charset="0"/>
              <a:cs typeface="Times New Roman" pitchFamily="18" charset="0"/>
            </a:endParaRPr>
          </a:p>
          <a:p>
            <a:pPr algn="ctr" fontAlgn="base">
              <a:spcBef>
                <a:spcPct val="0"/>
              </a:spcBef>
              <a:spcAft>
                <a:spcPct val="0"/>
              </a:spcAft>
            </a:pPr>
            <a:r>
              <a:rPr lang="en-US" sz="2800" b="1" i="1" dirty="0">
                <a:latin typeface="Bookman Old Style" pitchFamily="18" charset="0"/>
                <a:ea typeface="Calibri" pitchFamily="34" charset="0"/>
                <a:cs typeface="Times New Roman" pitchFamily="18" charset="0"/>
              </a:rPr>
              <a:t>J. O. Ugwuanyi PhD</a:t>
            </a:r>
            <a:endParaRPr lang="en-US" sz="2800" b="1" dirty="0"/>
          </a:p>
          <a:p>
            <a:pPr algn="ctr"/>
            <a:r>
              <a:rPr lang="en-GB" sz="2800" b="1" dirty="0"/>
              <a:t>Dept. of Microbiology</a:t>
            </a:r>
          </a:p>
          <a:p>
            <a:pPr algn="ctr"/>
            <a:r>
              <a:rPr lang="en-GB" sz="2800" b="1" dirty="0"/>
              <a:t>University of Nigeria, </a:t>
            </a:r>
            <a:r>
              <a:rPr lang="en-GB" sz="2800" b="1" dirty="0" err="1"/>
              <a:t>Nsukka</a:t>
            </a:r>
            <a:endParaRPr lang="en-US" sz="2800" b="1" dirty="0"/>
          </a:p>
          <a:p>
            <a:pPr algn="ctr"/>
            <a:r>
              <a:rPr lang="en-US" sz="2800" b="1" dirty="0"/>
              <a:t>jerry.ugwuanyi@unn.edu.ng</a:t>
            </a:r>
          </a:p>
          <a:p>
            <a:pPr algn="ctr"/>
            <a:r>
              <a:rPr lang="en-US" sz="2800" b="1" dirty="0"/>
              <a:t>0803 306 6518</a:t>
            </a:r>
          </a:p>
        </p:txBody>
      </p:sp>
      <p:sp>
        <p:nvSpPr>
          <p:cNvPr id="3" name="TextBox 2"/>
          <p:cNvSpPr txBox="1"/>
          <p:nvPr/>
        </p:nvSpPr>
        <p:spPr>
          <a:xfrm>
            <a:off x="1295399" y="5644055"/>
            <a:ext cx="8987854" cy="369332"/>
          </a:xfrm>
          <a:prstGeom prst="rect">
            <a:avLst/>
          </a:prstGeom>
          <a:noFill/>
        </p:spPr>
        <p:txBody>
          <a:bodyPr wrap="square" rtlCol="0">
            <a:spAutoFit/>
          </a:bodyPr>
          <a:lstStyle/>
          <a:p>
            <a:pPr algn="ctr"/>
            <a:r>
              <a:rPr lang="en-US" b="1" dirty="0">
                <a:latin typeface="Bookman Old Style" pitchFamily="18" charset="0"/>
                <a:ea typeface="Calibri" pitchFamily="34" charset="0"/>
                <a:cs typeface="Times New Roman" pitchFamily="18" charset="0"/>
              </a:rPr>
              <a:t>College of Postgraduate Studies, University of Nigeria</a:t>
            </a:r>
          </a:p>
        </p:txBody>
      </p:sp>
    </p:spTree>
    <p:extLst>
      <p:ext uri="{BB962C8B-B14F-4D97-AF65-F5344CB8AC3E}">
        <p14:creationId xmlns:p14="http://schemas.microsoft.com/office/powerpoint/2010/main" val="1218713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247650"/>
            <a:ext cx="10972800" cy="857250"/>
          </a:xfrm>
        </p:spPr>
        <p:txBody>
          <a:bodyPr>
            <a:normAutofit/>
          </a:bodyPr>
          <a:lstStyle/>
          <a:p>
            <a:pPr algn="ctr"/>
            <a:r>
              <a:rPr lang="en-US" sz="3600" dirty="0"/>
              <a:t>e.g., </a:t>
            </a:r>
          </a:p>
        </p:txBody>
      </p:sp>
      <p:sp>
        <p:nvSpPr>
          <p:cNvPr id="3" name="Content Placeholder 2"/>
          <p:cNvSpPr>
            <a:spLocks noGrp="1"/>
          </p:cNvSpPr>
          <p:nvPr>
            <p:ph idx="1"/>
          </p:nvPr>
        </p:nvSpPr>
        <p:spPr>
          <a:xfrm>
            <a:off x="571500" y="1287780"/>
            <a:ext cx="10972800" cy="3646170"/>
          </a:xfrm>
        </p:spPr>
        <p:txBody>
          <a:bodyPr>
            <a:normAutofit lnSpcReduction="10000"/>
          </a:bodyPr>
          <a:lstStyle/>
          <a:p>
            <a:r>
              <a:rPr lang="en-US" dirty="0"/>
              <a:t>– ?? A multi-year field evaluation of the effects of development of new oil fields on mangrove forests in seasonal and permanent swamps in Nigeria’s Niger Delta </a:t>
            </a:r>
          </a:p>
          <a:p>
            <a:r>
              <a:rPr lang="en-US" dirty="0"/>
              <a:t>A 3-year study of the impact of new oil fields on mangrove regeneration and survival in Nigeria’s Niger Delta swamps </a:t>
            </a:r>
          </a:p>
          <a:p>
            <a:pPr algn="ctr">
              <a:buNone/>
            </a:pPr>
            <a:r>
              <a:rPr lang="en-US" dirty="0"/>
              <a:t>VS</a:t>
            </a:r>
          </a:p>
          <a:p>
            <a:r>
              <a:rPr lang="en-US" dirty="0"/>
              <a:t>?? Evaluation of fishery potential of </a:t>
            </a:r>
            <a:r>
              <a:rPr lang="en-US" dirty="0" err="1"/>
              <a:t>Anambra</a:t>
            </a:r>
            <a:r>
              <a:rPr lang="en-US" dirty="0"/>
              <a:t> basin of Nigeria </a:t>
            </a:r>
          </a:p>
          <a:p>
            <a:r>
              <a:rPr lang="en-US" dirty="0"/>
              <a:t>Full-year In-stream evaluation of fresh water fish population dynamics in </a:t>
            </a:r>
            <a:r>
              <a:rPr lang="en-US" dirty="0" err="1"/>
              <a:t>Obina</a:t>
            </a:r>
            <a:r>
              <a:rPr lang="en-US" dirty="0"/>
              <a:t> River in the </a:t>
            </a:r>
            <a:r>
              <a:rPr lang="en-US" dirty="0" err="1"/>
              <a:t>Anambra</a:t>
            </a:r>
            <a:r>
              <a:rPr lang="en-US" dirty="0"/>
              <a:t> Basin of Nigeria</a:t>
            </a:r>
          </a:p>
        </p:txBody>
      </p:sp>
      <p:sp>
        <p:nvSpPr>
          <p:cNvPr id="4" name="TextBox 3"/>
          <p:cNvSpPr txBox="1"/>
          <p:nvPr/>
        </p:nvSpPr>
        <p:spPr>
          <a:xfrm>
            <a:off x="952500" y="5314950"/>
            <a:ext cx="1074420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solidFill>
                  <a:srgbClr val="C00000"/>
                </a:solidFill>
              </a:rPr>
              <a:t>If the title is not specific/ attractive/ crisp you have already made a bad first impression: If you are in doubt please have somebody read it!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6338" y="189186"/>
            <a:ext cx="5438393" cy="631278"/>
          </a:xfrm>
        </p:spPr>
        <p:txBody>
          <a:bodyPr>
            <a:normAutofit fontScale="90000"/>
          </a:bodyPr>
          <a:lstStyle/>
          <a:p>
            <a:r>
              <a:rPr lang="en-GB" sz="4400" b="1" dirty="0"/>
              <a:t>Executive Summary</a:t>
            </a:r>
          </a:p>
        </p:txBody>
      </p:sp>
      <p:sp>
        <p:nvSpPr>
          <p:cNvPr id="3" name="Content Placeholder 2"/>
          <p:cNvSpPr>
            <a:spLocks noGrp="1"/>
          </p:cNvSpPr>
          <p:nvPr>
            <p:ph idx="1"/>
          </p:nvPr>
        </p:nvSpPr>
        <p:spPr>
          <a:xfrm>
            <a:off x="641838" y="885416"/>
            <a:ext cx="10972800" cy="5609977"/>
          </a:xfrm>
        </p:spPr>
        <p:txBody>
          <a:bodyPr>
            <a:normAutofit fontScale="92500" lnSpcReduction="20000"/>
          </a:bodyPr>
          <a:lstStyle/>
          <a:p>
            <a:r>
              <a:rPr lang="en-GB" sz="3600" dirty="0"/>
              <a:t>Funder</a:t>
            </a:r>
            <a:r>
              <a:rPr lang="en-GB" sz="3400" dirty="0"/>
              <a:t> may require an Executive Summary /Overview</a:t>
            </a:r>
          </a:p>
          <a:p>
            <a:r>
              <a:rPr lang="en-GB" sz="3400" dirty="0"/>
              <a:t>It is an expanded (often 1 Page/600 wd) Summary of the </a:t>
            </a:r>
            <a:r>
              <a:rPr lang="en-GB" sz="3400" b="1" u="sng" dirty="0"/>
              <a:t>entire</a:t>
            </a:r>
            <a:r>
              <a:rPr lang="en-GB" sz="3400" dirty="0"/>
              <a:t> Proposal</a:t>
            </a:r>
          </a:p>
          <a:p>
            <a:pPr lvl="1"/>
            <a:r>
              <a:rPr lang="en-GB" sz="2900" dirty="0"/>
              <a:t>the person shortlisting  may have only enough time to read this- not the entire proposal. So, be sure to pay attention: specific / concise. </a:t>
            </a:r>
          </a:p>
          <a:p>
            <a:pPr lvl="1"/>
            <a:r>
              <a:rPr lang="en-GB" sz="2900" dirty="0"/>
              <a:t>Do not go into details that are clarified at a later point in your proposal </a:t>
            </a:r>
            <a:r>
              <a:rPr lang="en-GB" sz="2900" b="1" u="sng" dirty="0"/>
              <a:t>but draw attention to all critical matters</a:t>
            </a:r>
            <a:r>
              <a:rPr lang="en-GB" sz="2900" dirty="0"/>
              <a:t>.</a:t>
            </a:r>
          </a:p>
          <a:p>
            <a:r>
              <a:rPr lang="en-GB" sz="3200" dirty="0"/>
              <a:t>Project Overview should </a:t>
            </a:r>
            <a:r>
              <a:rPr lang="en-GB" sz="3200" dirty="0">
                <a:solidFill>
                  <a:schemeClr val="accent6">
                    <a:lumMod val="50000"/>
                  </a:schemeClr>
                </a:solidFill>
              </a:rPr>
              <a:t>"paint a picture" </a:t>
            </a:r>
            <a:r>
              <a:rPr lang="en-GB" sz="3200" dirty="0"/>
              <a:t>of the proposal in </a:t>
            </a:r>
            <a:r>
              <a:rPr lang="en-GB" sz="3200" dirty="0">
                <a:solidFill>
                  <a:schemeClr val="accent6">
                    <a:lumMod val="50000"/>
                  </a:schemeClr>
                </a:solidFill>
              </a:rPr>
              <a:t>the mind of a reader</a:t>
            </a:r>
            <a:r>
              <a:rPr lang="en-GB" sz="3200" dirty="0"/>
              <a:t>. </a:t>
            </a:r>
          </a:p>
          <a:p>
            <a:pPr lvl="1"/>
            <a:r>
              <a:rPr lang="en-GB" sz="2800" dirty="0"/>
              <a:t>It should establish the framework around which the rest of the write-up revolves.</a:t>
            </a:r>
          </a:p>
          <a:p>
            <a:pPr lvl="1"/>
            <a:r>
              <a:rPr lang="en-GB" sz="2800" dirty="0"/>
              <a:t>It will help if the Key concerns of the funding organization can be briefly identified in relation to your proposed project.</a:t>
            </a:r>
          </a:p>
        </p:txBody>
      </p:sp>
      <p:sp>
        <p:nvSpPr>
          <p:cNvPr id="4" name="Slide Number Placeholder 3"/>
          <p:cNvSpPr>
            <a:spLocks noGrp="1"/>
          </p:cNvSpPr>
          <p:nvPr>
            <p:ph type="sldNum" sz="quarter" idx="12"/>
          </p:nvPr>
        </p:nvSpPr>
        <p:spPr/>
        <p:txBody>
          <a:bodyPr/>
          <a:lstStyle/>
          <a:p>
            <a:fld id="{D1F3F86F-97CD-4178-8A76-B5FFC82A54FE}" type="slidenum">
              <a:rPr lang="en-GB" smtClean="0"/>
              <a:pPr/>
              <a:t>11</a:t>
            </a:fld>
            <a:endParaRPr lang="en-GB" dirty="0"/>
          </a:p>
        </p:txBody>
      </p:sp>
    </p:spTree>
    <p:extLst>
      <p:ext uri="{BB962C8B-B14F-4D97-AF65-F5344CB8AC3E}">
        <p14:creationId xmlns:p14="http://schemas.microsoft.com/office/powerpoint/2010/main" val="1975381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249982"/>
            <a:ext cx="10191749" cy="702518"/>
          </a:xfrm>
        </p:spPr>
        <p:txBody>
          <a:bodyPr>
            <a:normAutofit fontScale="90000"/>
          </a:bodyPr>
          <a:lstStyle/>
          <a:p>
            <a:pPr algn="ctr"/>
            <a:r>
              <a:rPr lang="en-GB" b="1" dirty="0"/>
              <a:t>Executive Summary contd. </a:t>
            </a:r>
          </a:p>
        </p:txBody>
      </p:sp>
      <p:sp>
        <p:nvSpPr>
          <p:cNvPr id="3" name="Content Placeholder 2"/>
          <p:cNvSpPr>
            <a:spLocks noGrp="1"/>
          </p:cNvSpPr>
          <p:nvPr>
            <p:ph idx="1"/>
          </p:nvPr>
        </p:nvSpPr>
        <p:spPr>
          <a:xfrm>
            <a:off x="609600" y="906438"/>
            <a:ext cx="11151476" cy="5210583"/>
          </a:xfrm>
        </p:spPr>
        <p:txBody>
          <a:bodyPr>
            <a:normAutofit fontScale="92500" lnSpcReduction="10000"/>
          </a:bodyPr>
          <a:lstStyle/>
          <a:p>
            <a:r>
              <a:rPr lang="en-GB" sz="3200" dirty="0"/>
              <a:t>The best time to prepare the Project Overview is after completing the proposal and you understand the story.</a:t>
            </a:r>
          </a:p>
          <a:p>
            <a:r>
              <a:rPr lang="en-US" sz="3200" dirty="0"/>
              <a:t> Pull the most significant sentences from each key section in the grant narrative and do a quick copy &amp; paste with reference to: </a:t>
            </a:r>
          </a:p>
          <a:p>
            <a:pPr lvl="1"/>
            <a:r>
              <a:rPr lang="en-US" sz="3000" dirty="0"/>
              <a:t>Project initiative </a:t>
            </a:r>
          </a:p>
          <a:p>
            <a:pPr lvl="1"/>
            <a:r>
              <a:rPr lang="en-US" sz="3000" dirty="0"/>
              <a:t>Problem statement/statement of need</a:t>
            </a:r>
          </a:p>
          <a:p>
            <a:pPr lvl="1"/>
            <a:r>
              <a:rPr lang="en-US" sz="3000" dirty="0"/>
              <a:t>Research goals </a:t>
            </a:r>
          </a:p>
          <a:p>
            <a:pPr lvl="1"/>
            <a:r>
              <a:rPr lang="en-US" sz="3000" dirty="0"/>
              <a:t>Measurable objectives </a:t>
            </a:r>
          </a:p>
          <a:p>
            <a:pPr lvl="1"/>
            <a:r>
              <a:rPr lang="en-US" sz="3000" dirty="0"/>
              <a:t>Work-plan/project duration </a:t>
            </a:r>
          </a:p>
          <a:p>
            <a:pPr lvl="1"/>
            <a:r>
              <a:rPr lang="en-US" sz="3000" dirty="0"/>
              <a:t>Impact on problem +  </a:t>
            </a:r>
          </a:p>
          <a:p>
            <a:pPr lvl="1"/>
            <a:r>
              <a:rPr lang="en-US" sz="3000" dirty="0"/>
              <a:t>A mention of the funding requirement</a:t>
            </a:r>
            <a:r>
              <a:rPr lang="en-GB" sz="3000" dirty="0"/>
              <a:t> </a:t>
            </a:r>
            <a:endParaRPr lang="en-GB" dirty="0"/>
          </a:p>
        </p:txBody>
      </p:sp>
      <p:sp>
        <p:nvSpPr>
          <p:cNvPr id="4" name="Slide Number Placeholder 3"/>
          <p:cNvSpPr>
            <a:spLocks noGrp="1"/>
          </p:cNvSpPr>
          <p:nvPr>
            <p:ph type="sldNum" sz="quarter" idx="12"/>
          </p:nvPr>
        </p:nvSpPr>
        <p:spPr/>
        <p:txBody>
          <a:bodyPr/>
          <a:lstStyle/>
          <a:p>
            <a:fld id="{D1F3F86F-97CD-4178-8A76-B5FFC82A54FE}" type="slidenum">
              <a:rPr lang="en-GB" smtClean="0"/>
              <a:pPr/>
              <a:t>12</a:t>
            </a:fld>
            <a:endParaRPr lang="en-GB"/>
          </a:p>
        </p:txBody>
      </p:sp>
      <p:sp>
        <p:nvSpPr>
          <p:cNvPr id="5" name="TextBox 4"/>
          <p:cNvSpPr txBox="1"/>
          <p:nvPr/>
        </p:nvSpPr>
        <p:spPr>
          <a:xfrm>
            <a:off x="993227" y="6085490"/>
            <a:ext cx="10216055" cy="646331"/>
          </a:xfrm>
          <a:prstGeom prst="rect">
            <a:avLst/>
          </a:prstGeom>
          <a:noFill/>
        </p:spPr>
        <p:txBody>
          <a:bodyPr wrap="square" rtlCol="0">
            <a:spAutoFit/>
          </a:bodyPr>
          <a:lstStyle/>
          <a:p>
            <a:pPr algn="ctr"/>
            <a:r>
              <a:rPr lang="en-GB" dirty="0"/>
              <a:t>The Executive Summary should provide answers to all critical proposal questions or enough reasons for assessor to believe that the answers exist in the body of the proposal.</a:t>
            </a:r>
            <a:endParaRPr lang="en-US" dirty="0"/>
          </a:p>
        </p:txBody>
      </p:sp>
    </p:spTree>
    <p:extLst>
      <p:ext uri="{BB962C8B-B14F-4D97-AF65-F5344CB8AC3E}">
        <p14:creationId xmlns:p14="http://schemas.microsoft.com/office/powerpoint/2010/main" val="3190956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8160" y="0"/>
            <a:ext cx="7598635" cy="664418"/>
          </a:xfrm>
        </p:spPr>
        <p:txBody>
          <a:bodyPr>
            <a:normAutofit fontScale="90000"/>
          </a:bodyPr>
          <a:lstStyle/>
          <a:p>
            <a:r>
              <a:rPr lang="en-GB" b="1" dirty="0"/>
              <a:t>Overview / Executive Summary</a:t>
            </a:r>
          </a:p>
        </p:txBody>
      </p:sp>
      <p:sp>
        <p:nvSpPr>
          <p:cNvPr id="3" name="Content Placeholder 2"/>
          <p:cNvSpPr>
            <a:spLocks noGrp="1"/>
          </p:cNvSpPr>
          <p:nvPr>
            <p:ph idx="1"/>
          </p:nvPr>
        </p:nvSpPr>
        <p:spPr>
          <a:xfrm>
            <a:off x="705610" y="809328"/>
            <a:ext cx="10972800" cy="5801022"/>
          </a:xfrm>
        </p:spPr>
        <p:txBody>
          <a:bodyPr>
            <a:normAutofit/>
          </a:bodyPr>
          <a:lstStyle/>
          <a:p>
            <a:pPr lvl="1"/>
            <a:r>
              <a:rPr lang="en-GB" sz="2400" dirty="0"/>
              <a:t>The Executive Summary is the place to impress the reviewer. </a:t>
            </a:r>
          </a:p>
          <a:p>
            <a:pPr marL="457200" lvl="1" indent="0">
              <a:buNone/>
            </a:pPr>
            <a:r>
              <a:rPr lang="en-GB" sz="2400" dirty="0"/>
              <a:t>Ensure that you can avoid giving the reviewer  an opportunity to say things like:</a:t>
            </a:r>
          </a:p>
          <a:p>
            <a:pPr lvl="1">
              <a:buFont typeface="Wingdings" pitchFamily="2" charset="2"/>
              <a:buChar char="Ø"/>
            </a:pPr>
            <a:r>
              <a:rPr lang="en-GB" sz="2900" b="1" dirty="0">
                <a:solidFill>
                  <a:srgbClr val="FF0000"/>
                </a:solidFill>
              </a:rPr>
              <a:t>Not an original idea</a:t>
            </a:r>
            <a:endParaRPr lang="en-GB" sz="2900" dirty="0">
              <a:solidFill>
                <a:srgbClr val="FF0000"/>
              </a:solidFill>
            </a:endParaRPr>
          </a:p>
          <a:p>
            <a:pPr lvl="1">
              <a:buFont typeface="Wingdings" pitchFamily="2" charset="2"/>
              <a:buChar char="Ø"/>
            </a:pPr>
            <a:r>
              <a:rPr lang="en-GB" sz="2900" b="1" dirty="0">
                <a:solidFill>
                  <a:srgbClr val="FF0000"/>
                </a:solidFill>
              </a:rPr>
              <a:t>Rationale is weak</a:t>
            </a:r>
            <a:endParaRPr lang="en-GB" sz="2900" dirty="0">
              <a:solidFill>
                <a:srgbClr val="FF0000"/>
              </a:solidFill>
            </a:endParaRPr>
          </a:p>
          <a:p>
            <a:pPr lvl="1">
              <a:buFont typeface="Wingdings" pitchFamily="2" charset="2"/>
              <a:buChar char="Ø"/>
            </a:pPr>
            <a:r>
              <a:rPr lang="en-GB" sz="2900" b="1" dirty="0">
                <a:solidFill>
                  <a:srgbClr val="FF0000"/>
                </a:solidFill>
              </a:rPr>
              <a:t>Writing is vague</a:t>
            </a:r>
            <a:endParaRPr lang="en-GB" sz="2900" dirty="0">
              <a:solidFill>
                <a:srgbClr val="FF0000"/>
              </a:solidFill>
            </a:endParaRPr>
          </a:p>
          <a:p>
            <a:pPr lvl="1">
              <a:buFont typeface="Wingdings" pitchFamily="2" charset="2"/>
              <a:buChar char="Ø"/>
            </a:pPr>
            <a:r>
              <a:rPr lang="en-GB" sz="2900" b="1" dirty="0">
                <a:solidFill>
                  <a:srgbClr val="FF0000"/>
                </a:solidFill>
              </a:rPr>
              <a:t>Uncertain outcomes</a:t>
            </a:r>
            <a:endParaRPr lang="en-GB" sz="2900" dirty="0">
              <a:solidFill>
                <a:srgbClr val="CC00FF"/>
              </a:solidFill>
            </a:endParaRPr>
          </a:p>
          <a:p>
            <a:pPr lvl="1">
              <a:buFont typeface="Wingdings" pitchFamily="2" charset="2"/>
              <a:buChar char="Ø"/>
            </a:pPr>
            <a:r>
              <a:rPr lang="en-GB" sz="2900" b="1" dirty="0">
                <a:solidFill>
                  <a:srgbClr val="FF0000"/>
                </a:solidFill>
              </a:rPr>
              <a:t>Does not have relevant experience 		Rejection!</a:t>
            </a:r>
            <a:endParaRPr lang="en-GB" sz="1500" b="1" dirty="0">
              <a:solidFill>
                <a:srgbClr val="7030A0"/>
              </a:solidFill>
            </a:endParaRPr>
          </a:p>
          <a:p>
            <a:pPr lvl="1">
              <a:buFont typeface="Wingdings" pitchFamily="2" charset="2"/>
              <a:buChar char="Ø"/>
            </a:pPr>
            <a:r>
              <a:rPr lang="en-GB" sz="2900" b="1" dirty="0">
                <a:solidFill>
                  <a:srgbClr val="FF0000"/>
                </a:solidFill>
              </a:rPr>
              <a:t>Problem is not important</a:t>
            </a:r>
            <a:endParaRPr lang="en-GB" sz="2900" dirty="0">
              <a:solidFill>
                <a:srgbClr val="FF0000"/>
              </a:solidFill>
            </a:endParaRPr>
          </a:p>
          <a:p>
            <a:pPr lvl="1">
              <a:buFont typeface="Wingdings" pitchFamily="2" charset="2"/>
              <a:buChar char="Ø"/>
            </a:pPr>
            <a:r>
              <a:rPr lang="en-GB" sz="2900" b="1" dirty="0">
                <a:solidFill>
                  <a:srgbClr val="FF0000"/>
                </a:solidFill>
              </a:rPr>
              <a:t>Proposal is unfocused</a:t>
            </a:r>
            <a:endParaRPr lang="en-GB" sz="2900" dirty="0">
              <a:solidFill>
                <a:srgbClr val="FF0000"/>
              </a:solidFill>
            </a:endParaRPr>
          </a:p>
          <a:p>
            <a:pPr lvl="1">
              <a:buFont typeface="Wingdings" pitchFamily="2" charset="2"/>
              <a:buChar char="Ø"/>
            </a:pPr>
            <a:r>
              <a:rPr lang="en-GB" sz="2900" b="1" dirty="0">
                <a:solidFill>
                  <a:srgbClr val="FF0000"/>
                </a:solidFill>
              </a:rPr>
              <a:t>Project is too large/ expensive</a:t>
            </a:r>
            <a:endParaRPr lang="en-GB" sz="2900" dirty="0">
              <a:solidFill>
                <a:srgbClr val="FF0000"/>
              </a:solidFill>
            </a:endParaRPr>
          </a:p>
          <a:p>
            <a:endParaRPr lang="en-GB" dirty="0"/>
          </a:p>
        </p:txBody>
      </p:sp>
      <p:sp>
        <p:nvSpPr>
          <p:cNvPr id="5" name="Slide Number Placeholder 4"/>
          <p:cNvSpPr>
            <a:spLocks noGrp="1"/>
          </p:cNvSpPr>
          <p:nvPr>
            <p:ph type="sldNum" sz="quarter" idx="12"/>
          </p:nvPr>
        </p:nvSpPr>
        <p:spPr/>
        <p:txBody>
          <a:bodyPr/>
          <a:lstStyle/>
          <a:p>
            <a:fld id="{D1F3F86F-97CD-4178-8A76-B5FFC82A54FE}" type="slidenum">
              <a:rPr lang="en-GB" smtClean="0"/>
              <a:pPr/>
              <a:t>13</a:t>
            </a:fld>
            <a:endParaRPr lang="en-GB"/>
          </a:p>
        </p:txBody>
      </p:sp>
      <p:sp>
        <p:nvSpPr>
          <p:cNvPr id="4" name="Right Brace 3"/>
          <p:cNvSpPr/>
          <p:nvPr/>
        </p:nvSpPr>
        <p:spPr>
          <a:xfrm>
            <a:off x="6192009" y="2190750"/>
            <a:ext cx="2112235" cy="4229099"/>
          </a:xfrm>
          <a:prstGeom prst="rightBrace">
            <a:avLst>
              <a:gd name="adj1" fmla="val 8333"/>
              <a:gd name="adj2" fmla="val 529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945113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0" y="364282"/>
            <a:ext cx="6286500" cy="504056"/>
          </a:xfrm>
        </p:spPr>
        <p:txBody>
          <a:bodyPr>
            <a:normAutofit fontScale="90000"/>
          </a:bodyPr>
          <a:lstStyle/>
          <a:p>
            <a:pPr algn="ctr"/>
            <a:r>
              <a:rPr lang="en-GB" b="1" dirty="0"/>
              <a:t>Statement of Problem</a:t>
            </a:r>
          </a:p>
        </p:txBody>
      </p:sp>
      <p:sp>
        <p:nvSpPr>
          <p:cNvPr id="3" name="Content Placeholder 2"/>
          <p:cNvSpPr>
            <a:spLocks noGrp="1"/>
          </p:cNvSpPr>
          <p:nvPr>
            <p:ph idx="1"/>
          </p:nvPr>
        </p:nvSpPr>
        <p:spPr>
          <a:xfrm>
            <a:off x="609600" y="882870"/>
            <a:ext cx="11247040" cy="5108028"/>
          </a:xfrm>
        </p:spPr>
        <p:txBody>
          <a:bodyPr>
            <a:normAutofit/>
          </a:bodyPr>
          <a:lstStyle/>
          <a:p>
            <a:pPr marL="0" indent="0" algn="ctr">
              <a:buNone/>
            </a:pPr>
            <a:r>
              <a:rPr lang="en-US" sz="2400" b="1" dirty="0">
                <a:solidFill>
                  <a:srgbClr val="FF0000"/>
                </a:solidFill>
                <a:effectLst/>
                <a:latin typeface="Arial" panose="020B0604020202020204" pitchFamily="34" charset="0"/>
                <a:ea typeface="Times New Roman" panose="02020603050405020304" pitchFamily="18" charset="0"/>
              </a:rPr>
              <a:t>Why does this research need to be conducted and the problems to be addressed</a:t>
            </a:r>
            <a:endParaRPr lang="en-GB" sz="3200" b="1" dirty="0">
              <a:solidFill>
                <a:srgbClr val="FF0000"/>
              </a:solidFill>
            </a:endParaRPr>
          </a:p>
          <a:p>
            <a:r>
              <a:rPr lang="en-GB" dirty="0"/>
              <a:t>The first steps in deciding this question are:</a:t>
            </a:r>
          </a:p>
          <a:p>
            <a:pPr lvl="1"/>
            <a:r>
              <a:rPr lang="en-GB" dirty="0"/>
              <a:t>What is known about the question I want to address? </a:t>
            </a:r>
            <a:r>
              <a:rPr lang="en-GB" sz="2000" dirty="0"/>
              <a:t>Key and cutting edge literature</a:t>
            </a:r>
          </a:p>
          <a:p>
            <a:pPr lvl="1"/>
            <a:r>
              <a:rPr lang="en-GB" b="1" i="1" dirty="0"/>
              <a:t>What are the gaps in knowledge that I want to fill?</a:t>
            </a:r>
          </a:p>
          <a:p>
            <a:pPr lvl="2"/>
            <a:r>
              <a:rPr lang="en-GB" dirty="0"/>
              <a:t>Are these gaps /the presentation of the gaps compelling enough to deserve funding?</a:t>
            </a:r>
          </a:p>
          <a:p>
            <a:pPr lvl="1"/>
            <a:r>
              <a:rPr lang="en-GB" dirty="0"/>
              <a:t>How will filling the gaps improve the final picture (</a:t>
            </a:r>
            <a:r>
              <a:rPr lang="en-GB" b="1" dirty="0"/>
              <a:t>benefit to clientele</a:t>
            </a:r>
            <a:r>
              <a:rPr lang="en-GB" dirty="0"/>
              <a:t>): </a:t>
            </a:r>
          </a:p>
          <a:p>
            <a:pPr lvl="3"/>
            <a:r>
              <a:rPr lang="en-GB" dirty="0">
                <a:solidFill>
                  <a:srgbClr val="FF0000"/>
                </a:solidFill>
              </a:rPr>
              <a:t>value addition; knowledge, wealth creation, peace, gender, environment, trans-disciplinary &amp; collaboration, (if funding is external emphasise North-South Cooperation) etc</a:t>
            </a:r>
            <a:r>
              <a:rPr lang="en-GB" dirty="0"/>
              <a:t>.?</a:t>
            </a:r>
          </a:p>
          <a:p>
            <a:r>
              <a:rPr lang="en-GB" dirty="0"/>
              <a:t>Novelty? Is the answer you seek to provide already in the public domain anywhere? </a:t>
            </a:r>
          </a:p>
          <a:p>
            <a:pPr lvl="1"/>
            <a:r>
              <a:rPr lang="en-GB" dirty="0"/>
              <a:t>Always emphasise what is new about your work!</a:t>
            </a:r>
          </a:p>
        </p:txBody>
      </p:sp>
    </p:spTree>
    <p:extLst>
      <p:ext uri="{BB962C8B-B14F-4D97-AF65-F5344CB8AC3E}">
        <p14:creationId xmlns:p14="http://schemas.microsoft.com/office/powerpoint/2010/main" val="1920491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462560"/>
          </a:xfrm>
        </p:spPr>
        <p:txBody>
          <a:bodyPr>
            <a:normAutofit fontScale="90000"/>
          </a:bodyPr>
          <a:lstStyle/>
          <a:p>
            <a:pPr algn="ctr"/>
            <a:r>
              <a:rPr lang="en-US" dirty="0"/>
              <a:t>Matter of Novelty </a:t>
            </a:r>
            <a:r>
              <a:rPr lang="en-US" dirty="0" err="1"/>
              <a:t>vs</a:t>
            </a:r>
            <a:r>
              <a:rPr lang="en-US" dirty="0"/>
              <a:t> Innovation</a:t>
            </a:r>
          </a:p>
        </p:txBody>
      </p:sp>
      <p:sp>
        <p:nvSpPr>
          <p:cNvPr id="3" name="Content Placeholder 2"/>
          <p:cNvSpPr>
            <a:spLocks noGrp="1"/>
          </p:cNvSpPr>
          <p:nvPr>
            <p:ph idx="1"/>
          </p:nvPr>
        </p:nvSpPr>
        <p:spPr/>
        <p:txBody>
          <a:bodyPr/>
          <a:lstStyle/>
          <a:p>
            <a:r>
              <a:rPr lang="en-US" dirty="0"/>
              <a:t>In deciding on the novelty </a:t>
            </a:r>
            <a:r>
              <a:rPr lang="en-US" dirty="0" err="1"/>
              <a:t>vs</a:t>
            </a:r>
            <a:r>
              <a:rPr lang="en-US" dirty="0"/>
              <a:t> innovation of what you propose, how do you situate your proposal </a:t>
            </a:r>
          </a:p>
          <a:p>
            <a:pPr lvl="1"/>
            <a:r>
              <a:rPr lang="en-US" dirty="0"/>
              <a:t>An entirely new idea? Solution to new/ old problem? – </a:t>
            </a:r>
          </a:p>
          <a:p>
            <a:pPr lvl="1"/>
            <a:r>
              <a:rPr lang="en-US" dirty="0"/>
              <a:t>A better solution to a well known problem? </a:t>
            </a:r>
          </a:p>
          <a:p>
            <a:pPr lvl="1"/>
            <a:r>
              <a:rPr lang="en-US" dirty="0"/>
              <a:t>Cheaper, faster, eco-friendly procedure, gender sensitive, politically correct, etc.? </a:t>
            </a:r>
          </a:p>
          <a:p>
            <a:pPr lvl="1"/>
            <a:r>
              <a:rPr lang="en-US" dirty="0"/>
              <a:t>A trans-disciplinary procedure with new better insight and greater sustainability?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173782"/>
            <a:ext cx="7734300" cy="504056"/>
          </a:xfrm>
        </p:spPr>
        <p:txBody>
          <a:bodyPr>
            <a:normAutofit fontScale="90000"/>
          </a:bodyPr>
          <a:lstStyle/>
          <a:p>
            <a:r>
              <a:rPr lang="en-GB" b="1" dirty="0"/>
              <a:t>Statement of Problems contd.</a:t>
            </a:r>
          </a:p>
        </p:txBody>
      </p:sp>
      <p:sp>
        <p:nvSpPr>
          <p:cNvPr id="3" name="Content Placeholder 2"/>
          <p:cNvSpPr>
            <a:spLocks noGrp="1"/>
          </p:cNvSpPr>
          <p:nvPr>
            <p:ph idx="1"/>
          </p:nvPr>
        </p:nvSpPr>
        <p:spPr>
          <a:xfrm>
            <a:off x="719403" y="764704"/>
            <a:ext cx="10972800" cy="5940896"/>
          </a:xfrm>
        </p:spPr>
        <p:txBody>
          <a:bodyPr>
            <a:noAutofit/>
          </a:bodyPr>
          <a:lstStyle/>
          <a:p>
            <a:r>
              <a:rPr lang="en-US" sz="2400" dirty="0"/>
              <a:t>R</a:t>
            </a:r>
            <a:r>
              <a:rPr lang="en-GB" sz="2400" dirty="0" err="1"/>
              <a:t>eview</a:t>
            </a:r>
            <a:r>
              <a:rPr lang="en-GB" sz="2400" dirty="0"/>
              <a:t> relevant Literature. Show the funders that you know what you are proposing; you are familiar with what has preceded you. </a:t>
            </a:r>
          </a:p>
          <a:p>
            <a:pPr lvl="1"/>
            <a:r>
              <a:rPr lang="en-GB" dirty="0"/>
              <a:t>If you worked in this area and have result be careful to show that without sounding redundant: -Is the project expanding on some preliminary results?</a:t>
            </a:r>
          </a:p>
          <a:p>
            <a:r>
              <a:rPr lang="en-US" sz="2400" b="1" dirty="0"/>
              <a:t>B</a:t>
            </a:r>
            <a:r>
              <a:rPr lang="en-GB" sz="2400" dirty="0"/>
              <a:t>e careful in use of language. It can be very helpful to have somebody who is </a:t>
            </a:r>
            <a:r>
              <a:rPr lang="en-GB" sz="2400" b="1" u="sng" dirty="0"/>
              <a:t>not</a:t>
            </a:r>
            <a:r>
              <a:rPr lang="en-GB" sz="2400" b="1" dirty="0"/>
              <a:t> </a:t>
            </a:r>
            <a:r>
              <a:rPr lang="en-GB" sz="2400" dirty="0"/>
              <a:t>familiar with the proposal to read it and minimize use of:</a:t>
            </a:r>
          </a:p>
          <a:p>
            <a:pPr lvl="1"/>
            <a:r>
              <a:rPr lang="en-GB" sz="2000" b="1" dirty="0">
                <a:solidFill>
                  <a:srgbClr val="002060"/>
                </a:solidFill>
              </a:rPr>
              <a:t>Jargon; trendy or "in" words; abbreviations; colloquial expressions; redundant phrases; confusing language</a:t>
            </a:r>
            <a:endParaRPr lang="en-GB" sz="2000" dirty="0">
              <a:solidFill>
                <a:srgbClr val="002060"/>
              </a:solidFill>
            </a:endParaRPr>
          </a:p>
          <a:p>
            <a:r>
              <a:rPr lang="en-GB" sz="2400" dirty="0"/>
              <a:t>Position your project in relation to other efforts and show how your project:</a:t>
            </a:r>
          </a:p>
          <a:p>
            <a:pPr lvl="1">
              <a:buNone/>
            </a:pPr>
            <a:r>
              <a:rPr lang="en-GB" dirty="0"/>
              <a:t>a) will extend the work that has been done,</a:t>
            </a:r>
          </a:p>
          <a:p>
            <a:pPr lvl="1">
              <a:buNone/>
            </a:pPr>
            <a:r>
              <a:rPr lang="en-GB" dirty="0"/>
              <a:t>b) will avoid the errors that have been previously made,</a:t>
            </a:r>
          </a:p>
          <a:p>
            <a:pPr lvl="1">
              <a:buNone/>
            </a:pPr>
            <a:r>
              <a:rPr lang="en-GB" dirty="0"/>
              <a:t>c) will serve to develop stronger collaboration between existing initiatives, or</a:t>
            </a:r>
          </a:p>
          <a:p>
            <a:pPr lvl="1">
              <a:buNone/>
            </a:pPr>
            <a:r>
              <a:rPr lang="en-GB" dirty="0"/>
              <a:t>c) is novel or unique or add new value.</a:t>
            </a:r>
          </a:p>
        </p:txBody>
      </p:sp>
      <p:sp>
        <p:nvSpPr>
          <p:cNvPr id="4" name="Slide Number Placeholder 3"/>
          <p:cNvSpPr>
            <a:spLocks noGrp="1"/>
          </p:cNvSpPr>
          <p:nvPr>
            <p:ph type="sldNum" sz="quarter" idx="12"/>
          </p:nvPr>
        </p:nvSpPr>
        <p:spPr/>
        <p:txBody>
          <a:bodyPr/>
          <a:lstStyle/>
          <a:p>
            <a:fld id="{D1F3F86F-97CD-4178-8A76-B5FFC82A54FE}" type="slidenum">
              <a:rPr lang="en-GB" smtClean="0"/>
              <a:pPr/>
              <a:t>16</a:t>
            </a:fld>
            <a:endParaRPr lang="en-GB"/>
          </a:p>
        </p:txBody>
      </p:sp>
    </p:spTree>
    <p:extLst>
      <p:ext uri="{BB962C8B-B14F-4D97-AF65-F5344CB8AC3E}">
        <p14:creationId xmlns:p14="http://schemas.microsoft.com/office/powerpoint/2010/main" val="1560263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4732"/>
            <a:ext cx="8382000" cy="504056"/>
          </a:xfrm>
        </p:spPr>
        <p:txBody>
          <a:bodyPr>
            <a:noAutofit/>
          </a:bodyPr>
          <a:lstStyle/>
          <a:p>
            <a:pPr algn="ctr"/>
            <a:r>
              <a:rPr lang="en-GB" sz="4400" b="1" dirty="0"/>
              <a:t>Statement of Problems contd</a:t>
            </a:r>
            <a:r>
              <a:rPr lang="en-GB" sz="4400" dirty="0"/>
              <a:t>.</a:t>
            </a:r>
          </a:p>
        </p:txBody>
      </p:sp>
      <p:sp>
        <p:nvSpPr>
          <p:cNvPr id="3" name="Content Placeholder 2"/>
          <p:cNvSpPr>
            <a:spLocks noGrp="1"/>
          </p:cNvSpPr>
          <p:nvPr>
            <p:ph idx="1"/>
          </p:nvPr>
        </p:nvSpPr>
        <p:spPr>
          <a:xfrm>
            <a:off x="700353" y="1107604"/>
            <a:ext cx="10972800" cy="5400600"/>
          </a:xfrm>
        </p:spPr>
        <p:txBody>
          <a:bodyPr>
            <a:noAutofit/>
          </a:bodyPr>
          <a:lstStyle/>
          <a:p>
            <a:pPr>
              <a:spcAft>
                <a:spcPts val="600"/>
              </a:spcAft>
            </a:pPr>
            <a:r>
              <a:rPr lang="en-GB" sz="2200" dirty="0"/>
              <a:t>Show that your project is needed and should be funded </a:t>
            </a:r>
            <a:r>
              <a:rPr lang="en-GB" sz="2200" b="1" u="sng" dirty="0"/>
              <a:t>(timely for the problem)</a:t>
            </a:r>
            <a:r>
              <a:rPr lang="en-GB" sz="2200" dirty="0"/>
              <a:t>.</a:t>
            </a:r>
          </a:p>
          <a:p>
            <a:pPr lvl="1">
              <a:spcAft>
                <a:spcPts val="600"/>
              </a:spcAft>
            </a:pPr>
            <a:r>
              <a:rPr lang="en-GB" sz="2000" dirty="0"/>
              <a:t>Connect your project to theme of call or peculiar interest of the funders</a:t>
            </a:r>
          </a:p>
          <a:p>
            <a:pPr>
              <a:spcAft>
                <a:spcPts val="600"/>
              </a:spcAft>
            </a:pPr>
            <a:r>
              <a:rPr lang="en-GB" sz="2200" dirty="0"/>
              <a:t>Is there a special reason why you and/or your organization are uniquely suited to conduct the project?</a:t>
            </a:r>
          </a:p>
          <a:p>
            <a:pPr lvl="1">
              <a:spcAft>
                <a:spcPts val="600"/>
              </a:spcAft>
            </a:pPr>
            <a:r>
              <a:rPr lang="en-GB" sz="2200" dirty="0"/>
              <a:t>Geographic location, </a:t>
            </a:r>
          </a:p>
          <a:p>
            <a:pPr lvl="1">
              <a:spcAft>
                <a:spcPts val="600"/>
              </a:spcAft>
            </a:pPr>
            <a:r>
              <a:rPr lang="en-GB" sz="2200" dirty="0"/>
              <a:t>language expertise, </a:t>
            </a:r>
          </a:p>
          <a:p>
            <a:pPr lvl="1">
              <a:spcAft>
                <a:spcPts val="600"/>
              </a:spcAft>
            </a:pPr>
            <a:r>
              <a:rPr lang="en-GB" sz="2200" dirty="0"/>
              <a:t>prior involvements, special competence,</a:t>
            </a:r>
          </a:p>
          <a:p>
            <a:pPr lvl="1">
              <a:spcAft>
                <a:spcPts val="600"/>
              </a:spcAft>
            </a:pPr>
            <a:r>
              <a:rPr lang="en-GB" sz="2200" dirty="0"/>
              <a:t>close relationship to the project clientele, etc.</a:t>
            </a:r>
          </a:p>
          <a:p>
            <a:pPr>
              <a:spcAft>
                <a:spcPts val="600"/>
              </a:spcAft>
            </a:pPr>
            <a:r>
              <a:rPr lang="en-GB" sz="2200" dirty="0"/>
              <a:t>Have you worked with your collaborators before? If not what is the guarantee that the collaboration will work (MOU? Personal Knowledge? Expertise? Commitment?)</a:t>
            </a:r>
          </a:p>
          <a:p>
            <a:pPr marL="0" indent="0">
              <a:spcAft>
                <a:spcPts val="600"/>
              </a:spcAft>
              <a:buNone/>
            </a:pPr>
            <a:r>
              <a:rPr lang="en-GB" sz="2200" b="1" dirty="0"/>
              <a:t>This is the marketing section of a solicitation or Grant document</a:t>
            </a:r>
          </a:p>
        </p:txBody>
      </p:sp>
      <p:sp>
        <p:nvSpPr>
          <p:cNvPr id="4" name="Slide Number Placeholder 3"/>
          <p:cNvSpPr>
            <a:spLocks noGrp="1"/>
          </p:cNvSpPr>
          <p:nvPr>
            <p:ph type="sldNum" sz="quarter" idx="12"/>
          </p:nvPr>
        </p:nvSpPr>
        <p:spPr/>
        <p:txBody>
          <a:bodyPr/>
          <a:lstStyle/>
          <a:p>
            <a:fld id="{D1F3F86F-97CD-4178-8A76-B5FFC82A54FE}" type="slidenum">
              <a:rPr lang="en-GB" smtClean="0"/>
              <a:pPr/>
              <a:t>17</a:t>
            </a:fld>
            <a:endParaRPr lang="en-GB"/>
          </a:p>
        </p:txBody>
      </p:sp>
    </p:spTree>
    <p:extLst>
      <p:ext uri="{BB962C8B-B14F-4D97-AF65-F5344CB8AC3E}">
        <p14:creationId xmlns:p14="http://schemas.microsoft.com/office/powerpoint/2010/main" val="1124462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9350" y="217488"/>
            <a:ext cx="7772400" cy="490066"/>
          </a:xfrm>
        </p:spPr>
        <p:txBody>
          <a:bodyPr>
            <a:normAutofit fontScale="90000"/>
          </a:bodyPr>
          <a:lstStyle/>
          <a:p>
            <a:r>
              <a:rPr lang="en-GB" b="1" dirty="0"/>
              <a:t>Summary of Problem statement</a:t>
            </a:r>
          </a:p>
        </p:txBody>
      </p:sp>
      <p:sp>
        <p:nvSpPr>
          <p:cNvPr id="3" name="Content Placeholder 2"/>
          <p:cNvSpPr>
            <a:spLocks noGrp="1"/>
          </p:cNvSpPr>
          <p:nvPr>
            <p:ph idx="1"/>
          </p:nvPr>
        </p:nvSpPr>
        <p:spPr>
          <a:xfrm>
            <a:off x="335360" y="980728"/>
            <a:ext cx="11521280" cy="5305772"/>
          </a:xfrm>
        </p:spPr>
        <p:txBody>
          <a:bodyPr>
            <a:normAutofit/>
          </a:bodyPr>
          <a:lstStyle/>
          <a:p>
            <a:pPr>
              <a:spcAft>
                <a:spcPts val="600"/>
              </a:spcAft>
            </a:pPr>
            <a:r>
              <a:rPr lang="en-GB" dirty="0"/>
              <a:t>Your statement of problem---represents the reason behind your proposal. </a:t>
            </a:r>
          </a:p>
          <a:p>
            <a:pPr lvl="1">
              <a:spcAft>
                <a:spcPts val="600"/>
              </a:spcAft>
            </a:pPr>
            <a:r>
              <a:rPr lang="en-GB" dirty="0"/>
              <a:t>It specifies the conditions you wish to change. </a:t>
            </a:r>
          </a:p>
          <a:p>
            <a:pPr>
              <a:spcAft>
                <a:spcPts val="600"/>
              </a:spcAft>
            </a:pPr>
            <a:r>
              <a:rPr lang="en-GB" dirty="0"/>
              <a:t>It should be supported by evidence drawn from experience, authoritative statistics &amp; cutting edge literature. </a:t>
            </a:r>
          </a:p>
          <a:p>
            <a:pPr>
              <a:spcAft>
                <a:spcPts val="600"/>
              </a:spcAft>
            </a:pPr>
            <a:r>
              <a:rPr lang="en-GB" dirty="0"/>
              <a:t>It should summarize the problems, show your familiarity with prior work on the topic, reinforce your credibility, and justify why this problem should be investigated. </a:t>
            </a:r>
          </a:p>
          <a:p>
            <a:pPr>
              <a:spcAft>
                <a:spcPts val="600"/>
              </a:spcAft>
            </a:pPr>
            <a:r>
              <a:rPr lang="en-GB" dirty="0"/>
              <a:t>Do not assume that everyone sees the problem as clearly as you do. </a:t>
            </a:r>
          </a:p>
          <a:p>
            <a:pPr lvl="1">
              <a:spcAft>
                <a:spcPts val="600"/>
              </a:spcAft>
            </a:pPr>
            <a:r>
              <a:rPr lang="en-GB" dirty="0"/>
              <a:t>Even if the problem is obvious, your reviewers want to know how clearly you can state it.</a:t>
            </a:r>
          </a:p>
          <a:p>
            <a:pPr>
              <a:spcAft>
                <a:spcPts val="600"/>
              </a:spcAft>
              <a:buNone/>
            </a:pPr>
            <a:r>
              <a:rPr lang="en-GB" b="1" dirty="0">
                <a:solidFill>
                  <a:srgbClr val="C00000"/>
                </a:solidFill>
              </a:rPr>
              <a:t>You may need to itemize this section</a:t>
            </a:r>
          </a:p>
        </p:txBody>
      </p:sp>
      <p:sp>
        <p:nvSpPr>
          <p:cNvPr id="4" name="Slide Number Placeholder 3"/>
          <p:cNvSpPr>
            <a:spLocks noGrp="1"/>
          </p:cNvSpPr>
          <p:nvPr>
            <p:ph type="sldNum" sz="quarter" idx="12"/>
          </p:nvPr>
        </p:nvSpPr>
        <p:spPr/>
        <p:txBody>
          <a:bodyPr/>
          <a:lstStyle/>
          <a:p>
            <a:fld id="{D1F3F86F-97CD-4178-8A76-B5FFC82A54FE}" type="slidenum">
              <a:rPr lang="en-GB" smtClean="0"/>
              <a:pPr/>
              <a:t>18</a:t>
            </a:fld>
            <a:endParaRPr lang="en-GB"/>
          </a:p>
        </p:txBody>
      </p:sp>
    </p:spTree>
    <p:extLst>
      <p:ext uri="{BB962C8B-B14F-4D97-AF65-F5344CB8AC3E}">
        <p14:creationId xmlns:p14="http://schemas.microsoft.com/office/powerpoint/2010/main" val="3037638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2700" y="192832"/>
            <a:ext cx="7296150" cy="576064"/>
          </a:xfrm>
        </p:spPr>
        <p:txBody>
          <a:bodyPr>
            <a:normAutofit fontScale="90000"/>
          </a:bodyPr>
          <a:lstStyle/>
          <a:p>
            <a:r>
              <a:rPr lang="en-GB" dirty="0"/>
              <a:t>Guidance questions</a:t>
            </a:r>
          </a:p>
        </p:txBody>
      </p:sp>
      <p:sp>
        <p:nvSpPr>
          <p:cNvPr id="3" name="Content Placeholder 2"/>
          <p:cNvSpPr>
            <a:spLocks noGrp="1"/>
          </p:cNvSpPr>
          <p:nvPr>
            <p:ph idx="1"/>
          </p:nvPr>
        </p:nvSpPr>
        <p:spPr>
          <a:xfrm>
            <a:off x="609600" y="764704"/>
            <a:ext cx="10972800" cy="5760640"/>
          </a:xfrm>
        </p:spPr>
        <p:txBody>
          <a:bodyPr>
            <a:normAutofit fontScale="92500" lnSpcReduction="20000"/>
          </a:bodyPr>
          <a:lstStyle/>
          <a:p>
            <a:pPr marL="0" indent="0">
              <a:buNone/>
            </a:pPr>
            <a:r>
              <a:rPr lang="en-GB" dirty="0"/>
              <a:t>Does your problem statement </a:t>
            </a:r>
          </a:p>
          <a:p>
            <a:pPr marL="514350" indent="-514350">
              <a:buFont typeface="+mj-lt"/>
              <a:buAutoNum type="arabicPeriod"/>
            </a:pPr>
            <a:r>
              <a:rPr lang="en-GB" dirty="0"/>
              <a:t>Demonstrate precise understanding of the problem?</a:t>
            </a:r>
          </a:p>
          <a:p>
            <a:pPr marL="514350" indent="-514350">
              <a:buFont typeface="+mj-lt"/>
              <a:buAutoNum type="arabicPeriod"/>
            </a:pPr>
            <a:r>
              <a:rPr lang="en-GB" dirty="0"/>
              <a:t>Clearly convey the focus of your project?</a:t>
            </a:r>
          </a:p>
          <a:p>
            <a:pPr marL="514350" indent="-514350">
              <a:buFont typeface="+mj-lt"/>
              <a:buAutoNum type="arabicPeriod"/>
            </a:pPr>
            <a:r>
              <a:rPr lang="en-GB" dirty="0"/>
              <a:t>Indicate the relationship of your project to a larger set of problems or issues and justify why your particular focus has been chosen?</a:t>
            </a:r>
          </a:p>
          <a:p>
            <a:pPr marL="514350" indent="-514350">
              <a:buFont typeface="+mj-lt"/>
              <a:buAutoNum type="arabicPeriod"/>
            </a:pPr>
            <a:r>
              <a:rPr lang="en-GB" dirty="0"/>
              <a:t>Establish the importance and significance of the problem?</a:t>
            </a:r>
          </a:p>
          <a:p>
            <a:pPr marL="514350" indent="-514350">
              <a:buFont typeface="+mj-lt"/>
              <a:buAutoNum type="arabicPeriod"/>
            </a:pPr>
            <a:r>
              <a:rPr lang="en-GB" dirty="0"/>
              <a:t>Justify why your problem should be of special interest to the sponsor?</a:t>
            </a:r>
          </a:p>
          <a:p>
            <a:pPr marL="514350" indent="-514350">
              <a:buFont typeface="+mj-lt"/>
              <a:buAutoNum type="arabicPeriod"/>
            </a:pPr>
            <a:r>
              <a:rPr lang="en-GB" dirty="0"/>
              <a:t>Demonstrate that the problem is feasible to solve?</a:t>
            </a:r>
          </a:p>
          <a:p>
            <a:pPr marL="514350" indent="-514350">
              <a:buFont typeface="+mj-lt"/>
              <a:buAutoNum type="arabicPeriod"/>
            </a:pPr>
            <a:r>
              <a:rPr lang="en-GB" dirty="0"/>
              <a:t>Make the reviewer want to read further?</a:t>
            </a:r>
          </a:p>
          <a:p>
            <a:pPr marL="514350" indent="-514350">
              <a:buFont typeface="+mj-lt"/>
              <a:buAutoNum type="arabicPeriod"/>
            </a:pPr>
            <a:r>
              <a:rPr lang="en-GB" dirty="0"/>
              <a:t>Indicate how the problem relates to your organizational goals?</a:t>
            </a:r>
          </a:p>
          <a:p>
            <a:pPr marL="514350" indent="-514350">
              <a:buFont typeface="+mj-lt"/>
              <a:buAutoNum type="arabicPeriod"/>
            </a:pPr>
            <a:r>
              <a:rPr lang="en-GB" dirty="0"/>
              <a:t>State the problem and outputs in terms of human needs and societal benefits?</a:t>
            </a:r>
          </a:p>
          <a:p>
            <a:pPr marL="514350" indent="-514350">
              <a:buFont typeface="+mj-lt"/>
              <a:buAutoNum type="arabicPeriod"/>
            </a:pPr>
            <a:r>
              <a:rPr lang="en-GB" dirty="0"/>
              <a:t>Answer sustainability question?</a:t>
            </a:r>
          </a:p>
          <a:p>
            <a:pPr marL="0" indent="0">
              <a:buNone/>
            </a:pPr>
            <a:r>
              <a:rPr lang="en-GB" dirty="0"/>
              <a:t>Remember: </a:t>
            </a:r>
            <a:r>
              <a:rPr lang="en-GB" dirty="0">
                <a:solidFill>
                  <a:srgbClr val="FF0000"/>
                </a:solidFill>
              </a:rPr>
              <a:t>Avoid</a:t>
            </a:r>
          </a:p>
          <a:p>
            <a:pPr lvl="1">
              <a:buFont typeface="Wingdings" pitchFamily="2" charset="2"/>
              <a:buChar char="Ø"/>
            </a:pPr>
            <a:r>
              <a:rPr lang="en-GB" dirty="0"/>
              <a:t>“little is known about...", </a:t>
            </a:r>
          </a:p>
          <a:p>
            <a:pPr lvl="1">
              <a:buFont typeface="Wingdings" pitchFamily="2" charset="2"/>
              <a:buChar char="Ø"/>
            </a:pPr>
            <a:r>
              <a:rPr lang="en-GB" dirty="0"/>
              <a:t>"there is a lack of information about...", or </a:t>
            </a:r>
          </a:p>
          <a:p>
            <a:pPr lvl="1">
              <a:buFont typeface="Wingdings" pitchFamily="2" charset="2"/>
              <a:buChar char="Ø"/>
            </a:pPr>
            <a:r>
              <a:rPr lang="en-GB" dirty="0"/>
              <a:t>"no research has dealt with..."  These suggest that there is little or no problem</a:t>
            </a:r>
          </a:p>
        </p:txBody>
      </p:sp>
      <p:sp>
        <p:nvSpPr>
          <p:cNvPr id="4" name="Slide Number Placeholder 3"/>
          <p:cNvSpPr>
            <a:spLocks noGrp="1"/>
          </p:cNvSpPr>
          <p:nvPr>
            <p:ph type="sldNum" sz="quarter" idx="12"/>
          </p:nvPr>
        </p:nvSpPr>
        <p:spPr/>
        <p:txBody>
          <a:bodyPr/>
          <a:lstStyle/>
          <a:p>
            <a:fld id="{D1F3F86F-97CD-4178-8A76-B5FFC82A54FE}" type="slidenum">
              <a:rPr lang="en-GB" smtClean="0"/>
              <a:pPr/>
              <a:t>19</a:t>
            </a:fld>
            <a:endParaRPr lang="en-GB"/>
          </a:p>
        </p:txBody>
      </p:sp>
    </p:spTree>
    <p:extLst>
      <p:ext uri="{BB962C8B-B14F-4D97-AF65-F5344CB8AC3E}">
        <p14:creationId xmlns:p14="http://schemas.microsoft.com/office/powerpoint/2010/main" val="2034440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524000" y="400118"/>
            <a:ext cx="9658349"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n-US" sz="2400" b="1" dirty="0">
                <a:latin typeface="Bookman Old Style" pitchFamily="18" charset="0"/>
                <a:ea typeface="Calibri" pitchFamily="34" charset="0"/>
                <a:cs typeface="Times New Roman" pitchFamily="18" charset="0"/>
              </a:rPr>
              <a:t>OUTLINE </a:t>
            </a:r>
          </a:p>
          <a:p>
            <a:pPr algn="ctr" fontAlgn="base">
              <a:spcBef>
                <a:spcPct val="0"/>
              </a:spcBef>
              <a:spcAft>
                <a:spcPct val="0"/>
              </a:spcAft>
            </a:pPr>
            <a:endParaRPr lang="en-US" sz="2400" dirty="0">
              <a:latin typeface="Arial" pitchFamily="34" charset="0"/>
              <a:cs typeface="Arial" pitchFamily="34" charset="0"/>
            </a:endParaRPr>
          </a:p>
          <a:p>
            <a:pPr marL="571500" indent="-571500" algn="just" eaLnBrk="0" fontAlgn="base" hangingPunct="0">
              <a:spcBef>
                <a:spcPct val="0"/>
              </a:spcBef>
              <a:spcAft>
                <a:spcPct val="0"/>
              </a:spcAft>
              <a:buFont typeface="Arial" pitchFamily="34" charset="0"/>
              <a:buChar char="•"/>
            </a:pPr>
            <a:r>
              <a:rPr lang="en-GB" sz="2000" dirty="0"/>
              <a:t>INTRODUCTION (to grant making process)</a:t>
            </a:r>
          </a:p>
          <a:p>
            <a:pPr marL="1028700" lvl="1" indent="-571500" algn="just" eaLnBrk="0" fontAlgn="base" hangingPunct="0">
              <a:spcBef>
                <a:spcPct val="0"/>
              </a:spcBef>
              <a:spcAft>
                <a:spcPct val="0"/>
              </a:spcAft>
              <a:buFont typeface="Arial" pitchFamily="34" charset="0"/>
              <a:buChar char="•"/>
            </a:pPr>
            <a:r>
              <a:rPr lang="en-GB" sz="2000" dirty="0"/>
              <a:t>What is Grant Making About?</a:t>
            </a:r>
          </a:p>
          <a:p>
            <a:pPr marL="1028700" lvl="1" indent="-571500" algn="just" eaLnBrk="0" fontAlgn="base" hangingPunct="0">
              <a:spcBef>
                <a:spcPct val="0"/>
              </a:spcBef>
              <a:spcAft>
                <a:spcPct val="0"/>
              </a:spcAft>
              <a:buFont typeface="Arial" pitchFamily="34" charset="0"/>
              <a:buChar char="•"/>
            </a:pPr>
            <a:r>
              <a:rPr lang="en-GB" sz="2000" dirty="0"/>
              <a:t>The Nature of Grant Makers/ Foundations</a:t>
            </a:r>
          </a:p>
          <a:p>
            <a:pPr marL="571500" indent="-571500" algn="just" eaLnBrk="0" fontAlgn="base" hangingPunct="0">
              <a:spcBef>
                <a:spcPct val="0"/>
              </a:spcBef>
              <a:spcAft>
                <a:spcPct val="0"/>
              </a:spcAft>
              <a:buFont typeface="Arial" pitchFamily="34" charset="0"/>
              <a:buChar char="•"/>
            </a:pPr>
            <a:r>
              <a:rPr lang="en-GB" sz="2000" dirty="0"/>
              <a:t>WHAT IS A GRANT PROPOSAL?</a:t>
            </a:r>
          </a:p>
          <a:p>
            <a:pPr marL="571500" indent="-571500" algn="just" eaLnBrk="0" fontAlgn="base" hangingPunct="0">
              <a:spcBef>
                <a:spcPct val="0"/>
              </a:spcBef>
              <a:spcAft>
                <a:spcPct val="0"/>
              </a:spcAft>
              <a:buFont typeface="Arial" pitchFamily="34" charset="0"/>
              <a:buChar char="•"/>
            </a:pPr>
            <a:r>
              <a:rPr lang="en-GB" sz="2000" dirty="0"/>
              <a:t>COMPONENTS OF A PROPOSAL</a:t>
            </a:r>
          </a:p>
          <a:p>
            <a:pPr marL="1028700" lvl="1" indent="-571500" algn="just" eaLnBrk="0" fontAlgn="base" hangingPunct="0">
              <a:spcBef>
                <a:spcPct val="0"/>
              </a:spcBef>
              <a:spcAft>
                <a:spcPct val="0"/>
              </a:spcAft>
              <a:buFont typeface="Arial" pitchFamily="34" charset="0"/>
              <a:buChar char="•"/>
            </a:pPr>
            <a:r>
              <a:rPr lang="en-GB" sz="2000" dirty="0"/>
              <a:t>Title</a:t>
            </a:r>
          </a:p>
          <a:p>
            <a:pPr marL="1485900" lvl="2" indent="-571500" algn="just" eaLnBrk="0" fontAlgn="base" hangingPunct="0">
              <a:spcBef>
                <a:spcPct val="0"/>
              </a:spcBef>
              <a:spcAft>
                <a:spcPct val="0"/>
              </a:spcAft>
              <a:buFont typeface="Arial" pitchFamily="34" charset="0"/>
              <a:buChar char="•"/>
            </a:pPr>
            <a:r>
              <a:rPr lang="en-GB" sz="2000" dirty="0"/>
              <a:t>Guides to a good title</a:t>
            </a:r>
          </a:p>
          <a:p>
            <a:pPr marL="1028700" lvl="1" indent="-571500" algn="just" eaLnBrk="0" fontAlgn="base" hangingPunct="0">
              <a:spcBef>
                <a:spcPct val="0"/>
              </a:spcBef>
              <a:spcAft>
                <a:spcPct val="0"/>
              </a:spcAft>
              <a:buFont typeface="Arial" pitchFamily="34" charset="0"/>
              <a:buChar char="•"/>
            </a:pPr>
            <a:r>
              <a:rPr lang="en-GB" sz="2000" dirty="0"/>
              <a:t>Executive Summary</a:t>
            </a:r>
          </a:p>
          <a:p>
            <a:pPr marL="1028700" lvl="1" indent="-571500" algn="just" eaLnBrk="0" fontAlgn="base" hangingPunct="0">
              <a:spcBef>
                <a:spcPct val="0"/>
              </a:spcBef>
              <a:spcAft>
                <a:spcPct val="0"/>
              </a:spcAft>
              <a:buFont typeface="Arial" pitchFamily="34" charset="0"/>
              <a:buChar char="•"/>
            </a:pPr>
            <a:r>
              <a:rPr lang="en-GB" sz="2000" dirty="0"/>
              <a:t>Statement of Problems (Background to the Project)</a:t>
            </a:r>
          </a:p>
          <a:p>
            <a:pPr marL="1028700" lvl="1" indent="-571500" algn="just" eaLnBrk="0" fontAlgn="base" hangingPunct="0">
              <a:spcBef>
                <a:spcPct val="0"/>
              </a:spcBef>
              <a:spcAft>
                <a:spcPct val="0"/>
              </a:spcAft>
              <a:buFont typeface="Arial" pitchFamily="34" charset="0"/>
              <a:buChar char="•"/>
            </a:pPr>
            <a:r>
              <a:rPr lang="en-GB" sz="2000" dirty="0"/>
              <a:t>Project Objectives</a:t>
            </a:r>
          </a:p>
          <a:p>
            <a:pPr marL="1028700" lvl="1" indent="-571500" algn="just" eaLnBrk="0" fontAlgn="base" hangingPunct="0">
              <a:spcBef>
                <a:spcPct val="0"/>
              </a:spcBef>
              <a:spcAft>
                <a:spcPct val="0"/>
              </a:spcAft>
              <a:buFont typeface="Arial" pitchFamily="34" charset="0"/>
              <a:buChar char="•"/>
            </a:pPr>
            <a:r>
              <a:rPr lang="en-GB" sz="2000" dirty="0"/>
              <a:t>Methods (Methods &amp; Materials; Methodologies etc.)</a:t>
            </a:r>
          </a:p>
          <a:p>
            <a:pPr marL="1028700" lvl="1" indent="-571500" algn="just" eaLnBrk="0" fontAlgn="base" hangingPunct="0">
              <a:spcBef>
                <a:spcPct val="0"/>
              </a:spcBef>
              <a:spcAft>
                <a:spcPct val="0"/>
              </a:spcAft>
              <a:buFont typeface="Arial" pitchFamily="34" charset="0"/>
              <a:buChar char="•"/>
            </a:pPr>
            <a:r>
              <a:rPr lang="en-GB" sz="2000" dirty="0"/>
              <a:t>Budgeting</a:t>
            </a:r>
            <a:endParaRPr lang="en-US" sz="2000" dirty="0"/>
          </a:p>
          <a:p>
            <a:pPr marL="1028700" lvl="1" indent="-571500" algn="just" eaLnBrk="0" fontAlgn="base" hangingPunct="0">
              <a:spcBef>
                <a:spcPct val="0"/>
              </a:spcBef>
              <a:spcAft>
                <a:spcPct val="0"/>
              </a:spcAft>
              <a:buFont typeface="Arial" pitchFamily="34" charset="0"/>
              <a:buChar char="•"/>
            </a:pPr>
            <a:r>
              <a:rPr lang="en-US" sz="2000" dirty="0"/>
              <a:t>Other matters</a:t>
            </a:r>
          </a:p>
          <a:p>
            <a:pPr marL="1485900" lvl="2" indent="-571500" algn="just" eaLnBrk="0" fontAlgn="base" hangingPunct="0">
              <a:spcBef>
                <a:spcPct val="0"/>
              </a:spcBef>
              <a:spcAft>
                <a:spcPct val="0"/>
              </a:spcAft>
              <a:buFont typeface="Arial" pitchFamily="34" charset="0"/>
              <a:buChar char="•"/>
            </a:pPr>
            <a:r>
              <a:rPr lang="en-US" sz="2000" dirty="0"/>
              <a:t>Gantt chart</a:t>
            </a:r>
          </a:p>
          <a:p>
            <a:pPr marL="1485900" lvl="2" indent="-571500" algn="just" eaLnBrk="0" fontAlgn="base" hangingPunct="0">
              <a:spcBef>
                <a:spcPct val="0"/>
              </a:spcBef>
              <a:spcAft>
                <a:spcPct val="0"/>
              </a:spcAft>
              <a:buFont typeface="Arial" pitchFamily="34" charset="0"/>
              <a:buChar char="•"/>
            </a:pPr>
            <a:r>
              <a:rPr lang="en-US" sz="2000" dirty="0"/>
              <a:t>Evaluation</a:t>
            </a:r>
          </a:p>
          <a:p>
            <a:pPr marL="1485900" lvl="2" indent="-571500" algn="just" eaLnBrk="0" fontAlgn="base" hangingPunct="0">
              <a:spcBef>
                <a:spcPct val="0"/>
              </a:spcBef>
              <a:spcAft>
                <a:spcPct val="0"/>
              </a:spcAft>
              <a:buFont typeface="Arial" pitchFamily="34" charset="0"/>
              <a:buChar char="•"/>
            </a:pPr>
            <a:r>
              <a:rPr lang="en-US" sz="2000" dirty="0"/>
              <a:t>Dissemination</a:t>
            </a:r>
          </a:p>
          <a:p>
            <a:pPr marL="1485900" lvl="2" indent="-571500" algn="just" eaLnBrk="0" fontAlgn="base" hangingPunct="0">
              <a:spcBef>
                <a:spcPct val="0"/>
              </a:spcBef>
              <a:spcAft>
                <a:spcPct val="0"/>
              </a:spcAft>
              <a:buFont typeface="Arial" pitchFamily="34" charset="0"/>
              <a:buChar char="•"/>
            </a:pPr>
            <a:r>
              <a:rPr lang="en-US" sz="2000" dirty="0"/>
              <a:t>Sustainability</a:t>
            </a:r>
            <a:endParaRPr lang="en-GB" sz="2000" dirty="0"/>
          </a:p>
        </p:txBody>
      </p:sp>
    </p:spTree>
    <p:extLst>
      <p:ext uri="{BB962C8B-B14F-4D97-AF65-F5344CB8AC3E}">
        <p14:creationId xmlns:p14="http://schemas.microsoft.com/office/powerpoint/2010/main" val="3129889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6050" y="255588"/>
            <a:ext cx="6781800" cy="490066"/>
          </a:xfrm>
        </p:spPr>
        <p:txBody>
          <a:bodyPr>
            <a:normAutofit fontScale="90000"/>
          </a:bodyPr>
          <a:lstStyle/>
          <a:p>
            <a:r>
              <a:rPr lang="en-GB" b="1" dirty="0"/>
              <a:t>Objectives of the Project</a:t>
            </a:r>
          </a:p>
        </p:txBody>
      </p:sp>
      <p:sp>
        <p:nvSpPr>
          <p:cNvPr id="3" name="Content Placeholder 2"/>
          <p:cNvSpPr>
            <a:spLocks noGrp="1"/>
          </p:cNvSpPr>
          <p:nvPr>
            <p:ph idx="1"/>
          </p:nvPr>
        </p:nvSpPr>
        <p:spPr>
          <a:xfrm>
            <a:off x="527381" y="980728"/>
            <a:ext cx="11329259" cy="4986935"/>
          </a:xfrm>
        </p:spPr>
        <p:txBody>
          <a:bodyPr>
            <a:normAutofit/>
          </a:bodyPr>
          <a:lstStyle/>
          <a:p>
            <a:pPr marL="0" indent="0">
              <a:buNone/>
            </a:pPr>
            <a:r>
              <a:rPr lang="en-GB" sz="2800" dirty="0"/>
              <a:t>Try to differentiate between your goal (Aim) &amp; your (Specific) objectives – but include both.</a:t>
            </a:r>
          </a:p>
          <a:p>
            <a:r>
              <a:rPr lang="en-GB" sz="2800" dirty="0"/>
              <a:t>Goals (Aim) relate to what you hope to accomplish but usually are not very measurable. They create the setting for what you are proposing.</a:t>
            </a:r>
          </a:p>
          <a:p>
            <a:pPr lvl="1"/>
            <a:r>
              <a:rPr lang="en-GB" sz="2800" dirty="0"/>
              <a:t>Objectives are operational, tell specific things you will be accomplishing in your project, and are very measurable.</a:t>
            </a:r>
          </a:p>
          <a:p>
            <a:pPr lvl="1"/>
            <a:r>
              <a:rPr lang="en-GB" sz="2800" dirty="0"/>
              <a:t>Objectives will form the basis for the activities of your project and will also serve as the basis for evaluation.</a:t>
            </a:r>
          </a:p>
          <a:p>
            <a:pPr lvl="1">
              <a:buNone/>
            </a:pPr>
            <a:endParaRPr lang="en-GB" sz="2800" dirty="0"/>
          </a:p>
          <a:p>
            <a:pPr lvl="1">
              <a:buNone/>
            </a:pPr>
            <a:r>
              <a:rPr lang="en-GB" sz="2000" dirty="0"/>
              <a:t>Proposal is easier to understand (and the outcomes are clearer) if you describe your objectives in measurable ways.</a:t>
            </a:r>
          </a:p>
        </p:txBody>
      </p:sp>
      <p:sp>
        <p:nvSpPr>
          <p:cNvPr id="4" name="Slide Number Placeholder 3"/>
          <p:cNvSpPr>
            <a:spLocks noGrp="1"/>
          </p:cNvSpPr>
          <p:nvPr>
            <p:ph type="sldNum" sz="quarter" idx="12"/>
          </p:nvPr>
        </p:nvSpPr>
        <p:spPr/>
        <p:txBody>
          <a:bodyPr/>
          <a:lstStyle/>
          <a:p>
            <a:fld id="{D1F3F86F-97CD-4178-8A76-B5FFC82A54FE}" type="slidenum">
              <a:rPr lang="en-GB" smtClean="0"/>
              <a:pPr/>
              <a:t>20</a:t>
            </a:fld>
            <a:endParaRPr lang="en-GB"/>
          </a:p>
        </p:txBody>
      </p:sp>
    </p:spTree>
    <p:extLst>
      <p:ext uri="{BB962C8B-B14F-4D97-AF65-F5344CB8AC3E}">
        <p14:creationId xmlns:p14="http://schemas.microsoft.com/office/powerpoint/2010/main" val="348318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750" y="274638"/>
            <a:ext cx="7105650" cy="490066"/>
          </a:xfrm>
        </p:spPr>
        <p:txBody>
          <a:bodyPr>
            <a:normAutofit fontScale="90000"/>
          </a:bodyPr>
          <a:lstStyle/>
          <a:p>
            <a:r>
              <a:rPr lang="en-GB" b="1" dirty="0"/>
              <a:t>Objectives of Project contd</a:t>
            </a:r>
            <a:r>
              <a:rPr lang="en-GB" dirty="0"/>
              <a:t>.</a:t>
            </a:r>
          </a:p>
        </p:txBody>
      </p:sp>
      <p:sp>
        <p:nvSpPr>
          <p:cNvPr id="3" name="Content Placeholder 2"/>
          <p:cNvSpPr>
            <a:spLocks noGrp="1"/>
          </p:cNvSpPr>
          <p:nvPr>
            <p:ph idx="1"/>
          </p:nvPr>
        </p:nvSpPr>
        <p:spPr>
          <a:xfrm>
            <a:off x="527381" y="980728"/>
            <a:ext cx="11329259" cy="3550329"/>
          </a:xfrm>
        </p:spPr>
        <p:txBody>
          <a:bodyPr>
            <a:normAutofit/>
          </a:bodyPr>
          <a:lstStyle/>
          <a:p>
            <a:pPr>
              <a:spcAft>
                <a:spcPts val="600"/>
              </a:spcAft>
            </a:pPr>
            <a:r>
              <a:rPr lang="en-GB" sz="2800" dirty="0"/>
              <a:t>Ensure that there is considerable overlap between the goals &amp; objectives for your proposal and the goals &amp; objectives of the funder or the advertised theme. </a:t>
            </a:r>
          </a:p>
          <a:p>
            <a:pPr algn="r">
              <a:spcAft>
                <a:spcPts val="600"/>
              </a:spcAft>
            </a:pPr>
            <a:r>
              <a:rPr lang="en-GB" sz="1800" u="sng" dirty="0"/>
              <a:t>Include specific information about the population or clientele (immediate or long term beneficiaries) on which your project is focused. </a:t>
            </a:r>
          </a:p>
          <a:p>
            <a:pPr lvl="1" algn="r">
              <a:spcAft>
                <a:spcPts val="600"/>
              </a:spcAft>
            </a:pPr>
            <a:r>
              <a:rPr lang="en-GB" sz="1800" u="sng" dirty="0"/>
              <a:t>Clarify why it is important for the funder to be concerned about your clientele.</a:t>
            </a:r>
          </a:p>
          <a:p>
            <a:pPr lvl="1" algn="r">
              <a:spcAft>
                <a:spcPts val="600"/>
              </a:spcAft>
            </a:pPr>
            <a:r>
              <a:rPr lang="en-GB" sz="1800" u="sng" dirty="0"/>
              <a:t>Your proposal should clearly indicate how assisting your clientele is in the best interests of the funding organization.</a:t>
            </a:r>
          </a:p>
        </p:txBody>
      </p:sp>
      <p:sp>
        <p:nvSpPr>
          <p:cNvPr id="4" name="Slide Number Placeholder 3"/>
          <p:cNvSpPr>
            <a:spLocks noGrp="1"/>
          </p:cNvSpPr>
          <p:nvPr>
            <p:ph type="sldNum" sz="quarter" idx="12"/>
          </p:nvPr>
        </p:nvSpPr>
        <p:spPr/>
        <p:txBody>
          <a:bodyPr/>
          <a:lstStyle/>
          <a:p>
            <a:fld id="{D1F3F86F-97CD-4178-8A76-B5FFC82A54FE}" type="slidenum">
              <a:rPr lang="en-GB" smtClean="0"/>
              <a:pPr/>
              <a:t>21</a:t>
            </a:fld>
            <a:endParaRPr lang="en-GB"/>
          </a:p>
        </p:txBody>
      </p:sp>
    </p:spTree>
    <p:extLst>
      <p:ext uri="{BB962C8B-B14F-4D97-AF65-F5344CB8AC3E}">
        <p14:creationId xmlns:p14="http://schemas.microsoft.com/office/powerpoint/2010/main" val="4258102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979" y="360947"/>
            <a:ext cx="10972800" cy="619867"/>
          </a:xfrm>
        </p:spPr>
        <p:txBody>
          <a:bodyPr>
            <a:normAutofit/>
          </a:bodyPr>
          <a:lstStyle/>
          <a:p>
            <a:pPr algn="ctr"/>
            <a:r>
              <a:rPr lang="en-US" sz="3600" dirty="0"/>
              <a:t>e.g.,</a:t>
            </a:r>
          </a:p>
        </p:txBody>
      </p:sp>
      <p:sp>
        <p:nvSpPr>
          <p:cNvPr id="3" name="Content Placeholder 2"/>
          <p:cNvSpPr>
            <a:spLocks noGrp="1"/>
          </p:cNvSpPr>
          <p:nvPr>
            <p:ph idx="1"/>
          </p:nvPr>
        </p:nvSpPr>
        <p:spPr>
          <a:xfrm>
            <a:off x="609600" y="1189527"/>
            <a:ext cx="10972800" cy="4389120"/>
          </a:xfrm>
        </p:spPr>
        <p:txBody>
          <a:bodyPr>
            <a:normAutofit/>
          </a:bodyPr>
          <a:lstStyle/>
          <a:p>
            <a:r>
              <a:rPr lang="en-US" b="1" dirty="0"/>
              <a:t>Aim</a:t>
            </a:r>
          </a:p>
          <a:p>
            <a:pPr lvl="1"/>
            <a:r>
              <a:rPr lang="en-US" dirty="0"/>
              <a:t>To develop innovative integrated cassava value-addition process as driver of rural transformation.</a:t>
            </a:r>
          </a:p>
          <a:p>
            <a:r>
              <a:rPr lang="en-US" i="1" dirty="0"/>
              <a:t>Specific Objectives:</a:t>
            </a:r>
            <a:endParaRPr lang="en-US" dirty="0"/>
          </a:p>
          <a:p>
            <a:pPr lvl="1"/>
            <a:r>
              <a:rPr lang="en-US" dirty="0"/>
              <a:t>Develop rural-suited cassava starch extraction process</a:t>
            </a:r>
          </a:p>
          <a:p>
            <a:pPr lvl="1"/>
            <a:r>
              <a:rPr lang="en-US" dirty="0"/>
              <a:t>Develop simultaneous hydrolysis-fermentation technology for cassava utilization</a:t>
            </a:r>
          </a:p>
          <a:p>
            <a:pPr lvl="1"/>
            <a:r>
              <a:rPr lang="en-US" dirty="0"/>
              <a:t>Achieve innovative valorization of cassava process waste</a:t>
            </a:r>
          </a:p>
          <a:p>
            <a:pPr lvl="1"/>
            <a:r>
              <a:rPr lang="en-US" dirty="0"/>
              <a:t>Train entrepreneurs and research manpower to drive cassava utilization.</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99E67-9FB2-06C1-0D98-8985365A47B2}"/>
              </a:ext>
            </a:extLst>
          </p:cNvPr>
          <p:cNvSpPr>
            <a:spLocks noGrp="1"/>
          </p:cNvSpPr>
          <p:nvPr>
            <p:ph type="title"/>
          </p:nvPr>
        </p:nvSpPr>
        <p:spPr>
          <a:xfrm>
            <a:off x="609600" y="231296"/>
            <a:ext cx="10972800" cy="604207"/>
          </a:xfrm>
        </p:spPr>
        <p:txBody>
          <a:bodyPr>
            <a:normAutofit/>
          </a:bodyPr>
          <a:lstStyle/>
          <a:p>
            <a:pPr algn="ctr"/>
            <a:r>
              <a:rPr lang="en-US" sz="3600" b="1" dirty="0">
                <a:effectLst/>
                <a:latin typeface="Calibri" panose="020F0502020204030204" pitchFamily="34" charset="0"/>
                <a:ea typeface="Times New Roman" panose="02020603050405020304" pitchFamily="18" charset="0"/>
                <a:cs typeface="Times New Roman" panose="02020603050405020304" pitchFamily="18" charset="0"/>
              </a:rPr>
              <a:t>Research Outputs and Outcomes</a:t>
            </a:r>
            <a:endParaRPr lang="en-GB" sz="8000" b="1" dirty="0"/>
          </a:p>
        </p:txBody>
      </p:sp>
      <p:sp>
        <p:nvSpPr>
          <p:cNvPr id="3" name="Content Placeholder 2">
            <a:extLst>
              <a:ext uri="{FF2B5EF4-FFF2-40B4-BE49-F238E27FC236}">
                <a16:creationId xmlns:a16="http://schemas.microsoft.com/office/drawing/2014/main" id="{41A58716-05DB-7F27-A107-695AB8F62301}"/>
              </a:ext>
            </a:extLst>
          </p:cNvPr>
          <p:cNvSpPr>
            <a:spLocks noGrp="1"/>
          </p:cNvSpPr>
          <p:nvPr>
            <p:ph idx="1"/>
          </p:nvPr>
        </p:nvSpPr>
        <p:spPr>
          <a:xfrm>
            <a:off x="609600" y="1935480"/>
            <a:ext cx="10972800" cy="3297702"/>
          </a:xfrm>
        </p:spPr>
        <p:txBody>
          <a:bodyPr>
            <a:normAutofit lnSpcReduction="10000"/>
          </a:bodyPr>
          <a:lstStyle/>
          <a:p>
            <a:pPr marL="0" indent="0" algn="ctr">
              <a:buNone/>
            </a:pPr>
            <a:r>
              <a:rPr lang="en-US" sz="2800" b="1" dirty="0">
                <a:effectLst/>
                <a:latin typeface="Arial" panose="020B0604020202020204" pitchFamily="34" charset="0"/>
                <a:ea typeface="Times New Roman" panose="02020603050405020304" pitchFamily="18" charset="0"/>
              </a:rPr>
              <a:t>Provide the expected outputs and outcomes of the project</a:t>
            </a:r>
          </a:p>
          <a:p>
            <a:r>
              <a:rPr lang="en-GB" dirty="0"/>
              <a:t>Ensure that each identified output or outcome is or can be tied to a research activity</a:t>
            </a:r>
          </a:p>
          <a:p>
            <a:r>
              <a:rPr lang="en-GB" dirty="0"/>
              <a:t>Link individual outputs to activities identified in the methods sections</a:t>
            </a:r>
          </a:p>
          <a:p>
            <a:r>
              <a:rPr lang="en-GB" dirty="0"/>
              <a:t>If outputs are cross-cutting, leave them for last and try to identify the actions that will produce them</a:t>
            </a:r>
          </a:p>
          <a:p>
            <a:r>
              <a:rPr lang="en-GB" dirty="0"/>
              <a:t>Individual results need not be identified; blocks of results that create impact should be the target</a:t>
            </a:r>
          </a:p>
        </p:txBody>
      </p:sp>
    </p:spTree>
    <p:extLst>
      <p:ext uri="{BB962C8B-B14F-4D97-AF65-F5344CB8AC3E}">
        <p14:creationId xmlns:p14="http://schemas.microsoft.com/office/powerpoint/2010/main" val="352299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F437D-C398-625A-0FB6-36064E646D70}"/>
              </a:ext>
            </a:extLst>
          </p:cNvPr>
          <p:cNvSpPr>
            <a:spLocks noGrp="1"/>
          </p:cNvSpPr>
          <p:nvPr>
            <p:ph type="title"/>
          </p:nvPr>
        </p:nvSpPr>
        <p:spPr>
          <a:xfrm>
            <a:off x="609600" y="309489"/>
            <a:ext cx="10972800" cy="679470"/>
          </a:xfrm>
        </p:spPr>
        <p:txBody>
          <a:bodyPr>
            <a:normAutofit/>
          </a:bodyPr>
          <a:lstStyle/>
          <a:p>
            <a:pPr algn="ctr"/>
            <a:r>
              <a:rPr lang="en-US" sz="3600" b="1" dirty="0">
                <a:effectLst/>
                <a:latin typeface="Calibri" panose="020F0502020204030204" pitchFamily="34" charset="0"/>
                <a:ea typeface="Times New Roman" panose="02020603050405020304" pitchFamily="18" charset="0"/>
                <a:cs typeface="Times New Roman" panose="02020603050405020304" pitchFamily="18" charset="0"/>
              </a:rPr>
              <a:t>Project Impact </a:t>
            </a:r>
            <a:endParaRPr lang="en-GB" sz="3600" dirty="0"/>
          </a:p>
        </p:txBody>
      </p:sp>
      <p:sp>
        <p:nvSpPr>
          <p:cNvPr id="3" name="Content Placeholder 2">
            <a:extLst>
              <a:ext uri="{FF2B5EF4-FFF2-40B4-BE49-F238E27FC236}">
                <a16:creationId xmlns:a16="http://schemas.microsoft.com/office/drawing/2014/main" id="{339229D1-363D-D6F5-BAB8-AFDB0CA18888}"/>
              </a:ext>
            </a:extLst>
          </p:cNvPr>
          <p:cNvSpPr>
            <a:spLocks noGrp="1"/>
          </p:cNvSpPr>
          <p:nvPr>
            <p:ph idx="1"/>
          </p:nvPr>
        </p:nvSpPr>
        <p:spPr/>
        <p:txBody>
          <a:bodyPr/>
          <a:lstStyle/>
          <a:p>
            <a:pPr marL="0" indent="0" algn="ctr">
              <a:buNone/>
            </a:pPr>
            <a:r>
              <a:rPr lang="en-US" sz="2800" b="1" dirty="0">
                <a:solidFill>
                  <a:srgbClr val="FF0000"/>
                </a:solidFill>
                <a:effectLst/>
                <a:latin typeface="Arial" panose="020B0604020202020204" pitchFamily="34" charset="0"/>
                <a:ea typeface="Times New Roman" panose="02020603050405020304" pitchFamily="18" charset="0"/>
              </a:rPr>
              <a:t>Provide information on the long-term impacts of the project</a:t>
            </a:r>
          </a:p>
          <a:p>
            <a:pPr marL="0" indent="0" algn="ctr">
              <a:buNone/>
            </a:pPr>
            <a:r>
              <a:rPr lang="en-US" sz="2400" b="1" dirty="0">
                <a:effectLst/>
                <a:latin typeface="Arial" panose="020B0604020202020204" pitchFamily="34" charset="0"/>
                <a:ea typeface="Times New Roman" panose="02020603050405020304" pitchFamily="18" charset="0"/>
              </a:rPr>
              <a:t>(social, economic and technological benefits, etc.)</a:t>
            </a:r>
            <a:endParaRPr lang="en-US" sz="3600" b="1" dirty="0">
              <a:solidFill>
                <a:srgbClr val="FF0000"/>
              </a:solidFill>
              <a:effectLst/>
              <a:latin typeface="Arial" panose="020B0604020202020204" pitchFamily="34" charset="0"/>
              <a:ea typeface="Times New Roman" panose="02020603050405020304" pitchFamily="18" charset="0"/>
            </a:endParaRPr>
          </a:p>
          <a:p>
            <a:r>
              <a:rPr lang="en-GB" dirty="0"/>
              <a:t>You are looking at </a:t>
            </a:r>
          </a:p>
          <a:p>
            <a:pPr lvl="1"/>
            <a:r>
              <a:rPr lang="en-GB" dirty="0"/>
              <a:t>Human population beneficiaries (they do not have to be in the immediate vicinity of project</a:t>
            </a:r>
          </a:p>
          <a:p>
            <a:pPr lvl="1"/>
            <a:r>
              <a:rPr lang="en-GB" dirty="0"/>
              <a:t>Environmental benefits of the project (it can also go beyond your locale)</a:t>
            </a:r>
          </a:p>
          <a:p>
            <a:pPr lvl="1"/>
            <a:r>
              <a:rPr lang="en-GB" dirty="0"/>
              <a:t>Technological contribution</a:t>
            </a:r>
          </a:p>
          <a:p>
            <a:pPr algn="ctr"/>
            <a:r>
              <a:rPr lang="en-GB" dirty="0">
                <a:solidFill>
                  <a:srgbClr val="00B0F0"/>
                </a:solidFill>
              </a:rPr>
              <a:t>You are looking at how the world will be different because this work was done</a:t>
            </a:r>
          </a:p>
        </p:txBody>
      </p:sp>
    </p:spTree>
    <p:extLst>
      <p:ext uri="{BB962C8B-B14F-4D97-AF65-F5344CB8AC3E}">
        <p14:creationId xmlns:p14="http://schemas.microsoft.com/office/powerpoint/2010/main" val="374674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7950" y="293688"/>
            <a:ext cx="6838950" cy="490066"/>
          </a:xfrm>
        </p:spPr>
        <p:txBody>
          <a:bodyPr>
            <a:normAutofit fontScale="90000"/>
          </a:bodyPr>
          <a:lstStyle/>
          <a:p>
            <a:r>
              <a:rPr lang="en-GB" b="1" dirty="0"/>
              <a:t>Basic Guides to Objectives</a:t>
            </a:r>
          </a:p>
        </p:txBody>
      </p:sp>
      <p:sp>
        <p:nvSpPr>
          <p:cNvPr id="3" name="Content Placeholder 2"/>
          <p:cNvSpPr>
            <a:spLocks noGrp="1"/>
          </p:cNvSpPr>
          <p:nvPr>
            <p:ph idx="1"/>
          </p:nvPr>
        </p:nvSpPr>
        <p:spPr>
          <a:xfrm>
            <a:off x="609600" y="908721"/>
            <a:ext cx="10972800" cy="5217443"/>
          </a:xfrm>
        </p:spPr>
        <p:txBody>
          <a:bodyPr>
            <a:normAutofit lnSpcReduction="10000"/>
          </a:bodyPr>
          <a:lstStyle/>
          <a:p>
            <a:pPr marL="0" indent="0">
              <a:spcAft>
                <a:spcPts val="600"/>
              </a:spcAft>
              <a:buNone/>
            </a:pPr>
            <a:r>
              <a:rPr lang="en-GB" dirty="0"/>
              <a:t>AS a general guide, keep it </a:t>
            </a:r>
            <a:r>
              <a:rPr lang="en-GB" b="1" u="sng" dirty="0">
                <a:solidFill>
                  <a:srgbClr val="C00000"/>
                </a:solidFill>
              </a:rPr>
              <a:t>SIMPLE</a:t>
            </a:r>
          </a:p>
          <a:p>
            <a:pPr lvl="1">
              <a:spcAft>
                <a:spcPts val="600"/>
              </a:spcAft>
            </a:pPr>
            <a:r>
              <a:rPr lang="en-GB" b="1" dirty="0"/>
              <a:t>Specific</a:t>
            </a:r>
            <a:r>
              <a:rPr lang="en-GB" dirty="0"/>
              <a:t>--indicate precisely what you intend to change through your project.</a:t>
            </a:r>
          </a:p>
          <a:p>
            <a:pPr lvl="1">
              <a:spcAft>
                <a:spcPts val="600"/>
              </a:spcAft>
            </a:pPr>
            <a:r>
              <a:rPr lang="en-GB" b="1" dirty="0"/>
              <a:t>Immediate</a:t>
            </a:r>
            <a:r>
              <a:rPr lang="en-GB" dirty="0"/>
              <a:t>—make solving this problem urgent and provide time frame. </a:t>
            </a:r>
          </a:p>
          <a:p>
            <a:pPr lvl="1">
              <a:spcAft>
                <a:spcPts val="600"/>
              </a:spcAft>
            </a:pPr>
            <a:r>
              <a:rPr lang="en-GB" b="1" dirty="0"/>
              <a:t>Measurable</a:t>
            </a:r>
            <a:r>
              <a:rPr lang="en-GB" dirty="0"/>
              <a:t>- What is the proof of project success?</a:t>
            </a:r>
          </a:p>
          <a:p>
            <a:pPr lvl="1">
              <a:spcAft>
                <a:spcPts val="600"/>
              </a:spcAft>
            </a:pPr>
            <a:r>
              <a:rPr lang="en-GB" b="1" dirty="0"/>
              <a:t>Practical</a:t>
            </a:r>
            <a:r>
              <a:rPr lang="en-GB" dirty="0"/>
              <a:t>- how is each objective a real solution to a real problem.</a:t>
            </a:r>
          </a:p>
          <a:p>
            <a:pPr lvl="1">
              <a:spcAft>
                <a:spcPts val="600"/>
              </a:spcAft>
            </a:pPr>
            <a:r>
              <a:rPr lang="en-GB" b="1" dirty="0"/>
              <a:t>Logical</a:t>
            </a:r>
            <a:r>
              <a:rPr lang="en-GB" dirty="0"/>
              <a:t>- indicate how each objective systematically contributes to achieving your overall goal(s).</a:t>
            </a:r>
          </a:p>
          <a:p>
            <a:pPr lvl="1">
              <a:spcAft>
                <a:spcPts val="600"/>
              </a:spcAft>
            </a:pPr>
            <a:r>
              <a:rPr lang="en-GB" b="1" dirty="0"/>
              <a:t>Evaluable</a:t>
            </a:r>
            <a:r>
              <a:rPr lang="en-GB" dirty="0"/>
              <a:t>- indicate how much change has to occur for the project to be effective (mixable with M).</a:t>
            </a:r>
          </a:p>
          <a:p>
            <a:pPr>
              <a:spcAft>
                <a:spcPts val="600"/>
              </a:spcAft>
            </a:pPr>
            <a:r>
              <a:rPr lang="en-GB" dirty="0"/>
              <a:t>These categories are not mutually exclusive, but ensure that each of your objectives meet at least two or three of these six criteria.</a:t>
            </a:r>
          </a:p>
        </p:txBody>
      </p:sp>
      <p:sp>
        <p:nvSpPr>
          <p:cNvPr id="4" name="Slide Number Placeholder 3"/>
          <p:cNvSpPr>
            <a:spLocks noGrp="1"/>
          </p:cNvSpPr>
          <p:nvPr>
            <p:ph type="sldNum" sz="quarter" idx="12"/>
          </p:nvPr>
        </p:nvSpPr>
        <p:spPr/>
        <p:txBody>
          <a:bodyPr/>
          <a:lstStyle/>
          <a:p>
            <a:fld id="{D1F3F86F-97CD-4178-8A76-B5FFC82A54FE}" type="slidenum">
              <a:rPr lang="en-GB" smtClean="0"/>
              <a:pPr/>
              <a:t>25</a:t>
            </a:fld>
            <a:endParaRPr lang="en-GB"/>
          </a:p>
        </p:txBody>
      </p:sp>
    </p:spTree>
    <p:extLst>
      <p:ext uri="{BB962C8B-B14F-4D97-AF65-F5344CB8AC3E}">
        <p14:creationId xmlns:p14="http://schemas.microsoft.com/office/powerpoint/2010/main" val="285365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6482"/>
            <a:ext cx="10972800" cy="1213945"/>
          </a:xfrm>
        </p:spPr>
        <p:txBody>
          <a:bodyPr>
            <a:normAutofit fontScale="90000"/>
          </a:bodyPr>
          <a:lstStyle/>
          <a:p>
            <a:pPr algn="ctr"/>
            <a:br>
              <a:rPr lang="en-US" dirty="0"/>
            </a:br>
            <a:r>
              <a:rPr lang="en-US" dirty="0"/>
              <a:t>General Advice</a:t>
            </a:r>
          </a:p>
        </p:txBody>
      </p:sp>
      <p:sp>
        <p:nvSpPr>
          <p:cNvPr id="3" name="Content Placeholder 2"/>
          <p:cNvSpPr>
            <a:spLocks noGrp="1"/>
          </p:cNvSpPr>
          <p:nvPr>
            <p:ph idx="1"/>
          </p:nvPr>
        </p:nvSpPr>
        <p:spPr>
          <a:xfrm>
            <a:off x="609600" y="1935480"/>
            <a:ext cx="10972800" cy="2258148"/>
          </a:xfrm>
        </p:spPr>
        <p:txBody>
          <a:bodyPr/>
          <a:lstStyle/>
          <a:p>
            <a:r>
              <a:rPr lang="en-US" dirty="0"/>
              <a:t>Generally, it pays to present your research goals in visionary terms and your objectives in measurable terms.  </a:t>
            </a:r>
          </a:p>
          <a:p>
            <a:r>
              <a:rPr lang="en-US" dirty="0"/>
              <a:t>Use words such as decrease, deliver, develop, establish, improve, increase, produce, enhance, secure, and provide- </a:t>
            </a:r>
          </a:p>
          <a:p>
            <a:pPr lvl="1"/>
            <a:r>
              <a:rPr lang="en-US" dirty="0"/>
              <a:t>More so when no wheel is being reinvented nor atom rediscovered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050" y="255588"/>
            <a:ext cx="9582150" cy="562074"/>
          </a:xfrm>
        </p:spPr>
        <p:txBody>
          <a:bodyPr>
            <a:normAutofit fontScale="90000"/>
          </a:bodyPr>
          <a:lstStyle/>
          <a:p>
            <a:pPr algn="ctr"/>
            <a:r>
              <a:rPr lang="en-GB" b="1" dirty="0"/>
              <a:t>Guidance Questions</a:t>
            </a:r>
          </a:p>
        </p:txBody>
      </p:sp>
      <p:sp>
        <p:nvSpPr>
          <p:cNvPr id="3" name="Content Placeholder 2"/>
          <p:cNvSpPr>
            <a:spLocks noGrp="1"/>
          </p:cNvSpPr>
          <p:nvPr>
            <p:ph idx="1"/>
          </p:nvPr>
        </p:nvSpPr>
        <p:spPr>
          <a:xfrm>
            <a:off x="495300" y="908720"/>
            <a:ext cx="11449050" cy="5701630"/>
          </a:xfrm>
        </p:spPr>
        <p:txBody>
          <a:bodyPr>
            <a:normAutofit/>
          </a:bodyPr>
          <a:lstStyle/>
          <a:p>
            <a:pPr marL="0" indent="0">
              <a:buNone/>
            </a:pPr>
            <a:r>
              <a:rPr lang="en-GB" dirty="0"/>
              <a:t>Does your objectives statement</a:t>
            </a:r>
          </a:p>
          <a:p>
            <a:pPr marL="514350" indent="-514350">
              <a:buFont typeface="+mj-lt"/>
              <a:buAutoNum type="arabicPeriod"/>
            </a:pPr>
            <a:r>
              <a:rPr lang="en-GB" dirty="0"/>
              <a:t>Clearly describe your project objectives, hypotheses, and/or research questions?</a:t>
            </a:r>
          </a:p>
          <a:p>
            <a:pPr marL="514350" indent="-514350">
              <a:buFont typeface="+mj-lt"/>
              <a:buAutoNum type="arabicPeriod"/>
            </a:pPr>
            <a:r>
              <a:rPr lang="en-GB" dirty="0"/>
              <a:t>Present the project's objectives in a lean mass of narrative?</a:t>
            </a:r>
          </a:p>
          <a:p>
            <a:pPr marL="514350" indent="-514350">
              <a:buFont typeface="+mj-lt"/>
              <a:buAutoNum type="arabicPeriod"/>
            </a:pPr>
            <a:r>
              <a:rPr lang="en-GB" dirty="0"/>
              <a:t>Demonstrate that your objectives are important, significant, and timely?</a:t>
            </a:r>
          </a:p>
          <a:p>
            <a:pPr marL="514350" indent="-514350">
              <a:buFont typeface="+mj-lt"/>
              <a:buAutoNum type="arabicPeriod"/>
            </a:pPr>
            <a:r>
              <a:rPr lang="en-GB" dirty="0"/>
              <a:t>Describe the intended (&amp; measurable) outcomes of the project?</a:t>
            </a:r>
          </a:p>
          <a:p>
            <a:pPr marL="514350" indent="-514350">
              <a:buFont typeface="+mj-lt"/>
              <a:buAutoNum type="arabicPeriod"/>
            </a:pPr>
            <a:r>
              <a:rPr lang="en-GB" dirty="0"/>
              <a:t>Present basis for future evaluation of outcomes? (NOT PERISHABLE!)</a:t>
            </a:r>
          </a:p>
          <a:p>
            <a:pPr marL="514350" indent="-514350">
              <a:buFont typeface="+mj-lt"/>
              <a:buAutoNum type="arabicPeriod"/>
            </a:pPr>
            <a:r>
              <a:rPr lang="en-GB" dirty="0"/>
              <a:t>Demonstrate why your project's outcome is appropriate and important to the sponsor?</a:t>
            </a:r>
          </a:p>
          <a:p>
            <a:pPr marL="0" indent="0">
              <a:buNone/>
            </a:pPr>
            <a:r>
              <a:rPr lang="en-GB" dirty="0"/>
              <a:t>List your specific objectives in no more than one-two sentences each in approximate order of importance &amp; progression. </a:t>
            </a:r>
          </a:p>
          <a:p>
            <a:pPr lvl="2"/>
            <a:r>
              <a:rPr lang="en-GB" dirty="0"/>
              <a:t>A good objective emphasizes what will be done and when it will be done</a:t>
            </a:r>
          </a:p>
        </p:txBody>
      </p:sp>
      <p:sp>
        <p:nvSpPr>
          <p:cNvPr id="4" name="Slide Number Placeholder 3"/>
          <p:cNvSpPr>
            <a:spLocks noGrp="1"/>
          </p:cNvSpPr>
          <p:nvPr>
            <p:ph type="sldNum" sz="quarter" idx="12"/>
          </p:nvPr>
        </p:nvSpPr>
        <p:spPr/>
        <p:txBody>
          <a:bodyPr/>
          <a:lstStyle/>
          <a:p>
            <a:fld id="{D1F3F86F-97CD-4178-8A76-B5FFC82A54FE}" type="slidenum">
              <a:rPr lang="en-GB" smtClean="0"/>
              <a:pPr/>
              <a:t>27</a:t>
            </a:fld>
            <a:endParaRPr lang="en-GB"/>
          </a:p>
        </p:txBody>
      </p:sp>
    </p:spTree>
    <p:extLst>
      <p:ext uri="{BB962C8B-B14F-4D97-AF65-F5344CB8AC3E}">
        <p14:creationId xmlns:p14="http://schemas.microsoft.com/office/powerpoint/2010/main" val="36834567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547196"/>
          </a:xfrm>
        </p:spPr>
        <p:txBody>
          <a:bodyPr>
            <a:normAutofit fontScale="90000"/>
          </a:bodyPr>
          <a:lstStyle/>
          <a:p>
            <a:pPr algn="ctr"/>
            <a:r>
              <a:rPr lang="en-US" sz="4400" dirty="0"/>
              <a:t>Theoretical Framework</a:t>
            </a:r>
          </a:p>
        </p:txBody>
      </p:sp>
      <p:sp>
        <p:nvSpPr>
          <p:cNvPr id="3" name="Content Placeholder 2"/>
          <p:cNvSpPr>
            <a:spLocks noGrp="1"/>
          </p:cNvSpPr>
          <p:nvPr>
            <p:ph idx="1"/>
          </p:nvPr>
        </p:nvSpPr>
        <p:spPr>
          <a:xfrm>
            <a:off x="609600" y="1935480"/>
            <a:ext cx="10972800" cy="4200625"/>
          </a:xfrm>
        </p:spPr>
        <p:txBody>
          <a:bodyPr>
            <a:normAutofit lnSpcReduction="10000"/>
          </a:bodyPr>
          <a:lstStyle/>
          <a:p>
            <a:r>
              <a:rPr lang="en-US" dirty="0">
                <a:latin typeface="Arial" pitchFamily="34" charset="0"/>
                <a:cs typeface="Arial" pitchFamily="34" charset="0"/>
              </a:rPr>
              <a:t>This is tricky for people in the Natural and Applied Sciences. </a:t>
            </a:r>
          </a:p>
          <a:p>
            <a:pPr lvl="1"/>
            <a:r>
              <a:rPr lang="en-US" dirty="0">
                <a:latin typeface="Arial" pitchFamily="34" charset="0"/>
                <a:cs typeface="Arial" pitchFamily="34" charset="0"/>
              </a:rPr>
              <a:t>Face it, you assessor may be a Social Scientist!</a:t>
            </a:r>
          </a:p>
          <a:p>
            <a:r>
              <a:rPr lang="en-US" dirty="0">
                <a:latin typeface="Arial" pitchFamily="34" charset="0"/>
                <a:cs typeface="Arial" pitchFamily="34" charset="0"/>
              </a:rPr>
              <a:t>Read! There must be a theoretical basis somewhere to underpin what you claim; or it will be difficult to convince that even when you obtain the result (from your experiment) you seek, it will lead to the answers desired or create the value you hope to</a:t>
            </a:r>
          </a:p>
          <a:p>
            <a:r>
              <a:rPr lang="en-US" dirty="0">
                <a:latin typeface="Arial" pitchFamily="34" charset="0"/>
                <a:cs typeface="Arial" pitchFamily="34" charset="0"/>
              </a:rPr>
              <a:t>Find and provide authoritative theoretical framework. Do not go into details</a:t>
            </a:r>
          </a:p>
          <a:p>
            <a:r>
              <a:rPr lang="en-US" dirty="0">
                <a:latin typeface="Arial" pitchFamily="34" charset="0"/>
                <a:cs typeface="Arial" pitchFamily="34" charset="0"/>
              </a:rPr>
              <a:t>It enables you to situate the impact or outcome of the work in relation to clientele or wider beneficiaries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942" y="135682"/>
            <a:ext cx="8768258" cy="576064"/>
          </a:xfrm>
        </p:spPr>
        <p:txBody>
          <a:bodyPr>
            <a:normAutofit fontScale="90000"/>
          </a:bodyPr>
          <a:lstStyle/>
          <a:p>
            <a:r>
              <a:rPr lang="en-GB" b="1" dirty="0"/>
              <a:t>Methodology/ Materials &amp; Methods</a:t>
            </a:r>
          </a:p>
        </p:txBody>
      </p:sp>
      <p:sp>
        <p:nvSpPr>
          <p:cNvPr id="3" name="Content Placeholder 2"/>
          <p:cNvSpPr>
            <a:spLocks noGrp="1"/>
          </p:cNvSpPr>
          <p:nvPr>
            <p:ph idx="1"/>
          </p:nvPr>
        </p:nvSpPr>
        <p:spPr>
          <a:xfrm>
            <a:off x="385012" y="1114077"/>
            <a:ext cx="11375618" cy="5242273"/>
          </a:xfrm>
        </p:spPr>
        <p:txBody>
          <a:bodyPr>
            <a:normAutofit/>
          </a:bodyPr>
          <a:lstStyle/>
          <a:p>
            <a:pPr marL="0" indent="0" algn="ctr">
              <a:spcAft>
                <a:spcPts val="600"/>
              </a:spcAft>
              <a:buNone/>
            </a:pPr>
            <a:r>
              <a:rPr lang="en-US" sz="3000" b="1" dirty="0">
                <a:solidFill>
                  <a:srgbClr val="00B0F0"/>
                </a:solidFill>
                <a:latin typeface="Arial" panose="020B0604020202020204" pitchFamily="34" charset="0"/>
                <a:ea typeface="Times New Roman" panose="02020603050405020304" pitchFamily="18" charset="0"/>
              </a:rPr>
              <a:t>D</a:t>
            </a:r>
            <a:r>
              <a:rPr lang="en-US" sz="3000" b="1" dirty="0">
                <a:solidFill>
                  <a:srgbClr val="00B0F0"/>
                </a:solidFill>
                <a:effectLst/>
                <a:latin typeface="Arial" panose="020B0604020202020204" pitchFamily="34" charset="0"/>
                <a:ea typeface="Times New Roman" panose="02020603050405020304" pitchFamily="18" charset="0"/>
              </a:rPr>
              <a:t>etailed methods Chosen for Each Proposed Activity</a:t>
            </a:r>
            <a:endParaRPr lang="en-GB" sz="3000" b="1" dirty="0">
              <a:solidFill>
                <a:srgbClr val="00B0F0"/>
              </a:solidFill>
            </a:endParaRPr>
          </a:p>
          <a:p>
            <a:pPr marL="0" indent="0">
              <a:spcAft>
                <a:spcPts val="600"/>
              </a:spcAft>
              <a:buNone/>
            </a:pPr>
            <a:r>
              <a:rPr lang="en-GB" sz="2800" dirty="0"/>
              <a:t>This section describes project activities, ….how the objectives will be accomplished; Specific actions to achieve objectives. To include sequence, flow &amp; interrelationship of activities. </a:t>
            </a:r>
          </a:p>
          <a:p>
            <a:pPr>
              <a:spcAft>
                <a:spcPts val="600"/>
              </a:spcAft>
            </a:pPr>
            <a:r>
              <a:rPr lang="en-GB" sz="2800" dirty="0"/>
              <a:t>Ensure there is a clear link between objectives and methods. </a:t>
            </a:r>
          </a:p>
          <a:p>
            <a:pPr lvl="1">
              <a:spcAft>
                <a:spcPts val="600"/>
              </a:spcAft>
            </a:pPr>
            <a:r>
              <a:rPr lang="en-GB" dirty="0"/>
              <a:t>Each objective will be addressed /achieved by specific set of actions or methods</a:t>
            </a:r>
          </a:p>
          <a:p>
            <a:pPr lvl="1">
              <a:spcAft>
                <a:spcPts val="600"/>
              </a:spcAft>
            </a:pPr>
            <a:r>
              <a:rPr lang="en-GB" dirty="0"/>
              <a:t>Emphasise how the method will elicit solutions to identified problem.</a:t>
            </a:r>
          </a:p>
          <a:p>
            <a:pPr>
              <a:spcAft>
                <a:spcPts val="600"/>
              </a:spcAft>
            </a:pPr>
            <a:r>
              <a:rPr lang="en-GB" sz="2800" dirty="0"/>
              <a:t>Are there any innovations or possibilities of innovating? What is new, unique or innovative or different? </a:t>
            </a:r>
          </a:p>
          <a:p>
            <a:pPr>
              <a:spcAft>
                <a:spcPts val="600"/>
              </a:spcAft>
            </a:pPr>
            <a:r>
              <a:rPr lang="en-GB" sz="2800" dirty="0"/>
              <a:t>Is the method standard / tested to make success probable or certain? </a:t>
            </a:r>
          </a:p>
        </p:txBody>
      </p:sp>
      <p:sp>
        <p:nvSpPr>
          <p:cNvPr id="4" name="Slide Number Placeholder 3"/>
          <p:cNvSpPr>
            <a:spLocks noGrp="1"/>
          </p:cNvSpPr>
          <p:nvPr>
            <p:ph type="sldNum" sz="quarter" idx="12"/>
          </p:nvPr>
        </p:nvSpPr>
        <p:spPr/>
        <p:txBody>
          <a:bodyPr/>
          <a:lstStyle/>
          <a:p>
            <a:fld id="{D1F3F86F-97CD-4178-8A76-B5FFC82A54FE}" type="slidenum">
              <a:rPr lang="en-GB" smtClean="0"/>
              <a:pPr/>
              <a:t>29</a:t>
            </a:fld>
            <a:endParaRPr lang="en-GB"/>
          </a:p>
        </p:txBody>
      </p:sp>
    </p:spTree>
    <p:extLst>
      <p:ext uri="{BB962C8B-B14F-4D97-AF65-F5344CB8AC3E}">
        <p14:creationId xmlns:p14="http://schemas.microsoft.com/office/powerpoint/2010/main" val="3249787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6750" y="342901"/>
            <a:ext cx="11106150" cy="5011628"/>
          </a:xfrm>
          <a:prstGeom prst="rect">
            <a:avLst/>
          </a:prstGeom>
        </p:spPr>
        <p:txBody>
          <a:bodyPr wrap="square">
            <a:spAutoFit/>
          </a:bodyPr>
          <a:lstStyle/>
          <a:p>
            <a:pPr algn="ctr" fontAlgn="base">
              <a:lnSpc>
                <a:spcPct val="150000"/>
              </a:lnSpc>
              <a:spcBef>
                <a:spcPct val="0"/>
              </a:spcBef>
              <a:spcAft>
                <a:spcPct val="0"/>
              </a:spcAft>
            </a:pPr>
            <a:r>
              <a:rPr lang="en-US" sz="3600" b="1" dirty="0">
                <a:latin typeface="Bookman Old Style" pitchFamily="18" charset="0"/>
                <a:ea typeface="Calibri" pitchFamily="34" charset="0"/>
                <a:cs typeface="Times New Roman" pitchFamily="18" charset="0"/>
              </a:rPr>
              <a:t>GOALS &amp; OBJECTIVES of MODULE</a:t>
            </a:r>
          </a:p>
          <a:p>
            <a:pPr marL="685800" indent="-685800" fontAlgn="base">
              <a:spcBef>
                <a:spcPct val="0"/>
              </a:spcBef>
              <a:spcAft>
                <a:spcPts val="1000"/>
              </a:spcAft>
              <a:buFont typeface="Arial" pitchFamily="34" charset="0"/>
              <a:buChar char="•"/>
            </a:pPr>
            <a:r>
              <a:rPr lang="en-US" sz="2800" b="1" dirty="0">
                <a:latin typeface="Bookman Old Style" pitchFamily="18" charset="0"/>
                <a:ea typeface="Calibri" pitchFamily="34" charset="0"/>
                <a:cs typeface="Times New Roman" pitchFamily="18" charset="0"/>
              </a:rPr>
              <a:t>Appreciate the Nature of Grants Proposals</a:t>
            </a:r>
          </a:p>
          <a:p>
            <a:pPr marL="685800" indent="-685800" fontAlgn="base">
              <a:spcBef>
                <a:spcPct val="0"/>
              </a:spcBef>
              <a:spcAft>
                <a:spcPts val="1000"/>
              </a:spcAft>
              <a:buFont typeface="Arial" pitchFamily="34" charset="0"/>
              <a:buChar char="•"/>
            </a:pPr>
            <a:r>
              <a:rPr lang="en-US" sz="2800" b="1" dirty="0">
                <a:latin typeface="Bookman Old Style" pitchFamily="18" charset="0"/>
                <a:ea typeface="Calibri" pitchFamily="34" charset="0"/>
                <a:cs typeface="Times New Roman" pitchFamily="18" charset="0"/>
              </a:rPr>
              <a:t>Understand the Basic Needs / Mindset of Funders</a:t>
            </a:r>
          </a:p>
          <a:p>
            <a:pPr marL="685800" indent="-685800" fontAlgn="base">
              <a:spcBef>
                <a:spcPct val="0"/>
              </a:spcBef>
              <a:spcAft>
                <a:spcPts val="1000"/>
              </a:spcAft>
              <a:buFont typeface="Arial" pitchFamily="34" charset="0"/>
              <a:buChar char="•"/>
            </a:pPr>
            <a:r>
              <a:rPr lang="en-US" sz="2800" b="1" dirty="0">
                <a:latin typeface="Bookman Old Style" pitchFamily="18" charset="0"/>
                <a:ea typeface="Calibri" pitchFamily="34" charset="0"/>
                <a:cs typeface="Times New Roman" pitchFamily="18" charset="0"/>
              </a:rPr>
              <a:t>Understand the General Structure of Proposals</a:t>
            </a:r>
          </a:p>
          <a:p>
            <a:pPr marL="685800" indent="-685800" fontAlgn="base">
              <a:spcBef>
                <a:spcPct val="0"/>
              </a:spcBef>
              <a:spcAft>
                <a:spcPts val="1000"/>
              </a:spcAft>
              <a:buFont typeface="Arial" pitchFamily="34" charset="0"/>
              <a:buChar char="•"/>
            </a:pPr>
            <a:r>
              <a:rPr lang="en-US" sz="2800" b="1" dirty="0">
                <a:latin typeface="Bookman Old Style" pitchFamily="18" charset="0"/>
                <a:ea typeface="Calibri" pitchFamily="34" charset="0"/>
                <a:cs typeface="Times New Roman" pitchFamily="18" charset="0"/>
              </a:rPr>
              <a:t>Appreciate Key Requirements for a Competitive Proposal</a:t>
            </a:r>
          </a:p>
          <a:p>
            <a:pPr marL="685800" indent="-685800" fontAlgn="base">
              <a:spcBef>
                <a:spcPct val="0"/>
              </a:spcBef>
              <a:spcAft>
                <a:spcPts val="1000"/>
              </a:spcAft>
              <a:buFont typeface="Arial" pitchFamily="34" charset="0"/>
              <a:buChar char="•"/>
            </a:pPr>
            <a:r>
              <a:rPr lang="en-US" sz="2800" b="1" dirty="0">
                <a:latin typeface="Bookman Old Style" pitchFamily="18" charset="0"/>
                <a:ea typeface="Calibri" pitchFamily="34" charset="0"/>
                <a:cs typeface="Times New Roman" pitchFamily="18" charset="0"/>
              </a:rPr>
              <a:t>Achieve Improved Competency in Proposal Writing</a:t>
            </a:r>
          </a:p>
          <a:p>
            <a:pPr marL="685800" indent="-685800" fontAlgn="base">
              <a:spcBef>
                <a:spcPct val="0"/>
              </a:spcBef>
              <a:spcAft>
                <a:spcPts val="1000"/>
              </a:spcAft>
              <a:buFont typeface="Arial" pitchFamily="34" charset="0"/>
              <a:buChar char="•"/>
            </a:pPr>
            <a:r>
              <a:rPr lang="en-US" sz="2800" b="1" dirty="0">
                <a:latin typeface="Bookman Old Style" pitchFamily="18" charset="0"/>
                <a:ea typeface="Calibri" pitchFamily="34" charset="0"/>
                <a:cs typeface="Times New Roman" pitchFamily="18" charset="0"/>
              </a:rPr>
              <a:t>Hopefully, Be encouraged to see Proposal Writing as an Interesting Prospect</a:t>
            </a:r>
          </a:p>
        </p:txBody>
      </p:sp>
    </p:spTree>
    <p:extLst>
      <p:ext uri="{BB962C8B-B14F-4D97-AF65-F5344CB8AC3E}">
        <p14:creationId xmlns:p14="http://schemas.microsoft.com/office/powerpoint/2010/main" val="1109712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492" y="230932"/>
            <a:ext cx="10387508" cy="576064"/>
          </a:xfrm>
        </p:spPr>
        <p:txBody>
          <a:bodyPr>
            <a:normAutofit fontScale="90000"/>
          </a:bodyPr>
          <a:lstStyle/>
          <a:p>
            <a:r>
              <a:rPr lang="en-GB" b="1" dirty="0"/>
              <a:t>Methodology/ Materials &amp; Methods contd</a:t>
            </a:r>
            <a:r>
              <a:rPr lang="en-GB" dirty="0"/>
              <a:t>.</a:t>
            </a:r>
          </a:p>
        </p:txBody>
      </p:sp>
      <p:sp>
        <p:nvSpPr>
          <p:cNvPr id="3" name="Content Placeholder 2"/>
          <p:cNvSpPr>
            <a:spLocks noGrp="1"/>
          </p:cNvSpPr>
          <p:nvPr>
            <p:ph idx="1"/>
          </p:nvPr>
        </p:nvSpPr>
        <p:spPr>
          <a:xfrm>
            <a:off x="609600" y="980727"/>
            <a:ext cx="11151029" cy="5347883"/>
          </a:xfrm>
        </p:spPr>
        <p:txBody>
          <a:bodyPr>
            <a:normAutofit fontScale="92500"/>
          </a:bodyPr>
          <a:lstStyle/>
          <a:p>
            <a:pPr>
              <a:spcAft>
                <a:spcPts val="600"/>
              </a:spcAft>
            </a:pPr>
            <a:r>
              <a:rPr lang="en-GB" dirty="0"/>
              <a:t>Emphasise any method that will uniquely benefit the target- immediate or long-term beneficiaries.</a:t>
            </a:r>
          </a:p>
          <a:p>
            <a:pPr>
              <a:spcAft>
                <a:spcPts val="600"/>
              </a:spcAft>
            </a:pPr>
            <a:r>
              <a:rPr lang="en-GB" dirty="0"/>
              <a:t>Do not forget to include the collaborative relationships your project will develop with other co-operating groups and the value they bring. </a:t>
            </a:r>
          </a:p>
          <a:p>
            <a:pPr lvl="1">
              <a:spcAft>
                <a:spcPts val="600"/>
              </a:spcAft>
            </a:pPr>
            <a:r>
              <a:rPr lang="en-GB" dirty="0"/>
              <a:t>How will the methods encourage trans-disciplinary collaboration. Disciplines are no longer independent. Wherever possible, make society, gender or environment important!</a:t>
            </a:r>
          </a:p>
          <a:p>
            <a:pPr>
              <a:spcAft>
                <a:spcPts val="600"/>
              </a:spcAft>
            </a:pPr>
            <a:r>
              <a:rPr lang="en-GB" dirty="0"/>
              <a:t>Emphasise the value of the methods for sustainability beyond the life of the project</a:t>
            </a:r>
          </a:p>
          <a:p>
            <a:pPr lvl="1">
              <a:spcAft>
                <a:spcPts val="600"/>
              </a:spcAft>
            </a:pPr>
            <a:r>
              <a:rPr lang="en-GB" dirty="0"/>
              <a:t>If there is institutional project sustainability plan indicate so &amp; emphasise it</a:t>
            </a:r>
          </a:p>
          <a:p>
            <a:pPr lvl="1" algn="ctr">
              <a:spcAft>
                <a:spcPts val="600"/>
              </a:spcAft>
              <a:buNone/>
            </a:pPr>
            <a:r>
              <a:rPr lang="en-GB" dirty="0">
                <a:solidFill>
                  <a:srgbClr val="C00000"/>
                </a:solidFill>
              </a:rPr>
              <a:t>Best Way: </a:t>
            </a:r>
          </a:p>
          <a:p>
            <a:pPr lvl="1">
              <a:spcAft>
                <a:spcPts val="600"/>
              </a:spcAft>
              <a:buNone/>
            </a:pPr>
            <a:r>
              <a:rPr lang="en-GB" dirty="0">
                <a:solidFill>
                  <a:srgbClr val="C00000"/>
                </a:solidFill>
              </a:rPr>
              <a:t>Re-State  or Itemize Objective then Describe the Methods you will apply to achieve them</a:t>
            </a:r>
          </a:p>
        </p:txBody>
      </p:sp>
      <p:sp>
        <p:nvSpPr>
          <p:cNvPr id="4" name="Slide Number Placeholder 3"/>
          <p:cNvSpPr>
            <a:spLocks noGrp="1"/>
          </p:cNvSpPr>
          <p:nvPr>
            <p:ph type="sldNum" sz="quarter" idx="12"/>
          </p:nvPr>
        </p:nvSpPr>
        <p:spPr/>
        <p:txBody>
          <a:bodyPr/>
          <a:lstStyle/>
          <a:p>
            <a:fld id="{D1F3F86F-97CD-4178-8A76-B5FFC82A54FE}" type="slidenum">
              <a:rPr lang="en-GB" smtClean="0"/>
              <a:pPr/>
              <a:t>30</a:t>
            </a:fld>
            <a:endParaRPr lang="en-GB"/>
          </a:p>
        </p:txBody>
      </p:sp>
    </p:spTree>
    <p:extLst>
      <p:ext uri="{BB962C8B-B14F-4D97-AF65-F5344CB8AC3E}">
        <p14:creationId xmlns:p14="http://schemas.microsoft.com/office/powerpoint/2010/main" val="35133590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392" y="476672"/>
            <a:ext cx="10972800" cy="504056"/>
          </a:xfrm>
        </p:spPr>
        <p:txBody>
          <a:bodyPr>
            <a:normAutofit fontScale="90000"/>
          </a:bodyPr>
          <a:lstStyle/>
          <a:p>
            <a:pPr algn="ctr"/>
            <a:r>
              <a:rPr lang="en-GB" b="1" dirty="0"/>
              <a:t>Guidance Questions for Methods</a:t>
            </a:r>
          </a:p>
        </p:txBody>
      </p:sp>
      <p:sp>
        <p:nvSpPr>
          <p:cNvPr id="3" name="Content Placeholder 2"/>
          <p:cNvSpPr>
            <a:spLocks noGrp="1"/>
          </p:cNvSpPr>
          <p:nvPr>
            <p:ph idx="1"/>
          </p:nvPr>
        </p:nvSpPr>
        <p:spPr>
          <a:xfrm>
            <a:off x="628650" y="1114078"/>
            <a:ext cx="10972800" cy="5472608"/>
          </a:xfrm>
        </p:spPr>
        <p:txBody>
          <a:bodyPr>
            <a:normAutofit fontScale="85000" lnSpcReduction="20000"/>
          </a:bodyPr>
          <a:lstStyle/>
          <a:p>
            <a:pPr marL="0" indent="0">
              <a:spcAft>
                <a:spcPts val="600"/>
              </a:spcAft>
              <a:buNone/>
            </a:pPr>
            <a:r>
              <a:rPr lang="en-GB" dirty="0"/>
              <a:t>If applicable, does your method statement:</a:t>
            </a:r>
          </a:p>
          <a:p>
            <a:pPr marL="514350" indent="-514350">
              <a:spcAft>
                <a:spcPts val="600"/>
              </a:spcAft>
              <a:buFont typeface="+mj-lt"/>
              <a:buAutoNum type="arabicPeriod"/>
            </a:pPr>
            <a:r>
              <a:rPr lang="en-GB" dirty="0"/>
              <a:t>Why do you choose one methodological approach and not another?</a:t>
            </a:r>
          </a:p>
          <a:p>
            <a:pPr marL="514350" indent="-514350">
              <a:spcAft>
                <a:spcPts val="600"/>
              </a:spcAft>
              <a:buFont typeface="+mj-lt"/>
              <a:buAutoNum type="arabicPeriod"/>
            </a:pPr>
            <a:r>
              <a:rPr lang="en-GB" dirty="0"/>
              <a:t>What are the major activities for reaching each objective?</a:t>
            </a:r>
          </a:p>
          <a:p>
            <a:pPr marL="514350" indent="-514350">
              <a:spcAft>
                <a:spcPts val="600"/>
              </a:spcAft>
              <a:buFont typeface="+mj-lt"/>
              <a:buAutoNum type="arabicPeriod"/>
            </a:pPr>
            <a:r>
              <a:rPr lang="en-GB" dirty="0"/>
              <a:t>Who are key project personnel who will carry out each activity?</a:t>
            </a:r>
          </a:p>
          <a:p>
            <a:pPr marL="514350" indent="-514350">
              <a:spcAft>
                <a:spcPts val="600"/>
              </a:spcAft>
              <a:buFont typeface="+mj-lt"/>
              <a:buAutoNum type="arabicPeriod"/>
            </a:pPr>
            <a:r>
              <a:rPr lang="en-GB" dirty="0"/>
              <a:t>What are the interrelationship among project activities?</a:t>
            </a:r>
          </a:p>
          <a:p>
            <a:pPr marL="514350" indent="-514350">
              <a:spcAft>
                <a:spcPts val="600"/>
              </a:spcAft>
              <a:buFont typeface="+mj-lt"/>
              <a:buAutoNum type="arabicPeriod"/>
            </a:pPr>
            <a:r>
              <a:rPr lang="en-GB" dirty="0"/>
              <a:t>Are you able to demonstrate innovation and the possibility to innovate?</a:t>
            </a:r>
          </a:p>
          <a:p>
            <a:pPr marL="514350" indent="-514350">
              <a:spcAft>
                <a:spcPts val="600"/>
              </a:spcAft>
              <a:buFont typeface="+mj-lt"/>
              <a:buAutoNum type="arabicPeriod"/>
            </a:pPr>
            <a:r>
              <a:rPr lang="en-GB" dirty="0"/>
              <a:t>Do you identify project data that will be collected for use in outcome evaluation? </a:t>
            </a:r>
          </a:p>
          <a:p>
            <a:pPr lvl="1">
              <a:spcAft>
                <a:spcPts val="600"/>
              </a:spcAft>
            </a:pPr>
            <a:r>
              <a:rPr lang="en-GB" dirty="0"/>
              <a:t>If a method is not standard, offer convincing explanation as to why it must be used</a:t>
            </a:r>
          </a:p>
          <a:p>
            <a:pPr lvl="2">
              <a:spcAft>
                <a:spcPts val="600"/>
              </a:spcAft>
            </a:pPr>
            <a:r>
              <a:rPr lang="en-GB" u="sng" dirty="0"/>
              <a:t>Funders rarely provide a checklist for this section. So PROVIDE YOUR OWN</a:t>
            </a:r>
          </a:p>
          <a:p>
            <a:pPr marL="0" indent="0">
              <a:spcAft>
                <a:spcPts val="600"/>
              </a:spcAft>
              <a:buNone/>
            </a:pPr>
            <a:r>
              <a:rPr lang="en-GB" dirty="0">
                <a:solidFill>
                  <a:srgbClr val="FFC000"/>
                </a:solidFill>
              </a:rPr>
              <a:t>If you are in doubt….</a:t>
            </a:r>
          </a:p>
          <a:p>
            <a:pPr>
              <a:spcAft>
                <a:spcPts val="600"/>
              </a:spcAft>
            </a:pPr>
            <a:r>
              <a:rPr lang="en-GB" dirty="0"/>
              <a:t>Begin with your objectives…. </a:t>
            </a:r>
          </a:p>
          <a:p>
            <a:pPr>
              <a:spcAft>
                <a:spcPts val="600"/>
              </a:spcAft>
            </a:pPr>
            <a:r>
              <a:rPr lang="en-GB" dirty="0"/>
              <a:t>Describe what precise steps you will follow to carry out each obj..</a:t>
            </a:r>
          </a:p>
          <a:p>
            <a:pPr lvl="1">
              <a:spcAft>
                <a:spcPts val="600"/>
              </a:spcAft>
            </a:pPr>
            <a:r>
              <a:rPr lang="en-GB" dirty="0"/>
              <a:t>Do not forget to tie the methods to MONEY when you get to Budgeting</a:t>
            </a:r>
          </a:p>
        </p:txBody>
      </p:sp>
      <p:sp>
        <p:nvSpPr>
          <p:cNvPr id="4" name="Slide Number Placeholder 3"/>
          <p:cNvSpPr>
            <a:spLocks noGrp="1"/>
          </p:cNvSpPr>
          <p:nvPr>
            <p:ph type="sldNum" sz="quarter" idx="12"/>
          </p:nvPr>
        </p:nvSpPr>
        <p:spPr/>
        <p:txBody>
          <a:bodyPr/>
          <a:lstStyle/>
          <a:p>
            <a:fld id="{D1F3F86F-97CD-4178-8A76-B5FFC82A54FE}" type="slidenum">
              <a:rPr lang="en-GB" smtClean="0"/>
              <a:pPr/>
              <a:t>31</a:t>
            </a:fld>
            <a:endParaRPr lang="en-GB"/>
          </a:p>
        </p:txBody>
      </p:sp>
    </p:spTree>
    <p:extLst>
      <p:ext uri="{BB962C8B-B14F-4D97-AF65-F5344CB8AC3E}">
        <p14:creationId xmlns:p14="http://schemas.microsoft.com/office/powerpoint/2010/main" val="2097693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9892" y="245790"/>
            <a:ext cx="7053758" cy="576064"/>
          </a:xfrm>
        </p:spPr>
        <p:txBody>
          <a:bodyPr>
            <a:normAutofit fontScale="90000"/>
          </a:bodyPr>
          <a:lstStyle/>
          <a:p>
            <a:r>
              <a:rPr lang="en-GB" b="1" dirty="0"/>
              <a:t>Never Forget: GANTT Chart</a:t>
            </a:r>
          </a:p>
        </p:txBody>
      </p:sp>
      <p:sp>
        <p:nvSpPr>
          <p:cNvPr id="3" name="Content Placeholder 2"/>
          <p:cNvSpPr>
            <a:spLocks noGrp="1"/>
          </p:cNvSpPr>
          <p:nvPr>
            <p:ph idx="1"/>
          </p:nvPr>
        </p:nvSpPr>
        <p:spPr>
          <a:xfrm>
            <a:off x="609600" y="836712"/>
            <a:ext cx="11343051" cy="5832647"/>
          </a:xfrm>
        </p:spPr>
        <p:txBody>
          <a:bodyPr>
            <a:noAutofit/>
          </a:bodyPr>
          <a:lstStyle/>
          <a:p>
            <a:pPr marL="0" indent="0">
              <a:buNone/>
            </a:pPr>
            <a:r>
              <a:rPr lang="en-GB" sz="2400" dirty="0"/>
              <a:t>Once you have determined the sequence of events, cast the major milestones into a time-task chart. </a:t>
            </a:r>
          </a:p>
          <a:p>
            <a:pPr marL="0" indent="0" algn="ctr">
              <a:buNone/>
            </a:pPr>
            <a:r>
              <a:rPr lang="en-GB" sz="2400" b="1" dirty="0">
                <a:solidFill>
                  <a:srgbClr val="C00000"/>
                </a:solidFill>
              </a:rPr>
              <a:t>called a GANTT Chart </a:t>
            </a:r>
          </a:p>
          <a:p>
            <a:pPr marL="0" indent="0" algn="ctr">
              <a:buNone/>
            </a:pPr>
            <a:r>
              <a:rPr lang="en-GB" sz="2000" dirty="0"/>
              <a:t>(illustrative project scheduling: -Karol </a:t>
            </a:r>
            <a:r>
              <a:rPr lang="en-GB" sz="2000" dirty="0" err="1"/>
              <a:t>Adamiecki</a:t>
            </a:r>
            <a:r>
              <a:rPr lang="en-GB" sz="2000" dirty="0"/>
              <a:t>, 1896 &amp; Henry Gantt, 1910)</a:t>
            </a:r>
          </a:p>
          <a:p>
            <a:r>
              <a:rPr lang="en-GB" sz="2400" dirty="0"/>
              <a:t>In graphic form, it segments the project into manageable steps  (A roadmap)</a:t>
            </a:r>
          </a:p>
          <a:p>
            <a:r>
              <a:rPr lang="en-GB" sz="2400" dirty="0"/>
              <a:t>It lets your reviewers know exactly what you will be doing—and when. </a:t>
            </a:r>
          </a:p>
          <a:p>
            <a:r>
              <a:rPr lang="en-GB" sz="2400" dirty="0"/>
              <a:t>It shows that you are organized and have thought out major project steps. </a:t>
            </a:r>
          </a:p>
          <a:p>
            <a:r>
              <a:rPr lang="en-GB" sz="2400" dirty="0"/>
              <a:t>It lets funder know you have done significant planning and are not just proposing on a whim. </a:t>
            </a:r>
          </a:p>
          <a:p>
            <a:r>
              <a:rPr lang="en-GB" sz="2400" dirty="0"/>
              <a:t>Finally, the GANTT chart represents a clear, one-page, visual summary of the entire methodology section.</a:t>
            </a:r>
          </a:p>
          <a:p>
            <a:pPr marL="0" indent="0">
              <a:buNone/>
            </a:pPr>
            <a:r>
              <a:rPr lang="en-GB" sz="2400" dirty="0"/>
              <a:t>If it is not specifically prohibited ensure you include this-- requested or not </a:t>
            </a:r>
          </a:p>
          <a:p>
            <a:pPr marL="0" indent="0" algn="ctr">
              <a:buNone/>
            </a:pPr>
            <a:r>
              <a:rPr lang="en-GB" sz="2000" b="1" dirty="0">
                <a:solidFill>
                  <a:srgbClr val="7030A0"/>
                </a:solidFill>
              </a:rPr>
              <a:t>NOT ALL FUNDERS REQUEST IT; BUT ALL FUNDERS LOOK FOR IT</a:t>
            </a:r>
          </a:p>
        </p:txBody>
      </p:sp>
      <p:sp>
        <p:nvSpPr>
          <p:cNvPr id="4" name="Slide Number Placeholder 3"/>
          <p:cNvSpPr>
            <a:spLocks noGrp="1"/>
          </p:cNvSpPr>
          <p:nvPr>
            <p:ph type="sldNum" sz="quarter" idx="12"/>
          </p:nvPr>
        </p:nvSpPr>
        <p:spPr/>
        <p:txBody>
          <a:bodyPr/>
          <a:lstStyle/>
          <a:p>
            <a:fld id="{D1F3F86F-97CD-4178-8A76-B5FFC82A54FE}" type="slidenum">
              <a:rPr lang="en-GB" smtClean="0"/>
              <a:pPr/>
              <a:t>32</a:t>
            </a:fld>
            <a:endParaRPr lang="en-GB"/>
          </a:p>
        </p:txBody>
      </p:sp>
    </p:spTree>
    <p:extLst>
      <p:ext uri="{BB962C8B-B14F-4D97-AF65-F5344CB8AC3E}">
        <p14:creationId xmlns:p14="http://schemas.microsoft.com/office/powerpoint/2010/main" val="35358508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09901" y="457193"/>
          <a:ext cx="11146218" cy="6195854"/>
        </p:xfrm>
        <a:graphic>
          <a:graphicData uri="http://schemas.openxmlformats.org/drawingml/2006/table">
            <a:tbl>
              <a:tblPr/>
              <a:tblGrid>
                <a:gridCol w="1857704">
                  <a:extLst>
                    <a:ext uri="{9D8B030D-6E8A-4147-A177-3AD203B41FA5}">
                      <a16:colId xmlns:a16="http://schemas.microsoft.com/office/drawing/2014/main" val="20000"/>
                    </a:ext>
                  </a:extLst>
                </a:gridCol>
                <a:gridCol w="298863">
                  <a:extLst>
                    <a:ext uri="{9D8B030D-6E8A-4147-A177-3AD203B41FA5}">
                      <a16:colId xmlns:a16="http://schemas.microsoft.com/office/drawing/2014/main" val="20001"/>
                    </a:ext>
                  </a:extLst>
                </a:gridCol>
                <a:gridCol w="298124">
                  <a:extLst>
                    <a:ext uri="{9D8B030D-6E8A-4147-A177-3AD203B41FA5}">
                      <a16:colId xmlns:a16="http://schemas.microsoft.com/office/drawing/2014/main" val="20002"/>
                    </a:ext>
                  </a:extLst>
                </a:gridCol>
                <a:gridCol w="298124">
                  <a:extLst>
                    <a:ext uri="{9D8B030D-6E8A-4147-A177-3AD203B41FA5}">
                      <a16:colId xmlns:a16="http://schemas.microsoft.com/office/drawing/2014/main" val="20003"/>
                    </a:ext>
                  </a:extLst>
                </a:gridCol>
                <a:gridCol w="298863">
                  <a:extLst>
                    <a:ext uri="{9D8B030D-6E8A-4147-A177-3AD203B41FA5}">
                      <a16:colId xmlns:a16="http://schemas.microsoft.com/office/drawing/2014/main" val="20004"/>
                    </a:ext>
                  </a:extLst>
                </a:gridCol>
                <a:gridCol w="298863">
                  <a:extLst>
                    <a:ext uri="{9D8B030D-6E8A-4147-A177-3AD203B41FA5}">
                      <a16:colId xmlns:a16="http://schemas.microsoft.com/office/drawing/2014/main" val="20005"/>
                    </a:ext>
                  </a:extLst>
                </a:gridCol>
                <a:gridCol w="298863">
                  <a:extLst>
                    <a:ext uri="{9D8B030D-6E8A-4147-A177-3AD203B41FA5}">
                      <a16:colId xmlns:a16="http://schemas.microsoft.com/office/drawing/2014/main" val="20006"/>
                    </a:ext>
                  </a:extLst>
                </a:gridCol>
                <a:gridCol w="298863">
                  <a:extLst>
                    <a:ext uri="{9D8B030D-6E8A-4147-A177-3AD203B41FA5}">
                      <a16:colId xmlns:a16="http://schemas.microsoft.com/office/drawing/2014/main" val="20007"/>
                    </a:ext>
                  </a:extLst>
                </a:gridCol>
                <a:gridCol w="298863">
                  <a:extLst>
                    <a:ext uri="{9D8B030D-6E8A-4147-A177-3AD203B41FA5}">
                      <a16:colId xmlns:a16="http://schemas.microsoft.com/office/drawing/2014/main" val="20008"/>
                    </a:ext>
                  </a:extLst>
                </a:gridCol>
                <a:gridCol w="298863">
                  <a:extLst>
                    <a:ext uri="{9D8B030D-6E8A-4147-A177-3AD203B41FA5}">
                      <a16:colId xmlns:a16="http://schemas.microsoft.com/office/drawing/2014/main" val="20009"/>
                    </a:ext>
                  </a:extLst>
                </a:gridCol>
                <a:gridCol w="353001">
                  <a:extLst>
                    <a:ext uri="{9D8B030D-6E8A-4147-A177-3AD203B41FA5}">
                      <a16:colId xmlns:a16="http://schemas.microsoft.com/office/drawing/2014/main" val="20010"/>
                    </a:ext>
                  </a:extLst>
                </a:gridCol>
                <a:gridCol w="353001">
                  <a:extLst>
                    <a:ext uri="{9D8B030D-6E8A-4147-A177-3AD203B41FA5}">
                      <a16:colId xmlns:a16="http://schemas.microsoft.com/office/drawing/2014/main" val="20011"/>
                    </a:ext>
                  </a:extLst>
                </a:gridCol>
                <a:gridCol w="353001">
                  <a:extLst>
                    <a:ext uri="{9D8B030D-6E8A-4147-A177-3AD203B41FA5}">
                      <a16:colId xmlns:a16="http://schemas.microsoft.com/office/drawing/2014/main" val="20012"/>
                    </a:ext>
                  </a:extLst>
                </a:gridCol>
                <a:gridCol w="353001">
                  <a:extLst>
                    <a:ext uri="{9D8B030D-6E8A-4147-A177-3AD203B41FA5}">
                      <a16:colId xmlns:a16="http://schemas.microsoft.com/office/drawing/2014/main" val="20013"/>
                    </a:ext>
                  </a:extLst>
                </a:gridCol>
                <a:gridCol w="353001">
                  <a:extLst>
                    <a:ext uri="{9D8B030D-6E8A-4147-A177-3AD203B41FA5}">
                      <a16:colId xmlns:a16="http://schemas.microsoft.com/office/drawing/2014/main" val="20014"/>
                    </a:ext>
                  </a:extLst>
                </a:gridCol>
                <a:gridCol w="353001">
                  <a:extLst>
                    <a:ext uri="{9D8B030D-6E8A-4147-A177-3AD203B41FA5}">
                      <a16:colId xmlns:a16="http://schemas.microsoft.com/office/drawing/2014/main" val="20015"/>
                    </a:ext>
                  </a:extLst>
                </a:gridCol>
                <a:gridCol w="353001">
                  <a:extLst>
                    <a:ext uri="{9D8B030D-6E8A-4147-A177-3AD203B41FA5}">
                      <a16:colId xmlns:a16="http://schemas.microsoft.com/office/drawing/2014/main" val="20016"/>
                    </a:ext>
                  </a:extLst>
                </a:gridCol>
                <a:gridCol w="353001">
                  <a:extLst>
                    <a:ext uri="{9D8B030D-6E8A-4147-A177-3AD203B41FA5}">
                      <a16:colId xmlns:a16="http://schemas.microsoft.com/office/drawing/2014/main" val="20017"/>
                    </a:ext>
                  </a:extLst>
                </a:gridCol>
                <a:gridCol w="353001">
                  <a:extLst>
                    <a:ext uri="{9D8B030D-6E8A-4147-A177-3AD203B41FA5}">
                      <a16:colId xmlns:a16="http://schemas.microsoft.com/office/drawing/2014/main" val="20018"/>
                    </a:ext>
                  </a:extLst>
                </a:gridCol>
                <a:gridCol w="353001">
                  <a:extLst>
                    <a:ext uri="{9D8B030D-6E8A-4147-A177-3AD203B41FA5}">
                      <a16:colId xmlns:a16="http://schemas.microsoft.com/office/drawing/2014/main" val="20019"/>
                    </a:ext>
                  </a:extLst>
                </a:gridCol>
                <a:gridCol w="353001">
                  <a:extLst>
                    <a:ext uri="{9D8B030D-6E8A-4147-A177-3AD203B41FA5}">
                      <a16:colId xmlns:a16="http://schemas.microsoft.com/office/drawing/2014/main" val="20020"/>
                    </a:ext>
                  </a:extLst>
                </a:gridCol>
                <a:gridCol w="353001">
                  <a:extLst>
                    <a:ext uri="{9D8B030D-6E8A-4147-A177-3AD203B41FA5}">
                      <a16:colId xmlns:a16="http://schemas.microsoft.com/office/drawing/2014/main" val="20021"/>
                    </a:ext>
                  </a:extLst>
                </a:gridCol>
                <a:gridCol w="353742">
                  <a:extLst>
                    <a:ext uri="{9D8B030D-6E8A-4147-A177-3AD203B41FA5}">
                      <a16:colId xmlns:a16="http://schemas.microsoft.com/office/drawing/2014/main" val="20022"/>
                    </a:ext>
                  </a:extLst>
                </a:gridCol>
                <a:gridCol w="353742">
                  <a:extLst>
                    <a:ext uri="{9D8B030D-6E8A-4147-A177-3AD203B41FA5}">
                      <a16:colId xmlns:a16="http://schemas.microsoft.com/office/drawing/2014/main" val="20023"/>
                    </a:ext>
                  </a:extLst>
                </a:gridCol>
                <a:gridCol w="353742">
                  <a:extLst>
                    <a:ext uri="{9D8B030D-6E8A-4147-A177-3AD203B41FA5}">
                      <a16:colId xmlns:a16="http://schemas.microsoft.com/office/drawing/2014/main" val="20024"/>
                    </a:ext>
                  </a:extLst>
                </a:gridCol>
                <a:gridCol w="1302987">
                  <a:extLst>
                    <a:ext uri="{9D8B030D-6E8A-4147-A177-3AD203B41FA5}">
                      <a16:colId xmlns:a16="http://schemas.microsoft.com/office/drawing/2014/main" val="20025"/>
                    </a:ext>
                  </a:extLst>
                </a:gridCol>
              </a:tblGrid>
              <a:tr h="364462">
                <a:tc>
                  <a:txBody>
                    <a:bodyPr/>
                    <a:lstStyle/>
                    <a:p>
                      <a:pPr marL="0" marR="0">
                        <a:lnSpc>
                          <a:spcPct val="115000"/>
                        </a:lnSpc>
                        <a:spcBef>
                          <a:spcPts val="0"/>
                        </a:spcBef>
                        <a:spcAft>
                          <a:spcPts val="0"/>
                        </a:spcAft>
                      </a:pPr>
                      <a:r>
                        <a:rPr lang="en-GB" sz="800">
                          <a:latin typeface="Times New Roman"/>
                          <a:ea typeface="Times New Roman"/>
                          <a:cs typeface="Times New Roman"/>
                        </a:rPr>
                        <a:t>                 Time (Month)   </a:t>
                      </a:r>
                      <a:endParaRPr lang="en-US" sz="900">
                        <a:latin typeface="Calibri"/>
                        <a:ea typeface="Times New Roman"/>
                        <a:cs typeface="Times New Roman"/>
                      </a:endParaRPr>
                    </a:p>
                    <a:p>
                      <a:pPr marL="0" marR="0">
                        <a:lnSpc>
                          <a:spcPct val="115000"/>
                        </a:lnSpc>
                        <a:spcBef>
                          <a:spcPts val="0"/>
                        </a:spcBef>
                        <a:spcAft>
                          <a:spcPts val="0"/>
                        </a:spcAft>
                      </a:pPr>
                      <a:r>
                        <a:rPr lang="en-GB" sz="800">
                          <a:latin typeface="Times New Roman"/>
                          <a:ea typeface="Times New Roman"/>
                          <a:cs typeface="Times New Roman"/>
                        </a:rPr>
                        <a:t>Action</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marL="0" marR="0">
                        <a:lnSpc>
                          <a:spcPct val="115000"/>
                        </a:lnSpc>
                        <a:spcBef>
                          <a:spcPts val="0"/>
                        </a:spcBef>
                        <a:spcAft>
                          <a:spcPts val="0"/>
                        </a:spcAft>
                      </a:pPr>
                      <a:r>
                        <a:rPr lang="en-GB" sz="800">
                          <a:latin typeface="Times New Roman"/>
                          <a:ea typeface="Times New Roman"/>
                          <a:cs typeface="Times New Roman"/>
                        </a:rPr>
                        <a:t>1</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2</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3</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4</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5</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6</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7</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8</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9</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10</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11</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12</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13</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14</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15</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16</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17</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18</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19</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20</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21</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22</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23</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24</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Responsibility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 1</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All 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 2</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 3</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 4</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 5</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 / mentees /Tech</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 6</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 / mentees /Tech</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 7</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 / mentees /Tech</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 </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PI  with 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PI with 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 &amp; Tech</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PI  with 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 Tech+farmer</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 Tech +farmer</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 Tech +farmer</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GB" sz="800">
                          <a:latin typeface="Times New Roman"/>
                          <a:ea typeface="Times New Roman"/>
                          <a:cs typeface="Times New Roman"/>
                        </a:rPr>
                        <a:t>PI  with 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82231">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GB" sz="800">
                          <a:latin typeface="Times New Roman"/>
                          <a:ea typeface="Times New Roman"/>
                          <a:cs typeface="Times New Roman"/>
                        </a:rPr>
                        <a:t>Researchers</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64462">
                <a:tc>
                  <a:txBody>
                    <a:bodyPr/>
                    <a:lstStyle/>
                    <a:p>
                      <a:pPr marL="0" marR="0">
                        <a:lnSpc>
                          <a:spcPct val="115000"/>
                        </a:lnSpc>
                        <a:spcBef>
                          <a:spcPts val="0"/>
                        </a:spcBef>
                        <a:spcAft>
                          <a:spcPts val="0"/>
                        </a:spcAft>
                      </a:pPr>
                      <a:r>
                        <a:rPr lang="en-GB" sz="800">
                          <a:latin typeface="Times New Roman"/>
                          <a:ea typeface="Times New Roman"/>
                          <a:cs typeface="Times New Roman"/>
                        </a:rPr>
                        <a:t>Activity</a:t>
                      </a:r>
                      <a:endParaRPr lang="en-US" sz="90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GB" sz="800">
                        <a:latin typeface="Times New Roman"/>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GB" sz="800" dirty="0">
                          <a:latin typeface="Times New Roman"/>
                          <a:ea typeface="Times New Roman"/>
                          <a:cs typeface="Times New Roman"/>
                        </a:rPr>
                        <a:t>PI  with Researchers</a:t>
                      </a:r>
                      <a:endParaRPr lang="en-US" sz="900" dirty="0">
                        <a:latin typeface="Calibri"/>
                        <a:ea typeface="Times New Roman"/>
                        <a:cs typeface="Times New Roman"/>
                      </a:endParaRPr>
                    </a:p>
                  </a:txBody>
                  <a:tcPr marL="58405" marR="58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1025" name="Rectangle 1"/>
          <p:cNvSpPr>
            <a:spLocks noChangeArrowheads="1"/>
          </p:cNvSpPr>
          <p:nvPr/>
        </p:nvSpPr>
        <p:spPr bwMode="auto">
          <a:xfrm>
            <a:off x="413468" y="95417"/>
            <a:ext cx="11139777"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Duration and indicative action plan for implementing the action (project) over the 24 month project plan period</a:t>
            </a:r>
            <a:endParaRPr kumimoji="0" lang="en-US" sz="11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537" y="336884"/>
            <a:ext cx="10972800" cy="667993"/>
          </a:xfrm>
        </p:spPr>
        <p:txBody>
          <a:bodyPr>
            <a:normAutofit/>
          </a:bodyPr>
          <a:lstStyle/>
          <a:p>
            <a:pPr algn="ctr"/>
            <a:r>
              <a:rPr lang="en-US" sz="4000" dirty="0"/>
              <a:t>Expected Results, Outputs &amp; Project Impact </a:t>
            </a:r>
          </a:p>
        </p:txBody>
      </p:sp>
      <p:sp>
        <p:nvSpPr>
          <p:cNvPr id="3" name="Content Placeholder 2"/>
          <p:cNvSpPr>
            <a:spLocks noGrp="1"/>
          </p:cNvSpPr>
          <p:nvPr>
            <p:ph idx="1"/>
          </p:nvPr>
        </p:nvSpPr>
        <p:spPr>
          <a:xfrm>
            <a:off x="609600" y="1935479"/>
            <a:ext cx="10972800" cy="4104373"/>
          </a:xfrm>
        </p:spPr>
        <p:txBody>
          <a:bodyPr>
            <a:normAutofit fontScale="92500" lnSpcReduction="10000"/>
          </a:bodyPr>
          <a:lstStyle/>
          <a:p>
            <a:pPr algn="ctr">
              <a:buNone/>
            </a:pPr>
            <a:r>
              <a:rPr lang="en-US" dirty="0">
                <a:latin typeface="Arial" pitchFamily="34" charset="0"/>
                <a:cs typeface="Arial" pitchFamily="34" charset="0"/>
              </a:rPr>
              <a:t>Every Identified Project Activity implemented </a:t>
            </a:r>
            <a:r>
              <a:rPr lang="en-US" b="1" dirty="0">
                <a:solidFill>
                  <a:srgbClr val="C00000"/>
                </a:solidFill>
                <a:latin typeface="Arial" pitchFamily="34" charset="0"/>
                <a:cs typeface="Arial" pitchFamily="34" charset="0"/>
              </a:rPr>
              <a:t>MUST have an Indicator and produce an Outpu</a:t>
            </a:r>
            <a:r>
              <a:rPr lang="en-US" dirty="0">
                <a:latin typeface="Arial" pitchFamily="34" charset="0"/>
                <a:cs typeface="Arial" pitchFamily="34" charset="0"/>
              </a:rPr>
              <a:t>t (measurable)</a:t>
            </a:r>
          </a:p>
          <a:p>
            <a:pPr algn="ctr">
              <a:buNone/>
            </a:pPr>
            <a:endParaRPr lang="en-US" dirty="0">
              <a:latin typeface="Arial" pitchFamily="34" charset="0"/>
              <a:cs typeface="Arial" pitchFamily="34" charset="0"/>
            </a:endParaRPr>
          </a:p>
          <a:p>
            <a:pPr algn="ctr">
              <a:buNone/>
            </a:pPr>
            <a:r>
              <a:rPr lang="en-US" dirty="0">
                <a:latin typeface="Arial" pitchFamily="34" charset="0"/>
                <a:cs typeface="Arial" pitchFamily="34" charset="0"/>
              </a:rPr>
              <a:t>Key Methods Yield Result</a:t>
            </a:r>
          </a:p>
          <a:p>
            <a:endParaRPr lang="en-US" dirty="0">
              <a:latin typeface="Arial" pitchFamily="34" charset="0"/>
              <a:cs typeface="Arial" pitchFamily="34" charset="0"/>
            </a:endParaRPr>
          </a:p>
          <a:p>
            <a:pPr algn="ctr">
              <a:buNone/>
            </a:pPr>
            <a:r>
              <a:rPr lang="en-US" dirty="0">
                <a:latin typeface="Arial" pitchFamily="34" charset="0"/>
                <a:cs typeface="Arial" pitchFamily="34" charset="0"/>
              </a:rPr>
              <a:t>Major Results MUST produce impact</a:t>
            </a:r>
          </a:p>
          <a:p>
            <a:endParaRPr lang="en-US" dirty="0">
              <a:latin typeface="Arial" pitchFamily="34" charset="0"/>
              <a:cs typeface="Arial" pitchFamily="34" charset="0"/>
            </a:endParaRPr>
          </a:p>
          <a:p>
            <a:r>
              <a:rPr lang="en-US" dirty="0">
                <a:latin typeface="Arial" pitchFamily="34" charset="0"/>
                <a:cs typeface="Arial" pitchFamily="34" charset="0"/>
              </a:rPr>
              <a:t>Project Impact relate to the Wider Societal value that the project seeks to create (what the funder wants to address; the big picture)</a:t>
            </a:r>
          </a:p>
          <a:p>
            <a:pPr lvl="1"/>
            <a:r>
              <a:rPr lang="en-US" dirty="0">
                <a:latin typeface="Arial" pitchFamily="34" charset="0"/>
                <a:cs typeface="Arial" pitchFamily="34" charset="0"/>
              </a:rPr>
              <a:t>They relate to the value that results will bring</a:t>
            </a:r>
          </a:p>
          <a:p>
            <a:endParaRPr lang="en-US" dirty="0">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6672C-4B0C-DA58-963A-1316D8C08413}"/>
              </a:ext>
            </a:extLst>
          </p:cNvPr>
          <p:cNvSpPr>
            <a:spLocks noGrp="1"/>
          </p:cNvSpPr>
          <p:nvPr>
            <p:ph type="title"/>
          </p:nvPr>
        </p:nvSpPr>
        <p:spPr>
          <a:xfrm>
            <a:off x="609600" y="704088"/>
            <a:ext cx="10972800" cy="744884"/>
          </a:xfrm>
        </p:spPr>
        <p:txBody>
          <a:bodyPr>
            <a:normAutofit fontScale="90000"/>
          </a:bodyPr>
          <a:lstStyle/>
          <a:p>
            <a:pPr algn="ctr"/>
            <a:r>
              <a:rPr lang="en-US" sz="5400" dirty="0"/>
              <a:t>Value Added/ Contribution to Knowledge</a:t>
            </a:r>
            <a:endParaRPr lang="en-GB" dirty="0"/>
          </a:p>
        </p:txBody>
      </p:sp>
      <p:sp>
        <p:nvSpPr>
          <p:cNvPr id="3" name="Content Placeholder 2">
            <a:extLst>
              <a:ext uri="{FF2B5EF4-FFF2-40B4-BE49-F238E27FC236}">
                <a16:creationId xmlns:a16="http://schemas.microsoft.com/office/drawing/2014/main" id="{409C15A3-4C91-F06A-8C23-CEDB8A21C69B}"/>
              </a:ext>
            </a:extLst>
          </p:cNvPr>
          <p:cNvSpPr>
            <a:spLocks noGrp="1"/>
          </p:cNvSpPr>
          <p:nvPr>
            <p:ph idx="1"/>
          </p:nvPr>
        </p:nvSpPr>
        <p:spPr/>
        <p:txBody>
          <a:bodyPr/>
          <a:lstStyle/>
          <a:p>
            <a:pPr marL="0" indent="0" algn="ctr">
              <a:buNone/>
            </a:pPr>
            <a:r>
              <a:rPr lang="en-US" dirty="0"/>
              <a:t>Potential Publications</a:t>
            </a:r>
          </a:p>
          <a:p>
            <a:r>
              <a:rPr lang="en-US" dirty="0"/>
              <a:t>Major Review on Bioenergy resource potential of Cassava for a green economy?</a:t>
            </a:r>
          </a:p>
          <a:p>
            <a:r>
              <a:rPr lang="en-US" dirty="0"/>
              <a:t>Publications </a:t>
            </a:r>
          </a:p>
          <a:p>
            <a:r>
              <a:rPr lang="en-US" dirty="0"/>
              <a:t>Other??</a:t>
            </a:r>
          </a:p>
        </p:txBody>
      </p:sp>
    </p:spTree>
    <p:extLst>
      <p:ext uri="{BB962C8B-B14F-4D97-AF65-F5344CB8AC3E}">
        <p14:creationId xmlns:p14="http://schemas.microsoft.com/office/powerpoint/2010/main" val="3070664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431371" y="199808"/>
            <a:ext cx="11425269" cy="415498"/>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GB" sz="2400" b="1" dirty="0"/>
              <a:t>DISSEMINATION AND PUBLICITY </a:t>
            </a:r>
          </a:p>
        </p:txBody>
      </p:sp>
      <p:sp>
        <p:nvSpPr>
          <p:cNvPr id="3" name="Content Placeholder 2"/>
          <p:cNvSpPr>
            <a:spLocks noGrp="1"/>
          </p:cNvSpPr>
          <p:nvPr>
            <p:ph idx="1"/>
          </p:nvPr>
        </p:nvSpPr>
        <p:spPr>
          <a:xfrm>
            <a:off x="609600" y="926438"/>
            <a:ext cx="10972800" cy="4535903"/>
          </a:xfrm>
        </p:spPr>
        <p:txBody>
          <a:bodyPr>
            <a:noAutofit/>
          </a:bodyPr>
          <a:lstStyle/>
          <a:p>
            <a:r>
              <a:rPr lang="en-GB" sz="2800" dirty="0"/>
              <a:t>How will you be sharing information about your project? </a:t>
            </a:r>
          </a:p>
          <a:p>
            <a:pPr lvl="1"/>
            <a:r>
              <a:rPr lang="en-GB" dirty="0"/>
              <a:t>Will your project include a Newsletter; Posters, Fliers etc.? </a:t>
            </a:r>
          </a:p>
          <a:p>
            <a:pPr lvl="1"/>
            <a:r>
              <a:rPr lang="en-GB" dirty="0"/>
              <a:t>How about a web page in your institutional website? </a:t>
            </a:r>
          </a:p>
          <a:p>
            <a:pPr lvl="1"/>
            <a:r>
              <a:rPr lang="en-GB" dirty="0"/>
              <a:t>Hosting or participation in workshops and conferences?</a:t>
            </a:r>
          </a:p>
          <a:p>
            <a:pPr lvl="1"/>
            <a:r>
              <a:rPr lang="en-GB" dirty="0"/>
              <a:t>Publications? Patents? Products? State these as prospective output</a:t>
            </a:r>
          </a:p>
          <a:p>
            <a:pPr lvl="1"/>
            <a:r>
              <a:rPr lang="en-GB" dirty="0"/>
              <a:t>Training? (</a:t>
            </a:r>
            <a:r>
              <a:rPr lang="en-GB" b="1" dirty="0"/>
              <a:t>without offering sponsorship unless allowed</a:t>
            </a:r>
            <a:r>
              <a:rPr lang="en-GB" dirty="0"/>
              <a:t>)</a:t>
            </a:r>
          </a:p>
          <a:p>
            <a:pPr lvl="1"/>
            <a:r>
              <a:rPr lang="en-GB" dirty="0"/>
              <a:t>Mentorship! Mentorship!! Mentorship!!!</a:t>
            </a:r>
          </a:p>
          <a:p>
            <a:pPr lvl="1"/>
            <a:r>
              <a:rPr lang="en-GB" sz="2800" dirty="0"/>
              <a:t>These will be a good ways to publicly recognize your funders. </a:t>
            </a:r>
          </a:p>
          <a:p>
            <a:pPr lvl="2"/>
            <a:r>
              <a:rPr lang="en-GB" sz="2400" dirty="0"/>
              <a:t>If you do, invite funder to such activity so they can hear what others think about the investment they have made. </a:t>
            </a:r>
          </a:p>
        </p:txBody>
      </p:sp>
      <p:sp>
        <p:nvSpPr>
          <p:cNvPr id="2" name="Slide Number Placeholder 1"/>
          <p:cNvSpPr>
            <a:spLocks noGrp="1"/>
          </p:cNvSpPr>
          <p:nvPr>
            <p:ph type="sldNum" sz="quarter" idx="12"/>
          </p:nvPr>
        </p:nvSpPr>
        <p:spPr/>
        <p:txBody>
          <a:bodyPr/>
          <a:lstStyle/>
          <a:p>
            <a:fld id="{D1F3F86F-97CD-4178-8A76-B5FFC82A54FE}" type="slidenum">
              <a:rPr lang="en-GB" smtClean="0"/>
              <a:pPr/>
              <a:t>36</a:t>
            </a:fld>
            <a:endParaRPr lang="en-GB"/>
          </a:p>
        </p:txBody>
      </p:sp>
      <p:sp>
        <p:nvSpPr>
          <p:cNvPr id="5" name="TextBox 4"/>
          <p:cNvSpPr txBox="1"/>
          <p:nvPr/>
        </p:nvSpPr>
        <p:spPr>
          <a:xfrm>
            <a:off x="152628" y="5392297"/>
            <a:ext cx="10852484" cy="646331"/>
          </a:xfrm>
          <a:prstGeom prst="rect">
            <a:avLst/>
          </a:prstGeom>
          <a:solidFill>
            <a:srgbClr val="FFFF00"/>
          </a:solidFill>
        </p:spPr>
        <p:txBody>
          <a:bodyPr wrap="square" rtlCol="0">
            <a:spAutoFit/>
          </a:bodyPr>
          <a:lstStyle/>
          <a:p>
            <a:pPr algn="ctr"/>
            <a:r>
              <a:rPr lang="en-GB" b="1" dirty="0">
                <a:solidFill>
                  <a:srgbClr val="0070C0"/>
                </a:solidFill>
              </a:rPr>
              <a:t>PUBLICITY MAY BE ALL THE FUNDER GETS FROM YOUR WORK. TAKE SOME TROUBLE TO ADVERTISE YOUR FUNDER</a:t>
            </a:r>
            <a:endParaRPr lang="en-US" dirty="0">
              <a:solidFill>
                <a:srgbClr val="0070C0"/>
              </a:solidFill>
            </a:endParaRPr>
          </a:p>
        </p:txBody>
      </p:sp>
    </p:spTree>
    <p:extLst>
      <p:ext uri="{BB962C8B-B14F-4D97-AF65-F5344CB8AC3E}">
        <p14:creationId xmlns:p14="http://schemas.microsoft.com/office/powerpoint/2010/main" val="10242369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0951" y="304800"/>
            <a:ext cx="5325616" cy="8382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GB" b="1" dirty="0"/>
              <a:t>Project Evaluation</a:t>
            </a:r>
          </a:p>
        </p:txBody>
      </p:sp>
      <p:sp>
        <p:nvSpPr>
          <p:cNvPr id="3" name="Slide Number Placeholder 2"/>
          <p:cNvSpPr>
            <a:spLocks noGrp="1"/>
          </p:cNvSpPr>
          <p:nvPr>
            <p:ph type="sldNum" sz="quarter" idx="12"/>
          </p:nvPr>
        </p:nvSpPr>
        <p:spPr/>
        <p:txBody>
          <a:bodyPr/>
          <a:lstStyle/>
          <a:p>
            <a:fld id="{D1F3F86F-97CD-4178-8A76-B5FFC82A54FE}" type="slidenum">
              <a:rPr lang="en-GB" smtClean="0"/>
              <a:pPr/>
              <a:t>37</a:t>
            </a:fld>
            <a:endParaRPr lang="en-GB"/>
          </a:p>
        </p:txBody>
      </p:sp>
      <p:sp>
        <p:nvSpPr>
          <p:cNvPr id="4" name="TextBox 3"/>
          <p:cNvSpPr txBox="1"/>
          <p:nvPr/>
        </p:nvSpPr>
        <p:spPr>
          <a:xfrm>
            <a:off x="472514" y="1309884"/>
            <a:ext cx="10849205"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3200" dirty="0"/>
              <a:t>Evaluation helps you to decide whether or not your project has been successful. </a:t>
            </a:r>
          </a:p>
          <a:p>
            <a:pPr algn="ctr"/>
            <a:endParaRPr lang="en-GB" sz="3200" b="1" dirty="0"/>
          </a:p>
          <a:p>
            <a:pPr marL="457200" indent="-457200">
              <a:buFont typeface="Arial" pitchFamily="34" charset="0"/>
              <a:buChar char="•"/>
            </a:pPr>
            <a:r>
              <a:rPr lang="en-GB" sz="2400" dirty="0"/>
              <a:t>Evaluations pinpoint what is happening in your project so you can improve efficiency. </a:t>
            </a:r>
          </a:p>
          <a:p>
            <a:pPr marL="457200" indent="-457200">
              <a:buFont typeface="Arial" pitchFamily="34" charset="0"/>
              <a:buChar char="•"/>
            </a:pPr>
            <a:r>
              <a:rPr lang="en-GB" sz="2400" dirty="0"/>
              <a:t>Based on evaluation information: </a:t>
            </a:r>
          </a:p>
          <a:p>
            <a:pPr marL="914400" lvl="1" indent="-457200">
              <a:buFont typeface="Arial" pitchFamily="34" charset="0"/>
              <a:buChar char="•"/>
            </a:pPr>
            <a:r>
              <a:rPr lang="en-GB" sz="2400" dirty="0"/>
              <a:t>you can better allocate resources, </a:t>
            </a:r>
          </a:p>
          <a:p>
            <a:pPr marL="914400" lvl="1" indent="-457200">
              <a:buFont typeface="Arial" pitchFamily="34" charset="0"/>
              <a:buChar char="•"/>
            </a:pPr>
            <a:r>
              <a:rPr lang="en-GB" sz="2400" dirty="0"/>
              <a:t>improve your services, </a:t>
            </a:r>
          </a:p>
          <a:p>
            <a:pPr marL="914400" lvl="1" indent="-457200">
              <a:buFont typeface="Arial" pitchFamily="34" charset="0"/>
              <a:buChar char="•"/>
            </a:pPr>
            <a:r>
              <a:rPr lang="en-GB" sz="2400" dirty="0"/>
              <a:t>strengthen your overall project performance</a:t>
            </a:r>
          </a:p>
          <a:p>
            <a:pPr marL="914400" lvl="1" indent="-457200">
              <a:buFont typeface="Arial" pitchFamily="34" charset="0"/>
              <a:buChar char="•"/>
            </a:pPr>
            <a:r>
              <a:rPr lang="en-GB" sz="2400" dirty="0"/>
              <a:t>Achieve Sustainability</a:t>
            </a:r>
          </a:p>
        </p:txBody>
      </p:sp>
      <p:sp>
        <p:nvSpPr>
          <p:cNvPr id="5" name="TextBox 4"/>
          <p:cNvSpPr txBox="1"/>
          <p:nvPr/>
        </p:nvSpPr>
        <p:spPr>
          <a:xfrm>
            <a:off x="547704" y="5823284"/>
            <a:ext cx="10070254" cy="830997"/>
          </a:xfrm>
          <a:prstGeom prst="rect">
            <a:avLst/>
          </a:prstGeom>
          <a:noFill/>
        </p:spPr>
        <p:txBody>
          <a:bodyPr wrap="square" rtlCol="0">
            <a:spAutoFit/>
          </a:bodyPr>
          <a:lstStyle/>
          <a:p>
            <a:pPr algn="ctr"/>
            <a:r>
              <a:rPr lang="en-US" sz="2400" b="1" dirty="0"/>
              <a:t>Most major funders may point out how they hope to evaluate your project performance</a:t>
            </a:r>
          </a:p>
        </p:txBody>
      </p:sp>
    </p:spTree>
    <p:extLst>
      <p:ext uri="{BB962C8B-B14F-4D97-AF65-F5344CB8AC3E}">
        <p14:creationId xmlns:p14="http://schemas.microsoft.com/office/powerpoint/2010/main" val="40921856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1060" y="150540"/>
            <a:ext cx="4922440" cy="840060"/>
          </a:xfrm>
        </p:spPr>
        <p:style>
          <a:lnRef idx="1">
            <a:schemeClr val="accent3"/>
          </a:lnRef>
          <a:fillRef idx="2">
            <a:schemeClr val="accent3"/>
          </a:fillRef>
          <a:effectRef idx="1">
            <a:schemeClr val="accent3"/>
          </a:effectRef>
          <a:fontRef idx="minor">
            <a:schemeClr val="dk1"/>
          </a:fontRef>
        </p:style>
        <p:txBody>
          <a:bodyPr>
            <a:normAutofit/>
          </a:bodyPr>
          <a:lstStyle/>
          <a:p>
            <a:r>
              <a:rPr lang="en-GB" sz="4400" b="1" dirty="0"/>
              <a:t>Evaluation contd</a:t>
            </a:r>
            <a:r>
              <a:rPr lang="en-GB" dirty="0"/>
              <a:t>.</a:t>
            </a:r>
          </a:p>
        </p:txBody>
      </p:sp>
      <p:sp>
        <p:nvSpPr>
          <p:cNvPr id="3" name="Content Placeholder 2"/>
          <p:cNvSpPr>
            <a:spLocks noGrp="1"/>
          </p:cNvSpPr>
          <p:nvPr>
            <p:ph idx="1"/>
          </p:nvPr>
        </p:nvSpPr>
        <p:spPr>
          <a:xfrm>
            <a:off x="597446" y="1205578"/>
            <a:ext cx="11247040" cy="5176172"/>
          </a:xfrm>
        </p:spPr>
        <p:txBody>
          <a:bodyPr>
            <a:normAutofit/>
          </a:bodyPr>
          <a:lstStyle/>
          <a:p>
            <a:pPr marL="0" indent="0">
              <a:buNone/>
            </a:pPr>
            <a:r>
              <a:rPr lang="en-GB" dirty="0"/>
              <a:t>If evaluation is needed let the process </a:t>
            </a:r>
          </a:p>
          <a:p>
            <a:pPr>
              <a:spcAft>
                <a:spcPts val="600"/>
              </a:spcAft>
            </a:pPr>
            <a:r>
              <a:rPr lang="en-GB" dirty="0"/>
              <a:t>Identify the purpose of your evaluation &amp; the audience to be served</a:t>
            </a:r>
          </a:p>
          <a:p>
            <a:pPr>
              <a:spcAft>
                <a:spcPts val="600"/>
              </a:spcAft>
            </a:pPr>
            <a:r>
              <a:rPr lang="en-GB" dirty="0"/>
              <a:t>Demonstrate that the scope of the evaluation is appropriate to the project</a:t>
            </a:r>
          </a:p>
          <a:p>
            <a:pPr>
              <a:spcAft>
                <a:spcPts val="600"/>
              </a:spcAft>
            </a:pPr>
            <a:r>
              <a:rPr lang="en-GB" dirty="0"/>
              <a:t>Demonstrate the extent to which the process is practical and relevant</a:t>
            </a:r>
          </a:p>
          <a:p>
            <a:pPr>
              <a:spcAft>
                <a:spcPts val="600"/>
              </a:spcAft>
            </a:pPr>
            <a:r>
              <a:rPr lang="en-GB" dirty="0"/>
              <a:t>Describe what information will be needed to complete the evaluation, and the instruments that will be used for its collection</a:t>
            </a:r>
          </a:p>
          <a:p>
            <a:pPr lvl="1">
              <a:spcAft>
                <a:spcPts val="600"/>
              </a:spcAft>
            </a:pPr>
            <a:r>
              <a:rPr lang="en-GB" dirty="0"/>
              <a:t>If you plan to use a survey or questionnaire, you may want to include a draft in the Appendices to proposal</a:t>
            </a:r>
          </a:p>
          <a:p>
            <a:pPr>
              <a:spcAft>
                <a:spcPts val="600"/>
              </a:spcAft>
            </a:pPr>
            <a:r>
              <a:rPr lang="en-GB" dirty="0"/>
              <a:t>Clearly summarize any reports to be provided to the funding source based on the evaluation, and generally describe their content and timing</a:t>
            </a:r>
          </a:p>
        </p:txBody>
      </p:sp>
      <p:sp>
        <p:nvSpPr>
          <p:cNvPr id="4" name="Slide Number Placeholder 3"/>
          <p:cNvSpPr>
            <a:spLocks noGrp="1"/>
          </p:cNvSpPr>
          <p:nvPr>
            <p:ph type="sldNum" sz="quarter" idx="12"/>
          </p:nvPr>
        </p:nvSpPr>
        <p:spPr/>
        <p:txBody>
          <a:bodyPr/>
          <a:lstStyle/>
          <a:p>
            <a:fld id="{D1F3F86F-97CD-4178-8A76-B5FFC82A54FE}" type="slidenum">
              <a:rPr lang="en-GB" smtClean="0"/>
              <a:pPr/>
              <a:t>38</a:t>
            </a:fld>
            <a:endParaRPr lang="en-GB"/>
          </a:p>
        </p:txBody>
      </p:sp>
    </p:spTree>
    <p:extLst>
      <p:ext uri="{BB962C8B-B14F-4D97-AF65-F5344CB8AC3E}">
        <p14:creationId xmlns:p14="http://schemas.microsoft.com/office/powerpoint/2010/main" val="35370670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1008992"/>
            <a:ext cx="4162097" cy="780945"/>
          </a:xfrm>
        </p:spPr>
        <p:txBody>
          <a:bodyPr>
            <a:normAutofit/>
          </a:bodyPr>
          <a:lstStyle/>
          <a:p>
            <a:r>
              <a:rPr lang="en-GB" sz="4400" b="1" dirty="0"/>
              <a:t>Sustainability</a:t>
            </a:r>
            <a:endParaRPr lang="en-GB" dirty="0"/>
          </a:p>
        </p:txBody>
      </p:sp>
      <p:sp>
        <p:nvSpPr>
          <p:cNvPr id="3" name="Content Placeholder 2"/>
          <p:cNvSpPr>
            <a:spLocks noGrp="1"/>
          </p:cNvSpPr>
          <p:nvPr>
            <p:ph idx="1"/>
          </p:nvPr>
        </p:nvSpPr>
        <p:spPr>
          <a:xfrm>
            <a:off x="1695450" y="2278380"/>
            <a:ext cx="8248650" cy="1474470"/>
          </a:xfrm>
        </p:spPr>
        <p:txBody>
          <a:bodyPr/>
          <a:lstStyle/>
          <a:p>
            <a:r>
              <a:rPr lang="en-GB" dirty="0"/>
              <a:t>Will the project die as soon as the funding is over?</a:t>
            </a:r>
          </a:p>
          <a:p>
            <a:r>
              <a:rPr lang="en-GB" dirty="0"/>
              <a:t>If not, how will it continue and on whose funding?</a:t>
            </a:r>
          </a:p>
        </p:txBody>
      </p:sp>
    </p:spTree>
    <p:extLst>
      <p:ext uri="{BB962C8B-B14F-4D97-AF65-F5344CB8AC3E}">
        <p14:creationId xmlns:p14="http://schemas.microsoft.com/office/powerpoint/2010/main" val="126376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449" y="345232"/>
            <a:ext cx="11356843" cy="634082"/>
          </a:xfrm>
        </p:spPr>
        <p:style>
          <a:lnRef idx="0">
            <a:scrgbClr r="0" g="0" b="0"/>
          </a:lnRef>
          <a:fillRef idx="1002">
            <a:schemeClr val="lt1"/>
          </a:fillRef>
          <a:effectRef idx="0">
            <a:scrgbClr r="0" g="0" b="0"/>
          </a:effectRef>
          <a:fontRef idx="major"/>
        </p:style>
        <p:txBody>
          <a:bodyPr>
            <a:normAutofit fontScale="90000"/>
          </a:bodyPr>
          <a:lstStyle/>
          <a:p>
            <a:r>
              <a:rPr lang="en-GB" b="1" dirty="0"/>
              <a:t>Introduction: What is a Grant Proposal?</a:t>
            </a:r>
          </a:p>
        </p:txBody>
      </p:sp>
      <p:sp>
        <p:nvSpPr>
          <p:cNvPr id="3" name="Content Placeholder 2"/>
          <p:cNvSpPr>
            <a:spLocks noGrp="1"/>
          </p:cNvSpPr>
          <p:nvPr>
            <p:ph idx="1"/>
          </p:nvPr>
        </p:nvSpPr>
        <p:spPr>
          <a:xfrm>
            <a:off x="552450" y="1346870"/>
            <a:ext cx="11343051" cy="5168230"/>
          </a:xfrm>
        </p:spPr>
        <p:txBody>
          <a:bodyPr>
            <a:noAutofit/>
          </a:bodyPr>
          <a:lstStyle/>
          <a:p>
            <a:pPr marL="0" indent="0">
              <a:spcAft>
                <a:spcPts val="600"/>
              </a:spcAft>
              <a:buNone/>
            </a:pPr>
            <a:r>
              <a:rPr lang="en-GB" sz="2800" dirty="0"/>
              <a:t>A proposal is a </a:t>
            </a:r>
            <a:r>
              <a:rPr lang="en-GB" sz="2800" b="1" dirty="0"/>
              <a:t>codified</a:t>
            </a:r>
            <a:r>
              <a:rPr lang="en-GB" sz="2800" dirty="0"/>
              <a:t> description of an intended project or program. </a:t>
            </a:r>
          </a:p>
          <a:p>
            <a:pPr lvl="2">
              <a:spcAft>
                <a:spcPts val="600"/>
              </a:spcAft>
            </a:pPr>
            <a:r>
              <a:rPr lang="en-GB" sz="2400" dirty="0"/>
              <a:t>It is an outline that describes -</a:t>
            </a:r>
            <a:r>
              <a:rPr lang="en-GB" sz="2400" b="1" dirty="0"/>
              <a:t>the values &amp; timeliness, aim, procedures, expected outcomes, costs, time-lines </a:t>
            </a:r>
            <a:r>
              <a:rPr lang="en-GB" sz="2400" dirty="0"/>
              <a:t>of a solution set.</a:t>
            </a:r>
          </a:p>
          <a:p>
            <a:pPr lvl="2">
              <a:spcAft>
                <a:spcPts val="600"/>
              </a:spcAft>
            </a:pPr>
            <a:r>
              <a:rPr lang="en-GB" sz="2400" dirty="0"/>
              <a:t>The value to be added through a project </a:t>
            </a:r>
            <a:r>
              <a:rPr lang="en-GB" sz="2400" b="1" dirty="0">
                <a:solidFill>
                  <a:srgbClr val="7030A0"/>
                </a:solidFill>
              </a:rPr>
              <a:t>must</a:t>
            </a:r>
            <a:r>
              <a:rPr lang="en-GB" sz="2400" b="1" dirty="0"/>
              <a:t> </a:t>
            </a:r>
            <a:r>
              <a:rPr lang="en-GB" sz="2400" dirty="0"/>
              <a:t>be obvious from the proposal: -</a:t>
            </a:r>
            <a:r>
              <a:rPr lang="en-GB" sz="2400" dirty="0">
                <a:solidFill>
                  <a:srgbClr val="C00000"/>
                </a:solidFill>
              </a:rPr>
              <a:t>i.e., It should be SMART to pass first screen</a:t>
            </a:r>
          </a:p>
          <a:p>
            <a:pPr lvl="3">
              <a:spcAft>
                <a:spcPts val="600"/>
              </a:spcAft>
            </a:pPr>
            <a:r>
              <a:rPr lang="en-GB" sz="2400" dirty="0"/>
              <a:t>Specific; </a:t>
            </a:r>
          </a:p>
          <a:p>
            <a:pPr lvl="3">
              <a:spcAft>
                <a:spcPts val="600"/>
              </a:spcAft>
            </a:pPr>
            <a:r>
              <a:rPr lang="en-GB" sz="2400" dirty="0"/>
              <a:t>Measurable; </a:t>
            </a:r>
          </a:p>
          <a:p>
            <a:pPr lvl="3">
              <a:spcAft>
                <a:spcPts val="600"/>
              </a:spcAft>
            </a:pPr>
            <a:r>
              <a:rPr lang="en-GB" sz="2400" dirty="0"/>
              <a:t>Attainable (Achievable);</a:t>
            </a:r>
          </a:p>
          <a:p>
            <a:pPr lvl="3">
              <a:spcAft>
                <a:spcPts val="600"/>
              </a:spcAft>
            </a:pPr>
            <a:r>
              <a:rPr lang="en-GB" sz="2400" dirty="0"/>
              <a:t> Realistic; </a:t>
            </a:r>
          </a:p>
          <a:p>
            <a:pPr lvl="3">
              <a:spcAft>
                <a:spcPts val="600"/>
              </a:spcAft>
            </a:pPr>
            <a:r>
              <a:rPr lang="en-GB" sz="2400" dirty="0"/>
              <a:t>Timely (&amp; time-bound).</a:t>
            </a:r>
          </a:p>
          <a:p>
            <a:pPr lvl="3">
              <a:spcAft>
                <a:spcPts val="600"/>
              </a:spcAft>
            </a:pPr>
            <a:endParaRPr lang="en-GB" sz="2400" dirty="0"/>
          </a:p>
        </p:txBody>
      </p:sp>
      <p:sp>
        <p:nvSpPr>
          <p:cNvPr id="4" name="Slide Number Placeholder 3"/>
          <p:cNvSpPr>
            <a:spLocks noGrp="1"/>
          </p:cNvSpPr>
          <p:nvPr>
            <p:ph type="sldNum" sz="quarter" idx="12"/>
          </p:nvPr>
        </p:nvSpPr>
        <p:spPr/>
        <p:txBody>
          <a:bodyPr/>
          <a:lstStyle/>
          <a:p>
            <a:fld id="{D1F3F86F-97CD-4178-8A76-B5FFC82A54FE}" type="slidenum">
              <a:rPr lang="en-GB" smtClean="0"/>
              <a:pPr/>
              <a:t>4</a:t>
            </a:fld>
            <a:endParaRPr lang="en-GB"/>
          </a:p>
        </p:txBody>
      </p:sp>
    </p:spTree>
    <p:extLst>
      <p:ext uri="{BB962C8B-B14F-4D97-AF65-F5344CB8AC3E}">
        <p14:creationId xmlns:p14="http://schemas.microsoft.com/office/powerpoint/2010/main" val="19722752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7076" y="228600"/>
            <a:ext cx="7693572" cy="69269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GB" b="1" dirty="0"/>
              <a:t>Money matter….Budgeting</a:t>
            </a:r>
          </a:p>
        </p:txBody>
      </p:sp>
      <p:sp>
        <p:nvSpPr>
          <p:cNvPr id="3" name="Content Placeholder 2"/>
          <p:cNvSpPr>
            <a:spLocks noGrp="1"/>
          </p:cNvSpPr>
          <p:nvPr>
            <p:ph idx="1"/>
          </p:nvPr>
        </p:nvSpPr>
        <p:spPr>
          <a:xfrm>
            <a:off x="571500" y="1954561"/>
            <a:ext cx="11151029" cy="4536505"/>
          </a:xfrm>
        </p:spPr>
        <p:txBody>
          <a:bodyPr>
            <a:normAutofit fontScale="85000" lnSpcReduction="20000"/>
          </a:bodyPr>
          <a:lstStyle/>
          <a:p>
            <a:pPr marL="0" indent="0">
              <a:buNone/>
            </a:pPr>
            <a:r>
              <a:rPr lang="en-GB" dirty="0"/>
              <a:t>It is more than just a statement of proposed expenditures</a:t>
            </a:r>
          </a:p>
          <a:p>
            <a:r>
              <a:rPr lang="en-GB" dirty="0"/>
              <a:t>It is an alternate way of expressing your project.</a:t>
            </a:r>
          </a:p>
          <a:p>
            <a:r>
              <a:rPr lang="en-GB" dirty="0"/>
              <a:t>Programs officers will look at your budget to see how well it fits your proposed activities. </a:t>
            </a:r>
          </a:p>
          <a:p>
            <a:pPr lvl="1"/>
            <a:r>
              <a:rPr lang="en-GB" dirty="0"/>
              <a:t>Incomplete budgets signal sloppy preparation. </a:t>
            </a:r>
          </a:p>
          <a:p>
            <a:pPr lvl="1"/>
            <a:r>
              <a:rPr lang="en-GB" dirty="0"/>
              <a:t>Inflated budgets are signals, at best of waste; or at worst of questionable credibility.</a:t>
            </a:r>
          </a:p>
          <a:p>
            <a:pPr lvl="2"/>
            <a:r>
              <a:rPr lang="en-GB" dirty="0"/>
              <a:t>If you come from corruption endemic area?</a:t>
            </a:r>
          </a:p>
          <a:p>
            <a:pPr lvl="2"/>
            <a:r>
              <a:rPr lang="en-GB" dirty="0"/>
              <a:t>If in addition you are not known to the funding agency or have not implemented a larger project?</a:t>
            </a:r>
          </a:p>
          <a:p>
            <a:pPr lvl="2"/>
            <a:r>
              <a:rPr lang="en-GB" dirty="0"/>
              <a:t>If the agency ever queried your organisation?</a:t>
            </a:r>
          </a:p>
          <a:p>
            <a:r>
              <a:rPr lang="en-GB" dirty="0"/>
              <a:t>Too low a budget casts doubt, at best on your planning ability; or at worst your capacity. </a:t>
            </a:r>
          </a:p>
          <a:p>
            <a:pPr marL="0" indent="0">
              <a:buNone/>
            </a:pPr>
            <a:r>
              <a:rPr lang="en-GB" dirty="0"/>
              <a:t>	</a:t>
            </a:r>
            <a:r>
              <a:rPr lang="en-GB" sz="2400" dirty="0">
                <a:solidFill>
                  <a:srgbClr val="0070C0"/>
                </a:solidFill>
              </a:rPr>
              <a:t>Your budget is as much a credibility statement as your project narrative.</a:t>
            </a:r>
          </a:p>
          <a:p>
            <a:r>
              <a:rPr lang="en-GB" dirty="0"/>
              <a:t>Sequence budget items as you would a GANTT chart to indicate activity and period of project associated with given cost. </a:t>
            </a:r>
          </a:p>
          <a:p>
            <a:pPr lvl="1"/>
            <a:r>
              <a:rPr lang="en-GB" dirty="0"/>
              <a:t>Can the funding be phased? It convinces funder about your commitment; can funder do procurement? </a:t>
            </a:r>
          </a:p>
        </p:txBody>
      </p:sp>
      <p:sp>
        <p:nvSpPr>
          <p:cNvPr id="5" name="Slide Number Placeholder 4"/>
          <p:cNvSpPr>
            <a:spLocks noGrp="1"/>
          </p:cNvSpPr>
          <p:nvPr>
            <p:ph type="sldNum" sz="quarter" idx="12"/>
          </p:nvPr>
        </p:nvSpPr>
        <p:spPr/>
        <p:txBody>
          <a:bodyPr/>
          <a:lstStyle/>
          <a:p>
            <a:fld id="{D1F3F86F-97CD-4178-8A76-B5FFC82A54FE}" type="slidenum">
              <a:rPr lang="en-GB" smtClean="0"/>
              <a:pPr/>
              <a:t>40</a:t>
            </a:fld>
            <a:endParaRPr lang="en-GB"/>
          </a:p>
        </p:txBody>
      </p:sp>
      <p:sp>
        <p:nvSpPr>
          <p:cNvPr id="4" name="TextBox 3"/>
          <p:cNvSpPr txBox="1"/>
          <p:nvPr/>
        </p:nvSpPr>
        <p:spPr>
          <a:xfrm>
            <a:off x="2067389" y="1085095"/>
            <a:ext cx="8416663" cy="461665"/>
          </a:xfrm>
          <a:prstGeom prst="rect">
            <a:avLst/>
          </a:prstGeom>
        </p:spPr>
        <p:style>
          <a:lnRef idx="0">
            <a:schemeClr val="accent5"/>
          </a:lnRef>
          <a:fillRef idx="3">
            <a:schemeClr val="accent5"/>
          </a:fillRef>
          <a:effectRef idx="3">
            <a:schemeClr val="accent5"/>
          </a:effectRef>
          <a:fontRef idx="minor">
            <a:schemeClr val="lt1"/>
          </a:fontRef>
        </p:style>
        <p:txBody>
          <a:bodyPr wrap="none" rtlCol="0">
            <a:spAutoFit/>
          </a:bodyPr>
          <a:lstStyle/>
          <a:p>
            <a:r>
              <a:rPr lang="en-GB" sz="2400" b="1" dirty="0"/>
              <a:t>Budget is a mathematical rendition of your entire project</a:t>
            </a:r>
          </a:p>
        </p:txBody>
      </p:sp>
    </p:spTree>
    <p:extLst>
      <p:ext uri="{BB962C8B-B14F-4D97-AF65-F5344CB8AC3E}">
        <p14:creationId xmlns:p14="http://schemas.microsoft.com/office/powerpoint/2010/main" val="2968325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3394" y="0"/>
            <a:ext cx="7113189" cy="63135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GB" dirty="0"/>
              <a:t>Money matter….Budgeting</a:t>
            </a:r>
          </a:p>
        </p:txBody>
      </p:sp>
      <p:sp>
        <p:nvSpPr>
          <p:cNvPr id="3" name="Content Placeholder 2"/>
          <p:cNvSpPr>
            <a:spLocks noGrp="1"/>
          </p:cNvSpPr>
          <p:nvPr>
            <p:ph idx="1"/>
          </p:nvPr>
        </p:nvSpPr>
        <p:spPr>
          <a:xfrm>
            <a:off x="446030" y="1263432"/>
            <a:ext cx="11343051" cy="5305810"/>
          </a:xfrm>
        </p:spPr>
        <p:txBody>
          <a:bodyPr>
            <a:noAutofit/>
          </a:bodyPr>
          <a:lstStyle/>
          <a:p>
            <a:r>
              <a:rPr lang="en-GB" sz="2000" dirty="0"/>
              <a:t>Make your budget realistic. Ask for exactly what you will need from the funder. </a:t>
            </a:r>
          </a:p>
          <a:p>
            <a:pPr lvl="1"/>
            <a:r>
              <a:rPr lang="en-GB" sz="2000" dirty="0"/>
              <a:t>(Remember: funding agencies are more experienced in funding than researchers!)</a:t>
            </a:r>
          </a:p>
          <a:p>
            <a:r>
              <a:rPr lang="en-GB" sz="2000" dirty="0"/>
              <a:t>Consider organizing your budget around a set of meaningful fundable categories such as:</a:t>
            </a:r>
          </a:p>
          <a:p>
            <a:pPr lvl="1"/>
            <a:r>
              <a:rPr lang="en-GB" sz="2000" dirty="0"/>
              <a:t>Personnel (salary/ benefits), fringe benefits, dues, Consultants (salary)- accountant, legal  service, </a:t>
            </a:r>
          </a:p>
          <a:p>
            <a:pPr lvl="1"/>
            <a:r>
              <a:rPr lang="en-GB" sz="2000" dirty="0"/>
              <a:t>Instruction, Tuition (if not prohibited)</a:t>
            </a:r>
          </a:p>
          <a:p>
            <a:pPr lvl="1"/>
            <a:r>
              <a:rPr lang="en-GB" sz="2000" dirty="0"/>
              <a:t>Equipment, maintenance, insurance, </a:t>
            </a:r>
            <a:r>
              <a:rPr lang="en-GB" sz="2000" dirty="0" err="1"/>
              <a:t>Consummables</a:t>
            </a:r>
            <a:endParaRPr lang="en-GB" sz="2000" dirty="0"/>
          </a:p>
          <a:p>
            <a:pPr lvl="1"/>
            <a:r>
              <a:rPr lang="en-GB" sz="2000" dirty="0"/>
              <a:t>Supplies, periodicals, books, research animals</a:t>
            </a:r>
          </a:p>
          <a:p>
            <a:pPr lvl="1"/>
            <a:r>
              <a:rPr lang="en-GB" sz="2000" dirty="0"/>
              <a:t>Communication (telephone/postage/ internet)</a:t>
            </a:r>
          </a:p>
          <a:p>
            <a:pPr lvl="1"/>
            <a:r>
              <a:rPr lang="en-GB" sz="2000" dirty="0"/>
              <a:t>Materials preparation, computer time, Services, binding, audio visual, radio, television, advertising</a:t>
            </a:r>
          </a:p>
          <a:p>
            <a:pPr lvl="1"/>
            <a:r>
              <a:rPr lang="en-GB" sz="2000" dirty="0"/>
              <a:t>Travel, Rental of facilities, transport</a:t>
            </a:r>
          </a:p>
          <a:p>
            <a:pPr lvl="1"/>
            <a:r>
              <a:rPr lang="en-GB" sz="2000" dirty="0"/>
              <a:t>Evaluation, Dissemination, publication,</a:t>
            </a:r>
          </a:p>
          <a:p>
            <a:pPr lvl="1"/>
            <a:r>
              <a:rPr lang="en-GB" sz="2000" dirty="0"/>
              <a:t>Other expenses- hospitality, (clearly specify this &amp; never use Miscellaneous)</a:t>
            </a:r>
          </a:p>
          <a:p>
            <a:r>
              <a:rPr lang="en-GB" sz="2000" dirty="0"/>
              <a:t>Indirect or Administrative costs (Retained by institution, usually as a per cent of total)</a:t>
            </a:r>
            <a:endParaRPr lang="en-GB" sz="1800" dirty="0"/>
          </a:p>
        </p:txBody>
      </p:sp>
      <p:sp>
        <p:nvSpPr>
          <p:cNvPr id="7" name="Slide Number Placeholder 6"/>
          <p:cNvSpPr>
            <a:spLocks noGrp="1"/>
          </p:cNvSpPr>
          <p:nvPr>
            <p:ph type="sldNum" sz="quarter" idx="12"/>
          </p:nvPr>
        </p:nvSpPr>
        <p:spPr/>
        <p:txBody>
          <a:bodyPr/>
          <a:lstStyle/>
          <a:p>
            <a:fld id="{D1F3F86F-97CD-4178-8A76-B5FFC82A54FE}" type="slidenum">
              <a:rPr lang="en-GB" smtClean="0"/>
              <a:pPr/>
              <a:t>41</a:t>
            </a:fld>
            <a:endParaRPr lang="en-GB"/>
          </a:p>
        </p:txBody>
      </p:sp>
      <p:sp>
        <p:nvSpPr>
          <p:cNvPr id="4" name="TextBox 3"/>
          <p:cNvSpPr txBox="1"/>
          <p:nvPr/>
        </p:nvSpPr>
        <p:spPr>
          <a:xfrm>
            <a:off x="2431640" y="762318"/>
            <a:ext cx="6821388" cy="369332"/>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GB" dirty="0"/>
              <a:t>If you are a first timer or you are not sure….. Talk to somebody!</a:t>
            </a:r>
          </a:p>
        </p:txBody>
      </p:sp>
      <p:sp>
        <p:nvSpPr>
          <p:cNvPr id="6" name="TextBox 5"/>
          <p:cNvSpPr txBox="1"/>
          <p:nvPr/>
        </p:nvSpPr>
        <p:spPr>
          <a:xfrm>
            <a:off x="8012132" y="3330155"/>
            <a:ext cx="3849195" cy="92333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GB" b="1" dirty="0"/>
              <a:t>Provide researched estimate for </a:t>
            </a:r>
          </a:p>
          <a:p>
            <a:r>
              <a:rPr lang="en-GB" b="1" dirty="0"/>
              <a:t>any request and never leave room </a:t>
            </a:r>
          </a:p>
          <a:p>
            <a:r>
              <a:rPr lang="en-GB" b="1" dirty="0"/>
              <a:t>for doubts </a:t>
            </a:r>
          </a:p>
        </p:txBody>
      </p:sp>
    </p:spTree>
    <p:extLst>
      <p:ext uri="{BB962C8B-B14F-4D97-AF65-F5344CB8AC3E}">
        <p14:creationId xmlns:p14="http://schemas.microsoft.com/office/powerpoint/2010/main" val="2959503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634" y="0"/>
            <a:ext cx="10200289" cy="742950"/>
          </a:xfrm>
        </p:spPr>
        <p:style>
          <a:lnRef idx="1">
            <a:schemeClr val="accent2"/>
          </a:lnRef>
          <a:fillRef idx="3">
            <a:schemeClr val="accent2"/>
          </a:fillRef>
          <a:effectRef idx="2">
            <a:schemeClr val="accent2"/>
          </a:effectRef>
          <a:fontRef idx="minor">
            <a:schemeClr val="lt1"/>
          </a:fontRef>
        </p:style>
        <p:txBody>
          <a:bodyPr>
            <a:normAutofit fontScale="90000"/>
          </a:bodyPr>
          <a:lstStyle/>
          <a:p>
            <a:r>
              <a:rPr lang="en-GB" b="1" dirty="0"/>
              <a:t>Budget… Some Important questions</a:t>
            </a:r>
          </a:p>
        </p:txBody>
      </p:sp>
      <p:sp>
        <p:nvSpPr>
          <p:cNvPr id="3" name="Content Placeholder 2"/>
          <p:cNvSpPr>
            <a:spLocks noGrp="1"/>
          </p:cNvSpPr>
          <p:nvPr>
            <p:ph idx="1"/>
          </p:nvPr>
        </p:nvSpPr>
        <p:spPr>
          <a:xfrm>
            <a:off x="508331" y="1400617"/>
            <a:ext cx="10972800" cy="3297508"/>
          </a:xfrm>
        </p:spPr>
        <p:txBody>
          <a:bodyPr>
            <a:normAutofit/>
          </a:bodyPr>
          <a:lstStyle/>
          <a:p>
            <a:r>
              <a:rPr lang="en-GB" dirty="0"/>
              <a:t>Provide sufficient resources to carry out your project?</a:t>
            </a:r>
          </a:p>
          <a:p>
            <a:r>
              <a:rPr lang="en-GB" dirty="0"/>
              <a:t>Include a budget narrative that justifies major budget categories?</a:t>
            </a:r>
          </a:p>
          <a:p>
            <a:r>
              <a:rPr lang="en-GB" dirty="0"/>
              <a:t>Present the budget in the format desired by the funder?</a:t>
            </a:r>
          </a:p>
          <a:p>
            <a:r>
              <a:rPr lang="en-GB" dirty="0"/>
              <a:t>Separate direct costs from indirect costs and describe what is covered in the latter?</a:t>
            </a:r>
          </a:p>
          <a:p>
            <a:r>
              <a:rPr lang="en-GB" dirty="0"/>
              <a:t>Relate budget items to project objectives?</a:t>
            </a:r>
          </a:p>
        </p:txBody>
      </p:sp>
      <p:sp>
        <p:nvSpPr>
          <p:cNvPr id="4" name="Slide Number Placeholder 3"/>
          <p:cNvSpPr>
            <a:spLocks noGrp="1"/>
          </p:cNvSpPr>
          <p:nvPr>
            <p:ph type="sldNum" sz="quarter" idx="12"/>
          </p:nvPr>
        </p:nvSpPr>
        <p:spPr/>
        <p:txBody>
          <a:bodyPr/>
          <a:lstStyle/>
          <a:p>
            <a:fld id="{D1F3F86F-97CD-4178-8A76-B5FFC82A54FE}" type="slidenum">
              <a:rPr lang="en-GB" smtClean="0"/>
              <a:pPr/>
              <a:t>42</a:t>
            </a:fld>
            <a:endParaRPr lang="en-GB"/>
          </a:p>
        </p:txBody>
      </p:sp>
      <p:sp>
        <p:nvSpPr>
          <p:cNvPr id="5" name="TextBox 4"/>
          <p:cNvSpPr txBox="1"/>
          <p:nvPr/>
        </p:nvSpPr>
        <p:spPr>
          <a:xfrm>
            <a:off x="695789" y="991074"/>
            <a:ext cx="5664629" cy="369332"/>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GB" dirty="0"/>
              <a:t>Does your budget address these question? </a:t>
            </a:r>
          </a:p>
        </p:txBody>
      </p:sp>
      <p:sp>
        <p:nvSpPr>
          <p:cNvPr id="7" name="TextBox 6"/>
          <p:cNvSpPr txBox="1"/>
          <p:nvPr/>
        </p:nvSpPr>
        <p:spPr>
          <a:xfrm>
            <a:off x="695789" y="5471640"/>
            <a:ext cx="10040528" cy="7078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GB" sz="2000" b="1" dirty="0"/>
              <a:t>Did you mention cost sharing, matching grant or </a:t>
            </a:r>
            <a:r>
              <a:rPr lang="en-GB" sz="2000" b="1" i="1" u="sng" dirty="0"/>
              <a:t>sustainability</a:t>
            </a:r>
            <a:r>
              <a:rPr lang="en-GB" sz="2000" b="1" dirty="0"/>
              <a:t> support? </a:t>
            </a:r>
          </a:p>
          <a:p>
            <a:r>
              <a:rPr lang="en-GB" sz="2000" b="1" dirty="0"/>
              <a:t>Is your organisation contributing? - cash or kind? </a:t>
            </a:r>
          </a:p>
        </p:txBody>
      </p:sp>
    </p:spTree>
    <p:extLst>
      <p:ext uri="{BB962C8B-B14F-4D97-AF65-F5344CB8AC3E}">
        <p14:creationId xmlns:p14="http://schemas.microsoft.com/office/powerpoint/2010/main" val="2567425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392" y="188640"/>
            <a:ext cx="10972800" cy="648072"/>
          </a:xfrm>
        </p:spPr>
        <p:txBody>
          <a:bodyPr>
            <a:normAutofit fontScale="90000"/>
          </a:bodyPr>
          <a:lstStyle/>
          <a:p>
            <a:pPr algn="ctr"/>
            <a:r>
              <a:rPr lang="en-GB" b="1" dirty="0"/>
              <a:t>Sundry Issues</a:t>
            </a:r>
          </a:p>
        </p:txBody>
      </p:sp>
      <p:sp>
        <p:nvSpPr>
          <p:cNvPr id="3" name="Content Placeholder 2"/>
          <p:cNvSpPr>
            <a:spLocks noGrp="1"/>
          </p:cNvSpPr>
          <p:nvPr>
            <p:ph idx="1"/>
          </p:nvPr>
        </p:nvSpPr>
        <p:spPr>
          <a:xfrm>
            <a:off x="609600" y="836712"/>
            <a:ext cx="10972800" cy="5289451"/>
          </a:xfrm>
        </p:spPr>
        <p:txBody>
          <a:bodyPr>
            <a:normAutofit/>
          </a:bodyPr>
          <a:lstStyle/>
          <a:p>
            <a:pPr marL="0" indent="0">
              <a:buNone/>
            </a:pPr>
            <a:r>
              <a:rPr lang="en-GB" b="1" dirty="0"/>
              <a:t>Staff/Administration</a:t>
            </a:r>
          </a:p>
          <a:p>
            <a:r>
              <a:rPr lang="en-GB" dirty="0"/>
              <a:t>Use this section to describe the roles and value of the different people associated with your project and the importance of each.</a:t>
            </a:r>
          </a:p>
          <a:p>
            <a:r>
              <a:rPr lang="en-GB" dirty="0"/>
              <a:t>Make sure you include name, title, experience, and qualifications. Include other information if you feel it is important to the success of your project.</a:t>
            </a:r>
          </a:p>
          <a:p>
            <a:r>
              <a:rPr lang="en-GB" dirty="0"/>
              <a:t>Convince the funding agency that you have excellent / competent people who are committed to the project. </a:t>
            </a:r>
          </a:p>
          <a:p>
            <a:pPr lvl="1"/>
            <a:r>
              <a:rPr lang="en-GB" dirty="0"/>
              <a:t>You are not asking the funding agency to "trust" you. The validity of what you are proposing is directly related to the people who will work on the project.</a:t>
            </a:r>
          </a:p>
          <a:p>
            <a:r>
              <a:rPr lang="en-GB" dirty="0"/>
              <a:t>Working together as a part of a team is something that funding agencies often like to see. Make your project a team effort.</a:t>
            </a:r>
          </a:p>
        </p:txBody>
      </p:sp>
      <p:sp>
        <p:nvSpPr>
          <p:cNvPr id="4" name="Slide Number Placeholder 3"/>
          <p:cNvSpPr>
            <a:spLocks noGrp="1"/>
          </p:cNvSpPr>
          <p:nvPr>
            <p:ph type="sldNum" sz="quarter" idx="12"/>
          </p:nvPr>
        </p:nvSpPr>
        <p:spPr/>
        <p:txBody>
          <a:bodyPr/>
          <a:lstStyle/>
          <a:p>
            <a:fld id="{D1F3F86F-97CD-4178-8A76-B5FFC82A54FE}" type="slidenum">
              <a:rPr lang="en-GB" smtClean="0"/>
              <a:pPr/>
              <a:t>43</a:t>
            </a:fld>
            <a:endParaRPr lang="en-GB"/>
          </a:p>
        </p:txBody>
      </p:sp>
    </p:spTree>
    <p:extLst>
      <p:ext uri="{BB962C8B-B14F-4D97-AF65-F5344CB8AC3E}">
        <p14:creationId xmlns:p14="http://schemas.microsoft.com/office/powerpoint/2010/main" val="36091652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0717"/>
            <a:ext cx="10972800" cy="488731"/>
          </a:xfrm>
        </p:spPr>
        <p:txBody>
          <a:bodyPr>
            <a:normAutofit fontScale="90000"/>
          </a:bodyPr>
          <a:lstStyle/>
          <a:p>
            <a:pPr algn="ctr"/>
            <a:r>
              <a:rPr lang="en-GB" dirty="0"/>
              <a:t>Sundry Issues</a:t>
            </a:r>
          </a:p>
        </p:txBody>
      </p:sp>
      <p:sp>
        <p:nvSpPr>
          <p:cNvPr id="3" name="Content Placeholder 2"/>
          <p:cNvSpPr>
            <a:spLocks noGrp="1"/>
          </p:cNvSpPr>
          <p:nvPr>
            <p:ph idx="1"/>
          </p:nvPr>
        </p:nvSpPr>
        <p:spPr>
          <a:xfrm>
            <a:off x="609600" y="1390650"/>
            <a:ext cx="10972800" cy="4735514"/>
          </a:xfrm>
        </p:spPr>
        <p:txBody>
          <a:bodyPr>
            <a:normAutofit fontScale="92500"/>
          </a:bodyPr>
          <a:lstStyle/>
          <a:p>
            <a:pPr marL="0" indent="0">
              <a:buNone/>
            </a:pPr>
            <a:r>
              <a:rPr lang="en-GB" b="1" dirty="0"/>
              <a:t>Available Resources/ Facilities</a:t>
            </a:r>
          </a:p>
          <a:p>
            <a:r>
              <a:rPr lang="en-GB" dirty="0"/>
              <a:t>Collaborative efforts are usually considered very favourably! Many funding agencies like to see cooperative ventures as the basis for action. </a:t>
            </a:r>
          </a:p>
          <a:p>
            <a:r>
              <a:rPr lang="en-GB" dirty="0"/>
              <a:t>Some local resources go unnoticed. Look carefully around you because there are resources that you have available but may not be noticing (in-kind resources, volunteers, local competencies meeting rooms, library space, etc.). In-kind resources show a potential funders that you are strongly rooted.</a:t>
            </a:r>
          </a:p>
          <a:p>
            <a:r>
              <a:rPr lang="en-GB" dirty="0"/>
              <a:t>Support letters from local resources supporting the project are an excellent.</a:t>
            </a:r>
          </a:p>
          <a:p>
            <a:r>
              <a:rPr lang="en-GB" dirty="0"/>
              <a:t>Be careful in listing the equipment that will be needed for your project. </a:t>
            </a:r>
          </a:p>
          <a:p>
            <a:pPr lvl="1"/>
            <a:r>
              <a:rPr lang="en-GB" dirty="0"/>
              <a:t>Funding sources are often more willing to provide funds for the support of personnel than they are to support the purchase of equipment.</a:t>
            </a:r>
          </a:p>
        </p:txBody>
      </p:sp>
      <p:sp>
        <p:nvSpPr>
          <p:cNvPr id="4" name="Slide Number Placeholder 3"/>
          <p:cNvSpPr>
            <a:spLocks noGrp="1"/>
          </p:cNvSpPr>
          <p:nvPr>
            <p:ph type="sldNum" sz="quarter" idx="12"/>
          </p:nvPr>
        </p:nvSpPr>
        <p:spPr/>
        <p:txBody>
          <a:bodyPr/>
          <a:lstStyle/>
          <a:p>
            <a:fld id="{D1F3F86F-97CD-4178-8A76-B5FFC82A54FE}" type="slidenum">
              <a:rPr lang="en-GB" smtClean="0"/>
              <a:pPr/>
              <a:t>44</a:t>
            </a:fld>
            <a:endParaRPr lang="en-GB"/>
          </a:p>
        </p:txBody>
      </p:sp>
    </p:spTree>
    <p:extLst>
      <p:ext uri="{BB962C8B-B14F-4D97-AF65-F5344CB8AC3E}">
        <p14:creationId xmlns:p14="http://schemas.microsoft.com/office/powerpoint/2010/main" val="3144400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2249"/>
            <a:ext cx="12192000" cy="662151"/>
          </a:xfrm>
        </p:spPr>
        <p:txBody>
          <a:bodyPr>
            <a:normAutofit fontScale="90000"/>
          </a:bodyPr>
          <a:lstStyle/>
          <a:p>
            <a:pPr algn="ctr"/>
            <a:r>
              <a:rPr lang="en-GB" sz="4400" dirty="0"/>
              <a:t>Concept Note</a:t>
            </a:r>
          </a:p>
        </p:txBody>
      </p:sp>
      <p:sp>
        <p:nvSpPr>
          <p:cNvPr id="3" name="Content Placeholder 2"/>
          <p:cNvSpPr>
            <a:spLocks noGrp="1"/>
          </p:cNvSpPr>
          <p:nvPr>
            <p:ph idx="1"/>
          </p:nvPr>
        </p:nvSpPr>
        <p:spPr>
          <a:xfrm>
            <a:off x="609600" y="1008993"/>
            <a:ext cx="10972800" cy="5315607"/>
          </a:xfrm>
        </p:spPr>
        <p:txBody>
          <a:bodyPr>
            <a:normAutofit fontScale="92500" lnSpcReduction="20000"/>
          </a:bodyPr>
          <a:lstStyle/>
          <a:p>
            <a:pPr>
              <a:buNone/>
            </a:pPr>
            <a:r>
              <a:rPr lang="en-GB" dirty="0"/>
              <a:t>What is this?</a:t>
            </a:r>
          </a:p>
          <a:p>
            <a:pPr algn="ctr"/>
            <a:r>
              <a:rPr lang="en-US" dirty="0" err="1"/>
              <a:t>i</a:t>
            </a:r>
            <a:r>
              <a:rPr lang="en-US" dirty="0"/>
              <a:t>. Title of Proposed Research </a:t>
            </a:r>
          </a:p>
          <a:p>
            <a:pPr algn="ctr"/>
            <a:r>
              <a:rPr lang="en-US" dirty="0"/>
              <a:t>ii. Background to the Research </a:t>
            </a:r>
          </a:p>
          <a:p>
            <a:pPr algn="ctr"/>
            <a:r>
              <a:rPr lang="en-US" dirty="0"/>
              <a:t>iii. Statement of the Problem </a:t>
            </a:r>
          </a:p>
          <a:p>
            <a:pPr algn="ctr"/>
            <a:r>
              <a:rPr lang="en-US" dirty="0"/>
              <a:t>iv. Objectives of the Research </a:t>
            </a:r>
          </a:p>
          <a:p>
            <a:pPr algn="ctr"/>
            <a:r>
              <a:rPr lang="en-US" dirty="0"/>
              <a:t>v. Research Questions ???</a:t>
            </a:r>
          </a:p>
          <a:p>
            <a:pPr algn="ctr"/>
            <a:r>
              <a:rPr lang="en-US" dirty="0"/>
              <a:t>vi. Literature Review </a:t>
            </a:r>
          </a:p>
          <a:p>
            <a:pPr algn="ctr"/>
            <a:r>
              <a:rPr lang="en-US" dirty="0"/>
              <a:t>vii. Research Methodology</a:t>
            </a:r>
          </a:p>
          <a:p>
            <a:pPr algn="ctr"/>
            <a:r>
              <a:rPr lang="en-US" dirty="0"/>
              <a:t>viii. Expected Results </a:t>
            </a:r>
          </a:p>
          <a:p>
            <a:pPr algn="ctr"/>
            <a:r>
              <a:rPr lang="en-US" dirty="0"/>
              <a:t>ix. Innovation</a:t>
            </a:r>
          </a:p>
          <a:p>
            <a:pPr algn="ctr"/>
            <a:r>
              <a:rPr lang="en-US" dirty="0"/>
              <a:t>x. Total Estimated budget</a:t>
            </a:r>
          </a:p>
          <a:p>
            <a:pPr algn="ctr"/>
            <a:r>
              <a:rPr lang="en-US" dirty="0"/>
              <a:t>xi. Reference</a:t>
            </a:r>
          </a:p>
          <a:p>
            <a:pPr algn="ctr"/>
            <a:r>
              <a:rPr lang="en-US" dirty="0"/>
              <a:t>List of Team Members</a:t>
            </a:r>
          </a:p>
          <a:p>
            <a:pPr>
              <a:buNone/>
            </a:pPr>
            <a:r>
              <a:rPr lang="en-US" dirty="0"/>
              <a:t>Concept Note is Usually Size-Limited. Never Exceed it!</a:t>
            </a:r>
            <a:endParaRPr lang="en-GB" dirty="0"/>
          </a:p>
        </p:txBody>
      </p:sp>
    </p:spTree>
    <p:extLst>
      <p:ext uri="{BB962C8B-B14F-4D97-AF65-F5344CB8AC3E}">
        <p14:creationId xmlns:p14="http://schemas.microsoft.com/office/powerpoint/2010/main" val="13943739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31076"/>
            <a:ext cx="10972800" cy="5993524"/>
          </a:xfrm>
        </p:spPr>
        <p:txBody>
          <a:bodyPr>
            <a:normAutofit fontScale="92500" lnSpcReduction="20000"/>
          </a:bodyPr>
          <a:lstStyle/>
          <a:p>
            <a:pPr algn="ctr">
              <a:buNone/>
            </a:pPr>
            <a:r>
              <a:rPr lang="en-US" dirty="0"/>
              <a:t>SOME KEY GRANTING AGENCIES- </a:t>
            </a:r>
            <a:r>
              <a:rPr lang="en-US" i="1" dirty="0"/>
              <a:t>HAVE A LOOK AT GRANTS REGISTER and Be a Friend of the Internet</a:t>
            </a:r>
            <a:endParaRPr lang="en-US" dirty="0"/>
          </a:p>
          <a:p>
            <a:r>
              <a:rPr lang="en-US" sz="2400" dirty="0"/>
              <a:t>United States Agency for International Development (USAID)</a:t>
            </a:r>
            <a:r>
              <a:rPr lang="en-US" dirty="0"/>
              <a:t> </a:t>
            </a:r>
            <a:r>
              <a:rPr lang="en-US" dirty="0">
                <a:hlinkClick r:id="rId2"/>
              </a:rPr>
              <a:t>www.usaid.gov</a:t>
            </a:r>
            <a:r>
              <a:rPr lang="en-US" dirty="0"/>
              <a:t> </a:t>
            </a:r>
          </a:p>
          <a:p>
            <a:r>
              <a:rPr lang="en-US" dirty="0"/>
              <a:t>British Council </a:t>
            </a:r>
            <a:r>
              <a:rPr lang="en-US" dirty="0">
                <a:hlinkClick r:id="rId3"/>
              </a:rPr>
              <a:t>www.britishcouncil.org</a:t>
            </a:r>
            <a:r>
              <a:rPr lang="en-US" dirty="0"/>
              <a:t> </a:t>
            </a:r>
          </a:p>
          <a:p>
            <a:r>
              <a:rPr lang="en-US" dirty="0"/>
              <a:t>Bill &amp;Melinda Gates Foundation </a:t>
            </a:r>
            <a:r>
              <a:rPr lang="en-US" dirty="0">
                <a:hlinkClick r:id="rId4"/>
              </a:rPr>
              <a:t>www.gatesfoundation.org</a:t>
            </a:r>
            <a:r>
              <a:rPr lang="en-US" dirty="0"/>
              <a:t> </a:t>
            </a:r>
          </a:p>
          <a:p>
            <a:r>
              <a:rPr lang="en-US" dirty="0"/>
              <a:t>Korea International Cooperation Agency (KOICA) </a:t>
            </a:r>
            <a:r>
              <a:rPr lang="en-US" dirty="0">
                <a:hlinkClick r:id="rId5"/>
              </a:rPr>
              <a:t>www.koica.go.kr</a:t>
            </a:r>
            <a:r>
              <a:rPr lang="en-US" dirty="0"/>
              <a:t> </a:t>
            </a:r>
          </a:p>
          <a:p>
            <a:r>
              <a:rPr lang="en-US" dirty="0"/>
              <a:t>Japan International Cooperation Agency (JICA) </a:t>
            </a:r>
            <a:r>
              <a:rPr lang="en-US" dirty="0">
                <a:hlinkClick r:id="rId6"/>
              </a:rPr>
              <a:t>www.jica.go.jp</a:t>
            </a:r>
            <a:r>
              <a:rPr lang="en-US" dirty="0"/>
              <a:t> </a:t>
            </a:r>
          </a:p>
          <a:p>
            <a:r>
              <a:rPr lang="en-US" dirty="0"/>
              <a:t>Japan Bank for International Cooperation (JBIC) </a:t>
            </a:r>
            <a:r>
              <a:rPr lang="en-US" dirty="0">
                <a:hlinkClick r:id="rId7"/>
              </a:rPr>
              <a:t>www.jbic.go.jp</a:t>
            </a:r>
            <a:r>
              <a:rPr lang="en-US" dirty="0"/>
              <a:t> </a:t>
            </a:r>
          </a:p>
          <a:p>
            <a:r>
              <a:rPr lang="en-US" dirty="0"/>
              <a:t>Foreign and Common wealth Office </a:t>
            </a:r>
          </a:p>
          <a:p>
            <a:pPr lvl="1"/>
            <a:r>
              <a:rPr lang="en-US" dirty="0">
                <a:hlinkClick r:id="rId8"/>
              </a:rPr>
              <a:t>www.gov.uk/government/organisations/foreigncommonwealth-office</a:t>
            </a:r>
            <a:r>
              <a:rPr lang="en-US" dirty="0"/>
              <a:t>    </a:t>
            </a:r>
          </a:p>
          <a:p>
            <a:r>
              <a:rPr lang="en-US" sz="2400" dirty="0"/>
              <a:t>Swedish International Development Cooperation Agency (SIDA) </a:t>
            </a:r>
            <a:r>
              <a:rPr lang="en-US" dirty="0">
                <a:hlinkClick r:id="rId9"/>
              </a:rPr>
              <a:t>www.saida.se</a:t>
            </a:r>
            <a:r>
              <a:rPr lang="en-US" dirty="0"/>
              <a:t>  </a:t>
            </a:r>
          </a:p>
          <a:p>
            <a:r>
              <a:rPr lang="en-US" dirty="0"/>
              <a:t>AGRITECH </a:t>
            </a:r>
            <a:r>
              <a:rPr lang="en-US" dirty="0">
                <a:hlinkClick r:id="rId10"/>
              </a:rPr>
              <a:t>www.agritechgroup.com</a:t>
            </a:r>
            <a:endParaRPr lang="en-US" dirty="0"/>
          </a:p>
          <a:p>
            <a:r>
              <a:rPr lang="en-US" dirty="0"/>
              <a:t>Danish International Development Agency (DANIDA) www.um.dk&gt;danida-en  </a:t>
            </a:r>
          </a:p>
          <a:p>
            <a:r>
              <a:rPr lang="en-US" dirty="0"/>
              <a:t>International Development Research Centre (IDRC) </a:t>
            </a:r>
            <a:r>
              <a:rPr lang="en-US" dirty="0">
                <a:hlinkClick r:id="rId11"/>
              </a:rPr>
              <a:t>www.idrc.ca</a:t>
            </a:r>
            <a:r>
              <a:rPr lang="en-US" dirty="0"/>
              <a:t> </a:t>
            </a:r>
          </a:p>
          <a:p>
            <a:r>
              <a:rPr lang="en-US" dirty="0"/>
              <a:t>Department for International Development (DFID)</a:t>
            </a:r>
          </a:p>
          <a:p>
            <a:pPr lvl="1"/>
            <a:r>
              <a:rPr lang="en-US" dirty="0"/>
              <a:t>www.gov.uk/government/organis </a:t>
            </a:r>
            <a:r>
              <a:rPr lang="en-US" dirty="0" err="1"/>
              <a:t>ations</a:t>
            </a:r>
            <a:r>
              <a:rPr lang="en-US" dirty="0"/>
              <a:t>/</a:t>
            </a:r>
            <a:r>
              <a:rPr lang="en-US" dirty="0" err="1"/>
              <a:t>departemnt</a:t>
            </a:r>
            <a:r>
              <a:rPr lang="en-US" dirty="0"/>
              <a:t>-</a:t>
            </a:r>
            <a:r>
              <a:rPr lang="en-US" dirty="0" err="1"/>
              <a:t>forinternational</a:t>
            </a:r>
            <a:r>
              <a:rPr lang="en-US" dirty="0"/>
              <a:t>-development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0717"/>
            <a:ext cx="10972800" cy="6103883"/>
          </a:xfrm>
        </p:spPr>
        <p:txBody>
          <a:bodyPr>
            <a:normAutofit fontScale="62500" lnSpcReduction="20000"/>
          </a:bodyPr>
          <a:lstStyle/>
          <a:p>
            <a:endParaRPr lang="en-US" dirty="0"/>
          </a:p>
          <a:p>
            <a:r>
              <a:rPr lang="en-US" dirty="0"/>
              <a:t>European Union (EU) </a:t>
            </a:r>
            <a:r>
              <a:rPr lang="en-US" dirty="0">
                <a:hlinkClick r:id="rId2"/>
              </a:rPr>
              <a:t>www.europa.eu</a:t>
            </a:r>
            <a:r>
              <a:rPr lang="en-US" dirty="0"/>
              <a:t> </a:t>
            </a:r>
          </a:p>
          <a:p>
            <a:r>
              <a:rPr lang="en-US" dirty="0"/>
              <a:t>World Bank </a:t>
            </a:r>
            <a:r>
              <a:rPr lang="en-US" dirty="0">
                <a:hlinkClick r:id="rId3"/>
              </a:rPr>
              <a:t>www.worldbank.org</a:t>
            </a:r>
            <a:r>
              <a:rPr lang="en-US" dirty="0"/>
              <a:t> </a:t>
            </a:r>
          </a:p>
          <a:p>
            <a:r>
              <a:rPr lang="en-US" dirty="0"/>
              <a:t>Norwegian Agency for Development  Cooperation (NORAD) </a:t>
            </a:r>
            <a:r>
              <a:rPr lang="en-US" dirty="0">
                <a:hlinkClick r:id="rId4"/>
              </a:rPr>
              <a:t>www.norad.no/en/front/</a:t>
            </a:r>
            <a:r>
              <a:rPr lang="en-US" dirty="0"/>
              <a:t> </a:t>
            </a:r>
          </a:p>
          <a:p>
            <a:r>
              <a:rPr lang="en-US" dirty="0"/>
              <a:t>UNICEF </a:t>
            </a:r>
            <a:r>
              <a:rPr lang="en-US" dirty="0">
                <a:hlinkClick r:id="rId5"/>
              </a:rPr>
              <a:t>www.unicef.org</a:t>
            </a:r>
            <a:r>
              <a:rPr lang="en-US" dirty="0"/>
              <a:t> </a:t>
            </a:r>
          </a:p>
          <a:p>
            <a:r>
              <a:rPr lang="en-US" dirty="0"/>
              <a:t>French Development Agency (AFD) </a:t>
            </a:r>
            <a:r>
              <a:rPr lang="en-US" dirty="0">
                <a:hlinkClick r:id="rId6"/>
              </a:rPr>
              <a:t>www.afd.fr/en</a:t>
            </a:r>
            <a:r>
              <a:rPr lang="en-US" dirty="0"/>
              <a:t> </a:t>
            </a:r>
          </a:p>
          <a:p>
            <a:r>
              <a:rPr lang="en-US" dirty="0"/>
              <a:t>The International Fund for Agricultural Development (IFAD) </a:t>
            </a:r>
            <a:r>
              <a:rPr lang="en-US" dirty="0">
                <a:hlinkClick r:id="rId7"/>
              </a:rPr>
              <a:t>www.ifad.org</a:t>
            </a:r>
            <a:r>
              <a:rPr lang="en-US" dirty="0"/>
              <a:t> </a:t>
            </a:r>
          </a:p>
          <a:p>
            <a:r>
              <a:rPr lang="en-US" dirty="0"/>
              <a:t>Rockefeller Foundation </a:t>
            </a:r>
            <a:r>
              <a:rPr lang="en-US" dirty="0">
                <a:hlinkClick r:id="rId8"/>
              </a:rPr>
              <a:t>www.rockefellerfoundation.org</a:t>
            </a:r>
            <a:r>
              <a:rPr lang="en-US" dirty="0"/>
              <a:t> </a:t>
            </a:r>
          </a:p>
          <a:p>
            <a:r>
              <a:rPr lang="en-US" dirty="0"/>
              <a:t>Australian Aid (</a:t>
            </a:r>
            <a:r>
              <a:rPr lang="en-US" dirty="0" err="1"/>
              <a:t>AusAid</a:t>
            </a:r>
            <a:r>
              <a:rPr lang="en-US" dirty="0"/>
              <a:t>) </a:t>
            </a:r>
            <a:r>
              <a:rPr lang="en-US" dirty="0">
                <a:hlinkClick r:id="rId9"/>
              </a:rPr>
              <a:t>www.dfat.gov.au/aid/Pages/australiasaid-program.aspx</a:t>
            </a:r>
            <a:r>
              <a:rPr lang="en-US" dirty="0"/>
              <a:t> </a:t>
            </a:r>
          </a:p>
          <a:p>
            <a:r>
              <a:rPr lang="en-US" dirty="0"/>
              <a:t>New Zealand Aid (</a:t>
            </a:r>
            <a:r>
              <a:rPr lang="en-US" dirty="0" err="1"/>
              <a:t>NZAid</a:t>
            </a:r>
            <a:r>
              <a:rPr lang="en-US" dirty="0"/>
              <a:t>) </a:t>
            </a:r>
            <a:r>
              <a:rPr lang="en-US" dirty="0">
                <a:hlinkClick r:id="rId10"/>
              </a:rPr>
              <a:t>www.mfat.govt.nz/en/aid-anddevelopment/</a:t>
            </a:r>
            <a:r>
              <a:rPr lang="en-US" dirty="0"/>
              <a:t> </a:t>
            </a:r>
          </a:p>
          <a:p>
            <a:r>
              <a:rPr lang="en-US" dirty="0"/>
              <a:t>Carnegie Foundation </a:t>
            </a:r>
            <a:r>
              <a:rPr lang="en-US" dirty="0">
                <a:hlinkClick r:id="rId11"/>
              </a:rPr>
              <a:t>www.carnegiefoundation.org</a:t>
            </a:r>
            <a:r>
              <a:rPr lang="en-US" dirty="0"/>
              <a:t> </a:t>
            </a:r>
          </a:p>
          <a:p>
            <a:r>
              <a:rPr lang="en-US" dirty="0"/>
              <a:t>International Foundation for Science </a:t>
            </a:r>
            <a:r>
              <a:rPr lang="en-US" dirty="0">
                <a:hlinkClick r:id="rId12"/>
              </a:rPr>
              <a:t>www.ifs.se</a:t>
            </a:r>
            <a:r>
              <a:rPr lang="en-US" dirty="0"/>
              <a:t> </a:t>
            </a:r>
          </a:p>
          <a:p>
            <a:r>
              <a:rPr lang="en-US" dirty="0" err="1"/>
              <a:t>WellcomeTrust</a:t>
            </a:r>
            <a:r>
              <a:rPr lang="en-US" dirty="0"/>
              <a:t> </a:t>
            </a:r>
            <a:r>
              <a:rPr lang="en-US" dirty="0">
                <a:hlinkClick r:id="rId13"/>
              </a:rPr>
              <a:t>www.wellcome.ac.uk</a:t>
            </a:r>
            <a:r>
              <a:rPr lang="en-US" dirty="0"/>
              <a:t> </a:t>
            </a:r>
          </a:p>
          <a:p>
            <a:r>
              <a:rPr lang="en-US" dirty="0"/>
              <a:t>Innovate UK  www.gov.uk/government/organisation s/innovate-</a:t>
            </a:r>
            <a:r>
              <a:rPr lang="en-US" dirty="0" err="1"/>
              <a:t>uk</a:t>
            </a:r>
            <a:r>
              <a:rPr lang="en-US" dirty="0"/>
              <a:t>  </a:t>
            </a:r>
          </a:p>
          <a:p>
            <a:r>
              <a:rPr lang="en-US" dirty="0"/>
              <a:t>National Institutes of Health (NIH) </a:t>
            </a:r>
            <a:r>
              <a:rPr lang="en-US" dirty="0">
                <a:hlinkClick r:id="rId14"/>
              </a:rPr>
              <a:t>www.nih.gov</a:t>
            </a:r>
            <a:r>
              <a:rPr lang="en-US" dirty="0"/>
              <a:t> </a:t>
            </a:r>
          </a:p>
          <a:p>
            <a:r>
              <a:rPr lang="en-US" dirty="0"/>
              <a:t>The International Food Policy Research Institute </a:t>
            </a:r>
            <a:r>
              <a:rPr lang="en-US" dirty="0">
                <a:hlinkClick r:id="rId15"/>
              </a:rPr>
              <a:t>www.ifpri.org</a:t>
            </a:r>
            <a:r>
              <a:rPr lang="en-US" dirty="0"/>
              <a:t>  </a:t>
            </a:r>
          </a:p>
          <a:p>
            <a:r>
              <a:rPr lang="en-US" dirty="0"/>
              <a:t>Centre for Disease Control (CDC) </a:t>
            </a:r>
            <a:r>
              <a:rPr lang="en-US" dirty="0">
                <a:hlinkClick r:id="rId16"/>
              </a:rPr>
              <a:t>www.cdc.gov</a:t>
            </a:r>
            <a:r>
              <a:rPr lang="en-US" dirty="0"/>
              <a:t> </a:t>
            </a:r>
          </a:p>
          <a:p>
            <a:r>
              <a:rPr lang="en-US" dirty="0"/>
              <a:t>United Kingdom Aid (</a:t>
            </a:r>
            <a:r>
              <a:rPr lang="en-US" dirty="0" err="1"/>
              <a:t>UKAid</a:t>
            </a:r>
            <a:r>
              <a:rPr lang="en-US" dirty="0"/>
              <a:t>) </a:t>
            </a:r>
            <a:r>
              <a:rPr lang="en-US" dirty="0">
                <a:hlinkClick r:id="rId17"/>
              </a:rPr>
              <a:t>www.ukaiddirect.org</a:t>
            </a:r>
            <a:r>
              <a:rPr lang="en-US" dirty="0"/>
              <a:t>  </a:t>
            </a:r>
          </a:p>
          <a:p>
            <a:r>
              <a:rPr lang="en-US" dirty="0"/>
              <a:t>The Association of Commonwealth Universities (ACU) www.acu.ac.uk Medical Research Council (MRC </a:t>
            </a:r>
            <a:r>
              <a:rPr lang="en-US" dirty="0">
                <a:hlinkClick r:id="rId18"/>
              </a:rPr>
              <a:t>www.mrc.ukri.org</a:t>
            </a:r>
            <a:r>
              <a:rPr lang="en-US" dirty="0"/>
              <a:t> </a:t>
            </a:r>
          </a:p>
          <a:p>
            <a:r>
              <a:rPr lang="en-US" dirty="0"/>
              <a:t>Ford Foundation </a:t>
            </a:r>
            <a:r>
              <a:rPr lang="en-US" dirty="0">
                <a:hlinkClick r:id="rId19"/>
              </a:rPr>
              <a:t>www.fordfoundation.org</a:t>
            </a:r>
            <a:r>
              <a:rPr lang="en-US" dirty="0"/>
              <a:t>  </a:t>
            </a:r>
          </a:p>
          <a:p>
            <a:r>
              <a:rPr lang="en-US" dirty="0"/>
              <a:t>EDCTP www.edctp.org European Commission (EC) </a:t>
            </a:r>
            <a:r>
              <a:rPr lang="en-US" dirty="0">
                <a:hlinkClick r:id="rId20"/>
              </a:rPr>
              <a:t>www.ec.europa.eu</a:t>
            </a:r>
            <a:r>
              <a:rPr lang="en-US" dirty="0"/>
              <a:t>  </a:t>
            </a:r>
          </a:p>
          <a:p>
            <a:r>
              <a:rPr lang="en-US" dirty="0"/>
              <a:t>Alexander Von Humboldt Foundation www.humboldtfoundation.de/web/home.ht ml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804041"/>
          </a:xfrm>
        </p:spPr>
        <p:txBody>
          <a:bodyPr>
            <a:normAutofit/>
          </a:bodyPr>
          <a:lstStyle/>
          <a:p>
            <a:pPr algn="ctr"/>
            <a:r>
              <a:rPr lang="en-US" sz="4400" dirty="0"/>
              <a:t>Reasons for Writing a Proposal</a:t>
            </a:r>
          </a:p>
        </p:txBody>
      </p:sp>
      <p:sp>
        <p:nvSpPr>
          <p:cNvPr id="3" name="Content Placeholder 2"/>
          <p:cNvSpPr>
            <a:spLocks noGrp="1"/>
          </p:cNvSpPr>
          <p:nvPr>
            <p:ph idx="1"/>
          </p:nvPr>
        </p:nvSpPr>
        <p:spPr>
          <a:xfrm>
            <a:off x="609600" y="1935480"/>
            <a:ext cx="10972800" cy="2447334"/>
          </a:xfrm>
        </p:spPr>
        <p:txBody>
          <a:bodyPr/>
          <a:lstStyle/>
          <a:p>
            <a:r>
              <a:rPr lang="en-US" dirty="0"/>
              <a:t>As a budget! -To secure funding (GRANT) </a:t>
            </a:r>
          </a:p>
          <a:p>
            <a:r>
              <a:rPr lang="en-US" dirty="0"/>
              <a:t>For Higher Research- Masters, Doctoral, Postdoctoral or Institutional </a:t>
            </a:r>
          </a:p>
          <a:p>
            <a:r>
              <a:rPr lang="en-US" dirty="0"/>
              <a:t>For Employment (Measuring Responsibility &amp; Accountability) </a:t>
            </a:r>
          </a:p>
          <a:p>
            <a:r>
              <a:rPr lang="en-US" dirty="0"/>
              <a:t>For Institutional Reviews </a:t>
            </a:r>
          </a:p>
          <a:p>
            <a:pPr lvl="2"/>
            <a:r>
              <a:rPr lang="en-US" dirty="0"/>
              <a:t>Proposals are written in future tense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46842"/>
            <a:ext cx="10972800" cy="693682"/>
          </a:xfrm>
        </p:spPr>
        <p:txBody>
          <a:bodyPr>
            <a:normAutofit/>
          </a:bodyPr>
          <a:lstStyle/>
          <a:p>
            <a:pPr algn="ctr"/>
            <a:r>
              <a:rPr lang="en-US" sz="4000" dirty="0"/>
              <a:t>Funders Mindset</a:t>
            </a:r>
          </a:p>
        </p:txBody>
      </p:sp>
      <p:sp>
        <p:nvSpPr>
          <p:cNvPr id="3" name="Content Placeholder 2"/>
          <p:cNvSpPr>
            <a:spLocks noGrp="1"/>
          </p:cNvSpPr>
          <p:nvPr>
            <p:ph idx="1"/>
          </p:nvPr>
        </p:nvSpPr>
        <p:spPr>
          <a:xfrm>
            <a:off x="609600" y="1103586"/>
            <a:ext cx="10972800" cy="5221014"/>
          </a:xfrm>
        </p:spPr>
        <p:txBody>
          <a:bodyPr>
            <a:normAutofit fontScale="92500"/>
          </a:bodyPr>
          <a:lstStyle/>
          <a:p>
            <a:r>
              <a:rPr lang="en-US" dirty="0"/>
              <a:t>An excellent proposal may not be funded if it does not accord with a funder’s short, medium or long term interest!</a:t>
            </a:r>
          </a:p>
          <a:p>
            <a:r>
              <a:rPr lang="en-US" dirty="0"/>
              <a:t>The ‘best’ proposal may not receive funding if the proposer is </a:t>
            </a:r>
            <a:r>
              <a:rPr lang="en-US" i="1" dirty="0">
                <a:solidFill>
                  <a:srgbClr val="00B0F0"/>
                </a:solidFill>
              </a:rPr>
              <a:t>not known</a:t>
            </a:r>
            <a:r>
              <a:rPr lang="en-US" dirty="0"/>
              <a:t>; – You must show that you are competent </a:t>
            </a:r>
            <a:r>
              <a:rPr lang="en-US" sz="2200" i="1" dirty="0"/>
              <a:t>(track record of some sort!!)</a:t>
            </a:r>
            <a:r>
              <a:rPr lang="en-US" dirty="0"/>
              <a:t> </a:t>
            </a:r>
          </a:p>
          <a:p>
            <a:r>
              <a:rPr lang="en-US" dirty="0"/>
              <a:t>A very good proposal may not be funded if:</a:t>
            </a:r>
          </a:p>
          <a:p>
            <a:pPr lvl="1"/>
            <a:r>
              <a:rPr lang="en-US" dirty="0"/>
              <a:t>somebody has requested to do same or better for less </a:t>
            </a:r>
            <a:r>
              <a:rPr lang="en-US" sz="2200" i="1" dirty="0">
                <a:solidFill>
                  <a:srgbClr val="00B0F0"/>
                </a:solidFill>
              </a:rPr>
              <a:t>(project economics)</a:t>
            </a:r>
            <a:endParaRPr lang="en-US" i="1" dirty="0">
              <a:solidFill>
                <a:srgbClr val="00B0F0"/>
              </a:solidFill>
            </a:endParaRPr>
          </a:p>
          <a:p>
            <a:pPr lvl="1"/>
            <a:r>
              <a:rPr lang="en-US" dirty="0"/>
              <a:t>a good question was asked badly </a:t>
            </a:r>
            <a:r>
              <a:rPr lang="en-US" sz="2200" i="1" dirty="0">
                <a:solidFill>
                  <a:srgbClr val="00B0F0"/>
                </a:solidFill>
              </a:rPr>
              <a:t>(conceptualization)</a:t>
            </a:r>
            <a:endParaRPr lang="en-US" i="1" dirty="0">
              <a:solidFill>
                <a:srgbClr val="00B0F0"/>
              </a:solidFill>
            </a:endParaRPr>
          </a:p>
          <a:p>
            <a:pPr lvl="1"/>
            <a:r>
              <a:rPr lang="en-US" dirty="0"/>
              <a:t>a good concept was poorly marketed </a:t>
            </a:r>
            <a:r>
              <a:rPr lang="en-US" sz="2200" i="1" dirty="0">
                <a:solidFill>
                  <a:srgbClr val="00B0F0"/>
                </a:solidFill>
              </a:rPr>
              <a:t>(</a:t>
            </a:r>
            <a:r>
              <a:rPr lang="en-US" sz="2400" i="1" dirty="0">
                <a:solidFill>
                  <a:srgbClr val="00B0F0"/>
                </a:solidFill>
              </a:rPr>
              <a:t>presentation/ communication)</a:t>
            </a:r>
            <a:endParaRPr lang="en-US" dirty="0"/>
          </a:p>
          <a:p>
            <a:r>
              <a:rPr lang="en-US" dirty="0"/>
              <a:t>Grant makers seek to fill a gap between ‘what is’ &amp; ‘what ought to be’- </a:t>
            </a:r>
            <a:r>
              <a:rPr lang="en-US" sz="2200" i="1" dirty="0">
                <a:solidFill>
                  <a:srgbClr val="00B0F0"/>
                </a:solidFill>
              </a:rPr>
              <a:t>(Funder’s world view (not researcher’s world view)</a:t>
            </a:r>
            <a:endParaRPr lang="en-US" i="1" dirty="0">
              <a:solidFill>
                <a:srgbClr val="00B0F0"/>
              </a:solidFill>
            </a:endParaRPr>
          </a:p>
          <a:p>
            <a:pPr lvl="1"/>
            <a:r>
              <a:rPr lang="en-US" dirty="0"/>
              <a:t>attempt to understand the funder’s world-view on the issue &amp; express it convincingly</a:t>
            </a:r>
          </a:p>
          <a:p>
            <a:pPr lvl="1"/>
            <a:r>
              <a:rPr lang="en-US" dirty="0"/>
              <a:t>attempt to reflect the "priorities" of the funder</a:t>
            </a:r>
          </a:p>
          <a:p>
            <a:pPr lvl="3"/>
            <a:r>
              <a:rPr lang="en-US" dirty="0"/>
              <a:t>IF THERE IS A CONFLICT, THE FUNDER SHOULD WIN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2699" y="224363"/>
            <a:ext cx="9492158" cy="562074"/>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GB" b="1" dirty="0"/>
              <a:t>A good proposal?</a:t>
            </a:r>
          </a:p>
        </p:txBody>
      </p:sp>
      <p:sp>
        <p:nvSpPr>
          <p:cNvPr id="3" name="Content Placeholder 2"/>
          <p:cNvSpPr>
            <a:spLocks noGrp="1"/>
          </p:cNvSpPr>
          <p:nvPr>
            <p:ph idx="1"/>
          </p:nvPr>
        </p:nvSpPr>
        <p:spPr>
          <a:xfrm>
            <a:off x="239350" y="1052736"/>
            <a:ext cx="11713301" cy="5544616"/>
          </a:xfrm>
        </p:spPr>
        <p:txBody>
          <a:bodyPr>
            <a:normAutofit/>
          </a:bodyPr>
          <a:lstStyle/>
          <a:p>
            <a:pPr marL="0" indent="0" algn="ctr">
              <a:buNone/>
            </a:pPr>
            <a:r>
              <a:rPr lang="en-GB" sz="2800" dirty="0"/>
              <a:t>Opening Questions</a:t>
            </a:r>
          </a:p>
          <a:p>
            <a:pPr lvl="1">
              <a:spcAft>
                <a:spcPts val="600"/>
              </a:spcAft>
            </a:pPr>
            <a:r>
              <a:rPr lang="en-GB" dirty="0"/>
              <a:t>What is it that I want to do or study?</a:t>
            </a:r>
          </a:p>
          <a:p>
            <a:pPr lvl="1">
              <a:spcAft>
                <a:spcPts val="600"/>
              </a:spcAft>
            </a:pPr>
            <a:r>
              <a:rPr lang="en-GB" dirty="0"/>
              <a:t>What does this project hope to accomplish? </a:t>
            </a:r>
            <a:r>
              <a:rPr lang="en-GB" sz="2000" i="1" dirty="0">
                <a:solidFill>
                  <a:srgbClr val="00B0F0"/>
                </a:solidFill>
              </a:rPr>
              <a:t>(How you want to change the world)</a:t>
            </a:r>
            <a:endParaRPr lang="en-GB" i="1" dirty="0">
              <a:solidFill>
                <a:srgbClr val="00B0F0"/>
              </a:solidFill>
            </a:endParaRPr>
          </a:p>
          <a:p>
            <a:pPr lvl="2">
              <a:spcAft>
                <a:spcPts val="600"/>
              </a:spcAft>
            </a:pPr>
            <a:r>
              <a:rPr lang="en-GB" sz="2000" dirty="0"/>
              <a:t>What </a:t>
            </a:r>
            <a:r>
              <a:rPr lang="en-GB" sz="2000" b="1" dirty="0"/>
              <a:t>problem(s)</a:t>
            </a:r>
            <a:r>
              <a:rPr lang="en-GB" sz="2000" dirty="0"/>
              <a:t> do I want to solve? Is there a problem? Is it important? To who?</a:t>
            </a:r>
            <a:endParaRPr lang="en-GB" sz="2000" b="1" dirty="0"/>
          </a:p>
          <a:p>
            <a:pPr lvl="1">
              <a:spcAft>
                <a:spcPts val="600"/>
              </a:spcAft>
            </a:pPr>
            <a:r>
              <a:rPr lang="en-GB" dirty="0"/>
              <a:t>Do project personnel (I) have the necessary expertise to accomplish the goals? </a:t>
            </a:r>
            <a:r>
              <a:rPr lang="en-GB" dirty="0">
                <a:solidFill>
                  <a:schemeClr val="accent6">
                    <a:lumMod val="50000"/>
                  </a:schemeClr>
                </a:solidFill>
              </a:rPr>
              <a:t>(How does the reviewer know? If not, what should I do?)</a:t>
            </a:r>
          </a:p>
          <a:p>
            <a:pPr lvl="1">
              <a:spcAft>
                <a:spcPts val="600"/>
              </a:spcAft>
            </a:pPr>
            <a:r>
              <a:rPr lang="en-GB" dirty="0"/>
              <a:t>Will the result achieve </a:t>
            </a:r>
            <a:r>
              <a:rPr lang="en-GB" b="1" u="sng" dirty="0"/>
              <a:t>funder objectives</a:t>
            </a:r>
            <a:r>
              <a:rPr lang="en-GB" dirty="0"/>
              <a:t>?</a:t>
            </a:r>
          </a:p>
          <a:p>
            <a:pPr lvl="1">
              <a:spcAft>
                <a:spcPts val="600"/>
              </a:spcAft>
            </a:pPr>
            <a:r>
              <a:rPr lang="en-GB" dirty="0"/>
              <a:t>Is the project (outcome) cost effective? </a:t>
            </a:r>
          </a:p>
          <a:p>
            <a:pPr lvl="2">
              <a:spcAft>
                <a:spcPts val="600"/>
              </a:spcAft>
            </a:pPr>
            <a:r>
              <a:rPr lang="en-GB" sz="2000" dirty="0"/>
              <a:t>How good is the fund management plan? Do I come across as frugal, prudent? Have I provided fund management guarantees? (Bear in mind that the funder knows the costs!)</a:t>
            </a:r>
          </a:p>
          <a:p>
            <a:pPr lvl="1">
              <a:spcAft>
                <a:spcPts val="600"/>
              </a:spcAft>
            </a:pPr>
            <a:r>
              <a:rPr lang="en-GB" dirty="0"/>
              <a:t>Are the </a:t>
            </a:r>
            <a:r>
              <a:rPr lang="en-GB" b="1" dirty="0"/>
              <a:t>evaluation</a:t>
            </a:r>
            <a:r>
              <a:rPr lang="en-GB" dirty="0"/>
              <a:t>, </a:t>
            </a:r>
            <a:r>
              <a:rPr lang="en-GB" b="1" dirty="0"/>
              <a:t>dissemination </a:t>
            </a:r>
            <a:r>
              <a:rPr lang="en-GB" dirty="0"/>
              <a:t>&amp; </a:t>
            </a:r>
            <a:r>
              <a:rPr lang="en-GB" b="1" dirty="0"/>
              <a:t>sustainability </a:t>
            </a:r>
            <a:r>
              <a:rPr lang="en-GB" dirty="0"/>
              <a:t>plans convincing?</a:t>
            </a:r>
          </a:p>
          <a:p>
            <a:pPr lvl="3">
              <a:spcAft>
                <a:spcPts val="600"/>
              </a:spcAft>
            </a:pPr>
            <a:r>
              <a:rPr lang="en-GB" dirty="0"/>
              <a:t>Now you have asked all the questions (the answers are ….positive?)</a:t>
            </a:r>
          </a:p>
        </p:txBody>
      </p:sp>
    </p:spTree>
    <p:extLst>
      <p:ext uri="{BB962C8B-B14F-4D97-AF65-F5344CB8AC3E}">
        <p14:creationId xmlns:p14="http://schemas.microsoft.com/office/powerpoint/2010/main" val="3302879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05" y="116632"/>
            <a:ext cx="10972800" cy="634082"/>
          </a:xfrm>
        </p:spPr>
        <p:txBody>
          <a:bodyPr>
            <a:normAutofit fontScale="90000"/>
          </a:bodyPr>
          <a:lstStyle/>
          <a:p>
            <a:r>
              <a:rPr lang="en-GB" b="1" dirty="0"/>
              <a:t>Main Components of a Proposal</a:t>
            </a:r>
          </a:p>
        </p:txBody>
      </p:sp>
      <p:sp>
        <p:nvSpPr>
          <p:cNvPr id="3" name="Content Placeholder 2"/>
          <p:cNvSpPr>
            <a:spLocks noGrp="1"/>
          </p:cNvSpPr>
          <p:nvPr>
            <p:ph idx="1"/>
          </p:nvPr>
        </p:nvSpPr>
        <p:spPr>
          <a:xfrm>
            <a:off x="609600" y="836712"/>
            <a:ext cx="10972800" cy="5616624"/>
          </a:xfrm>
        </p:spPr>
        <p:txBody>
          <a:bodyPr>
            <a:normAutofit/>
          </a:bodyPr>
          <a:lstStyle/>
          <a:p>
            <a:pPr>
              <a:spcAft>
                <a:spcPts val="600"/>
              </a:spcAft>
            </a:pPr>
            <a:r>
              <a:rPr lang="en-GB" dirty="0"/>
              <a:t>Proposals have three main component</a:t>
            </a:r>
          </a:p>
          <a:p>
            <a:pPr lvl="1">
              <a:spcAft>
                <a:spcPts val="600"/>
              </a:spcAft>
            </a:pPr>
            <a:r>
              <a:rPr lang="en-GB" dirty="0"/>
              <a:t>What is to be done?</a:t>
            </a:r>
          </a:p>
          <a:p>
            <a:pPr lvl="1">
              <a:spcAft>
                <a:spcPts val="600"/>
              </a:spcAft>
            </a:pPr>
            <a:r>
              <a:rPr lang="en-GB" dirty="0"/>
              <a:t>Why it should be done?        	</a:t>
            </a:r>
            <a:r>
              <a:rPr lang="en-GB" sz="1700" dirty="0"/>
              <a:t>No matter the call structures</a:t>
            </a:r>
          </a:p>
          <a:p>
            <a:pPr lvl="1">
              <a:spcAft>
                <a:spcPts val="600"/>
              </a:spcAft>
            </a:pPr>
            <a:r>
              <a:rPr lang="en-GB" dirty="0"/>
              <a:t>How it will be done?</a:t>
            </a:r>
          </a:p>
          <a:p>
            <a:pPr lvl="2">
              <a:spcAft>
                <a:spcPts val="600"/>
              </a:spcAft>
            </a:pPr>
            <a:r>
              <a:rPr lang="en-GB" dirty="0"/>
              <a:t>In between there could be several derivative, questions and issues that may include:</a:t>
            </a:r>
          </a:p>
          <a:p>
            <a:pPr lvl="3">
              <a:spcAft>
                <a:spcPts val="600"/>
              </a:spcAft>
            </a:pPr>
            <a:r>
              <a:rPr lang="en-GB" dirty="0"/>
              <a:t>What is known?</a:t>
            </a:r>
          </a:p>
          <a:p>
            <a:pPr lvl="3">
              <a:spcAft>
                <a:spcPts val="600"/>
              </a:spcAft>
            </a:pPr>
            <a:r>
              <a:rPr lang="en-GB" dirty="0"/>
              <a:t>Who will do what?</a:t>
            </a:r>
          </a:p>
          <a:p>
            <a:pPr lvl="3">
              <a:spcAft>
                <a:spcPts val="600"/>
              </a:spcAft>
            </a:pPr>
            <a:r>
              <a:rPr lang="en-GB" dirty="0"/>
              <a:t>When? </a:t>
            </a:r>
          </a:p>
          <a:p>
            <a:pPr lvl="3">
              <a:spcAft>
                <a:spcPts val="600"/>
              </a:spcAft>
            </a:pPr>
            <a:r>
              <a:rPr lang="en-GB" dirty="0"/>
              <a:t>For how much?</a:t>
            </a:r>
          </a:p>
          <a:p>
            <a:pPr lvl="3">
              <a:spcAft>
                <a:spcPts val="600"/>
              </a:spcAft>
            </a:pPr>
            <a:r>
              <a:rPr lang="en-GB" dirty="0"/>
              <a:t>What are the evaluation mechanisms?</a:t>
            </a:r>
          </a:p>
          <a:p>
            <a:pPr lvl="3">
              <a:spcAft>
                <a:spcPts val="600"/>
              </a:spcAft>
            </a:pPr>
            <a:r>
              <a:rPr lang="en-GB" dirty="0"/>
              <a:t>What are the dissemination mechanisms?</a:t>
            </a:r>
          </a:p>
          <a:p>
            <a:pPr lvl="3">
              <a:spcAft>
                <a:spcPts val="600"/>
              </a:spcAft>
            </a:pPr>
            <a:r>
              <a:rPr lang="en-GB" dirty="0"/>
              <a:t>What is the sustainability plan?</a:t>
            </a:r>
          </a:p>
        </p:txBody>
      </p:sp>
      <p:sp>
        <p:nvSpPr>
          <p:cNvPr id="5" name="Slide Number Placeholder 4"/>
          <p:cNvSpPr>
            <a:spLocks noGrp="1"/>
          </p:cNvSpPr>
          <p:nvPr>
            <p:ph type="sldNum" sz="quarter" idx="12"/>
          </p:nvPr>
        </p:nvSpPr>
        <p:spPr/>
        <p:txBody>
          <a:bodyPr/>
          <a:lstStyle/>
          <a:p>
            <a:fld id="{D1F3F86F-97CD-4178-8A76-B5FFC82A54FE}" type="slidenum">
              <a:rPr lang="en-GB" smtClean="0"/>
              <a:pPr/>
              <a:t>8</a:t>
            </a:fld>
            <a:endParaRPr lang="en-GB"/>
          </a:p>
        </p:txBody>
      </p:sp>
      <p:sp>
        <p:nvSpPr>
          <p:cNvPr id="4" name="Right Brace 3"/>
          <p:cNvSpPr/>
          <p:nvPr/>
        </p:nvSpPr>
        <p:spPr>
          <a:xfrm>
            <a:off x="4191242" y="1608781"/>
            <a:ext cx="864096" cy="11521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513343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050" y="154732"/>
            <a:ext cx="8820150" cy="562074"/>
          </a:xfrm>
        </p:spPr>
        <p:txBody>
          <a:bodyPr>
            <a:normAutofit fontScale="90000"/>
          </a:bodyPr>
          <a:lstStyle/>
          <a:p>
            <a:pPr algn="ctr"/>
            <a:r>
              <a:rPr lang="en-GB" b="1" dirty="0"/>
              <a:t>Proposal Title</a:t>
            </a:r>
          </a:p>
        </p:txBody>
      </p:sp>
      <p:sp>
        <p:nvSpPr>
          <p:cNvPr id="3" name="Content Placeholder 2"/>
          <p:cNvSpPr>
            <a:spLocks noGrp="1"/>
          </p:cNvSpPr>
          <p:nvPr>
            <p:ph idx="1"/>
          </p:nvPr>
        </p:nvSpPr>
        <p:spPr>
          <a:xfrm>
            <a:off x="239352" y="692696"/>
            <a:ext cx="11617289" cy="4824536"/>
          </a:xfrm>
        </p:spPr>
        <p:txBody>
          <a:bodyPr>
            <a:normAutofit/>
          </a:bodyPr>
          <a:lstStyle/>
          <a:p>
            <a:r>
              <a:rPr lang="en-GB" sz="2800" b="1" dirty="0"/>
              <a:t>The title is your first Abstract! Make sure it tells the story completely</a:t>
            </a:r>
            <a:endParaRPr lang="en-GB" sz="2800" dirty="0"/>
          </a:p>
          <a:p>
            <a:pPr lvl="1"/>
            <a:r>
              <a:rPr lang="en-GB" dirty="0"/>
              <a:t>This is compelling; to ensure first reading of what you have to say: (compare…)</a:t>
            </a:r>
          </a:p>
          <a:p>
            <a:r>
              <a:rPr lang="en-GB" sz="2800" dirty="0"/>
              <a:t>Funders may not give guides for titles:</a:t>
            </a:r>
          </a:p>
          <a:p>
            <a:pPr lvl="1"/>
            <a:r>
              <a:rPr lang="en-GB" sz="2800" dirty="0"/>
              <a:t>Ensure your title is clear, unambiguous? </a:t>
            </a:r>
          </a:p>
          <a:p>
            <a:pPr lvl="1"/>
            <a:r>
              <a:rPr lang="en-GB" sz="2800" dirty="0"/>
              <a:t>Avoid any word that does not improve communication</a:t>
            </a:r>
          </a:p>
          <a:p>
            <a:pPr lvl="1"/>
            <a:r>
              <a:rPr lang="en-GB" sz="2800" dirty="0"/>
              <a:t>Titles should define the thrust of the project and be crisp</a:t>
            </a:r>
          </a:p>
          <a:p>
            <a:pPr lvl="1"/>
            <a:r>
              <a:rPr lang="en-GB" sz="2800" dirty="0"/>
              <a:t>Ensure single sentence titles. If it is difficult, use colon and semi-colon as last resort.</a:t>
            </a:r>
          </a:p>
          <a:p>
            <a:pPr lvl="1"/>
            <a:endParaRPr lang="en-GB" dirty="0"/>
          </a:p>
          <a:p>
            <a:pPr lvl="1"/>
            <a:endParaRPr lang="en-GB" dirty="0"/>
          </a:p>
          <a:p>
            <a:pPr marL="114300" indent="0">
              <a:buNone/>
            </a:pPr>
            <a:endParaRPr lang="en-GB" dirty="0"/>
          </a:p>
        </p:txBody>
      </p:sp>
      <p:sp>
        <p:nvSpPr>
          <p:cNvPr id="4" name="Slide Number Placeholder 3"/>
          <p:cNvSpPr>
            <a:spLocks noGrp="1"/>
          </p:cNvSpPr>
          <p:nvPr>
            <p:ph type="sldNum" sz="quarter" idx="12"/>
          </p:nvPr>
        </p:nvSpPr>
        <p:spPr/>
        <p:txBody>
          <a:bodyPr/>
          <a:lstStyle/>
          <a:p>
            <a:fld id="{D1F3F86F-97CD-4178-8A76-B5FFC82A54FE}" type="slidenum">
              <a:rPr lang="en-GB" smtClean="0"/>
              <a:pPr/>
              <a:t>9</a:t>
            </a:fld>
            <a:endParaRPr lang="en-GB"/>
          </a:p>
        </p:txBody>
      </p:sp>
    </p:spTree>
    <p:extLst>
      <p:ext uri="{BB962C8B-B14F-4D97-AF65-F5344CB8AC3E}">
        <p14:creationId xmlns:p14="http://schemas.microsoft.com/office/powerpoint/2010/main" val="2654585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12938</TotalTime>
  <Words>5063</Words>
  <Application>Microsoft Office PowerPoint</Application>
  <PresentationFormat>Widescreen</PresentationFormat>
  <Paragraphs>548</Paragraphs>
  <Slides>47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Arial</vt:lpstr>
      <vt:lpstr>Bookman Old Style</vt:lpstr>
      <vt:lpstr>Calibri</vt:lpstr>
      <vt:lpstr>Constantia</vt:lpstr>
      <vt:lpstr>Times New Roman</vt:lpstr>
      <vt:lpstr>Wingdings</vt:lpstr>
      <vt:lpstr>Wingdings 2</vt:lpstr>
      <vt:lpstr>Flow</vt:lpstr>
      <vt:lpstr>PowerPoint Presentation</vt:lpstr>
      <vt:lpstr>PowerPoint Presentation</vt:lpstr>
      <vt:lpstr>PowerPoint Presentation</vt:lpstr>
      <vt:lpstr>Introduction: What is a Grant Proposal?</vt:lpstr>
      <vt:lpstr>Reasons for Writing a Proposal</vt:lpstr>
      <vt:lpstr>Funders Mindset</vt:lpstr>
      <vt:lpstr>A good proposal?</vt:lpstr>
      <vt:lpstr>Main Components of a Proposal</vt:lpstr>
      <vt:lpstr>Proposal Title</vt:lpstr>
      <vt:lpstr>e.g., </vt:lpstr>
      <vt:lpstr>Executive Summary</vt:lpstr>
      <vt:lpstr>Executive Summary contd. </vt:lpstr>
      <vt:lpstr>Overview / Executive Summary</vt:lpstr>
      <vt:lpstr>Statement of Problem</vt:lpstr>
      <vt:lpstr>Matter of Novelty vs Innovation</vt:lpstr>
      <vt:lpstr>Statement of Problems contd.</vt:lpstr>
      <vt:lpstr>Statement of Problems contd.</vt:lpstr>
      <vt:lpstr>Summary of Problem statement</vt:lpstr>
      <vt:lpstr>Guidance questions</vt:lpstr>
      <vt:lpstr>Objectives of the Project</vt:lpstr>
      <vt:lpstr>Objectives of Project contd.</vt:lpstr>
      <vt:lpstr>e.g.,</vt:lpstr>
      <vt:lpstr>Research Outputs and Outcomes</vt:lpstr>
      <vt:lpstr>Project Impact </vt:lpstr>
      <vt:lpstr>Basic Guides to Objectives</vt:lpstr>
      <vt:lpstr> General Advice</vt:lpstr>
      <vt:lpstr>Guidance Questions</vt:lpstr>
      <vt:lpstr>Theoretical Framework</vt:lpstr>
      <vt:lpstr>Methodology/ Materials &amp; Methods</vt:lpstr>
      <vt:lpstr>Methodology/ Materials &amp; Methods contd.</vt:lpstr>
      <vt:lpstr>Guidance Questions for Methods</vt:lpstr>
      <vt:lpstr>Never Forget: GANTT Chart</vt:lpstr>
      <vt:lpstr>PowerPoint Presentation</vt:lpstr>
      <vt:lpstr>Expected Results, Outputs &amp; Project Impact </vt:lpstr>
      <vt:lpstr>Value Added/ Contribution to Knowledge</vt:lpstr>
      <vt:lpstr>DISSEMINATION AND PUBLICITY </vt:lpstr>
      <vt:lpstr>Project Evaluation</vt:lpstr>
      <vt:lpstr>Evaluation contd.</vt:lpstr>
      <vt:lpstr>Sustainability</vt:lpstr>
      <vt:lpstr>Money matter….Budgeting</vt:lpstr>
      <vt:lpstr>Money matter….Budgeting</vt:lpstr>
      <vt:lpstr>Budget… Some Important questions</vt:lpstr>
      <vt:lpstr>Sundry Issues</vt:lpstr>
      <vt:lpstr>Sundry Issues</vt:lpstr>
      <vt:lpstr>Concept Note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Godsent Nnaemeka Nnaji</dc:creator>
  <cp:lastModifiedBy>Prof Jerry</cp:lastModifiedBy>
  <cp:revision>395</cp:revision>
  <dcterms:created xsi:type="dcterms:W3CDTF">2014-02-27T21:32:32Z</dcterms:created>
  <dcterms:modified xsi:type="dcterms:W3CDTF">2023-09-21T07:59:37Z</dcterms:modified>
</cp:coreProperties>
</file>