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81" r:id="rId3"/>
    <p:sldId id="258" r:id="rId4"/>
    <p:sldId id="259" r:id="rId5"/>
    <p:sldId id="266" r:id="rId6"/>
    <p:sldId id="260" r:id="rId7"/>
    <p:sldId id="261" r:id="rId8"/>
    <p:sldId id="262" r:id="rId9"/>
    <p:sldId id="265" r:id="rId10"/>
    <p:sldId id="263" r:id="rId11"/>
    <p:sldId id="267" r:id="rId12"/>
    <p:sldId id="290" r:id="rId13"/>
    <p:sldId id="284" r:id="rId14"/>
    <p:sldId id="291" r:id="rId15"/>
    <p:sldId id="264" r:id="rId16"/>
    <p:sldId id="271" r:id="rId17"/>
    <p:sldId id="268" r:id="rId18"/>
    <p:sldId id="269" r:id="rId19"/>
    <p:sldId id="270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2" r:id="rId28"/>
    <p:sldId id="276" r:id="rId29"/>
    <p:sldId id="285" r:id="rId30"/>
    <p:sldId id="286" r:id="rId31"/>
    <p:sldId id="288" r:id="rId32"/>
    <p:sldId id="289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NNAJI" initials="DN" lastIdx="1" clrIdx="0">
    <p:extLst>
      <p:ext uri="{19B8F6BF-5375-455C-9EA6-DF929625EA0E}">
        <p15:presenceInfo xmlns:p15="http://schemas.microsoft.com/office/powerpoint/2012/main" xmlns="" userId="DR NNAJ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7" d="100"/>
          <a:sy n="67" d="100"/>
        </p:scale>
        <p:origin x="-86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DR%20NNAJI\AppData\Roaming\Microsoft\Excel\Book1%20(version%204)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7411108150630308"/>
          <c:y val="5.6399770492057105E-2"/>
          <c:w val="0.77475766075602837"/>
          <c:h val="0.64635260437321063"/>
        </c:manualLayout>
      </c:layout>
      <c:scatterChart>
        <c:scatterStyle val="lineMarker"/>
        <c:ser>
          <c:idx val="0"/>
          <c:order val="0"/>
          <c:tx>
            <c:strRef>
              <c:f>Sheet1!$O$4</c:f>
              <c:strCache>
                <c:ptCount val="1"/>
                <c:pt idx="0">
                  <c:v>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xVal>
            <c:numRef>
              <c:f>Sheet1!$N$5:$N$11</c:f>
              <c:numCache>
                <c:formatCode>General</c:formatCode>
                <c:ptCount val="7"/>
                <c:pt idx="0">
                  <c:v>1.5</c:v>
                </c:pt>
                <c:pt idx="1">
                  <c:v>3</c:v>
                </c:pt>
                <c:pt idx="2">
                  <c:v>4</c:v>
                </c:pt>
                <c:pt idx="3">
                  <c:v>8.5</c:v>
                </c:pt>
                <c:pt idx="4">
                  <c:v>10</c:v>
                </c:pt>
                <c:pt idx="5">
                  <c:v>13</c:v>
                </c:pt>
                <c:pt idx="6">
                  <c:v>13.5</c:v>
                </c:pt>
              </c:numCache>
            </c:numRef>
          </c:xVal>
          <c:yVal>
            <c:numRef>
              <c:f>Sheet1!$O$5:$O$11</c:f>
              <c:numCache>
                <c:formatCode>General</c:formatCode>
                <c:ptCount val="7"/>
                <c:pt idx="0">
                  <c:v>0.5</c:v>
                </c:pt>
                <c:pt idx="1">
                  <c:v>7</c:v>
                </c:pt>
                <c:pt idx="2">
                  <c:v>8.2000000000000011</c:v>
                </c:pt>
                <c:pt idx="3">
                  <c:v>6.5</c:v>
                </c:pt>
                <c:pt idx="4">
                  <c:v>8</c:v>
                </c:pt>
                <c:pt idx="5">
                  <c:v>8.3000000000000007</c:v>
                </c:pt>
                <c:pt idx="6">
                  <c:v>20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247B-4035-BBA0-B7565C0EF22A}"/>
            </c:ext>
          </c:extLst>
        </c:ser>
        <c:dLbls/>
        <c:axId val="60296192"/>
        <c:axId val="60310656"/>
      </c:scatterChart>
      <c:valAx>
        <c:axId val="602961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X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10656"/>
        <c:crosses val="autoZero"/>
        <c:crossBetween val="midCat"/>
      </c:valAx>
      <c:valAx>
        <c:axId val="60310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96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Sheet1!$I$3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xVal>
            <c:numRef>
              <c:f>Sheet1!$H$4:$H$11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</c:numCache>
            </c:numRef>
          </c:xVal>
          <c:yVal>
            <c:numRef>
              <c:f>Sheet1!$I$4:$I$11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9.5</c:v>
                </c:pt>
                <c:pt idx="3">
                  <c:v>10.5</c:v>
                </c:pt>
                <c:pt idx="4">
                  <c:v>11.7</c:v>
                </c:pt>
                <c:pt idx="5">
                  <c:v>12.4</c:v>
                </c:pt>
                <c:pt idx="6">
                  <c:v>13.2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00A4-4AF9-AC4E-BFA56216A076}"/>
            </c:ext>
          </c:extLst>
        </c:ser>
        <c:dLbls/>
        <c:axId val="86472576"/>
        <c:axId val="58679296"/>
      </c:scatterChart>
      <c:valAx>
        <c:axId val="864725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X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79296"/>
        <c:crosses val="autoZero"/>
        <c:crossBetween val="midCat"/>
      </c:valAx>
      <c:valAx>
        <c:axId val="586792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72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Sheet1!$F$4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Sheet1!$E$5:$E$11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xVal>
          <c:yVal>
            <c:numRef>
              <c:f>Sheet1!$F$5:$F$11</c:f>
              <c:numCache>
                <c:formatCode>General</c:formatCode>
                <c:ptCount val="7"/>
                <c:pt idx="0">
                  <c:v>5</c:v>
                </c:pt>
                <c:pt idx="1">
                  <c:v>20</c:v>
                </c:pt>
                <c:pt idx="2">
                  <c:v>21</c:v>
                </c:pt>
                <c:pt idx="3">
                  <c:v>25</c:v>
                </c:pt>
                <c:pt idx="4">
                  <c:v>33</c:v>
                </c:pt>
                <c:pt idx="5">
                  <c:v>45</c:v>
                </c:pt>
                <c:pt idx="6">
                  <c:v>50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9F92-4EE7-BDF0-D444A755ABC7}"/>
            </c:ext>
          </c:extLst>
        </c:ser>
        <c:dLbls/>
        <c:axId val="60318464"/>
        <c:axId val="58709120"/>
      </c:scatterChart>
      <c:valAx>
        <c:axId val="6031846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source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09120"/>
        <c:crosses val="autoZero"/>
        <c:crossBetween val="midCat"/>
      </c:valAx>
      <c:valAx>
        <c:axId val="58709120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Noise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18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0A983-1FC1-439A-86B1-BBA9A717053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813DA6-AAE5-49EC-A1E4-71A5FEFDE695}">
      <dgm:prSet phldrT="[Text]"/>
      <dgm:spPr/>
      <dgm:t>
        <a:bodyPr/>
        <a:lstStyle/>
        <a:p>
          <a:r>
            <a:rPr lang="en-US" dirty="0"/>
            <a:t>Level 1</a:t>
          </a:r>
        </a:p>
      </dgm:t>
    </dgm:pt>
    <dgm:pt modelId="{5C96ED9C-3785-4409-8C55-C95183484CD8}" type="parTrans" cxnId="{AF88E378-75A1-4F56-BB3E-9F82278B06E2}">
      <dgm:prSet/>
      <dgm:spPr/>
      <dgm:t>
        <a:bodyPr/>
        <a:lstStyle/>
        <a:p>
          <a:endParaRPr lang="en-US"/>
        </a:p>
      </dgm:t>
    </dgm:pt>
    <dgm:pt modelId="{EF27548C-B28F-4F51-86EA-58D4AEA376C2}" type="sibTrans" cxnId="{AF88E378-75A1-4F56-BB3E-9F82278B06E2}">
      <dgm:prSet/>
      <dgm:spPr/>
      <dgm:t>
        <a:bodyPr/>
        <a:lstStyle/>
        <a:p>
          <a:endParaRPr lang="en-US"/>
        </a:p>
      </dgm:t>
    </dgm:pt>
    <dgm:pt modelId="{CB0B1B3F-B506-4293-84DD-2E7EF7014625}">
      <dgm:prSet phldrT="[Text]"/>
      <dgm:spPr/>
      <dgm:t>
        <a:bodyPr/>
        <a:lstStyle/>
        <a:p>
          <a:r>
            <a:rPr lang="en-US" dirty="0"/>
            <a:t>Information gathering</a:t>
          </a:r>
        </a:p>
      </dgm:t>
    </dgm:pt>
    <dgm:pt modelId="{AB30231D-AC95-4EC6-8D21-98377EB9B0D1}" type="parTrans" cxnId="{ECCC5BBD-E36F-46CA-A318-90230D92DCB2}">
      <dgm:prSet/>
      <dgm:spPr/>
      <dgm:t>
        <a:bodyPr/>
        <a:lstStyle/>
        <a:p>
          <a:endParaRPr lang="en-US"/>
        </a:p>
      </dgm:t>
    </dgm:pt>
    <dgm:pt modelId="{0532079E-0047-41DD-8589-029F284F6DA9}" type="sibTrans" cxnId="{ECCC5BBD-E36F-46CA-A318-90230D92DCB2}">
      <dgm:prSet/>
      <dgm:spPr/>
      <dgm:t>
        <a:bodyPr/>
        <a:lstStyle/>
        <a:p>
          <a:endParaRPr lang="en-US"/>
        </a:p>
      </dgm:t>
    </dgm:pt>
    <dgm:pt modelId="{56933D8C-2CD7-4AC0-B472-4B413F70690A}">
      <dgm:prSet phldrT="[Text]"/>
      <dgm:spPr/>
      <dgm:t>
        <a:bodyPr/>
        <a:lstStyle/>
        <a:p>
          <a:r>
            <a:rPr lang="en-US" dirty="0"/>
            <a:t>Data collection</a:t>
          </a:r>
        </a:p>
      </dgm:t>
    </dgm:pt>
    <dgm:pt modelId="{1F9199E3-B3CD-456F-8968-C49235A29206}" type="parTrans" cxnId="{A138A4D5-D5F3-4E2B-9F4D-E9D35A6BB7F6}">
      <dgm:prSet/>
      <dgm:spPr/>
      <dgm:t>
        <a:bodyPr/>
        <a:lstStyle/>
        <a:p>
          <a:endParaRPr lang="en-US"/>
        </a:p>
      </dgm:t>
    </dgm:pt>
    <dgm:pt modelId="{44D65947-9A2C-4EED-96C4-986FAA99B777}" type="sibTrans" cxnId="{A138A4D5-D5F3-4E2B-9F4D-E9D35A6BB7F6}">
      <dgm:prSet/>
      <dgm:spPr/>
      <dgm:t>
        <a:bodyPr/>
        <a:lstStyle/>
        <a:p>
          <a:endParaRPr lang="en-US"/>
        </a:p>
      </dgm:t>
    </dgm:pt>
    <dgm:pt modelId="{A9560C9C-DECE-4577-AD45-B97712CD3718}">
      <dgm:prSet phldrT="[Text]"/>
      <dgm:spPr/>
      <dgm:t>
        <a:bodyPr/>
        <a:lstStyle/>
        <a:p>
          <a:r>
            <a:rPr lang="en-US" dirty="0"/>
            <a:t>Level 2</a:t>
          </a:r>
        </a:p>
      </dgm:t>
    </dgm:pt>
    <dgm:pt modelId="{E09F1FA0-92C2-4EC8-915B-0747A50B7106}" type="parTrans" cxnId="{92868C0C-E2D6-4005-8AA3-B3A4FF697135}">
      <dgm:prSet/>
      <dgm:spPr/>
      <dgm:t>
        <a:bodyPr/>
        <a:lstStyle/>
        <a:p>
          <a:endParaRPr lang="en-US"/>
        </a:p>
      </dgm:t>
    </dgm:pt>
    <dgm:pt modelId="{3294E540-6870-4A54-85AD-2AACA4F8CF6D}" type="sibTrans" cxnId="{92868C0C-E2D6-4005-8AA3-B3A4FF697135}">
      <dgm:prSet/>
      <dgm:spPr/>
      <dgm:t>
        <a:bodyPr/>
        <a:lstStyle/>
        <a:p>
          <a:endParaRPr lang="en-US"/>
        </a:p>
      </dgm:t>
    </dgm:pt>
    <dgm:pt modelId="{9406C24D-A434-4D91-A95A-E2D39E93C1A6}">
      <dgm:prSet phldrT="[Text]"/>
      <dgm:spPr/>
      <dgm:t>
        <a:bodyPr/>
        <a:lstStyle/>
        <a:p>
          <a:r>
            <a:rPr lang="en-US" dirty="0"/>
            <a:t>Data synthesis and Analyses</a:t>
          </a:r>
        </a:p>
      </dgm:t>
    </dgm:pt>
    <dgm:pt modelId="{5AF24046-5068-4049-BDE2-15D27FFE134B}" type="parTrans" cxnId="{90997DF3-E75D-4000-86F6-73DE674F747A}">
      <dgm:prSet/>
      <dgm:spPr/>
      <dgm:t>
        <a:bodyPr/>
        <a:lstStyle/>
        <a:p>
          <a:endParaRPr lang="en-US"/>
        </a:p>
      </dgm:t>
    </dgm:pt>
    <dgm:pt modelId="{E35CACE4-9C35-411B-A697-33F5E7CD0BC6}" type="sibTrans" cxnId="{90997DF3-E75D-4000-86F6-73DE674F747A}">
      <dgm:prSet/>
      <dgm:spPr/>
      <dgm:t>
        <a:bodyPr/>
        <a:lstStyle/>
        <a:p>
          <a:endParaRPr lang="en-US"/>
        </a:p>
      </dgm:t>
    </dgm:pt>
    <dgm:pt modelId="{44E2DB3F-569A-477A-8371-2A5A62824D6D}">
      <dgm:prSet phldrT="[Text]"/>
      <dgm:spPr/>
      <dgm:t>
        <a:bodyPr/>
        <a:lstStyle/>
        <a:p>
          <a:r>
            <a:rPr lang="en-US" dirty="0"/>
            <a:t>Inferences &amp; interpretations</a:t>
          </a:r>
        </a:p>
      </dgm:t>
    </dgm:pt>
    <dgm:pt modelId="{F5BFDE3A-C547-4DF2-9A75-0C392747ADA8}" type="parTrans" cxnId="{E8211E2A-F398-4562-B1A4-EEDE3077B353}">
      <dgm:prSet/>
      <dgm:spPr/>
      <dgm:t>
        <a:bodyPr/>
        <a:lstStyle/>
        <a:p>
          <a:endParaRPr lang="en-US"/>
        </a:p>
      </dgm:t>
    </dgm:pt>
    <dgm:pt modelId="{C8315C59-AE38-475D-A045-9E61E03DBED1}" type="sibTrans" cxnId="{E8211E2A-F398-4562-B1A4-EEDE3077B353}">
      <dgm:prSet/>
      <dgm:spPr/>
      <dgm:t>
        <a:bodyPr/>
        <a:lstStyle/>
        <a:p>
          <a:endParaRPr lang="en-US"/>
        </a:p>
      </dgm:t>
    </dgm:pt>
    <dgm:pt modelId="{B0BAD9CB-3C14-49F1-B312-58C4A3CC1461}">
      <dgm:prSet phldrT="[Text]"/>
      <dgm:spPr/>
      <dgm:t>
        <a:bodyPr/>
        <a:lstStyle/>
        <a:p>
          <a:r>
            <a:rPr lang="en-US" dirty="0"/>
            <a:t>Level 3</a:t>
          </a:r>
        </a:p>
      </dgm:t>
    </dgm:pt>
    <dgm:pt modelId="{F3225958-8F34-448D-8E68-1C78E4B895AB}" type="parTrans" cxnId="{1C2382F4-6C87-4DB3-9EB2-4351D53A2978}">
      <dgm:prSet/>
      <dgm:spPr/>
      <dgm:t>
        <a:bodyPr/>
        <a:lstStyle/>
        <a:p>
          <a:endParaRPr lang="en-US"/>
        </a:p>
      </dgm:t>
    </dgm:pt>
    <dgm:pt modelId="{4873F449-09A8-4879-A99D-A59246271CFD}" type="sibTrans" cxnId="{1C2382F4-6C87-4DB3-9EB2-4351D53A2978}">
      <dgm:prSet/>
      <dgm:spPr/>
      <dgm:t>
        <a:bodyPr/>
        <a:lstStyle/>
        <a:p>
          <a:endParaRPr lang="en-US"/>
        </a:p>
      </dgm:t>
    </dgm:pt>
    <dgm:pt modelId="{0DF6CF7C-DC19-44A6-B30E-452114FADFCD}">
      <dgm:prSet phldrT="[Text]"/>
      <dgm:spPr/>
      <dgm:t>
        <a:bodyPr/>
        <a:lstStyle/>
        <a:p>
          <a:r>
            <a:rPr lang="en-US" dirty="0"/>
            <a:t>Documentation of results</a:t>
          </a:r>
        </a:p>
      </dgm:t>
    </dgm:pt>
    <dgm:pt modelId="{1D93C940-FA74-4FA3-9975-70F804BED045}" type="parTrans" cxnId="{99DF28BF-1730-4735-A1C1-8902851570F3}">
      <dgm:prSet/>
      <dgm:spPr/>
      <dgm:t>
        <a:bodyPr/>
        <a:lstStyle/>
        <a:p>
          <a:endParaRPr lang="en-US"/>
        </a:p>
      </dgm:t>
    </dgm:pt>
    <dgm:pt modelId="{0CEC01B6-D53C-4639-B66C-5E1A534BF575}" type="sibTrans" cxnId="{99DF28BF-1730-4735-A1C1-8902851570F3}">
      <dgm:prSet/>
      <dgm:spPr/>
      <dgm:t>
        <a:bodyPr/>
        <a:lstStyle/>
        <a:p>
          <a:endParaRPr lang="en-US"/>
        </a:p>
      </dgm:t>
    </dgm:pt>
    <dgm:pt modelId="{3231EB24-4805-4767-93E4-64CFD43E1C52}">
      <dgm:prSet phldrT="[Text]"/>
      <dgm:spPr/>
      <dgm:t>
        <a:bodyPr/>
        <a:lstStyle/>
        <a:p>
          <a:r>
            <a:rPr lang="en-US" dirty="0"/>
            <a:t>Dissemination of findings</a:t>
          </a:r>
        </a:p>
      </dgm:t>
    </dgm:pt>
    <dgm:pt modelId="{B4417AD6-DB01-4726-89B3-0E4F55C1F153}" type="parTrans" cxnId="{B0C84E24-C95D-41DE-A1FA-F44B88E7E02E}">
      <dgm:prSet/>
      <dgm:spPr/>
      <dgm:t>
        <a:bodyPr/>
        <a:lstStyle/>
        <a:p>
          <a:endParaRPr lang="en-US"/>
        </a:p>
      </dgm:t>
    </dgm:pt>
    <dgm:pt modelId="{90E4F794-B900-486E-9511-3021FF5D117F}" type="sibTrans" cxnId="{B0C84E24-C95D-41DE-A1FA-F44B88E7E02E}">
      <dgm:prSet/>
      <dgm:spPr/>
      <dgm:t>
        <a:bodyPr/>
        <a:lstStyle/>
        <a:p>
          <a:endParaRPr lang="en-US"/>
        </a:p>
      </dgm:t>
    </dgm:pt>
    <dgm:pt modelId="{64F16C9A-753F-4ADA-8488-E407692B25A0}" type="pres">
      <dgm:prSet presAssocID="{5BC0A983-1FC1-439A-86B1-BBA9A71705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20F7C3-EBAF-4178-B5A0-0E6E1DB0A8F4}" type="pres">
      <dgm:prSet presAssocID="{FF813DA6-AAE5-49EC-A1E4-71A5FEFDE695}" presName="composite" presStyleCnt="0"/>
      <dgm:spPr/>
    </dgm:pt>
    <dgm:pt modelId="{F55F408E-3BAE-4CAF-9C36-BDCD87BC40FF}" type="pres">
      <dgm:prSet presAssocID="{FF813DA6-AAE5-49EC-A1E4-71A5FEFDE69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B4E47-945E-45C0-9C27-EF9288C14E5A}" type="pres">
      <dgm:prSet presAssocID="{FF813DA6-AAE5-49EC-A1E4-71A5FEFDE69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8D196-7DCF-4810-9355-844CB0FFB678}" type="pres">
      <dgm:prSet presAssocID="{EF27548C-B28F-4F51-86EA-58D4AEA376C2}" presName="sp" presStyleCnt="0"/>
      <dgm:spPr/>
    </dgm:pt>
    <dgm:pt modelId="{13D4D8D0-A7BB-4354-BFAB-FB544C629F56}" type="pres">
      <dgm:prSet presAssocID="{A9560C9C-DECE-4577-AD45-B97712CD3718}" presName="composite" presStyleCnt="0"/>
      <dgm:spPr/>
    </dgm:pt>
    <dgm:pt modelId="{EEB0DAC5-20FE-46B6-964E-D530BB2D4E6F}" type="pres">
      <dgm:prSet presAssocID="{A9560C9C-DECE-4577-AD45-B97712CD371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FD8B7-A62A-493A-AFE6-5D7698E9367A}" type="pres">
      <dgm:prSet presAssocID="{A9560C9C-DECE-4577-AD45-B97712CD371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F8775-1A76-4F13-ACCF-F35C420C0A14}" type="pres">
      <dgm:prSet presAssocID="{3294E540-6870-4A54-85AD-2AACA4F8CF6D}" presName="sp" presStyleCnt="0"/>
      <dgm:spPr/>
    </dgm:pt>
    <dgm:pt modelId="{47961458-2381-4326-AC0A-10A2E74ED9C4}" type="pres">
      <dgm:prSet presAssocID="{B0BAD9CB-3C14-49F1-B312-58C4A3CC1461}" presName="composite" presStyleCnt="0"/>
      <dgm:spPr/>
    </dgm:pt>
    <dgm:pt modelId="{CCCA02E1-1BF9-41A6-8D0D-69919C274445}" type="pres">
      <dgm:prSet presAssocID="{B0BAD9CB-3C14-49F1-B312-58C4A3CC14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C3433-02A8-448A-8CE0-1246D8830BA1}" type="pres">
      <dgm:prSet presAssocID="{B0BAD9CB-3C14-49F1-B312-58C4A3CC146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F28BF-1730-4735-A1C1-8902851570F3}" srcId="{B0BAD9CB-3C14-49F1-B312-58C4A3CC1461}" destId="{0DF6CF7C-DC19-44A6-B30E-452114FADFCD}" srcOrd="0" destOrd="0" parTransId="{1D93C940-FA74-4FA3-9975-70F804BED045}" sibTransId="{0CEC01B6-D53C-4639-B66C-5E1A534BF575}"/>
    <dgm:cxn modelId="{CE105D79-5914-4C7B-9DA7-593EC279D52B}" type="presOf" srcId="{3231EB24-4805-4767-93E4-64CFD43E1C52}" destId="{95CC3433-02A8-448A-8CE0-1246D8830BA1}" srcOrd="0" destOrd="1" presId="urn:microsoft.com/office/officeart/2005/8/layout/chevron2"/>
    <dgm:cxn modelId="{871FE889-14A8-4F6A-9EC9-016334C3A595}" type="presOf" srcId="{0DF6CF7C-DC19-44A6-B30E-452114FADFCD}" destId="{95CC3433-02A8-448A-8CE0-1246D8830BA1}" srcOrd="0" destOrd="0" presId="urn:microsoft.com/office/officeart/2005/8/layout/chevron2"/>
    <dgm:cxn modelId="{92868C0C-E2D6-4005-8AA3-B3A4FF697135}" srcId="{5BC0A983-1FC1-439A-86B1-BBA9A7170530}" destId="{A9560C9C-DECE-4577-AD45-B97712CD3718}" srcOrd="1" destOrd="0" parTransId="{E09F1FA0-92C2-4EC8-915B-0747A50B7106}" sibTransId="{3294E540-6870-4A54-85AD-2AACA4F8CF6D}"/>
    <dgm:cxn modelId="{AF88E378-75A1-4F56-BB3E-9F82278B06E2}" srcId="{5BC0A983-1FC1-439A-86B1-BBA9A7170530}" destId="{FF813DA6-AAE5-49EC-A1E4-71A5FEFDE695}" srcOrd="0" destOrd="0" parTransId="{5C96ED9C-3785-4409-8C55-C95183484CD8}" sibTransId="{EF27548C-B28F-4F51-86EA-58D4AEA376C2}"/>
    <dgm:cxn modelId="{E8211E2A-F398-4562-B1A4-EEDE3077B353}" srcId="{A9560C9C-DECE-4577-AD45-B97712CD3718}" destId="{44E2DB3F-569A-477A-8371-2A5A62824D6D}" srcOrd="1" destOrd="0" parTransId="{F5BFDE3A-C547-4DF2-9A75-0C392747ADA8}" sibTransId="{C8315C59-AE38-475D-A045-9E61E03DBED1}"/>
    <dgm:cxn modelId="{70949938-DE61-49E6-B200-593F9A6FBA4C}" type="presOf" srcId="{B0BAD9CB-3C14-49F1-B312-58C4A3CC1461}" destId="{CCCA02E1-1BF9-41A6-8D0D-69919C274445}" srcOrd="0" destOrd="0" presId="urn:microsoft.com/office/officeart/2005/8/layout/chevron2"/>
    <dgm:cxn modelId="{EF110497-6B25-4FE4-9A1A-51DE9D0AA15F}" type="presOf" srcId="{56933D8C-2CD7-4AC0-B472-4B413F70690A}" destId="{7CEB4E47-945E-45C0-9C27-EF9288C14E5A}" srcOrd="0" destOrd="1" presId="urn:microsoft.com/office/officeart/2005/8/layout/chevron2"/>
    <dgm:cxn modelId="{B0C84E24-C95D-41DE-A1FA-F44B88E7E02E}" srcId="{B0BAD9CB-3C14-49F1-B312-58C4A3CC1461}" destId="{3231EB24-4805-4767-93E4-64CFD43E1C52}" srcOrd="1" destOrd="0" parTransId="{B4417AD6-DB01-4726-89B3-0E4F55C1F153}" sibTransId="{90E4F794-B900-486E-9511-3021FF5D117F}"/>
    <dgm:cxn modelId="{B016D223-B384-430F-8ECC-9DA8E4BB4706}" type="presOf" srcId="{9406C24D-A434-4D91-A95A-E2D39E93C1A6}" destId="{FF4FD8B7-A62A-493A-AFE6-5D7698E9367A}" srcOrd="0" destOrd="0" presId="urn:microsoft.com/office/officeart/2005/8/layout/chevron2"/>
    <dgm:cxn modelId="{7B8606AA-A67D-451C-8FFF-A5D9EEDE9ED1}" type="presOf" srcId="{A9560C9C-DECE-4577-AD45-B97712CD3718}" destId="{EEB0DAC5-20FE-46B6-964E-D530BB2D4E6F}" srcOrd="0" destOrd="0" presId="urn:microsoft.com/office/officeart/2005/8/layout/chevron2"/>
    <dgm:cxn modelId="{ECCC5BBD-E36F-46CA-A318-90230D92DCB2}" srcId="{FF813DA6-AAE5-49EC-A1E4-71A5FEFDE695}" destId="{CB0B1B3F-B506-4293-84DD-2E7EF7014625}" srcOrd="0" destOrd="0" parTransId="{AB30231D-AC95-4EC6-8D21-98377EB9B0D1}" sibTransId="{0532079E-0047-41DD-8589-029F284F6DA9}"/>
    <dgm:cxn modelId="{85067916-819E-421C-9C28-EA45076555CF}" type="presOf" srcId="{44E2DB3F-569A-477A-8371-2A5A62824D6D}" destId="{FF4FD8B7-A62A-493A-AFE6-5D7698E9367A}" srcOrd="0" destOrd="1" presId="urn:microsoft.com/office/officeart/2005/8/layout/chevron2"/>
    <dgm:cxn modelId="{CDF57848-2049-4FE9-A5E1-1288D427ECE9}" type="presOf" srcId="{CB0B1B3F-B506-4293-84DD-2E7EF7014625}" destId="{7CEB4E47-945E-45C0-9C27-EF9288C14E5A}" srcOrd="0" destOrd="0" presId="urn:microsoft.com/office/officeart/2005/8/layout/chevron2"/>
    <dgm:cxn modelId="{A138A4D5-D5F3-4E2B-9F4D-E9D35A6BB7F6}" srcId="{FF813DA6-AAE5-49EC-A1E4-71A5FEFDE695}" destId="{56933D8C-2CD7-4AC0-B472-4B413F70690A}" srcOrd="1" destOrd="0" parTransId="{1F9199E3-B3CD-456F-8968-C49235A29206}" sibTransId="{44D65947-9A2C-4EED-96C4-986FAA99B777}"/>
    <dgm:cxn modelId="{FEF474A9-2D12-4BBF-BE70-3A369807E987}" type="presOf" srcId="{FF813DA6-AAE5-49EC-A1E4-71A5FEFDE695}" destId="{F55F408E-3BAE-4CAF-9C36-BDCD87BC40FF}" srcOrd="0" destOrd="0" presId="urn:microsoft.com/office/officeart/2005/8/layout/chevron2"/>
    <dgm:cxn modelId="{30DB9B2D-71C5-41EC-92C0-CC5EE8A17338}" type="presOf" srcId="{5BC0A983-1FC1-439A-86B1-BBA9A7170530}" destId="{64F16C9A-753F-4ADA-8488-E407692B25A0}" srcOrd="0" destOrd="0" presId="urn:microsoft.com/office/officeart/2005/8/layout/chevron2"/>
    <dgm:cxn modelId="{90997DF3-E75D-4000-86F6-73DE674F747A}" srcId="{A9560C9C-DECE-4577-AD45-B97712CD3718}" destId="{9406C24D-A434-4D91-A95A-E2D39E93C1A6}" srcOrd="0" destOrd="0" parTransId="{5AF24046-5068-4049-BDE2-15D27FFE134B}" sibTransId="{E35CACE4-9C35-411B-A697-33F5E7CD0BC6}"/>
    <dgm:cxn modelId="{1C2382F4-6C87-4DB3-9EB2-4351D53A2978}" srcId="{5BC0A983-1FC1-439A-86B1-BBA9A7170530}" destId="{B0BAD9CB-3C14-49F1-B312-58C4A3CC1461}" srcOrd="2" destOrd="0" parTransId="{F3225958-8F34-448D-8E68-1C78E4B895AB}" sibTransId="{4873F449-09A8-4879-A99D-A59246271CFD}"/>
    <dgm:cxn modelId="{79552DC4-A50F-4B84-BAB4-52BAD97004FF}" type="presParOf" srcId="{64F16C9A-753F-4ADA-8488-E407692B25A0}" destId="{C520F7C3-EBAF-4178-B5A0-0E6E1DB0A8F4}" srcOrd="0" destOrd="0" presId="urn:microsoft.com/office/officeart/2005/8/layout/chevron2"/>
    <dgm:cxn modelId="{095C7332-B648-4C44-B809-F6BA01DFB55D}" type="presParOf" srcId="{C520F7C3-EBAF-4178-B5A0-0E6E1DB0A8F4}" destId="{F55F408E-3BAE-4CAF-9C36-BDCD87BC40FF}" srcOrd="0" destOrd="0" presId="urn:microsoft.com/office/officeart/2005/8/layout/chevron2"/>
    <dgm:cxn modelId="{3868ADB5-171F-4B26-8088-A2F1CAEA175D}" type="presParOf" srcId="{C520F7C3-EBAF-4178-B5A0-0E6E1DB0A8F4}" destId="{7CEB4E47-945E-45C0-9C27-EF9288C14E5A}" srcOrd="1" destOrd="0" presId="urn:microsoft.com/office/officeart/2005/8/layout/chevron2"/>
    <dgm:cxn modelId="{EEDBD7BD-7B96-4DC5-93F1-F842E12B3C0A}" type="presParOf" srcId="{64F16C9A-753F-4ADA-8488-E407692B25A0}" destId="{3318D196-7DCF-4810-9355-844CB0FFB678}" srcOrd="1" destOrd="0" presId="urn:microsoft.com/office/officeart/2005/8/layout/chevron2"/>
    <dgm:cxn modelId="{418BE988-229F-471A-90A0-4C7E9CE1FEC9}" type="presParOf" srcId="{64F16C9A-753F-4ADA-8488-E407692B25A0}" destId="{13D4D8D0-A7BB-4354-BFAB-FB544C629F56}" srcOrd="2" destOrd="0" presId="urn:microsoft.com/office/officeart/2005/8/layout/chevron2"/>
    <dgm:cxn modelId="{2A488219-2A79-47FF-8018-2B6C8D69F207}" type="presParOf" srcId="{13D4D8D0-A7BB-4354-BFAB-FB544C629F56}" destId="{EEB0DAC5-20FE-46B6-964E-D530BB2D4E6F}" srcOrd="0" destOrd="0" presId="urn:microsoft.com/office/officeart/2005/8/layout/chevron2"/>
    <dgm:cxn modelId="{5E5544D1-C0FA-4AD0-8054-F19E96E90AF0}" type="presParOf" srcId="{13D4D8D0-A7BB-4354-BFAB-FB544C629F56}" destId="{FF4FD8B7-A62A-493A-AFE6-5D7698E9367A}" srcOrd="1" destOrd="0" presId="urn:microsoft.com/office/officeart/2005/8/layout/chevron2"/>
    <dgm:cxn modelId="{5D3F388C-9687-4394-8243-549EB0542C47}" type="presParOf" srcId="{64F16C9A-753F-4ADA-8488-E407692B25A0}" destId="{35CF8775-1A76-4F13-ACCF-F35C420C0A14}" srcOrd="3" destOrd="0" presId="urn:microsoft.com/office/officeart/2005/8/layout/chevron2"/>
    <dgm:cxn modelId="{5C16820E-A3AD-4B9F-BDF3-D19DB3679432}" type="presParOf" srcId="{64F16C9A-753F-4ADA-8488-E407692B25A0}" destId="{47961458-2381-4326-AC0A-10A2E74ED9C4}" srcOrd="4" destOrd="0" presId="urn:microsoft.com/office/officeart/2005/8/layout/chevron2"/>
    <dgm:cxn modelId="{1766C6D5-86A2-420B-B7B5-7D056091EE83}" type="presParOf" srcId="{47961458-2381-4326-AC0A-10A2E74ED9C4}" destId="{CCCA02E1-1BF9-41A6-8D0D-69919C274445}" srcOrd="0" destOrd="0" presId="urn:microsoft.com/office/officeart/2005/8/layout/chevron2"/>
    <dgm:cxn modelId="{AE975221-9397-44E3-82FF-20873E232592}" type="presParOf" srcId="{47961458-2381-4326-AC0A-10A2E74ED9C4}" destId="{95CC3433-02A8-448A-8CE0-1246D8830B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CB049-E2C5-4CAC-A568-9E0C02FFF18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311341A-1F75-4534-9325-1F0879997CFC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Literature search</a:t>
          </a:r>
        </a:p>
      </dgm:t>
    </dgm:pt>
    <dgm:pt modelId="{8376F9E6-7D60-4A54-B010-425C51A36E28}" type="parTrans" cxnId="{51BE978C-FA2B-4C0B-9246-2FE60CF2C3DC}">
      <dgm:prSet/>
      <dgm:spPr/>
      <dgm:t>
        <a:bodyPr/>
        <a:lstStyle/>
        <a:p>
          <a:endParaRPr lang="en-US"/>
        </a:p>
      </dgm:t>
    </dgm:pt>
    <dgm:pt modelId="{39074C4E-6FAD-4C86-BFBC-7D19471D520D}" type="sibTrans" cxnId="{51BE978C-FA2B-4C0B-9246-2FE60CF2C3DC}">
      <dgm:prSet/>
      <dgm:spPr/>
      <dgm:t>
        <a:bodyPr/>
        <a:lstStyle/>
        <a:p>
          <a:endParaRPr lang="en-US"/>
        </a:p>
      </dgm:t>
    </dgm:pt>
    <dgm:pt modelId="{86F6E0A6-9C27-45C9-A835-53F60FB0B364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Storage</a:t>
          </a:r>
        </a:p>
      </dgm:t>
    </dgm:pt>
    <dgm:pt modelId="{F80A74EC-39AF-4EB7-A33E-59EA2C7D1B60}" type="parTrans" cxnId="{3AA7DE9B-22B8-422B-B8E4-234BA9129C3B}">
      <dgm:prSet/>
      <dgm:spPr/>
      <dgm:t>
        <a:bodyPr/>
        <a:lstStyle/>
        <a:p>
          <a:endParaRPr lang="en-US"/>
        </a:p>
      </dgm:t>
    </dgm:pt>
    <dgm:pt modelId="{C47809FD-615F-4675-9EAC-CC8191F48962}" type="sibTrans" cxnId="{3AA7DE9B-22B8-422B-B8E4-234BA9129C3B}">
      <dgm:prSet/>
      <dgm:spPr/>
      <dgm:t>
        <a:bodyPr/>
        <a:lstStyle/>
        <a:p>
          <a:endParaRPr lang="en-US"/>
        </a:p>
      </dgm:t>
    </dgm:pt>
    <dgm:pt modelId="{349EF9EF-C267-4934-A451-AD6F84D2C4E2}">
      <dgm:prSet phldrT="[Text]"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Retrieval</a:t>
          </a:r>
        </a:p>
      </dgm:t>
    </dgm:pt>
    <dgm:pt modelId="{95E3EC82-34DB-4E9C-A97B-128D830C3345}" type="parTrans" cxnId="{766B68E4-7C7B-4940-BD61-B3448437E367}">
      <dgm:prSet/>
      <dgm:spPr/>
      <dgm:t>
        <a:bodyPr/>
        <a:lstStyle/>
        <a:p>
          <a:endParaRPr lang="en-US"/>
        </a:p>
      </dgm:t>
    </dgm:pt>
    <dgm:pt modelId="{CFF9DC97-C9B8-494C-BD81-CB5CB7AE714A}" type="sibTrans" cxnId="{766B68E4-7C7B-4940-BD61-B3448437E367}">
      <dgm:prSet/>
      <dgm:spPr/>
      <dgm:t>
        <a:bodyPr/>
        <a:lstStyle/>
        <a:p>
          <a:endParaRPr lang="en-US"/>
        </a:p>
      </dgm:t>
    </dgm:pt>
    <dgm:pt modelId="{6BFC4476-0F3A-4271-A469-C4ECA0850FD8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Citation</a:t>
          </a:r>
        </a:p>
      </dgm:t>
    </dgm:pt>
    <dgm:pt modelId="{D2C4D6ED-3C6B-4718-9B3E-2E15DA16CD16}" type="parTrans" cxnId="{01B3009A-D714-4529-8583-739EDEBB4D9D}">
      <dgm:prSet/>
      <dgm:spPr/>
      <dgm:t>
        <a:bodyPr/>
        <a:lstStyle/>
        <a:p>
          <a:endParaRPr lang="en-US"/>
        </a:p>
      </dgm:t>
    </dgm:pt>
    <dgm:pt modelId="{CD85B505-76E1-44C0-8747-06FFAA867FCE}" type="sibTrans" cxnId="{01B3009A-D714-4529-8583-739EDEBB4D9D}">
      <dgm:prSet/>
      <dgm:spPr/>
      <dgm:t>
        <a:bodyPr/>
        <a:lstStyle/>
        <a:p>
          <a:endParaRPr lang="en-US"/>
        </a:p>
      </dgm:t>
    </dgm:pt>
    <dgm:pt modelId="{418983CF-1863-49D3-8BA7-91CEB859E626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60000"/>
                  <a:lumOff val="40000"/>
                </a:schemeClr>
              </a:solidFill>
            </a:rPr>
            <a:t>Bibliography</a:t>
          </a:r>
        </a:p>
      </dgm:t>
    </dgm:pt>
    <dgm:pt modelId="{437E3E73-3922-4B1A-888E-A892982932EE}" type="parTrans" cxnId="{3B63A0E2-F33C-4EDB-AC5E-9667FFAB6AE4}">
      <dgm:prSet/>
      <dgm:spPr/>
      <dgm:t>
        <a:bodyPr/>
        <a:lstStyle/>
        <a:p>
          <a:endParaRPr lang="en-US"/>
        </a:p>
      </dgm:t>
    </dgm:pt>
    <dgm:pt modelId="{B548AC2B-3FCA-4979-9ECE-44DB9D378D22}" type="sibTrans" cxnId="{3B63A0E2-F33C-4EDB-AC5E-9667FFAB6AE4}">
      <dgm:prSet/>
      <dgm:spPr/>
      <dgm:t>
        <a:bodyPr/>
        <a:lstStyle/>
        <a:p>
          <a:endParaRPr lang="en-US"/>
        </a:p>
      </dgm:t>
    </dgm:pt>
    <dgm:pt modelId="{A29F9341-A132-4AB0-9B03-03F7AFBD4944}" type="pres">
      <dgm:prSet presAssocID="{95FCB049-E2C5-4CAC-A568-9E0C02FFF184}" presName="Name0" presStyleCnt="0">
        <dgm:presLayoutVars>
          <dgm:dir/>
          <dgm:animLvl val="lvl"/>
          <dgm:resizeHandles val="exact"/>
        </dgm:presLayoutVars>
      </dgm:prSet>
      <dgm:spPr/>
    </dgm:pt>
    <dgm:pt modelId="{3331E84C-124F-4C4C-9FC9-20B7E281E142}" type="pres">
      <dgm:prSet presAssocID="{D311341A-1F75-4534-9325-1F0879997CF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CC7DE-7727-46A2-AD59-42ADB1A30D1E}" type="pres">
      <dgm:prSet presAssocID="{39074C4E-6FAD-4C86-BFBC-7D19471D520D}" presName="parTxOnlySpace" presStyleCnt="0"/>
      <dgm:spPr/>
    </dgm:pt>
    <dgm:pt modelId="{DF88F9FD-E08A-4445-843D-998B29E1ECBC}" type="pres">
      <dgm:prSet presAssocID="{86F6E0A6-9C27-45C9-A835-53F60FB0B36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35FBB-6815-4F2E-8F94-CFB51A0978AC}" type="pres">
      <dgm:prSet presAssocID="{C47809FD-615F-4675-9EAC-CC8191F48962}" presName="parTxOnlySpace" presStyleCnt="0"/>
      <dgm:spPr/>
    </dgm:pt>
    <dgm:pt modelId="{D2FE1DE6-BBEF-4B5A-9D19-5A9FE3ABE78B}" type="pres">
      <dgm:prSet presAssocID="{349EF9EF-C267-4934-A451-AD6F84D2C4E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EB044-C1C5-472F-8673-C3862E5501AC}" type="pres">
      <dgm:prSet presAssocID="{CFF9DC97-C9B8-494C-BD81-CB5CB7AE714A}" presName="parTxOnlySpace" presStyleCnt="0"/>
      <dgm:spPr/>
    </dgm:pt>
    <dgm:pt modelId="{E996CFE7-2798-4B7B-A896-D06C3694D142}" type="pres">
      <dgm:prSet presAssocID="{6BFC4476-0F3A-4271-A469-C4ECA0850FD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B9C3C-63D3-454F-8AAA-24A7F9628707}" type="pres">
      <dgm:prSet presAssocID="{CD85B505-76E1-44C0-8747-06FFAA867FCE}" presName="parTxOnlySpace" presStyleCnt="0"/>
      <dgm:spPr/>
    </dgm:pt>
    <dgm:pt modelId="{7D96C746-4C16-4AD4-8818-C27890E28A8C}" type="pres">
      <dgm:prSet presAssocID="{418983CF-1863-49D3-8BA7-91CEB859E62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7395FF-ED95-418E-8054-5146F3BF9349}" type="presOf" srcId="{418983CF-1863-49D3-8BA7-91CEB859E626}" destId="{7D96C746-4C16-4AD4-8818-C27890E28A8C}" srcOrd="0" destOrd="0" presId="urn:microsoft.com/office/officeart/2005/8/layout/chevron1"/>
    <dgm:cxn modelId="{3AA7DE9B-22B8-422B-B8E4-234BA9129C3B}" srcId="{95FCB049-E2C5-4CAC-A568-9E0C02FFF184}" destId="{86F6E0A6-9C27-45C9-A835-53F60FB0B364}" srcOrd="1" destOrd="0" parTransId="{F80A74EC-39AF-4EB7-A33E-59EA2C7D1B60}" sibTransId="{C47809FD-615F-4675-9EAC-CC8191F48962}"/>
    <dgm:cxn modelId="{51BE978C-FA2B-4C0B-9246-2FE60CF2C3DC}" srcId="{95FCB049-E2C5-4CAC-A568-9E0C02FFF184}" destId="{D311341A-1F75-4534-9325-1F0879997CFC}" srcOrd="0" destOrd="0" parTransId="{8376F9E6-7D60-4A54-B010-425C51A36E28}" sibTransId="{39074C4E-6FAD-4C86-BFBC-7D19471D520D}"/>
    <dgm:cxn modelId="{C812AE6D-5997-4948-8A0B-1AFF5FAF6DF8}" type="presOf" srcId="{6BFC4476-0F3A-4271-A469-C4ECA0850FD8}" destId="{E996CFE7-2798-4B7B-A896-D06C3694D142}" srcOrd="0" destOrd="0" presId="urn:microsoft.com/office/officeart/2005/8/layout/chevron1"/>
    <dgm:cxn modelId="{EEEA70FB-EE3C-4228-9D8D-D4D73BD6F499}" type="presOf" srcId="{D311341A-1F75-4534-9325-1F0879997CFC}" destId="{3331E84C-124F-4C4C-9FC9-20B7E281E142}" srcOrd="0" destOrd="0" presId="urn:microsoft.com/office/officeart/2005/8/layout/chevron1"/>
    <dgm:cxn modelId="{3B63A0E2-F33C-4EDB-AC5E-9667FFAB6AE4}" srcId="{95FCB049-E2C5-4CAC-A568-9E0C02FFF184}" destId="{418983CF-1863-49D3-8BA7-91CEB859E626}" srcOrd="4" destOrd="0" parTransId="{437E3E73-3922-4B1A-888E-A892982932EE}" sibTransId="{B548AC2B-3FCA-4979-9ECE-44DB9D378D22}"/>
    <dgm:cxn modelId="{42293E48-11EB-4D4C-AB5D-18ACE7C1C89C}" type="presOf" srcId="{95FCB049-E2C5-4CAC-A568-9E0C02FFF184}" destId="{A29F9341-A132-4AB0-9B03-03F7AFBD4944}" srcOrd="0" destOrd="0" presId="urn:microsoft.com/office/officeart/2005/8/layout/chevron1"/>
    <dgm:cxn modelId="{766B68E4-7C7B-4940-BD61-B3448437E367}" srcId="{95FCB049-E2C5-4CAC-A568-9E0C02FFF184}" destId="{349EF9EF-C267-4934-A451-AD6F84D2C4E2}" srcOrd="2" destOrd="0" parTransId="{95E3EC82-34DB-4E9C-A97B-128D830C3345}" sibTransId="{CFF9DC97-C9B8-494C-BD81-CB5CB7AE714A}"/>
    <dgm:cxn modelId="{01B3009A-D714-4529-8583-739EDEBB4D9D}" srcId="{95FCB049-E2C5-4CAC-A568-9E0C02FFF184}" destId="{6BFC4476-0F3A-4271-A469-C4ECA0850FD8}" srcOrd="3" destOrd="0" parTransId="{D2C4D6ED-3C6B-4718-9B3E-2E15DA16CD16}" sibTransId="{CD85B505-76E1-44C0-8747-06FFAA867FCE}"/>
    <dgm:cxn modelId="{553F5172-8A64-4AA7-80C3-C0594A8604B9}" type="presOf" srcId="{349EF9EF-C267-4934-A451-AD6F84D2C4E2}" destId="{D2FE1DE6-BBEF-4B5A-9D19-5A9FE3ABE78B}" srcOrd="0" destOrd="0" presId="urn:microsoft.com/office/officeart/2005/8/layout/chevron1"/>
    <dgm:cxn modelId="{773B0A87-5EF3-4232-81BF-41A1743201F3}" type="presOf" srcId="{86F6E0A6-9C27-45C9-A835-53F60FB0B364}" destId="{DF88F9FD-E08A-4445-843D-998B29E1ECBC}" srcOrd="0" destOrd="0" presId="urn:microsoft.com/office/officeart/2005/8/layout/chevron1"/>
    <dgm:cxn modelId="{5C6B7D7B-3542-41AC-AEA4-2BCD3BBAB149}" type="presParOf" srcId="{A29F9341-A132-4AB0-9B03-03F7AFBD4944}" destId="{3331E84C-124F-4C4C-9FC9-20B7E281E142}" srcOrd="0" destOrd="0" presId="urn:microsoft.com/office/officeart/2005/8/layout/chevron1"/>
    <dgm:cxn modelId="{77A9C460-B0BA-40E7-9A54-99C6D17BB8F0}" type="presParOf" srcId="{A29F9341-A132-4AB0-9B03-03F7AFBD4944}" destId="{BB5CC7DE-7727-46A2-AD59-42ADB1A30D1E}" srcOrd="1" destOrd="0" presId="urn:microsoft.com/office/officeart/2005/8/layout/chevron1"/>
    <dgm:cxn modelId="{B952DFB6-0965-4D03-9F08-11C89C06B28C}" type="presParOf" srcId="{A29F9341-A132-4AB0-9B03-03F7AFBD4944}" destId="{DF88F9FD-E08A-4445-843D-998B29E1ECBC}" srcOrd="2" destOrd="0" presId="urn:microsoft.com/office/officeart/2005/8/layout/chevron1"/>
    <dgm:cxn modelId="{C35B8F79-FDCA-487E-8770-58967298843A}" type="presParOf" srcId="{A29F9341-A132-4AB0-9B03-03F7AFBD4944}" destId="{79335FBB-6815-4F2E-8F94-CFB51A0978AC}" srcOrd="3" destOrd="0" presId="urn:microsoft.com/office/officeart/2005/8/layout/chevron1"/>
    <dgm:cxn modelId="{268E071B-91C6-4B7C-ACC6-6DFE4A69F490}" type="presParOf" srcId="{A29F9341-A132-4AB0-9B03-03F7AFBD4944}" destId="{D2FE1DE6-BBEF-4B5A-9D19-5A9FE3ABE78B}" srcOrd="4" destOrd="0" presId="urn:microsoft.com/office/officeart/2005/8/layout/chevron1"/>
    <dgm:cxn modelId="{22F91043-2E12-4141-9A14-953FAB7BD033}" type="presParOf" srcId="{A29F9341-A132-4AB0-9B03-03F7AFBD4944}" destId="{E78EB044-C1C5-472F-8673-C3862E5501AC}" srcOrd="5" destOrd="0" presId="urn:microsoft.com/office/officeart/2005/8/layout/chevron1"/>
    <dgm:cxn modelId="{4C546912-3961-41A7-B684-E7783D55E4EC}" type="presParOf" srcId="{A29F9341-A132-4AB0-9B03-03F7AFBD4944}" destId="{E996CFE7-2798-4B7B-A896-D06C3694D142}" srcOrd="6" destOrd="0" presId="urn:microsoft.com/office/officeart/2005/8/layout/chevron1"/>
    <dgm:cxn modelId="{53B0566E-513C-4831-A2A6-BFD430E4C054}" type="presParOf" srcId="{A29F9341-A132-4AB0-9B03-03F7AFBD4944}" destId="{A21B9C3C-63D3-454F-8AAA-24A7F9628707}" srcOrd="7" destOrd="0" presId="urn:microsoft.com/office/officeart/2005/8/layout/chevron1"/>
    <dgm:cxn modelId="{91C0B17D-0C4E-4FCE-851F-BEAF4CAAB15D}" type="presParOf" srcId="{A29F9341-A132-4AB0-9B03-03F7AFBD4944}" destId="{7D96C746-4C16-4AD4-8818-C27890E28A8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F9189C-9F07-4EE7-BBAD-0DD891E3046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BFC6A-0A8D-4669-987D-B37CCD49AA44}">
      <dgm:prSet phldrT="[Text]"/>
      <dgm:spPr>
        <a:gradFill flip="none" rotWithShape="1">
          <a:gsLst>
            <a:gs pos="60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31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Data</a:t>
          </a:r>
        </a:p>
      </dgm:t>
    </dgm:pt>
    <dgm:pt modelId="{4C21F5A8-72F4-4D78-AB7D-17E292126B96}" type="parTrans" cxnId="{8DA17664-C94D-475F-96AA-2624ADC2835C}">
      <dgm:prSet/>
      <dgm:spPr/>
      <dgm:t>
        <a:bodyPr/>
        <a:lstStyle/>
        <a:p>
          <a:endParaRPr lang="en-US"/>
        </a:p>
      </dgm:t>
    </dgm:pt>
    <dgm:pt modelId="{9F1E0662-FF5B-4D4A-934C-B09F453BA721}" type="sibTrans" cxnId="{8DA17664-C94D-475F-96AA-2624ADC2835C}">
      <dgm:prSet/>
      <dgm:spPr/>
      <dgm:t>
        <a:bodyPr/>
        <a:lstStyle/>
        <a:p>
          <a:endParaRPr lang="en-US"/>
        </a:p>
      </dgm:t>
    </dgm:pt>
    <dgm:pt modelId="{25F036F5-C091-42B7-BFA8-FC9237BAE181}">
      <dgm:prSet phldrT="[Text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solidFill>
                <a:srgbClr val="7030A0"/>
              </a:solidFill>
            </a:rPr>
            <a:t>reliability</a:t>
          </a:r>
        </a:p>
      </dgm:t>
    </dgm:pt>
    <dgm:pt modelId="{287B6C0D-700D-469C-80B3-0CC28D087D1C}" type="parTrans" cxnId="{9CD68E88-2F6B-46DA-9411-16CE010B0FDF}">
      <dgm:prSet/>
      <dgm:spPr/>
      <dgm:t>
        <a:bodyPr/>
        <a:lstStyle/>
        <a:p>
          <a:endParaRPr lang="en-US"/>
        </a:p>
      </dgm:t>
    </dgm:pt>
    <dgm:pt modelId="{36C41DD6-1774-446B-864C-A1CC7F0037C7}" type="sibTrans" cxnId="{9CD68E88-2F6B-46DA-9411-16CE010B0FDF}">
      <dgm:prSet/>
      <dgm:spPr/>
      <dgm:t>
        <a:bodyPr/>
        <a:lstStyle/>
        <a:p>
          <a:endParaRPr lang="en-US"/>
        </a:p>
      </dgm:t>
    </dgm:pt>
    <dgm:pt modelId="{5ED49ACD-E721-4004-9F1C-0E73F9DC7A86}">
      <dgm:prSet phldrT="[Text]" custT="1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Security</a:t>
          </a:r>
        </a:p>
      </dgm:t>
    </dgm:pt>
    <dgm:pt modelId="{5413A589-FAE2-4732-8245-CEC5F6E499F5}" type="parTrans" cxnId="{46489310-CB4B-4DC9-9C32-99C6F61DC351}">
      <dgm:prSet/>
      <dgm:spPr/>
      <dgm:t>
        <a:bodyPr/>
        <a:lstStyle/>
        <a:p>
          <a:endParaRPr lang="en-US"/>
        </a:p>
      </dgm:t>
    </dgm:pt>
    <dgm:pt modelId="{9B41C4F6-34A3-4107-BE3E-410143869E92}" type="sibTrans" cxnId="{46489310-CB4B-4DC9-9C32-99C6F61DC351}">
      <dgm:prSet/>
      <dgm:spPr/>
      <dgm:t>
        <a:bodyPr/>
        <a:lstStyle/>
        <a:p>
          <a:endParaRPr lang="en-US"/>
        </a:p>
      </dgm:t>
    </dgm:pt>
    <dgm:pt modelId="{47F0F497-23BA-4A48-A459-BB8D5AE7EB28}">
      <dgm:prSet phldrT="[Text]" custT="1"/>
      <dgm:spPr>
        <a:gradFill rotWithShape="0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Timeliness</a:t>
          </a:r>
        </a:p>
      </dgm:t>
    </dgm:pt>
    <dgm:pt modelId="{C94705D7-59EE-4C0A-9BB2-A232E2446BE0}" type="parTrans" cxnId="{92D11234-E015-4D85-BF04-61B834FBC2AF}">
      <dgm:prSet/>
      <dgm:spPr/>
      <dgm:t>
        <a:bodyPr/>
        <a:lstStyle/>
        <a:p>
          <a:endParaRPr lang="en-US"/>
        </a:p>
      </dgm:t>
    </dgm:pt>
    <dgm:pt modelId="{086961E8-D816-4766-BB30-2C59EB8BAE8D}" type="sibTrans" cxnId="{92D11234-E015-4D85-BF04-61B834FBC2AF}">
      <dgm:prSet/>
      <dgm:spPr/>
      <dgm:t>
        <a:bodyPr/>
        <a:lstStyle/>
        <a:p>
          <a:endParaRPr lang="en-US"/>
        </a:p>
      </dgm:t>
    </dgm:pt>
    <dgm:pt modelId="{47E9E4E4-3708-453D-9E7E-6E7DDEE3D8F7}">
      <dgm:prSet phldrT="[Text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solidFill>
                <a:srgbClr val="7030A0"/>
              </a:solidFill>
            </a:rPr>
            <a:t>Accuracy</a:t>
          </a:r>
        </a:p>
      </dgm:t>
    </dgm:pt>
    <dgm:pt modelId="{215530E8-8777-4EAB-8A4A-3250E43AA656}" type="parTrans" cxnId="{FDE9A9D8-213A-4729-9223-7E6613B41D69}">
      <dgm:prSet/>
      <dgm:spPr/>
      <dgm:t>
        <a:bodyPr/>
        <a:lstStyle/>
        <a:p>
          <a:endParaRPr lang="en-US"/>
        </a:p>
      </dgm:t>
    </dgm:pt>
    <dgm:pt modelId="{7EEA821F-999B-440B-9D05-E8EB74A5A170}" type="sibTrans" cxnId="{FDE9A9D8-213A-4729-9223-7E6613B41D69}">
      <dgm:prSet/>
      <dgm:spPr/>
      <dgm:t>
        <a:bodyPr/>
        <a:lstStyle/>
        <a:p>
          <a:endParaRPr lang="en-US"/>
        </a:p>
      </dgm:t>
    </dgm:pt>
    <dgm:pt modelId="{A215DDF7-7A83-46F2-9B86-ABE3661C4ED4}">
      <dgm:prSet phldrT="[Text]" custT="1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3000">
              <a:schemeClr val="accent2">
                <a:lumMod val="89000"/>
              </a:schemeClr>
            </a:gs>
            <a:gs pos="76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Integrity</a:t>
          </a:r>
        </a:p>
      </dgm:t>
    </dgm:pt>
    <dgm:pt modelId="{59515E00-BCC1-468C-B345-E740593E2D8A}" type="parTrans" cxnId="{703DF150-4AD9-43A5-9DB9-43735CF4C7D4}">
      <dgm:prSet/>
      <dgm:spPr/>
      <dgm:t>
        <a:bodyPr/>
        <a:lstStyle/>
        <a:p>
          <a:endParaRPr lang="en-US"/>
        </a:p>
      </dgm:t>
    </dgm:pt>
    <dgm:pt modelId="{DE4AD0E9-E8CB-4633-B296-A234EED8C485}" type="sibTrans" cxnId="{703DF150-4AD9-43A5-9DB9-43735CF4C7D4}">
      <dgm:prSet/>
      <dgm:spPr/>
      <dgm:t>
        <a:bodyPr/>
        <a:lstStyle/>
        <a:p>
          <a:endParaRPr lang="en-US"/>
        </a:p>
      </dgm:t>
    </dgm:pt>
    <dgm:pt modelId="{466565A5-C623-4B03-A5F3-FF368C43B62A}">
      <dgm:prSet phldrT="[Text]" custT="1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validity</a:t>
          </a:r>
        </a:p>
      </dgm:t>
    </dgm:pt>
    <dgm:pt modelId="{AFBB755D-7108-4CAB-803F-5A112284067C}" type="parTrans" cxnId="{B0DADB04-4E7F-4B77-8C16-65B4B0441053}">
      <dgm:prSet/>
      <dgm:spPr/>
      <dgm:t>
        <a:bodyPr/>
        <a:lstStyle/>
        <a:p>
          <a:endParaRPr lang="en-US"/>
        </a:p>
      </dgm:t>
    </dgm:pt>
    <dgm:pt modelId="{3FC28CCE-7FF4-4E80-8F55-91F6E805E4F2}" type="sibTrans" cxnId="{B0DADB04-4E7F-4B77-8C16-65B4B0441053}">
      <dgm:prSet/>
      <dgm:spPr/>
      <dgm:t>
        <a:bodyPr/>
        <a:lstStyle/>
        <a:p>
          <a:endParaRPr lang="en-US"/>
        </a:p>
      </dgm:t>
    </dgm:pt>
    <dgm:pt modelId="{24EC3824-2029-4FEE-9F24-BEF6C0D75A1C}" type="pres">
      <dgm:prSet presAssocID="{ACF9189C-9F07-4EE7-BBAD-0DD891E3046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6D9381-B646-4075-8659-5A965241C179}" type="pres">
      <dgm:prSet presAssocID="{B30BFC6A-0A8D-4669-987D-B37CCD49AA4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8A8571A-6424-4036-BC53-EAD6F617D947}" type="pres">
      <dgm:prSet presAssocID="{25F036F5-C091-42B7-BFA8-FC9237BAE181}" presName="Accent1" presStyleCnt="0"/>
      <dgm:spPr/>
    </dgm:pt>
    <dgm:pt modelId="{121D1916-6BF2-4513-8AE4-9D0C4332CEAE}" type="pres">
      <dgm:prSet presAssocID="{25F036F5-C091-42B7-BFA8-FC9237BAE181}" presName="Accent" presStyleLbl="bgShp" presStyleIdx="0" presStyleCnt="6"/>
      <dgm:spPr/>
    </dgm:pt>
    <dgm:pt modelId="{DA37D1D0-1FF5-4E74-9B84-F43847B63E4C}" type="pres">
      <dgm:prSet presAssocID="{25F036F5-C091-42B7-BFA8-FC9237BAE18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F986F-050D-4396-8F1A-149C1FC07E95}" type="pres">
      <dgm:prSet presAssocID="{5ED49ACD-E721-4004-9F1C-0E73F9DC7A86}" presName="Accent2" presStyleCnt="0"/>
      <dgm:spPr/>
    </dgm:pt>
    <dgm:pt modelId="{4D34F474-8C5C-4A90-9E14-831BD7AAC532}" type="pres">
      <dgm:prSet presAssocID="{5ED49ACD-E721-4004-9F1C-0E73F9DC7A86}" presName="Accent" presStyleLbl="bgShp" presStyleIdx="1" presStyleCnt="6"/>
      <dgm:spPr/>
    </dgm:pt>
    <dgm:pt modelId="{A02ED413-B09B-4222-9B38-C3FA51BA2797}" type="pres">
      <dgm:prSet presAssocID="{5ED49ACD-E721-4004-9F1C-0E73F9DC7A8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8D7DE-9D0D-4A0D-B9AC-93EF8BBC7840}" type="pres">
      <dgm:prSet presAssocID="{47F0F497-23BA-4A48-A459-BB8D5AE7EB28}" presName="Accent3" presStyleCnt="0"/>
      <dgm:spPr/>
    </dgm:pt>
    <dgm:pt modelId="{6B7C68F4-ABDE-4369-A8B9-138FA620AB98}" type="pres">
      <dgm:prSet presAssocID="{47F0F497-23BA-4A48-A459-BB8D5AE7EB28}" presName="Accent" presStyleLbl="bgShp" presStyleIdx="2" presStyleCnt="6"/>
      <dgm:spPr/>
    </dgm:pt>
    <dgm:pt modelId="{F3A39142-B598-4CA1-B886-30EA7F6A06BB}" type="pres">
      <dgm:prSet presAssocID="{47F0F497-23BA-4A48-A459-BB8D5AE7EB28}" presName="Child3" presStyleLbl="node1" presStyleIdx="2" presStyleCnt="6" custScaleX="105024" custScaleY="102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CCF57-63D8-4C9D-8F70-2805E2FC3A11}" type="pres">
      <dgm:prSet presAssocID="{47E9E4E4-3708-453D-9E7E-6E7DDEE3D8F7}" presName="Accent4" presStyleCnt="0"/>
      <dgm:spPr/>
    </dgm:pt>
    <dgm:pt modelId="{CECCFD84-249A-4DF9-B4B0-9DB74A2C086D}" type="pres">
      <dgm:prSet presAssocID="{47E9E4E4-3708-453D-9E7E-6E7DDEE3D8F7}" presName="Accent" presStyleLbl="bgShp" presStyleIdx="3" presStyleCnt="6"/>
      <dgm:spPr/>
    </dgm:pt>
    <dgm:pt modelId="{897AAE9D-69D4-4602-9A02-0D8DBB65A56C}" type="pres">
      <dgm:prSet presAssocID="{47E9E4E4-3708-453D-9E7E-6E7DDEE3D8F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55324-6718-42CC-99AE-31D234FC3C70}" type="pres">
      <dgm:prSet presAssocID="{A215DDF7-7A83-46F2-9B86-ABE3661C4ED4}" presName="Accent5" presStyleCnt="0"/>
      <dgm:spPr/>
    </dgm:pt>
    <dgm:pt modelId="{B59CB556-6753-41EC-A5E2-12DECA078C06}" type="pres">
      <dgm:prSet presAssocID="{A215DDF7-7A83-46F2-9B86-ABE3661C4ED4}" presName="Accent" presStyleLbl="bgShp" presStyleIdx="4" presStyleCnt="6"/>
      <dgm:spPr/>
    </dgm:pt>
    <dgm:pt modelId="{035B2077-ED23-43A5-99FB-7C598322FF2E}" type="pres">
      <dgm:prSet presAssocID="{A215DDF7-7A83-46F2-9B86-ABE3661C4ED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33041-A6F8-4A99-ABC7-2C4F65C40B8F}" type="pres">
      <dgm:prSet presAssocID="{466565A5-C623-4B03-A5F3-FF368C43B62A}" presName="Accent6" presStyleCnt="0"/>
      <dgm:spPr/>
    </dgm:pt>
    <dgm:pt modelId="{550C3984-B4D4-4058-84F1-913B9B6D7C05}" type="pres">
      <dgm:prSet presAssocID="{466565A5-C623-4B03-A5F3-FF368C43B62A}" presName="Accent" presStyleLbl="bgShp" presStyleIdx="5" presStyleCnt="6"/>
      <dgm:spPr/>
    </dgm:pt>
    <dgm:pt modelId="{5308459F-7B64-4DB8-823E-26D22BA96690}" type="pres">
      <dgm:prSet presAssocID="{466565A5-C623-4B03-A5F3-FF368C43B62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489310-CB4B-4DC9-9C32-99C6F61DC351}" srcId="{B30BFC6A-0A8D-4669-987D-B37CCD49AA44}" destId="{5ED49ACD-E721-4004-9F1C-0E73F9DC7A86}" srcOrd="1" destOrd="0" parTransId="{5413A589-FAE2-4732-8245-CEC5F6E499F5}" sibTransId="{9B41C4F6-34A3-4107-BE3E-410143869E92}"/>
    <dgm:cxn modelId="{703DF150-4AD9-43A5-9DB9-43735CF4C7D4}" srcId="{B30BFC6A-0A8D-4669-987D-B37CCD49AA44}" destId="{A215DDF7-7A83-46F2-9B86-ABE3661C4ED4}" srcOrd="4" destOrd="0" parTransId="{59515E00-BCC1-468C-B345-E740593E2D8A}" sibTransId="{DE4AD0E9-E8CB-4633-B296-A234EED8C485}"/>
    <dgm:cxn modelId="{75C66AC5-47F0-44D8-AEA2-49450941544D}" type="presOf" srcId="{25F036F5-C091-42B7-BFA8-FC9237BAE181}" destId="{DA37D1D0-1FF5-4E74-9B84-F43847B63E4C}" srcOrd="0" destOrd="0" presId="urn:microsoft.com/office/officeart/2011/layout/HexagonRadial"/>
    <dgm:cxn modelId="{AF401A67-3DD7-464E-B2A0-6224DD90C121}" type="presOf" srcId="{ACF9189C-9F07-4EE7-BBAD-0DD891E30467}" destId="{24EC3824-2029-4FEE-9F24-BEF6C0D75A1C}" srcOrd="0" destOrd="0" presId="urn:microsoft.com/office/officeart/2011/layout/HexagonRadial"/>
    <dgm:cxn modelId="{143F1D22-47CF-43AA-8557-E55FC44C10AA}" type="presOf" srcId="{47F0F497-23BA-4A48-A459-BB8D5AE7EB28}" destId="{F3A39142-B598-4CA1-B886-30EA7F6A06BB}" srcOrd="0" destOrd="0" presId="urn:microsoft.com/office/officeart/2011/layout/HexagonRadial"/>
    <dgm:cxn modelId="{92D11234-E015-4D85-BF04-61B834FBC2AF}" srcId="{B30BFC6A-0A8D-4669-987D-B37CCD49AA44}" destId="{47F0F497-23BA-4A48-A459-BB8D5AE7EB28}" srcOrd="2" destOrd="0" parTransId="{C94705D7-59EE-4C0A-9BB2-A232E2446BE0}" sibTransId="{086961E8-D816-4766-BB30-2C59EB8BAE8D}"/>
    <dgm:cxn modelId="{556AAA0C-C2CC-4ABB-930E-F87D12ED013D}" type="presOf" srcId="{466565A5-C623-4B03-A5F3-FF368C43B62A}" destId="{5308459F-7B64-4DB8-823E-26D22BA96690}" srcOrd="0" destOrd="0" presId="urn:microsoft.com/office/officeart/2011/layout/HexagonRadial"/>
    <dgm:cxn modelId="{FDE9A9D8-213A-4729-9223-7E6613B41D69}" srcId="{B30BFC6A-0A8D-4669-987D-B37CCD49AA44}" destId="{47E9E4E4-3708-453D-9E7E-6E7DDEE3D8F7}" srcOrd="3" destOrd="0" parTransId="{215530E8-8777-4EAB-8A4A-3250E43AA656}" sibTransId="{7EEA821F-999B-440B-9D05-E8EB74A5A170}"/>
    <dgm:cxn modelId="{CA3FC814-9BEE-497C-808E-CE6AC56E9263}" type="presOf" srcId="{47E9E4E4-3708-453D-9E7E-6E7DDEE3D8F7}" destId="{897AAE9D-69D4-4602-9A02-0D8DBB65A56C}" srcOrd="0" destOrd="0" presId="urn:microsoft.com/office/officeart/2011/layout/HexagonRadial"/>
    <dgm:cxn modelId="{9CD68E88-2F6B-46DA-9411-16CE010B0FDF}" srcId="{B30BFC6A-0A8D-4669-987D-B37CCD49AA44}" destId="{25F036F5-C091-42B7-BFA8-FC9237BAE181}" srcOrd="0" destOrd="0" parTransId="{287B6C0D-700D-469C-80B3-0CC28D087D1C}" sibTransId="{36C41DD6-1774-446B-864C-A1CC7F0037C7}"/>
    <dgm:cxn modelId="{786C7EC6-0D5A-4CCC-9727-05FA7829F582}" type="presOf" srcId="{B30BFC6A-0A8D-4669-987D-B37CCD49AA44}" destId="{C86D9381-B646-4075-8659-5A965241C179}" srcOrd="0" destOrd="0" presId="urn:microsoft.com/office/officeart/2011/layout/HexagonRadial"/>
    <dgm:cxn modelId="{61B37C08-A813-42AC-ADDE-F012D1634420}" type="presOf" srcId="{A215DDF7-7A83-46F2-9B86-ABE3661C4ED4}" destId="{035B2077-ED23-43A5-99FB-7C598322FF2E}" srcOrd="0" destOrd="0" presId="urn:microsoft.com/office/officeart/2011/layout/HexagonRadial"/>
    <dgm:cxn modelId="{B0DADB04-4E7F-4B77-8C16-65B4B0441053}" srcId="{B30BFC6A-0A8D-4669-987D-B37CCD49AA44}" destId="{466565A5-C623-4B03-A5F3-FF368C43B62A}" srcOrd="5" destOrd="0" parTransId="{AFBB755D-7108-4CAB-803F-5A112284067C}" sibTransId="{3FC28CCE-7FF4-4E80-8F55-91F6E805E4F2}"/>
    <dgm:cxn modelId="{8DA17664-C94D-475F-96AA-2624ADC2835C}" srcId="{ACF9189C-9F07-4EE7-BBAD-0DD891E30467}" destId="{B30BFC6A-0A8D-4669-987D-B37CCD49AA44}" srcOrd="0" destOrd="0" parTransId="{4C21F5A8-72F4-4D78-AB7D-17E292126B96}" sibTransId="{9F1E0662-FF5B-4D4A-934C-B09F453BA721}"/>
    <dgm:cxn modelId="{37204541-30DA-484E-B578-5F1F1B924D43}" type="presOf" srcId="{5ED49ACD-E721-4004-9F1C-0E73F9DC7A86}" destId="{A02ED413-B09B-4222-9B38-C3FA51BA2797}" srcOrd="0" destOrd="0" presId="urn:microsoft.com/office/officeart/2011/layout/HexagonRadial"/>
    <dgm:cxn modelId="{CA85F829-7C39-4935-99EB-77CBEBA3C3E6}" type="presParOf" srcId="{24EC3824-2029-4FEE-9F24-BEF6C0D75A1C}" destId="{C86D9381-B646-4075-8659-5A965241C179}" srcOrd="0" destOrd="0" presId="urn:microsoft.com/office/officeart/2011/layout/HexagonRadial"/>
    <dgm:cxn modelId="{1933CDB0-6AFA-4335-B0CC-6395E855ECB2}" type="presParOf" srcId="{24EC3824-2029-4FEE-9F24-BEF6C0D75A1C}" destId="{38A8571A-6424-4036-BC53-EAD6F617D947}" srcOrd="1" destOrd="0" presId="urn:microsoft.com/office/officeart/2011/layout/HexagonRadial"/>
    <dgm:cxn modelId="{B18F48BB-1FE5-422A-A6A1-53CB032D7588}" type="presParOf" srcId="{38A8571A-6424-4036-BC53-EAD6F617D947}" destId="{121D1916-6BF2-4513-8AE4-9D0C4332CEAE}" srcOrd="0" destOrd="0" presId="urn:microsoft.com/office/officeart/2011/layout/HexagonRadial"/>
    <dgm:cxn modelId="{C3F2F011-2C09-4B0E-81F2-FFFF6C50C6B0}" type="presParOf" srcId="{24EC3824-2029-4FEE-9F24-BEF6C0D75A1C}" destId="{DA37D1D0-1FF5-4E74-9B84-F43847B63E4C}" srcOrd="2" destOrd="0" presId="urn:microsoft.com/office/officeart/2011/layout/HexagonRadial"/>
    <dgm:cxn modelId="{7A8FE284-4553-46A6-A97A-2851345EA586}" type="presParOf" srcId="{24EC3824-2029-4FEE-9F24-BEF6C0D75A1C}" destId="{727F986F-050D-4396-8F1A-149C1FC07E95}" srcOrd="3" destOrd="0" presId="urn:microsoft.com/office/officeart/2011/layout/HexagonRadial"/>
    <dgm:cxn modelId="{BE728408-56F3-48D5-9DE5-740446592946}" type="presParOf" srcId="{727F986F-050D-4396-8F1A-149C1FC07E95}" destId="{4D34F474-8C5C-4A90-9E14-831BD7AAC532}" srcOrd="0" destOrd="0" presId="urn:microsoft.com/office/officeart/2011/layout/HexagonRadial"/>
    <dgm:cxn modelId="{37623926-9723-4169-97B8-B34FC2C84623}" type="presParOf" srcId="{24EC3824-2029-4FEE-9F24-BEF6C0D75A1C}" destId="{A02ED413-B09B-4222-9B38-C3FA51BA2797}" srcOrd="4" destOrd="0" presId="urn:microsoft.com/office/officeart/2011/layout/HexagonRadial"/>
    <dgm:cxn modelId="{8E14246E-BD28-4E7D-BC4C-64210E01DDAC}" type="presParOf" srcId="{24EC3824-2029-4FEE-9F24-BEF6C0D75A1C}" destId="{F1F8D7DE-9D0D-4A0D-B9AC-93EF8BBC7840}" srcOrd="5" destOrd="0" presId="urn:microsoft.com/office/officeart/2011/layout/HexagonRadial"/>
    <dgm:cxn modelId="{6A521765-F06C-4D42-B9F3-C600FF99A33F}" type="presParOf" srcId="{F1F8D7DE-9D0D-4A0D-B9AC-93EF8BBC7840}" destId="{6B7C68F4-ABDE-4369-A8B9-138FA620AB98}" srcOrd="0" destOrd="0" presId="urn:microsoft.com/office/officeart/2011/layout/HexagonRadial"/>
    <dgm:cxn modelId="{781047E6-84BD-4D04-B34F-F891421B903E}" type="presParOf" srcId="{24EC3824-2029-4FEE-9F24-BEF6C0D75A1C}" destId="{F3A39142-B598-4CA1-B886-30EA7F6A06BB}" srcOrd="6" destOrd="0" presId="urn:microsoft.com/office/officeart/2011/layout/HexagonRadial"/>
    <dgm:cxn modelId="{F9579DD7-5646-4AC7-A127-6C5D312960BC}" type="presParOf" srcId="{24EC3824-2029-4FEE-9F24-BEF6C0D75A1C}" destId="{755CCF57-63D8-4C9D-8F70-2805E2FC3A11}" srcOrd="7" destOrd="0" presId="urn:microsoft.com/office/officeart/2011/layout/HexagonRadial"/>
    <dgm:cxn modelId="{0AEFD590-D166-4D10-9ABE-BC055E371A9B}" type="presParOf" srcId="{755CCF57-63D8-4C9D-8F70-2805E2FC3A11}" destId="{CECCFD84-249A-4DF9-B4B0-9DB74A2C086D}" srcOrd="0" destOrd="0" presId="urn:microsoft.com/office/officeart/2011/layout/HexagonRadial"/>
    <dgm:cxn modelId="{E8A0BE90-F09A-4095-948B-B74BA195B68F}" type="presParOf" srcId="{24EC3824-2029-4FEE-9F24-BEF6C0D75A1C}" destId="{897AAE9D-69D4-4602-9A02-0D8DBB65A56C}" srcOrd="8" destOrd="0" presId="urn:microsoft.com/office/officeart/2011/layout/HexagonRadial"/>
    <dgm:cxn modelId="{4A61A434-8D6D-44A3-8A97-4A68D6148171}" type="presParOf" srcId="{24EC3824-2029-4FEE-9F24-BEF6C0D75A1C}" destId="{C4A55324-6718-42CC-99AE-31D234FC3C70}" srcOrd="9" destOrd="0" presId="urn:microsoft.com/office/officeart/2011/layout/HexagonRadial"/>
    <dgm:cxn modelId="{5FF252EB-7290-41AC-905E-072E74A0B7C4}" type="presParOf" srcId="{C4A55324-6718-42CC-99AE-31D234FC3C70}" destId="{B59CB556-6753-41EC-A5E2-12DECA078C06}" srcOrd="0" destOrd="0" presId="urn:microsoft.com/office/officeart/2011/layout/HexagonRadial"/>
    <dgm:cxn modelId="{997D343A-B811-4E03-B159-687DF2DFCD98}" type="presParOf" srcId="{24EC3824-2029-4FEE-9F24-BEF6C0D75A1C}" destId="{035B2077-ED23-43A5-99FB-7C598322FF2E}" srcOrd="10" destOrd="0" presId="urn:microsoft.com/office/officeart/2011/layout/HexagonRadial"/>
    <dgm:cxn modelId="{589F5ED3-6B74-4783-9876-62908628A6EB}" type="presParOf" srcId="{24EC3824-2029-4FEE-9F24-BEF6C0D75A1C}" destId="{07433041-A6F8-4A99-ABC7-2C4F65C40B8F}" srcOrd="11" destOrd="0" presId="urn:microsoft.com/office/officeart/2011/layout/HexagonRadial"/>
    <dgm:cxn modelId="{1DBAF4D4-C045-4B04-A2A2-FC5F1F5C650F}" type="presParOf" srcId="{07433041-A6F8-4A99-ABC7-2C4F65C40B8F}" destId="{550C3984-B4D4-4058-84F1-913B9B6D7C05}" srcOrd="0" destOrd="0" presId="urn:microsoft.com/office/officeart/2011/layout/HexagonRadial"/>
    <dgm:cxn modelId="{4B2B307E-A492-46DE-8F5F-1808E5DE4C14}" type="presParOf" srcId="{24EC3824-2029-4FEE-9F24-BEF6C0D75A1C}" destId="{5308459F-7B64-4DB8-823E-26D22BA9669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A3D9B3-5925-43FB-8E4E-F2E7E315EE99}" type="doc">
      <dgm:prSet loTypeId="urn:microsoft.com/office/officeart/2005/8/layout/radial1" loCatId="relationship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05C1B00-378A-4A65-9F7C-0AD438DCE942}">
      <dgm:prSet phldrT="[Text]"/>
      <dgm:spPr/>
      <dgm:t>
        <a:bodyPr/>
        <a:lstStyle/>
        <a:p>
          <a:r>
            <a:rPr lang="en-US" dirty="0"/>
            <a:t>Data Analysis</a:t>
          </a:r>
        </a:p>
      </dgm:t>
    </dgm:pt>
    <dgm:pt modelId="{4A5E32D7-F6FC-48A5-9B12-CA1B308BA6AA}" type="parTrans" cxnId="{200068D4-070B-4FDF-8A24-87A301370CF5}">
      <dgm:prSet/>
      <dgm:spPr/>
      <dgm:t>
        <a:bodyPr/>
        <a:lstStyle/>
        <a:p>
          <a:endParaRPr lang="en-US"/>
        </a:p>
      </dgm:t>
    </dgm:pt>
    <dgm:pt modelId="{33530121-37BB-4CAA-A782-15BBEE4E4ECF}" type="sibTrans" cxnId="{200068D4-070B-4FDF-8A24-87A301370CF5}">
      <dgm:prSet/>
      <dgm:spPr/>
      <dgm:t>
        <a:bodyPr/>
        <a:lstStyle/>
        <a:p>
          <a:endParaRPr lang="en-US"/>
        </a:p>
      </dgm:t>
    </dgm:pt>
    <dgm:pt modelId="{117A8E2F-4191-4324-9AB7-BD5314AA7D18}">
      <dgm:prSet phldrT="[Text]" custT="1"/>
      <dgm:spPr/>
      <dgm:t>
        <a:bodyPr lIns="0" tIns="0" rIns="0" bIns="0"/>
        <a:lstStyle/>
        <a:p>
          <a:pPr marL="0" indent="0"/>
          <a:r>
            <a:rPr lang="en-US" sz="1600" dirty="0"/>
            <a:t>Group identification</a:t>
          </a:r>
        </a:p>
      </dgm:t>
    </dgm:pt>
    <dgm:pt modelId="{B42BF411-F8A5-4268-A93B-3714D14C1712}" type="parTrans" cxnId="{BD46447F-B3A3-450B-9037-B416409A6C5C}">
      <dgm:prSet/>
      <dgm:spPr/>
      <dgm:t>
        <a:bodyPr/>
        <a:lstStyle/>
        <a:p>
          <a:endParaRPr lang="en-US"/>
        </a:p>
      </dgm:t>
    </dgm:pt>
    <dgm:pt modelId="{2BAFA5B7-0574-493B-AD52-B6D8363DBC48}" type="sibTrans" cxnId="{BD46447F-B3A3-450B-9037-B416409A6C5C}">
      <dgm:prSet/>
      <dgm:spPr/>
      <dgm:t>
        <a:bodyPr/>
        <a:lstStyle/>
        <a:p>
          <a:endParaRPr lang="en-US"/>
        </a:p>
      </dgm:t>
    </dgm:pt>
    <dgm:pt modelId="{35D246DA-6232-4897-A68D-F4C18595C846}">
      <dgm:prSet phldrT="[Text]" custT="1"/>
      <dgm:spPr/>
      <dgm:t>
        <a:bodyPr/>
        <a:lstStyle/>
        <a:p>
          <a:r>
            <a:rPr lang="en-US" sz="1800" dirty="0"/>
            <a:t>Trends and patterns</a:t>
          </a:r>
        </a:p>
      </dgm:t>
    </dgm:pt>
    <dgm:pt modelId="{657D0B04-C845-4E3F-A332-28E6DF7107E5}" type="parTrans" cxnId="{1DDB2A97-C51D-48FF-A32B-7A5EE244634C}">
      <dgm:prSet/>
      <dgm:spPr/>
      <dgm:t>
        <a:bodyPr/>
        <a:lstStyle/>
        <a:p>
          <a:endParaRPr lang="en-US"/>
        </a:p>
      </dgm:t>
    </dgm:pt>
    <dgm:pt modelId="{2AAA5693-D1ED-41B9-B752-A07BE3FFEDA4}" type="sibTrans" cxnId="{1DDB2A97-C51D-48FF-A32B-7A5EE244634C}">
      <dgm:prSet/>
      <dgm:spPr/>
      <dgm:t>
        <a:bodyPr/>
        <a:lstStyle/>
        <a:p>
          <a:endParaRPr lang="en-US"/>
        </a:p>
      </dgm:t>
    </dgm:pt>
    <dgm:pt modelId="{D04DABA8-9CCB-428F-9C74-DFA63C24BFBE}">
      <dgm:prSet phldrT="[Text]" custT="1"/>
      <dgm:spPr/>
      <dgm:t>
        <a:bodyPr lIns="0" tIns="9144" rIns="0"/>
        <a:lstStyle/>
        <a:p>
          <a:pPr marL="0" indent="0"/>
          <a:r>
            <a:rPr lang="en-US" sz="1600" dirty="0"/>
            <a:t>Dependencies</a:t>
          </a:r>
        </a:p>
      </dgm:t>
    </dgm:pt>
    <dgm:pt modelId="{E20B0145-2127-4C37-89A6-325C1D50FAB1}" type="parTrans" cxnId="{D8ADCE82-92A5-4D3B-BB57-1AAA4C0E82C2}">
      <dgm:prSet/>
      <dgm:spPr/>
      <dgm:t>
        <a:bodyPr/>
        <a:lstStyle/>
        <a:p>
          <a:endParaRPr lang="en-US"/>
        </a:p>
      </dgm:t>
    </dgm:pt>
    <dgm:pt modelId="{44DF059B-579A-46F5-8AF6-B02CB92C1970}" type="sibTrans" cxnId="{D8ADCE82-92A5-4D3B-BB57-1AAA4C0E82C2}">
      <dgm:prSet/>
      <dgm:spPr/>
      <dgm:t>
        <a:bodyPr/>
        <a:lstStyle/>
        <a:p>
          <a:endParaRPr lang="en-US"/>
        </a:p>
      </dgm:t>
    </dgm:pt>
    <dgm:pt modelId="{3AF3274B-F5B7-42FC-962A-8B9371D034F6}">
      <dgm:prSet phldrT="[Text]" custT="1"/>
      <dgm:spPr/>
      <dgm:t>
        <a:bodyPr/>
        <a:lstStyle/>
        <a:p>
          <a:r>
            <a:rPr lang="en-US" sz="1800" dirty="0"/>
            <a:t>Anomalies detection</a:t>
          </a:r>
        </a:p>
      </dgm:t>
    </dgm:pt>
    <dgm:pt modelId="{632A4258-ECC9-42ED-931F-2C3CFB9217A6}" type="parTrans" cxnId="{F0DE376E-3D5F-4304-AE1B-2E2ED1B5ED59}">
      <dgm:prSet/>
      <dgm:spPr/>
      <dgm:t>
        <a:bodyPr/>
        <a:lstStyle/>
        <a:p>
          <a:endParaRPr lang="en-US"/>
        </a:p>
      </dgm:t>
    </dgm:pt>
    <dgm:pt modelId="{B1C601E7-8E42-44AF-BEC9-B1420F2402D2}" type="sibTrans" cxnId="{F0DE376E-3D5F-4304-AE1B-2E2ED1B5ED59}">
      <dgm:prSet/>
      <dgm:spPr/>
      <dgm:t>
        <a:bodyPr/>
        <a:lstStyle/>
        <a:p>
          <a:endParaRPr lang="en-US"/>
        </a:p>
      </dgm:t>
    </dgm:pt>
    <dgm:pt modelId="{C5F1C9A6-C991-425F-824E-C0497BCD2DE9}">
      <dgm:prSet/>
      <dgm:spPr/>
      <dgm:t>
        <a:bodyPr/>
        <a:lstStyle/>
        <a:p>
          <a:r>
            <a:rPr lang="en-US" dirty="0"/>
            <a:t>Variations</a:t>
          </a:r>
        </a:p>
      </dgm:t>
    </dgm:pt>
    <dgm:pt modelId="{2CB6C474-EB3E-4116-BDDB-FF612E3ADB75}" type="parTrans" cxnId="{C131D269-37DE-45D7-808D-69CA809DD838}">
      <dgm:prSet/>
      <dgm:spPr/>
      <dgm:t>
        <a:bodyPr/>
        <a:lstStyle/>
        <a:p>
          <a:endParaRPr lang="en-US"/>
        </a:p>
      </dgm:t>
    </dgm:pt>
    <dgm:pt modelId="{0EACC233-F8C9-49B7-ADEF-B8BDE7FF5ACF}" type="sibTrans" cxnId="{C131D269-37DE-45D7-808D-69CA809DD838}">
      <dgm:prSet/>
      <dgm:spPr/>
      <dgm:t>
        <a:bodyPr/>
        <a:lstStyle/>
        <a:p>
          <a:endParaRPr lang="en-US"/>
        </a:p>
      </dgm:t>
    </dgm:pt>
    <dgm:pt modelId="{64C2BC0E-C905-4AEE-ABEE-10D90D5D9010}" type="pres">
      <dgm:prSet presAssocID="{40A3D9B3-5925-43FB-8E4E-F2E7E315EE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588133-1715-4FDD-8521-E9F422DB9B3F}" type="pres">
      <dgm:prSet presAssocID="{005C1B00-378A-4A65-9F7C-0AD438DCE942}" presName="centerShape" presStyleLbl="node0" presStyleIdx="0" presStyleCnt="1"/>
      <dgm:spPr/>
      <dgm:t>
        <a:bodyPr/>
        <a:lstStyle/>
        <a:p>
          <a:endParaRPr lang="en-US"/>
        </a:p>
      </dgm:t>
    </dgm:pt>
    <dgm:pt modelId="{108700FA-E42C-43B7-B723-8B036C0F4B08}" type="pres">
      <dgm:prSet presAssocID="{B42BF411-F8A5-4268-A93B-3714D14C1712}" presName="Name9" presStyleLbl="parChTrans1D2" presStyleIdx="0" presStyleCnt="5"/>
      <dgm:spPr/>
      <dgm:t>
        <a:bodyPr/>
        <a:lstStyle/>
        <a:p>
          <a:endParaRPr lang="en-US"/>
        </a:p>
      </dgm:t>
    </dgm:pt>
    <dgm:pt modelId="{83AC7AF7-277D-4367-92E4-745AE1D521B0}" type="pres">
      <dgm:prSet presAssocID="{B42BF411-F8A5-4268-A93B-3714D14C171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59BD84A-6BA0-4365-B45D-458CB14BE5DA}" type="pres">
      <dgm:prSet presAssocID="{117A8E2F-4191-4324-9AB7-BD5314AA7D1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A1E9C-6683-45AB-A069-2ED582044878}" type="pres">
      <dgm:prSet presAssocID="{657D0B04-C845-4E3F-A332-28E6DF7107E5}" presName="Name9" presStyleLbl="parChTrans1D2" presStyleIdx="1" presStyleCnt="5"/>
      <dgm:spPr/>
      <dgm:t>
        <a:bodyPr/>
        <a:lstStyle/>
        <a:p>
          <a:endParaRPr lang="en-US"/>
        </a:p>
      </dgm:t>
    </dgm:pt>
    <dgm:pt modelId="{68985511-1033-4F5F-95BC-B907C5E94C9F}" type="pres">
      <dgm:prSet presAssocID="{657D0B04-C845-4E3F-A332-28E6DF7107E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0B52FB6-EBDE-4B9A-A21B-A3074AC7E710}" type="pres">
      <dgm:prSet presAssocID="{35D246DA-6232-4897-A68D-F4C18595C8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3E3DD-888A-4B45-B3D6-F8458EB65AF8}" type="pres">
      <dgm:prSet presAssocID="{2CB6C474-EB3E-4116-BDDB-FF612E3ADB75}" presName="Name9" presStyleLbl="parChTrans1D2" presStyleIdx="2" presStyleCnt="5"/>
      <dgm:spPr/>
      <dgm:t>
        <a:bodyPr/>
        <a:lstStyle/>
        <a:p>
          <a:endParaRPr lang="en-US"/>
        </a:p>
      </dgm:t>
    </dgm:pt>
    <dgm:pt modelId="{204CC5AF-7118-40EC-89A6-C8D50E875DBD}" type="pres">
      <dgm:prSet presAssocID="{2CB6C474-EB3E-4116-BDDB-FF612E3ADB7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D5A6808-4810-497A-9031-D6C54DE50BAC}" type="pres">
      <dgm:prSet presAssocID="{C5F1C9A6-C991-425F-824E-C0497BCD2D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ADF3A-F4EA-465C-A327-34E300E920EA}" type="pres">
      <dgm:prSet presAssocID="{E20B0145-2127-4C37-89A6-325C1D50FAB1}" presName="Name9" presStyleLbl="parChTrans1D2" presStyleIdx="3" presStyleCnt="5"/>
      <dgm:spPr/>
      <dgm:t>
        <a:bodyPr/>
        <a:lstStyle/>
        <a:p>
          <a:endParaRPr lang="en-US"/>
        </a:p>
      </dgm:t>
    </dgm:pt>
    <dgm:pt modelId="{4B6A1312-BB60-4DDF-905D-BD05F4CD2285}" type="pres">
      <dgm:prSet presAssocID="{E20B0145-2127-4C37-89A6-325C1D50FAB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61128B1-8CE5-435A-A32D-645B0BE097F3}" type="pres">
      <dgm:prSet presAssocID="{D04DABA8-9CCB-428F-9C74-DFA63C24BFBE}" presName="node" presStyleLbl="node1" presStyleIdx="3" presStyleCnt="5" custScaleX="105077" custScaleY="102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4283E-7DA0-4344-9A81-C09D73B0231F}" type="pres">
      <dgm:prSet presAssocID="{632A4258-ECC9-42ED-931F-2C3CFB9217A6}" presName="Name9" presStyleLbl="parChTrans1D2" presStyleIdx="4" presStyleCnt="5"/>
      <dgm:spPr/>
      <dgm:t>
        <a:bodyPr/>
        <a:lstStyle/>
        <a:p>
          <a:endParaRPr lang="en-US"/>
        </a:p>
      </dgm:t>
    </dgm:pt>
    <dgm:pt modelId="{5F015CFB-0006-4E2D-938F-FD5765265F02}" type="pres">
      <dgm:prSet presAssocID="{632A4258-ECC9-42ED-931F-2C3CFB9217A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767143A-B7B4-4F87-B21A-899183DEE837}" type="pres">
      <dgm:prSet presAssocID="{3AF3274B-F5B7-42FC-962A-8B9371D034F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C059A-C9CF-4915-9CCF-F51D5E964720}" type="presOf" srcId="{005C1B00-378A-4A65-9F7C-0AD438DCE942}" destId="{7E588133-1715-4FDD-8521-E9F422DB9B3F}" srcOrd="0" destOrd="0" presId="urn:microsoft.com/office/officeart/2005/8/layout/radial1"/>
    <dgm:cxn modelId="{200068D4-070B-4FDF-8A24-87A301370CF5}" srcId="{40A3D9B3-5925-43FB-8E4E-F2E7E315EE99}" destId="{005C1B00-378A-4A65-9F7C-0AD438DCE942}" srcOrd="0" destOrd="0" parTransId="{4A5E32D7-F6FC-48A5-9B12-CA1B308BA6AA}" sibTransId="{33530121-37BB-4CAA-A782-15BBEE4E4ECF}"/>
    <dgm:cxn modelId="{4E370BC4-8A3A-4FC2-B3FB-9C042F85631D}" type="presOf" srcId="{632A4258-ECC9-42ED-931F-2C3CFB9217A6}" destId="{6FC4283E-7DA0-4344-9A81-C09D73B0231F}" srcOrd="0" destOrd="0" presId="urn:microsoft.com/office/officeart/2005/8/layout/radial1"/>
    <dgm:cxn modelId="{D6966ACA-4ACF-4CD0-A22D-CEB3E4717D43}" type="presOf" srcId="{E20B0145-2127-4C37-89A6-325C1D50FAB1}" destId="{4B6A1312-BB60-4DDF-905D-BD05F4CD2285}" srcOrd="1" destOrd="0" presId="urn:microsoft.com/office/officeart/2005/8/layout/radial1"/>
    <dgm:cxn modelId="{BD46447F-B3A3-450B-9037-B416409A6C5C}" srcId="{005C1B00-378A-4A65-9F7C-0AD438DCE942}" destId="{117A8E2F-4191-4324-9AB7-BD5314AA7D18}" srcOrd="0" destOrd="0" parTransId="{B42BF411-F8A5-4268-A93B-3714D14C1712}" sibTransId="{2BAFA5B7-0574-493B-AD52-B6D8363DBC48}"/>
    <dgm:cxn modelId="{F0DE376E-3D5F-4304-AE1B-2E2ED1B5ED59}" srcId="{005C1B00-378A-4A65-9F7C-0AD438DCE942}" destId="{3AF3274B-F5B7-42FC-962A-8B9371D034F6}" srcOrd="4" destOrd="0" parTransId="{632A4258-ECC9-42ED-931F-2C3CFB9217A6}" sibTransId="{B1C601E7-8E42-44AF-BEC9-B1420F2402D2}"/>
    <dgm:cxn modelId="{F0CC32F2-ADCD-41F2-AB91-32B41AE2C2C1}" type="presOf" srcId="{B42BF411-F8A5-4268-A93B-3714D14C1712}" destId="{83AC7AF7-277D-4367-92E4-745AE1D521B0}" srcOrd="1" destOrd="0" presId="urn:microsoft.com/office/officeart/2005/8/layout/radial1"/>
    <dgm:cxn modelId="{62D8A4B0-CCE2-42C8-8654-DF992022AE7A}" type="presOf" srcId="{632A4258-ECC9-42ED-931F-2C3CFB9217A6}" destId="{5F015CFB-0006-4E2D-938F-FD5765265F02}" srcOrd="1" destOrd="0" presId="urn:microsoft.com/office/officeart/2005/8/layout/radial1"/>
    <dgm:cxn modelId="{1DDB2A97-C51D-48FF-A32B-7A5EE244634C}" srcId="{005C1B00-378A-4A65-9F7C-0AD438DCE942}" destId="{35D246DA-6232-4897-A68D-F4C18595C846}" srcOrd="1" destOrd="0" parTransId="{657D0B04-C845-4E3F-A332-28E6DF7107E5}" sibTransId="{2AAA5693-D1ED-41B9-B752-A07BE3FFEDA4}"/>
    <dgm:cxn modelId="{026679B7-FF92-4058-AA5B-9B05214E6537}" type="presOf" srcId="{35D246DA-6232-4897-A68D-F4C18595C846}" destId="{60B52FB6-EBDE-4B9A-A21B-A3074AC7E710}" srcOrd="0" destOrd="0" presId="urn:microsoft.com/office/officeart/2005/8/layout/radial1"/>
    <dgm:cxn modelId="{1E06D347-E6A6-4F7E-8E3C-2461F28DF89B}" type="presOf" srcId="{E20B0145-2127-4C37-89A6-325C1D50FAB1}" destId="{D30ADF3A-F4EA-465C-A327-34E300E920EA}" srcOrd="0" destOrd="0" presId="urn:microsoft.com/office/officeart/2005/8/layout/radial1"/>
    <dgm:cxn modelId="{B9C873BA-230A-4388-BD5B-5DCA2450182E}" type="presOf" srcId="{40A3D9B3-5925-43FB-8E4E-F2E7E315EE99}" destId="{64C2BC0E-C905-4AEE-ABEE-10D90D5D9010}" srcOrd="0" destOrd="0" presId="urn:microsoft.com/office/officeart/2005/8/layout/radial1"/>
    <dgm:cxn modelId="{8E6FD0C1-D95D-4FD2-A3A6-F6D024D3FAD3}" type="presOf" srcId="{117A8E2F-4191-4324-9AB7-BD5314AA7D18}" destId="{E59BD84A-6BA0-4365-B45D-458CB14BE5DA}" srcOrd="0" destOrd="0" presId="urn:microsoft.com/office/officeart/2005/8/layout/radial1"/>
    <dgm:cxn modelId="{73FEFB51-1EF1-4BEF-A074-94C7CBED3CAE}" type="presOf" srcId="{2CB6C474-EB3E-4116-BDDB-FF612E3ADB75}" destId="{1673E3DD-888A-4B45-B3D6-F8458EB65AF8}" srcOrd="0" destOrd="0" presId="urn:microsoft.com/office/officeart/2005/8/layout/radial1"/>
    <dgm:cxn modelId="{E50FA9B5-1086-4CBB-B7C1-B9634C96545A}" type="presOf" srcId="{B42BF411-F8A5-4268-A93B-3714D14C1712}" destId="{108700FA-E42C-43B7-B723-8B036C0F4B08}" srcOrd="0" destOrd="0" presId="urn:microsoft.com/office/officeart/2005/8/layout/radial1"/>
    <dgm:cxn modelId="{C131D269-37DE-45D7-808D-69CA809DD838}" srcId="{005C1B00-378A-4A65-9F7C-0AD438DCE942}" destId="{C5F1C9A6-C991-425F-824E-C0497BCD2DE9}" srcOrd="2" destOrd="0" parTransId="{2CB6C474-EB3E-4116-BDDB-FF612E3ADB75}" sibTransId="{0EACC233-F8C9-49B7-ADEF-B8BDE7FF5ACF}"/>
    <dgm:cxn modelId="{76538AB8-3B95-4A5D-9541-859878ECCB13}" type="presOf" srcId="{657D0B04-C845-4E3F-A332-28E6DF7107E5}" destId="{68985511-1033-4F5F-95BC-B907C5E94C9F}" srcOrd="1" destOrd="0" presId="urn:microsoft.com/office/officeart/2005/8/layout/radial1"/>
    <dgm:cxn modelId="{D8ADCE82-92A5-4D3B-BB57-1AAA4C0E82C2}" srcId="{005C1B00-378A-4A65-9F7C-0AD438DCE942}" destId="{D04DABA8-9CCB-428F-9C74-DFA63C24BFBE}" srcOrd="3" destOrd="0" parTransId="{E20B0145-2127-4C37-89A6-325C1D50FAB1}" sibTransId="{44DF059B-579A-46F5-8AF6-B02CB92C1970}"/>
    <dgm:cxn modelId="{5A02505A-6F0F-41F0-B1DD-CF5039913A0E}" type="presOf" srcId="{C5F1C9A6-C991-425F-824E-C0497BCD2DE9}" destId="{CD5A6808-4810-497A-9031-D6C54DE50BAC}" srcOrd="0" destOrd="0" presId="urn:microsoft.com/office/officeart/2005/8/layout/radial1"/>
    <dgm:cxn modelId="{5D117C6F-5C81-4C7D-8897-B8CF7F618F19}" type="presOf" srcId="{D04DABA8-9CCB-428F-9C74-DFA63C24BFBE}" destId="{161128B1-8CE5-435A-A32D-645B0BE097F3}" srcOrd="0" destOrd="0" presId="urn:microsoft.com/office/officeart/2005/8/layout/radial1"/>
    <dgm:cxn modelId="{879F660F-667A-4AF7-A496-B26723C3424C}" type="presOf" srcId="{657D0B04-C845-4E3F-A332-28E6DF7107E5}" destId="{56DA1E9C-6683-45AB-A069-2ED582044878}" srcOrd="0" destOrd="0" presId="urn:microsoft.com/office/officeart/2005/8/layout/radial1"/>
    <dgm:cxn modelId="{40464816-8B94-4197-BCE8-DDEB8A861BD1}" type="presOf" srcId="{2CB6C474-EB3E-4116-BDDB-FF612E3ADB75}" destId="{204CC5AF-7118-40EC-89A6-C8D50E875DBD}" srcOrd="1" destOrd="0" presId="urn:microsoft.com/office/officeart/2005/8/layout/radial1"/>
    <dgm:cxn modelId="{C3DE3EAD-DCC1-4E86-B6C7-E27FD39DEAF5}" type="presOf" srcId="{3AF3274B-F5B7-42FC-962A-8B9371D034F6}" destId="{B767143A-B7B4-4F87-B21A-899183DEE837}" srcOrd="0" destOrd="0" presId="urn:microsoft.com/office/officeart/2005/8/layout/radial1"/>
    <dgm:cxn modelId="{D4F48121-EB34-4641-B036-C0D720BC7375}" type="presParOf" srcId="{64C2BC0E-C905-4AEE-ABEE-10D90D5D9010}" destId="{7E588133-1715-4FDD-8521-E9F422DB9B3F}" srcOrd="0" destOrd="0" presId="urn:microsoft.com/office/officeart/2005/8/layout/radial1"/>
    <dgm:cxn modelId="{EF334E0D-B12E-4A03-A973-713BCF914336}" type="presParOf" srcId="{64C2BC0E-C905-4AEE-ABEE-10D90D5D9010}" destId="{108700FA-E42C-43B7-B723-8B036C0F4B08}" srcOrd="1" destOrd="0" presId="urn:microsoft.com/office/officeart/2005/8/layout/radial1"/>
    <dgm:cxn modelId="{5256A1B7-7807-478F-8AE5-841C5CF40E3B}" type="presParOf" srcId="{108700FA-E42C-43B7-B723-8B036C0F4B08}" destId="{83AC7AF7-277D-4367-92E4-745AE1D521B0}" srcOrd="0" destOrd="0" presId="urn:microsoft.com/office/officeart/2005/8/layout/radial1"/>
    <dgm:cxn modelId="{BBD95BAA-D2E0-4CD1-AF1A-C7371732B06E}" type="presParOf" srcId="{64C2BC0E-C905-4AEE-ABEE-10D90D5D9010}" destId="{E59BD84A-6BA0-4365-B45D-458CB14BE5DA}" srcOrd="2" destOrd="0" presId="urn:microsoft.com/office/officeart/2005/8/layout/radial1"/>
    <dgm:cxn modelId="{55A4C333-BF3C-4BDA-B2EC-AC47742565E0}" type="presParOf" srcId="{64C2BC0E-C905-4AEE-ABEE-10D90D5D9010}" destId="{56DA1E9C-6683-45AB-A069-2ED582044878}" srcOrd="3" destOrd="0" presId="urn:microsoft.com/office/officeart/2005/8/layout/radial1"/>
    <dgm:cxn modelId="{BC638710-37CC-4B91-A518-0CB30D86B081}" type="presParOf" srcId="{56DA1E9C-6683-45AB-A069-2ED582044878}" destId="{68985511-1033-4F5F-95BC-B907C5E94C9F}" srcOrd="0" destOrd="0" presId="urn:microsoft.com/office/officeart/2005/8/layout/radial1"/>
    <dgm:cxn modelId="{05718F1A-FE04-44E6-B43A-59EE5AFA04B3}" type="presParOf" srcId="{64C2BC0E-C905-4AEE-ABEE-10D90D5D9010}" destId="{60B52FB6-EBDE-4B9A-A21B-A3074AC7E710}" srcOrd="4" destOrd="0" presId="urn:microsoft.com/office/officeart/2005/8/layout/radial1"/>
    <dgm:cxn modelId="{E0A87A26-7575-434E-BC16-AB3C92322377}" type="presParOf" srcId="{64C2BC0E-C905-4AEE-ABEE-10D90D5D9010}" destId="{1673E3DD-888A-4B45-B3D6-F8458EB65AF8}" srcOrd="5" destOrd="0" presId="urn:microsoft.com/office/officeart/2005/8/layout/radial1"/>
    <dgm:cxn modelId="{541BEF1D-317E-46D7-A3AA-0CDE6A67E2F4}" type="presParOf" srcId="{1673E3DD-888A-4B45-B3D6-F8458EB65AF8}" destId="{204CC5AF-7118-40EC-89A6-C8D50E875DBD}" srcOrd="0" destOrd="0" presId="urn:microsoft.com/office/officeart/2005/8/layout/radial1"/>
    <dgm:cxn modelId="{54951CAE-22A3-4C56-877F-B19444F0E718}" type="presParOf" srcId="{64C2BC0E-C905-4AEE-ABEE-10D90D5D9010}" destId="{CD5A6808-4810-497A-9031-D6C54DE50BAC}" srcOrd="6" destOrd="0" presId="urn:microsoft.com/office/officeart/2005/8/layout/radial1"/>
    <dgm:cxn modelId="{DB5FD857-5EDC-4A1F-8286-399D434C344B}" type="presParOf" srcId="{64C2BC0E-C905-4AEE-ABEE-10D90D5D9010}" destId="{D30ADF3A-F4EA-465C-A327-34E300E920EA}" srcOrd="7" destOrd="0" presId="urn:microsoft.com/office/officeart/2005/8/layout/radial1"/>
    <dgm:cxn modelId="{A4DC2FFF-1D99-4D6F-9DC5-CECBEC77AF2A}" type="presParOf" srcId="{D30ADF3A-F4EA-465C-A327-34E300E920EA}" destId="{4B6A1312-BB60-4DDF-905D-BD05F4CD2285}" srcOrd="0" destOrd="0" presId="urn:microsoft.com/office/officeart/2005/8/layout/radial1"/>
    <dgm:cxn modelId="{CDA8E0D7-D37D-4D4E-8859-AC30CDB66698}" type="presParOf" srcId="{64C2BC0E-C905-4AEE-ABEE-10D90D5D9010}" destId="{161128B1-8CE5-435A-A32D-645B0BE097F3}" srcOrd="8" destOrd="0" presId="urn:microsoft.com/office/officeart/2005/8/layout/radial1"/>
    <dgm:cxn modelId="{1CCC0DFE-C127-49B0-A1D0-90908C5EECC5}" type="presParOf" srcId="{64C2BC0E-C905-4AEE-ABEE-10D90D5D9010}" destId="{6FC4283E-7DA0-4344-9A81-C09D73B0231F}" srcOrd="9" destOrd="0" presId="urn:microsoft.com/office/officeart/2005/8/layout/radial1"/>
    <dgm:cxn modelId="{013BBC95-9E87-4E9D-A87D-92E74D9F8C22}" type="presParOf" srcId="{6FC4283E-7DA0-4344-9A81-C09D73B0231F}" destId="{5F015CFB-0006-4E2D-938F-FD5765265F02}" srcOrd="0" destOrd="0" presId="urn:microsoft.com/office/officeart/2005/8/layout/radial1"/>
    <dgm:cxn modelId="{E57143C9-0650-4C13-849C-4ECDAE2D32B9}" type="presParOf" srcId="{64C2BC0E-C905-4AEE-ABEE-10D90D5D9010}" destId="{B767143A-B7B4-4F87-B21A-899183DEE83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F408E-3BAE-4CAF-9C36-BDCD87BC40FF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Level 1</a:t>
          </a:r>
        </a:p>
      </dsp:txBody>
      <dsp:txXfrm rot="-5400000">
        <a:off x="1" y="679096"/>
        <a:ext cx="1352020" cy="579438"/>
      </dsp:txXfrm>
    </dsp:sp>
    <dsp:sp modelId="{7CEB4E47-945E-45C0-9C27-EF9288C14E5A}">
      <dsp:nvSpPr>
        <dsp:cNvPr id="0" name=""/>
        <dsp:cNvSpPr/>
      </dsp:nvSpPr>
      <dsp:spPr>
        <a:xfrm rot="5400000">
          <a:off x="3288280" y="-1933173"/>
          <a:ext cx="1255447" cy="5127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Information gathering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Data collection</a:t>
          </a:r>
        </a:p>
      </dsp:txBody>
      <dsp:txXfrm rot="-5400000">
        <a:off x="1352020" y="64373"/>
        <a:ext cx="5066681" cy="1132875"/>
      </dsp:txXfrm>
    </dsp:sp>
    <dsp:sp modelId="{EEB0DAC5-20FE-46B6-964E-D530BB2D4E6F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Level 2</a:t>
          </a:r>
        </a:p>
      </dsp:txBody>
      <dsp:txXfrm rot="-5400000">
        <a:off x="1" y="2419614"/>
        <a:ext cx="1352020" cy="579438"/>
      </dsp:txXfrm>
    </dsp:sp>
    <dsp:sp modelId="{FF4FD8B7-A62A-493A-AFE6-5D7698E9367A}">
      <dsp:nvSpPr>
        <dsp:cNvPr id="0" name=""/>
        <dsp:cNvSpPr/>
      </dsp:nvSpPr>
      <dsp:spPr>
        <a:xfrm rot="5400000">
          <a:off x="3288280" y="-192655"/>
          <a:ext cx="1255447" cy="5127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Data synthesis and Analyses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Inferences &amp; interpretations</a:t>
          </a:r>
        </a:p>
      </dsp:txBody>
      <dsp:txXfrm rot="-5400000">
        <a:off x="1352020" y="1804891"/>
        <a:ext cx="5066681" cy="1132875"/>
      </dsp:txXfrm>
    </dsp:sp>
    <dsp:sp modelId="{CCCA02E1-1BF9-41A6-8D0D-69919C274445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Level 3</a:t>
          </a:r>
        </a:p>
      </dsp:txBody>
      <dsp:txXfrm rot="-5400000">
        <a:off x="1" y="4160131"/>
        <a:ext cx="1352020" cy="579438"/>
      </dsp:txXfrm>
    </dsp:sp>
    <dsp:sp modelId="{95CC3433-02A8-448A-8CE0-1246D8830BA1}">
      <dsp:nvSpPr>
        <dsp:cNvPr id="0" name=""/>
        <dsp:cNvSpPr/>
      </dsp:nvSpPr>
      <dsp:spPr>
        <a:xfrm rot="5400000">
          <a:off x="3288280" y="1547862"/>
          <a:ext cx="1255447" cy="5127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Documentation of results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Dissemination of findings</a:t>
          </a:r>
        </a:p>
      </dsp:txBody>
      <dsp:txXfrm rot="-5400000">
        <a:off x="1352020" y="3545408"/>
        <a:ext cx="5066681" cy="11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1E84C-124F-4C4C-9FC9-20B7E281E142}">
      <dsp:nvSpPr>
        <dsp:cNvPr id="0" name=""/>
        <dsp:cNvSpPr/>
      </dsp:nvSpPr>
      <dsp:spPr>
        <a:xfrm>
          <a:off x="2976" y="223206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C00000"/>
              </a:solidFill>
            </a:rPr>
            <a:t>Literature search</a:t>
          </a:r>
        </a:p>
      </dsp:txBody>
      <dsp:txXfrm>
        <a:off x="532804" y="223206"/>
        <a:ext cx="1589484" cy="1059656"/>
      </dsp:txXfrm>
    </dsp:sp>
    <dsp:sp modelId="{DF88F9FD-E08A-4445-843D-998B29E1ECBC}">
      <dsp:nvSpPr>
        <dsp:cNvPr id="0" name=""/>
        <dsp:cNvSpPr/>
      </dsp:nvSpPr>
      <dsp:spPr>
        <a:xfrm>
          <a:off x="2387203" y="223206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Storage</a:t>
          </a:r>
        </a:p>
      </dsp:txBody>
      <dsp:txXfrm>
        <a:off x="2917031" y="223206"/>
        <a:ext cx="1589484" cy="1059656"/>
      </dsp:txXfrm>
    </dsp:sp>
    <dsp:sp modelId="{D2FE1DE6-BBEF-4B5A-9D19-5A9FE3ABE78B}">
      <dsp:nvSpPr>
        <dsp:cNvPr id="0" name=""/>
        <dsp:cNvSpPr/>
      </dsp:nvSpPr>
      <dsp:spPr>
        <a:xfrm>
          <a:off x="4771430" y="223206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7030A0"/>
              </a:solidFill>
            </a:rPr>
            <a:t>Retrieval</a:t>
          </a:r>
        </a:p>
      </dsp:txBody>
      <dsp:txXfrm>
        <a:off x="5301258" y="223206"/>
        <a:ext cx="1589484" cy="1059656"/>
      </dsp:txXfrm>
    </dsp:sp>
    <dsp:sp modelId="{E996CFE7-2798-4B7B-A896-D06C3694D142}">
      <dsp:nvSpPr>
        <dsp:cNvPr id="0" name=""/>
        <dsp:cNvSpPr/>
      </dsp:nvSpPr>
      <dsp:spPr>
        <a:xfrm>
          <a:off x="7155656" y="223206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002060"/>
              </a:solidFill>
            </a:rPr>
            <a:t>Citation</a:t>
          </a:r>
        </a:p>
      </dsp:txBody>
      <dsp:txXfrm>
        <a:off x="7685484" y="223206"/>
        <a:ext cx="1589484" cy="1059656"/>
      </dsp:txXfrm>
    </dsp:sp>
    <dsp:sp modelId="{7D96C746-4C16-4AD4-8818-C27890E28A8C}">
      <dsp:nvSpPr>
        <dsp:cNvPr id="0" name=""/>
        <dsp:cNvSpPr/>
      </dsp:nvSpPr>
      <dsp:spPr>
        <a:xfrm>
          <a:off x="9539883" y="223206"/>
          <a:ext cx="2649140" cy="1059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Bibliography</a:t>
          </a:r>
        </a:p>
      </dsp:txBody>
      <dsp:txXfrm>
        <a:off x="10069711" y="223206"/>
        <a:ext cx="1589484" cy="1059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D9381-B646-4075-8659-5A965241C179}">
      <dsp:nvSpPr>
        <dsp:cNvPr id="0" name=""/>
        <dsp:cNvSpPr/>
      </dsp:nvSpPr>
      <dsp:spPr>
        <a:xfrm>
          <a:off x="1944281" y="1874025"/>
          <a:ext cx="2381967" cy="2060498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60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31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0" kern="12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Data</a:t>
          </a:r>
        </a:p>
      </dsp:txBody>
      <dsp:txXfrm>
        <a:off x="2339006" y="2215478"/>
        <a:ext cx="1592517" cy="1377592"/>
      </dsp:txXfrm>
    </dsp:sp>
    <dsp:sp modelId="{4D34F474-8C5C-4A90-9E14-831BD7AAC532}">
      <dsp:nvSpPr>
        <dsp:cNvPr id="0" name=""/>
        <dsp:cNvSpPr/>
      </dsp:nvSpPr>
      <dsp:spPr>
        <a:xfrm>
          <a:off x="3435850" y="888215"/>
          <a:ext cx="898709" cy="774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7D1D0-1FF5-4E74-9B84-F43847B63E4C}">
      <dsp:nvSpPr>
        <dsp:cNvPr id="0" name=""/>
        <dsp:cNvSpPr/>
      </dsp:nvSpPr>
      <dsp:spPr>
        <a:xfrm>
          <a:off x="2163694" y="0"/>
          <a:ext cx="1952005" cy="1688713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7030A0"/>
              </a:solidFill>
            </a:rPr>
            <a:t>reliability</a:t>
          </a:r>
        </a:p>
      </dsp:txBody>
      <dsp:txXfrm>
        <a:off x="2487183" y="279856"/>
        <a:ext cx="1305027" cy="1129001"/>
      </dsp:txXfrm>
    </dsp:sp>
    <dsp:sp modelId="{6B7C68F4-ABDE-4369-A8B9-138FA620AB98}">
      <dsp:nvSpPr>
        <dsp:cNvPr id="0" name=""/>
        <dsp:cNvSpPr/>
      </dsp:nvSpPr>
      <dsp:spPr>
        <a:xfrm>
          <a:off x="4484713" y="2335850"/>
          <a:ext cx="898709" cy="774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ED413-B09B-4222-9B38-C3FA51BA2797}">
      <dsp:nvSpPr>
        <dsp:cNvPr id="0" name=""/>
        <dsp:cNvSpPr/>
      </dsp:nvSpPr>
      <dsp:spPr>
        <a:xfrm>
          <a:off x="3953910" y="1038672"/>
          <a:ext cx="1952005" cy="1688713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Security</a:t>
          </a:r>
        </a:p>
      </dsp:txBody>
      <dsp:txXfrm>
        <a:off x="4277399" y="1318528"/>
        <a:ext cx="1305027" cy="1129001"/>
      </dsp:txXfrm>
    </dsp:sp>
    <dsp:sp modelId="{CECCFD84-249A-4DF9-B4B0-9DB74A2C086D}">
      <dsp:nvSpPr>
        <dsp:cNvPr id="0" name=""/>
        <dsp:cNvSpPr/>
      </dsp:nvSpPr>
      <dsp:spPr>
        <a:xfrm>
          <a:off x="3756105" y="3969958"/>
          <a:ext cx="898709" cy="774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39142-B598-4CA1-B886-30EA7F6A06BB}">
      <dsp:nvSpPr>
        <dsp:cNvPr id="0" name=""/>
        <dsp:cNvSpPr/>
      </dsp:nvSpPr>
      <dsp:spPr>
        <a:xfrm>
          <a:off x="3904875" y="3055782"/>
          <a:ext cx="2050073" cy="173831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Timeliness</a:t>
          </a:r>
        </a:p>
      </dsp:txBody>
      <dsp:txXfrm>
        <a:off x="4241260" y="3341011"/>
        <a:ext cx="1377303" cy="1167853"/>
      </dsp:txXfrm>
    </dsp:sp>
    <dsp:sp modelId="{B59CB556-6753-41EC-A5E2-12DECA078C06}">
      <dsp:nvSpPr>
        <dsp:cNvPr id="0" name=""/>
        <dsp:cNvSpPr/>
      </dsp:nvSpPr>
      <dsp:spPr>
        <a:xfrm>
          <a:off x="1948713" y="4139585"/>
          <a:ext cx="898709" cy="774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AAE9D-69D4-4602-9A02-0D8DBB65A56C}">
      <dsp:nvSpPr>
        <dsp:cNvPr id="0" name=""/>
        <dsp:cNvSpPr/>
      </dsp:nvSpPr>
      <dsp:spPr>
        <a:xfrm>
          <a:off x="2163694" y="4120415"/>
          <a:ext cx="1952005" cy="1688713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7030A0"/>
              </a:solidFill>
            </a:rPr>
            <a:t>Accuracy</a:t>
          </a:r>
        </a:p>
      </dsp:txBody>
      <dsp:txXfrm>
        <a:off x="2487183" y="4400271"/>
        <a:ext cx="1305027" cy="1129001"/>
      </dsp:txXfrm>
    </dsp:sp>
    <dsp:sp modelId="{550C3984-B4D4-4058-84F1-913B9B6D7C05}">
      <dsp:nvSpPr>
        <dsp:cNvPr id="0" name=""/>
        <dsp:cNvSpPr/>
      </dsp:nvSpPr>
      <dsp:spPr>
        <a:xfrm>
          <a:off x="882673" y="2692531"/>
          <a:ext cx="898709" cy="774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B2077-ED23-43A5-99FB-7C598322FF2E}">
      <dsp:nvSpPr>
        <dsp:cNvPr id="0" name=""/>
        <dsp:cNvSpPr/>
      </dsp:nvSpPr>
      <dsp:spPr>
        <a:xfrm>
          <a:off x="365168" y="3081742"/>
          <a:ext cx="1952005" cy="1688713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3000">
              <a:schemeClr val="accent2">
                <a:lumMod val="89000"/>
              </a:schemeClr>
            </a:gs>
            <a:gs pos="76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Integrity</a:t>
          </a:r>
        </a:p>
      </dsp:txBody>
      <dsp:txXfrm>
        <a:off x="688657" y="3361598"/>
        <a:ext cx="1305027" cy="1129001"/>
      </dsp:txXfrm>
    </dsp:sp>
    <dsp:sp modelId="{5308459F-7B64-4DB8-823E-26D22BA96690}">
      <dsp:nvSpPr>
        <dsp:cNvPr id="0" name=""/>
        <dsp:cNvSpPr/>
      </dsp:nvSpPr>
      <dsp:spPr>
        <a:xfrm>
          <a:off x="365168" y="1036348"/>
          <a:ext cx="1952005" cy="1688713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validity</a:t>
          </a:r>
        </a:p>
      </dsp:txBody>
      <dsp:txXfrm>
        <a:off x="688657" y="1316204"/>
        <a:ext cx="1305027" cy="1129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88133-1715-4FDD-8521-E9F422DB9B3F}">
      <dsp:nvSpPr>
        <dsp:cNvPr id="0" name=""/>
        <dsp:cNvSpPr/>
      </dsp:nvSpPr>
      <dsp:spPr>
        <a:xfrm>
          <a:off x="3103327" y="2398785"/>
          <a:ext cx="1832444" cy="1832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Data Analysis</a:t>
          </a:r>
        </a:p>
      </dsp:txBody>
      <dsp:txXfrm>
        <a:off x="3371682" y="2667140"/>
        <a:ext cx="1295734" cy="1295734"/>
      </dsp:txXfrm>
    </dsp:sp>
    <dsp:sp modelId="{108700FA-E42C-43B7-B723-8B036C0F4B08}">
      <dsp:nvSpPr>
        <dsp:cNvPr id="0" name=""/>
        <dsp:cNvSpPr/>
      </dsp:nvSpPr>
      <dsp:spPr>
        <a:xfrm rot="16200000">
          <a:off x="3742553" y="2101273"/>
          <a:ext cx="553993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553993" y="20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5700" y="2107938"/>
        <a:ext cx="27699" cy="27699"/>
      </dsp:txXfrm>
    </dsp:sp>
    <dsp:sp modelId="{E59BD84A-6BA0-4365-B45D-458CB14BE5DA}">
      <dsp:nvSpPr>
        <dsp:cNvPr id="0" name=""/>
        <dsp:cNvSpPr/>
      </dsp:nvSpPr>
      <dsp:spPr>
        <a:xfrm>
          <a:off x="3103327" y="12347"/>
          <a:ext cx="1832444" cy="18324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Group identification</a:t>
          </a:r>
        </a:p>
      </dsp:txBody>
      <dsp:txXfrm>
        <a:off x="3371682" y="280702"/>
        <a:ext cx="1295734" cy="1295734"/>
      </dsp:txXfrm>
    </dsp:sp>
    <dsp:sp modelId="{56DA1E9C-6683-45AB-A069-2ED582044878}">
      <dsp:nvSpPr>
        <dsp:cNvPr id="0" name=""/>
        <dsp:cNvSpPr/>
      </dsp:nvSpPr>
      <dsp:spPr>
        <a:xfrm rot="20520000">
          <a:off x="4877372" y="2925767"/>
          <a:ext cx="553993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553993" y="20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40518" y="2932432"/>
        <a:ext cx="27699" cy="27699"/>
      </dsp:txXfrm>
    </dsp:sp>
    <dsp:sp modelId="{60B52FB6-EBDE-4B9A-A21B-A3074AC7E710}">
      <dsp:nvSpPr>
        <dsp:cNvPr id="0" name=""/>
        <dsp:cNvSpPr/>
      </dsp:nvSpPr>
      <dsp:spPr>
        <a:xfrm>
          <a:off x="5372965" y="1661335"/>
          <a:ext cx="1832444" cy="18324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Trends and patterns</a:t>
          </a:r>
        </a:p>
      </dsp:txBody>
      <dsp:txXfrm>
        <a:off x="5641320" y="1929690"/>
        <a:ext cx="1295734" cy="1295734"/>
      </dsp:txXfrm>
    </dsp:sp>
    <dsp:sp modelId="{1673E3DD-888A-4B45-B3D6-F8458EB65AF8}">
      <dsp:nvSpPr>
        <dsp:cNvPr id="0" name=""/>
        <dsp:cNvSpPr/>
      </dsp:nvSpPr>
      <dsp:spPr>
        <a:xfrm rot="3240000">
          <a:off x="4443909" y="4259827"/>
          <a:ext cx="553993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553993" y="20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7056" y="4266492"/>
        <a:ext cx="27699" cy="27699"/>
      </dsp:txXfrm>
    </dsp:sp>
    <dsp:sp modelId="{CD5A6808-4810-497A-9031-D6C54DE50BAC}">
      <dsp:nvSpPr>
        <dsp:cNvPr id="0" name=""/>
        <dsp:cNvSpPr/>
      </dsp:nvSpPr>
      <dsp:spPr>
        <a:xfrm>
          <a:off x="4506040" y="4329454"/>
          <a:ext cx="1832444" cy="18324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Variations</a:t>
          </a:r>
        </a:p>
      </dsp:txBody>
      <dsp:txXfrm>
        <a:off x="4774395" y="4597809"/>
        <a:ext cx="1295734" cy="1295734"/>
      </dsp:txXfrm>
    </dsp:sp>
    <dsp:sp modelId="{D30ADF3A-F4EA-465C-A327-34E300E920EA}">
      <dsp:nvSpPr>
        <dsp:cNvPr id="0" name=""/>
        <dsp:cNvSpPr/>
      </dsp:nvSpPr>
      <dsp:spPr>
        <a:xfrm rot="7560000">
          <a:off x="3066734" y="4246815"/>
          <a:ext cx="521825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521825" y="20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14601" y="4254284"/>
        <a:ext cx="26091" cy="26091"/>
      </dsp:txXfrm>
    </dsp:sp>
    <dsp:sp modelId="{161128B1-8CE5-435A-A32D-645B0BE097F3}">
      <dsp:nvSpPr>
        <dsp:cNvPr id="0" name=""/>
        <dsp:cNvSpPr/>
      </dsp:nvSpPr>
      <dsp:spPr>
        <a:xfrm>
          <a:off x="1654097" y="4304606"/>
          <a:ext cx="1925477" cy="18821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144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Dependencies</a:t>
          </a:r>
        </a:p>
      </dsp:txBody>
      <dsp:txXfrm>
        <a:off x="1936077" y="4580239"/>
        <a:ext cx="1361517" cy="1330874"/>
      </dsp:txXfrm>
    </dsp:sp>
    <dsp:sp modelId="{6FC4283E-7DA0-4344-9A81-C09D73B0231F}">
      <dsp:nvSpPr>
        <dsp:cNvPr id="0" name=""/>
        <dsp:cNvSpPr/>
      </dsp:nvSpPr>
      <dsp:spPr>
        <a:xfrm rot="11880000">
          <a:off x="2607734" y="2925767"/>
          <a:ext cx="553993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553993" y="20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70881" y="2932432"/>
        <a:ext cx="27699" cy="27699"/>
      </dsp:txXfrm>
    </dsp:sp>
    <dsp:sp modelId="{B767143A-B7B4-4F87-B21A-899183DEE837}">
      <dsp:nvSpPr>
        <dsp:cNvPr id="0" name=""/>
        <dsp:cNvSpPr/>
      </dsp:nvSpPr>
      <dsp:spPr>
        <a:xfrm>
          <a:off x="833690" y="1661335"/>
          <a:ext cx="1832444" cy="18324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Anomalies detection</a:t>
          </a:r>
        </a:p>
      </dsp:txBody>
      <dsp:txXfrm>
        <a:off x="1102045" y="1929690"/>
        <a:ext cx="1295734" cy="1295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0.58413</cdr:x>
      <cdr:y>0.39137</cdr:y>
    </cdr:from>
    <cdr:to>
      <cdr:x>0.58666</cdr:x>
      <cdr:y>0.45058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xmlns="" id="{E0E0F65A-E21E-459E-8134-D50C48E930B9}"/>
            </a:ext>
          </a:extLst>
        </cdr:cNvPr>
        <cdr:cNvCxnSpPr/>
      </cdr:nvCxnSpPr>
      <cdr:spPr>
        <a:xfrm xmlns:a="http://schemas.openxmlformats.org/drawingml/2006/main" flipH="1" flipV="1">
          <a:off x="2082109" y="946392"/>
          <a:ext cx="9000" cy="1431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0.68599</cdr:x>
      <cdr:y>0.30157</cdr:y>
    </cdr:from>
    <cdr:to>
      <cdr:x>0.68599</cdr:x>
      <cdr:y>0.37052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xmlns="" id="{DF21D2C2-1C30-4DC1-90F8-D5EA5FC2B404}"/>
            </a:ext>
          </a:extLst>
        </cdr:cNvPr>
        <cdr:cNvCxnSpPr/>
      </cdr:nvCxnSpPr>
      <cdr:spPr>
        <a:xfrm xmlns:a="http://schemas.openxmlformats.org/drawingml/2006/main" flipV="1">
          <a:off x="2445189" y="729233"/>
          <a:ext cx="0" cy="1667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C63B-E375-42CB-AC38-9038A00287C8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052-129A-4147-A93B-DC2BD32F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87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156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48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4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49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55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78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05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9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3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99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08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AFDB5D-844F-4844-B2C9-1006FA46506A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91C761-318B-45C8-9216-167F78B608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602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idozie.nnaji@unn.edu.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deley.com/autoupdates/installer/Windows-x86/stable-incoming" TargetMode="External"/><Relationship Id="rId3" Type="http://schemas.openxmlformats.org/officeDocument/2006/relationships/diagramData" Target="../diagrams/data2.xml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itation.crosscit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mallseotools.com/plagiarism-check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269-017-1630-9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effield.ac.uk/library/rdm/repositori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12085497_Dealing_with_missing_data_Online_Supplement_2_to_Serious_stats_A_guide_to_advanced_statistics_for_the_behavioral_sciences_Basingstoke_Palgrav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table.org/" TargetMode="Externa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hart" Target="../charts/chart1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a.utexas.edu/users/davis/375/popecol/tables/f005.html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MFqwS6DTFxMPmWm-SQk1KO4Gmhtcmgec/view?usp=sharing" TargetMode="Externa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NpGMA1TEnqyldo-D-DxmKvNRHZnZHBAO" TargetMode="External"/><Relationship Id="rId2" Type="http://schemas.openxmlformats.org/officeDocument/2006/relationships/hyperlink" Target="https://drive.google.com/file/d/1sv3B1_de7T-vUjL-MmIwwRf3mMr-xbZI/view?usp=shari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76198" y="1054990"/>
            <a:ext cx="12353359" cy="5843351"/>
            <a:chOff x="-76198" y="1054990"/>
            <a:chExt cx="12353359" cy="5843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7234" y="4076094"/>
              <a:ext cx="2864224" cy="2822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33643" y="4035752"/>
              <a:ext cx="3043518" cy="2822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97505" y="1821471"/>
              <a:ext cx="2864224" cy="2822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6198" y="1176014"/>
              <a:ext cx="2940422" cy="2822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24678" y="1054990"/>
              <a:ext cx="3025587" cy="2822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7541"/>
            <a:ext cx="12192000" cy="63604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9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COLLEGE</a:t>
            </a:r>
            <a:r>
              <a:rPr lang="en-US" sz="3600" b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OF POSTGRADUATE STUDIES</a:t>
            </a:r>
            <a:br>
              <a:rPr lang="en-US" sz="36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36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36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36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ICT AND DATA ANALYSES</a:t>
            </a:r>
          </a:p>
          <a:p>
            <a:pPr marL="0" indent="0" algn="ctr">
              <a:buNone/>
            </a:pPr>
            <a: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en-US" sz="32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800" b="1" i="1" dirty="0">
                <a:solidFill>
                  <a:srgbClr val="FFC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Engr. Prof. C. C. Nnaji</a:t>
            </a:r>
            <a:br>
              <a:rPr lang="en-US" sz="3800" b="1" i="1" dirty="0">
                <a:solidFill>
                  <a:srgbClr val="FFC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en-US" sz="3800" b="1" i="1" dirty="0">
              <a:solidFill>
                <a:srgbClr val="FFC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baseline="30000" dirty="0"/>
              <a:t>1</a:t>
            </a:r>
            <a:r>
              <a:rPr lang="en-US" sz="2800" b="1" dirty="0"/>
              <a:t>Department of Civil Engineering, University of Nigeria, Nsukka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baseline="30000" dirty="0"/>
              <a:t>2</a:t>
            </a:r>
            <a:r>
              <a:rPr lang="en-US" sz="2800" b="1" dirty="0"/>
              <a:t> Faculty of Engineering and the Built Environment, University of Johannesburg</a:t>
            </a:r>
            <a:endParaRPr lang="en-US" sz="2800" dirty="0"/>
          </a:p>
          <a:p>
            <a:pPr marL="0" indent="0" algn="ctr">
              <a:buNone/>
            </a:pPr>
            <a:r>
              <a:rPr lang="en-US" sz="35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35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  <a:hlinkClick r:id="rId3"/>
              </a:rPr>
              <a:t>Chidozie.nnaji@unn.edu.ng</a:t>
            </a:r>
            <a: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Phone: 08038948808</a:t>
            </a:r>
            <a:b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en-US" sz="32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7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5730" y="585537"/>
            <a:ext cx="9157447" cy="2388721"/>
            <a:chOff x="1519518" y="523606"/>
            <a:chExt cx="9157447" cy="23887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2992" r="25127" b="61551"/>
            <a:stretch/>
          </p:blipFill>
          <p:spPr>
            <a:xfrm>
              <a:off x="1519518" y="523606"/>
              <a:ext cx="9157447" cy="230596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3953436" y="1303537"/>
              <a:ext cx="779929" cy="12678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918512" y="1106314"/>
              <a:ext cx="746311" cy="12804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55141" y="2457030"/>
              <a:ext cx="2205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Mendeley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27793" y="2265996"/>
              <a:ext cx="2205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Microsoft Reference Manager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1244" y="12633"/>
            <a:ext cx="1153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REFERENCE MANAGERS ADAPT TO WORD PROCESSING PROGRAMMES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119366414"/>
              </p:ext>
            </p:extLst>
          </p:nvPr>
        </p:nvGraphicFramePr>
        <p:xfrm>
          <a:off x="0" y="4892283"/>
          <a:ext cx="12192001" cy="150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1787236" y="3316441"/>
            <a:ext cx="792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EXACTLY DO REFERENCE MANAGERS DO?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49046" y="3713728"/>
            <a:ext cx="1557625" cy="15576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27619" y="6385530"/>
            <a:ext cx="4749045" cy="36933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8"/>
              </a:rPr>
              <a:t>To download Mendeley Desktop click here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17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QUICK EXTRACTION OF CITATTION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658906"/>
            <a:ext cx="11914094" cy="602428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Sometimes, there may be need for urgent retrieval of citation details.</a:t>
            </a:r>
          </a:p>
          <a:p>
            <a:pPr algn="just"/>
            <a:r>
              <a:rPr lang="en-US" dirty="0">
                <a:hlinkClick r:id="rId2"/>
              </a:rPr>
              <a:t>DOI Citation Formatter </a:t>
            </a:r>
            <a:r>
              <a:rPr lang="en-US" dirty="0"/>
              <a:t> is the right tool for you.</a:t>
            </a:r>
          </a:p>
          <a:p>
            <a:pPr algn="just"/>
            <a:r>
              <a:rPr lang="en-US" dirty="0"/>
              <a:t>By just inserting the DOI of the articles, it will immediately extract the citation in the desired format</a:t>
            </a:r>
          </a:p>
          <a:p>
            <a:pPr lvl="1" algn="just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2183" y="2327564"/>
            <a:ext cx="5809817" cy="45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62225"/>
            <a:ext cx="45910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otched Right Arrow 5"/>
          <p:cNvSpPr/>
          <p:nvPr/>
        </p:nvSpPr>
        <p:spPr>
          <a:xfrm>
            <a:off x="4724400" y="4170218"/>
            <a:ext cx="1648691" cy="1066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8982" y="5417127"/>
            <a:ext cx="170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After inserting DOI</a:t>
            </a:r>
          </a:p>
        </p:txBody>
      </p:sp>
      <p:sp>
        <p:nvSpPr>
          <p:cNvPr id="9" name="Down Arrow 8"/>
          <p:cNvSpPr/>
          <p:nvPr/>
        </p:nvSpPr>
        <p:spPr>
          <a:xfrm rot="2096177">
            <a:off x="10169236" y="5181601"/>
            <a:ext cx="526473" cy="1246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87891" y="5583381"/>
            <a:ext cx="170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Extracted citation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844145" y="3172690"/>
            <a:ext cx="1094509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70073" y="3352801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DOI </a:t>
            </a:r>
          </a:p>
        </p:txBody>
      </p:sp>
    </p:spTree>
    <p:extLst>
      <p:ext uri="{BB962C8B-B14F-4D97-AF65-F5344CB8AC3E}">
        <p14:creationId xmlns:p14="http://schemas.microsoft.com/office/powerpoint/2010/main" xmlns="" val="251441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Manuscript Submission And Publication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658906"/>
            <a:ext cx="11914094" cy="60242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Manuscript submission used to be a very rigorous and lengthy process (postage, emails)</a:t>
            </a:r>
          </a:p>
          <a:p>
            <a:pPr algn="just"/>
            <a:r>
              <a:rPr lang="en-US" dirty="0"/>
              <a:t>Now articles can be submitted and received by  the editor instantly</a:t>
            </a:r>
          </a:p>
          <a:p>
            <a:pPr algn="just"/>
            <a:r>
              <a:rPr lang="en-US" dirty="0"/>
              <a:t>Most reputable journals use standardized online submission platforms such as</a:t>
            </a:r>
          </a:p>
          <a:p>
            <a:pPr lvl="1" algn="just"/>
            <a:r>
              <a:rPr lang="en-US" dirty="0"/>
              <a:t>Editorial Manager (EM)</a:t>
            </a:r>
          </a:p>
          <a:p>
            <a:pPr lvl="1" algn="just"/>
            <a:r>
              <a:rPr lang="en-US" dirty="0"/>
              <a:t>Elsevier Editorial Services (EES)</a:t>
            </a:r>
          </a:p>
          <a:p>
            <a:pPr lvl="1" algn="just"/>
            <a:r>
              <a:rPr lang="en-US" dirty="0" err="1"/>
              <a:t>ScholarOne</a:t>
            </a:r>
            <a:r>
              <a:rPr lang="en-US" dirty="0"/>
              <a:t> Manuscript</a:t>
            </a:r>
          </a:p>
          <a:p>
            <a:pPr lvl="1" algn="just"/>
            <a:r>
              <a:rPr lang="en-US" dirty="0"/>
              <a:t>Some new journals use the Open Journal System (OJS)</a:t>
            </a:r>
          </a:p>
          <a:p>
            <a:pPr algn="just"/>
            <a:r>
              <a:rPr lang="en-US" dirty="0"/>
              <a:t>These systems allow authors to track their manuscripts after submission.</a:t>
            </a:r>
          </a:p>
          <a:p>
            <a:pPr algn="just"/>
            <a:r>
              <a:rPr lang="en-US" dirty="0"/>
              <a:t>Most online submission systems will usually progress as follows</a:t>
            </a:r>
          </a:p>
          <a:p>
            <a:pPr lvl="1" algn="just"/>
            <a:r>
              <a:rPr lang="en-US" dirty="0"/>
              <a:t>Manuscript Submitted</a:t>
            </a:r>
          </a:p>
          <a:p>
            <a:pPr lvl="1" algn="just"/>
            <a:r>
              <a:rPr lang="en-US" dirty="0"/>
              <a:t>Awaiting Editorial Processing</a:t>
            </a:r>
          </a:p>
          <a:p>
            <a:pPr lvl="1" algn="just"/>
            <a:r>
              <a:rPr lang="en-US" dirty="0"/>
              <a:t>Editor Assigned</a:t>
            </a:r>
          </a:p>
          <a:p>
            <a:pPr lvl="1" algn="just"/>
            <a:r>
              <a:rPr lang="en-US" dirty="0"/>
              <a:t>Reviewers Invited</a:t>
            </a:r>
          </a:p>
          <a:p>
            <a:pPr lvl="1" algn="just"/>
            <a:r>
              <a:rPr lang="en-US" dirty="0"/>
              <a:t>Under Review</a:t>
            </a:r>
          </a:p>
          <a:p>
            <a:pPr lvl="1" algn="just"/>
            <a:r>
              <a:rPr lang="en-US" dirty="0"/>
              <a:t>Decision in Progress</a:t>
            </a:r>
          </a:p>
          <a:p>
            <a:pPr lvl="1" algn="just"/>
            <a:r>
              <a:rPr lang="en-US" dirty="0"/>
              <a:t>Decision – </a:t>
            </a:r>
            <a:r>
              <a:rPr lang="en-US" b="1" i="1" dirty="0"/>
              <a:t>accept/reject</a:t>
            </a: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441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Plagiarism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9275"/>
            <a:ext cx="12192000" cy="6199094"/>
          </a:xfrm>
        </p:spPr>
        <p:txBody>
          <a:bodyPr>
            <a:normAutofit/>
          </a:bodyPr>
          <a:lstStyle/>
          <a:p>
            <a:pPr marL="457200" lvl="1" indent="-336550" algn="just"/>
            <a:r>
              <a:rPr lang="en-US" dirty="0"/>
              <a:t>Plagiarism simply implies using other peoples’ intellectual output without due credit.</a:t>
            </a:r>
          </a:p>
          <a:p>
            <a:pPr marL="457200" lvl="1" indent="-336550" algn="just"/>
            <a:r>
              <a:rPr lang="en-US" dirty="0"/>
              <a:t>The extreme form of plagiarism is attempting to portray another person’s work as one’s own</a:t>
            </a:r>
          </a:p>
          <a:p>
            <a:pPr marL="457200" lvl="1" indent="-336550" algn="just"/>
            <a:r>
              <a:rPr lang="en-US" dirty="0"/>
              <a:t>Plagiarism can result in </a:t>
            </a:r>
            <a:r>
              <a:rPr lang="en-US" b="1" i="1" dirty="0">
                <a:solidFill>
                  <a:srgbClr val="FF0000"/>
                </a:solidFill>
              </a:rPr>
              <a:t>paper rejection</a:t>
            </a:r>
            <a:r>
              <a:rPr lang="en-US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withdrawal of degree </a:t>
            </a:r>
            <a:r>
              <a:rPr lang="en-US" dirty="0"/>
              <a:t>or  even </a:t>
            </a:r>
            <a:r>
              <a:rPr lang="en-US" b="1" i="1" dirty="0">
                <a:solidFill>
                  <a:srgbClr val="FF0000"/>
                </a:solidFill>
              </a:rPr>
              <a:t>prosecution</a:t>
            </a:r>
          </a:p>
          <a:p>
            <a:pPr marL="457200" lvl="1" indent="-336550" algn="just"/>
            <a:r>
              <a:rPr lang="en-US" dirty="0"/>
              <a:t>Plagiarism checkers allow the researcher to do the following:</a:t>
            </a:r>
          </a:p>
          <a:p>
            <a:pPr marL="731520" lvl="2" indent="-336550" algn="just"/>
            <a:r>
              <a:rPr lang="en-US" dirty="0"/>
              <a:t>Check for copied contents or similar ones</a:t>
            </a:r>
          </a:p>
          <a:p>
            <a:pPr marL="731520" lvl="2" indent="-336550" algn="just"/>
            <a:r>
              <a:rPr lang="en-US" dirty="0"/>
              <a:t>Check for grammatical errors</a:t>
            </a:r>
          </a:p>
          <a:p>
            <a:pPr marL="731520" lvl="2" indent="-336550" algn="just"/>
            <a:r>
              <a:rPr lang="en-US" dirty="0"/>
              <a:t>Help in re-writing a document to minimize the incidence of plagiarism</a:t>
            </a:r>
          </a:p>
          <a:p>
            <a:pPr marL="731520" lvl="2" indent="-336550" algn="just"/>
            <a:r>
              <a:rPr lang="en-US" dirty="0"/>
              <a:t>Show plagiarized sources</a:t>
            </a:r>
          </a:p>
          <a:p>
            <a:pPr marL="731520" lvl="2" indent="-336550" algn="just"/>
            <a:r>
              <a:rPr lang="en-US" dirty="0"/>
              <a:t>Provide information on the degree of uniqueness or plagiarism of the document </a:t>
            </a:r>
          </a:p>
          <a:p>
            <a:pPr marL="457200" lvl="1" indent="-336550" algn="just"/>
            <a:r>
              <a:rPr lang="en-US" dirty="0"/>
              <a:t>As a general guide, a </a:t>
            </a:r>
            <a:r>
              <a:rPr lang="en-US" b="1" i="1" dirty="0"/>
              <a:t>similarity index </a:t>
            </a:r>
            <a:r>
              <a:rPr lang="en-US" dirty="0"/>
              <a:t>of less than </a:t>
            </a:r>
            <a:r>
              <a:rPr lang="en-US" b="1" i="1" dirty="0"/>
              <a:t>15%</a:t>
            </a:r>
            <a:r>
              <a:rPr lang="en-US" dirty="0"/>
              <a:t> is acceptable </a:t>
            </a:r>
          </a:p>
          <a:p>
            <a:pPr marL="457200" lvl="1" indent="-336550" algn="just"/>
            <a:r>
              <a:rPr lang="en-US" dirty="0"/>
              <a:t>Plagiarism check software are freely available online. Use the links below to access them.</a:t>
            </a:r>
          </a:p>
          <a:p>
            <a:pPr marL="457200" lvl="1" indent="-336550" algn="just"/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56030" y="5930153"/>
            <a:ext cx="2985247" cy="369332"/>
          </a:xfrm>
          <a:prstGeom prst="rect">
            <a:avLst/>
          </a:prstGeom>
          <a:solidFill>
            <a:srgbClr val="7030A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for smallseotools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9067800" y="6131859"/>
            <a:ext cx="2985247" cy="369332"/>
          </a:xfrm>
          <a:prstGeom prst="rect">
            <a:avLst/>
          </a:prstGeom>
          <a:solidFill>
            <a:srgbClr val="7030A0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for grammarly</a:t>
            </a:r>
          </a:p>
        </p:txBody>
      </p:sp>
    </p:spTree>
    <p:extLst>
      <p:ext uri="{BB962C8B-B14F-4D97-AF65-F5344CB8AC3E}">
        <p14:creationId xmlns:p14="http://schemas.microsoft.com/office/powerpoint/2010/main" xmlns="" val="43157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lum bright="4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12"/>
          <a:stretch/>
        </p:blipFill>
        <p:spPr>
          <a:xfrm>
            <a:off x="4114799" y="475208"/>
            <a:ext cx="3865419" cy="2556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10" y="152400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Hands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9929"/>
            <a:ext cx="12192000" cy="6199094"/>
          </a:xfrm>
        </p:spPr>
        <p:txBody>
          <a:bodyPr>
            <a:normAutofit/>
          </a:bodyPr>
          <a:lstStyle/>
          <a:p>
            <a:pPr marL="577850" lvl="1" indent="-457200" algn="just">
              <a:buAutoNum type="arabicPeriod"/>
            </a:pPr>
            <a:endParaRPr lang="en-US" dirty="0"/>
          </a:p>
          <a:p>
            <a:pPr marL="577850" lvl="1" indent="-457200" algn="just">
              <a:buAutoNum type="arabicPeriod"/>
            </a:pPr>
            <a:endParaRPr lang="en-US" dirty="0"/>
          </a:p>
          <a:p>
            <a:pPr marL="577850" lvl="1" indent="-457200" algn="just">
              <a:buAutoNum type="arabicPeriod"/>
            </a:pPr>
            <a:endParaRPr lang="en-US" dirty="0"/>
          </a:p>
          <a:p>
            <a:pPr marL="577850" lvl="1" indent="-457200" algn="just">
              <a:buAutoNum type="arabicPeriod"/>
            </a:pPr>
            <a:r>
              <a:rPr lang="en-US" dirty="0"/>
              <a:t>Download </a:t>
            </a:r>
            <a:r>
              <a:rPr lang="en-US" dirty="0" err="1"/>
              <a:t>Mendeley</a:t>
            </a:r>
            <a:r>
              <a:rPr lang="en-US" dirty="0"/>
              <a:t> Reference Manager and do the following</a:t>
            </a:r>
          </a:p>
          <a:p>
            <a:pPr marL="852170" lvl="2" indent="-457200" algn="just">
              <a:buAutoNum type="arabicPeriod"/>
            </a:pPr>
            <a:r>
              <a:rPr lang="en-US" dirty="0"/>
              <a:t>Enter three references using the </a:t>
            </a:r>
            <a:r>
              <a:rPr lang="en-US" dirty="0" err="1"/>
              <a:t>doi</a:t>
            </a:r>
            <a:endParaRPr lang="en-US" dirty="0"/>
          </a:p>
          <a:p>
            <a:pPr marL="852170" lvl="2" indent="-457200" algn="just">
              <a:buAutoNum type="arabicPeriod"/>
            </a:pPr>
            <a:r>
              <a:rPr lang="en-US" dirty="0"/>
              <a:t>Cite the references in a MS Word document using </a:t>
            </a:r>
            <a:r>
              <a:rPr lang="en-US" dirty="0" err="1"/>
              <a:t>Mendeley</a:t>
            </a:r>
            <a:r>
              <a:rPr lang="en-US" dirty="0"/>
              <a:t> Reference Manager</a:t>
            </a:r>
          </a:p>
          <a:p>
            <a:pPr marL="852170" lvl="2" indent="-457200" algn="just">
              <a:buAutoNum type="arabicPeriod"/>
            </a:pPr>
            <a:r>
              <a:rPr lang="en-US" dirty="0"/>
              <a:t>Automatically produce a list of those references in MS Word in any style of your choice</a:t>
            </a:r>
          </a:p>
          <a:p>
            <a:pPr marL="577850" lvl="1" indent="-457200" algn="just">
              <a:buAutoNum type="arabicPeriod"/>
            </a:pPr>
            <a:r>
              <a:rPr lang="en-US" dirty="0"/>
              <a:t>Using the DOI Citation Formatter, extract the citation for the article with the following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https://doi.org/10.1007/s11269-017-1630-9</a:t>
            </a:r>
            <a:endParaRPr lang="en-US" dirty="0"/>
          </a:p>
          <a:p>
            <a:pPr marL="577850" lvl="1" indent="-457200" algn="just">
              <a:buAutoNum type="arabicPeriod"/>
            </a:pPr>
            <a:r>
              <a:rPr lang="en-US" dirty="0"/>
              <a:t>Create an author’s account with any journal of your choice that uses online manuscript submission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43157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447133"/>
            <a:ext cx="6400799" cy="6410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5" y="1654630"/>
            <a:ext cx="11063515" cy="3280228"/>
          </a:xfrm>
          <a:noFill/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pPr algn="ctr"/>
            <a:r>
              <a:rPr lang="en-US" sz="13800" b="1" dirty="0">
                <a:solidFill>
                  <a:srgbClr val="C00000">
                    <a:alpha val="20000"/>
                  </a:srgbClr>
                </a:solidFill>
              </a:rPr>
              <a:t>DATA ANALYSES</a:t>
            </a:r>
          </a:p>
        </p:txBody>
      </p:sp>
    </p:spTree>
    <p:extLst>
      <p:ext uri="{BB962C8B-B14F-4D97-AF65-F5344CB8AC3E}">
        <p14:creationId xmlns:p14="http://schemas.microsoft.com/office/powerpoint/2010/main" xmlns="" val="335735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is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53" y="573181"/>
            <a:ext cx="11914094" cy="6024282"/>
          </a:xfrm>
        </p:spPr>
        <p:txBody>
          <a:bodyPr>
            <a:normAutofit/>
          </a:bodyPr>
          <a:lstStyle/>
          <a:p>
            <a:pPr marL="290513" lvl="1" indent="-290513" algn="just"/>
            <a:r>
              <a:rPr lang="en-US" sz="3200" dirty="0"/>
              <a:t>Data analysis is the process of unveiling information hidden in data</a:t>
            </a:r>
          </a:p>
          <a:p>
            <a:pPr marL="290513" lvl="1" indent="-290513" algn="just"/>
            <a:r>
              <a:rPr lang="en-US" sz="3200" dirty="0"/>
              <a:t>Method of analysis depends on the type of data available</a:t>
            </a:r>
          </a:p>
          <a:p>
            <a:pPr marL="564833" lvl="2" indent="-290513" algn="just"/>
            <a:endParaRPr lang="en-US" sz="2900" b="1" i="1" dirty="0"/>
          </a:p>
          <a:p>
            <a:pPr marL="564833" lvl="2" indent="-290513" algn="just"/>
            <a:endParaRPr lang="en-US" sz="2900" dirty="0"/>
          </a:p>
          <a:p>
            <a:pPr marL="290513" lvl="1" indent="-290513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CE4279-9E0B-4E6E-8BAB-AA1AABEA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2126033"/>
            <a:ext cx="7061947" cy="4727375"/>
          </a:xfrm>
          <a:prstGeom prst="rect">
            <a:avLst/>
          </a:prstGeom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xmlns="" id="{11C05CA9-3EB6-4DCD-B23D-4D315077596D}"/>
              </a:ext>
            </a:extLst>
          </p:cNvPr>
          <p:cNvSpPr/>
          <p:nvPr/>
        </p:nvSpPr>
        <p:spPr>
          <a:xfrm>
            <a:off x="0" y="3124200"/>
            <a:ext cx="6029325" cy="2809875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513" lvl="1" indent="-290513" algn="just"/>
            <a:r>
              <a:rPr lang="en-US" sz="2400" b="1" dirty="0">
                <a:solidFill>
                  <a:srgbClr val="FF0000"/>
                </a:solidFill>
              </a:rPr>
              <a:t>Inappropriate analysis leads to </a:t>
            </a:r>
          </a:p>
        </p:txBody>
      </p:sp>
    </p:spTree>
    <p:extLst>
      <p:ext uri="{BB962C8B-B14F-4D97-AF65-F5344CB8AC3E}">
        <p14:creationId xmlns:p14="http://schemas.microsoft.com/office/powerpoint/2010/main" xmlns="" val="404340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658906"/>
            <a:ext cx="11914094" cy="6024282"/>
          </a:xfrm>
        </p:spPr>
        <p:txBody>
          <a:bodyPr>
            <a:normAutofit/>
          </a:bodyPr>
          <a:lstStyle/>
          <a:p>
            <a:pPr marL="290513" lvl="1" indent="-290513" algn="just">
              <a:buNone/>
            </a:pPr>
            <a:r>
              <a:rPr lang="en-US" sz="2800" b="1" dirty="0"/>
              <a:t>Data Collection Possibilities with ICT</a:t>
            </a:r>
          </a:p>
          <a:p>
            <a:pPr marL="290513" lvl="1" indent="-290513" algn="just"/>
            <a:r>
              <a:rPr lang="en-US" sz="2800" dirty="0"/>
              <a:t>Data logging</a:t>
            </a:r>
          </a:p>
          <a:p>
            <a:pPr marL="290513" lvl="1" indent="-290513" algn="just"/>
            <a:r>
              <a:rPr lang="en-US" sz="2800" dirty="0"/>
              <a:t>Access to online repository and databases</a:t>
            </a:r>
          </a:p>
          <a:p>
            <a:pPr marL="290513" lvl="1" indent="-290513" algn="just"/>
            <a:r>
              <a:rPr lang="en-US" sz="2800" dirty="0"/>
              <a:t>Interactive online/offline surveys (</a:t>
            </a:r>
            <a:r>
              <a:rPr lang="en-US" sz="2800" dirty="0" err="1"/>
              <a:t>Eg</a:t>
            </a:r>
            <a:r>
              <a:rPr lang="en-US" sz="2800" dirty="0"/>
              <a:t>. Survey Monkey, Google Form)</a:t>
            </a:r>
          </a:p>
          <a:p>
            <a:pPr marL="290513" lvl="1" indent="-290513" algn="just"/>
            <a:r>
              <a:rPr lang="en-US" sz="2800" dirty="0"/>
              <a:t>Remote sensing (drones and satellite imaging)</a:t>
            </a:r>
          </a:p>
          <a:p>
            <a:pPr marL="290513" lvl="1" indent="-290513" algn="just"/>
            <a:r>
              <a:rPr lang="en-US" sz="2800" dirty="0"/>
              <a:t>Paperless and cost-effective data acquisition</a:t>
            </a:r>
          </a:p>
          <a:p>
            <a:pPr marL="290513" lvl="1" indent="-290513" algn="just"/>
            <a:r>
              <a:rPr lang="en-US" sz="2800" dirty="0"/>
              <a:t>Ease of organization and analyses of large amount of data</a:t>
            </a:r>
          </a:p>
          <a:p>
            <a:pPr marL="290513" lvl="1" indent="-290513" algn="just"/>
            <a:r>
              <a:rPr lang="en-US" sz="2800" dirty="0"/>
              <a:t>Online data storage</a:t>
            </a:r>
          </a:p>
          <a:p>
            <a:pPr marL="290513" lvl="1" indent="-290513" algn="just"/>
            <a:r>
              <a:rPr lang="en-US" sz="2800" dirty="0"/>
              <a:t>Real-time and instantaneous data transmission</a:t>
            </a:r>
          </a:p>
          <a:p>
            <a:pPr marL="290513" lvl="1" indent="-290513" algn="just"/>
            <a:r>
              <a:rPr lang="en-US" sz="2800" dirty="0"/>
              <a:t>Accurate and easy duplication and distribution</a:t>
            </a:r>
          </a:p>
          <a:p>
            <a:pPr marL="290513" lvl="1" indent="-290513" algn="just"/>
            <a:endParaRPr lang="en-US" sz="2800" dirty="0"/>
          </a:p>
          <a:p>
            <a:pPr marL="290513" lvl="1" indent="-290513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  <p:sp>
        <p:nvSpPr>
          <p:cNvPr id="4" name="TextBox 3">
            <a:hlinkClick r:id="rId2" highlightClick="1"/>
          </p:cNvPr>
          <p:cNvSpPr txBox="1"/>
          <p:nvPr/>
        </p:nvSpPr>
        <p:spPr>
          <a:xfrm>
            <a:off x="2930711" y="6349631"/>
            <a:ext cx="5849471" cy="3693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Click here for links to online data repositories</a:t>
            </a:r>
          </a:p>
        </p:txBody>
      </p:sp>
    </p:spTree>
    <p:extLst>
      <p:ext uri="{BB962C8B-B14F-4D97-AF65-F5344CB8AC3E}">
        <p14:creationId xmlns:p14="http://schemas.microsoft.com/office/powerpoint/2010/main" xmlns="" val="271142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0" y="161365"/>
            <a:ext cx="11237259" cy="4840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Tips For Reliable Data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" y="793376"/>
            <a:ext cx="6742099" cy="5970495"/>
          </a:xfrm>
          <a:noFill/>
          <a:ln w="38100">
            <a:noFill/>
            <a:prstDash val="dashDot"/>
          </a:ln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 analyses can be better than the parent data.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For good results from data analyses, the following conditions should be ensured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Data reliability – will we get the same result again?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Data validity – Is the appropriate data being collected?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Data integrity – Is the data free from manipulation?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Data accuracy – does the measurement reflect the actual situation?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Data Timeliness – Was measurement taken as and when due?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57925" y="1048871"/>
            <a:ext cx="6320118" cy="5809129"/>
            <a:chOff x="3267636" y="1690688"/>
            <a:chExt cx="5392270" cy="5002307"/>
          </a:xfrm>
        </p:grpSpPr>
        <p:sp>
          <p:nvSpPr>
            <p:cNvPr id="6" name="Hexagon 5"/>
            <p:cNvSpPr/>
            <p:nvPr/>
          </p:nvSpPr>
          <p:spPr>
            <a:xfrm>
              <a:off x="4634999" y="2631138"/>
              <a:ext cx="773888" cy="666807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xmlns="" val="2292478010"/>
                </p:ext>
              </p:extLst>
            </p:nvPr>
          </p:nvGraphicFramePr>
          <p:xfrm>
            <a:off x="3267636" y="1690688"/>
            <a:ext cx="5392270" cy="50023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968532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xmlns="" id="{71D98E92-B6B7-423B-A6C1-D68B8F06710D}"/>
              </a:ext>
            </a:extLst>
          </p:cNvPr>
          <p:cNvSpPr/>
          <p:nvPr/>
        </p:nvSpPr>
        <p:spPr>
          <a:xfrm rot="17285316">
            <a:off x="8872857" y="3502729"/>
            <a:ext cx="1206944" cy="1522459"/>
          </a:xfrm>
          <a:prstGeom prst="curvedRightArrow">
            <a:avLst>
              <a:gd name="adj1" fmla="val 25000"/>
              <a:gd name="adj2" fmla="val 74708"/>
              <a:gd name="adj3" fmla="val 424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837" y="6299981"/>
            <a:ext cx="4490421" cy="484095"/>
          </a:xfrm>
        </p:spPr>
        <p:txBody>
          <a:bodyPr>
            <a:noAutofit/>
          </a:bodyPr>
          <a:lstStyle/>
          <a:p>
            <a:r>
              <a:rPr lang="en-US" sz="2000" b="1" dirty="0"/>
              <a:t>Relationship Between Data And Analysis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52327"/>
            <a:ext cx="12184373" cy="50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Requirements For Data Analysis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157547" y="1285347"/>
            <a:ext cx="4951127" cy="5014634"/>
            <a:chOff x="601702" y="793376"/>
            <a:chExt cx="5794303" cy="534520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01702" y="3647516"/>
              <a:ext cx="54360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290367" y="1169892"/>
              <a:ext cx="1" cy="4968689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72553" y="793376"/>
              <a:ext cx="2716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Quality of analysis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34340" y="2339789"/>
              <a:ext cx="461665" cy="224386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b="1" dirty="0">
                  <a:solidFill>
                    <a:srgbClr val="92D050"/>
                  </a:solidFill>
                </a:rPr>
                <a:t>Quality of analysis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2788" y="1311443"/>
              <a:ext cx="2018276" cy="2263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/>
                  </a:solidFill>
                </a:rPr>
                <a:t>Good data</a:t>
              </a:r>
            </a:p>
            <a:p>
              <a:pPr algn="ctr"/>
              <a:r>
                <a:rPr lang="en-US" sz="2400" b="1" dirty="0">
                  <a:solidFill>
                    <a:schemeClr val="accent6"/>
                  </a:solidFill>
                </a:rPr>
                <a:t>+ 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</a:rPr>
                <a:t>Good analysis</a:t>
              </a:r>
              <a:endParaRPr lang="en-US" dirty="0"/>
            </a:p>
            <a:p>
              <a:pPr algn="ctr"/>
              <a:endParaRPr lang="en-US" b="1" dirty="0">
                <a:solidFill>
                  <a:schemeClr val="accent6"/>
                </a:solidFill>
              </a:endParaRPr>
            </a:p>
            <a:p>
              <a:pPr algn="ctr"/>
              <a:endParaRPr lang="en-US" b="1" dirty="0">
                <a:solidFill>
                  <a:schemeClr val="accent6"/>
                </a:solidFill>
              </a:endParaRPr>
            </a:p>
            <a:p>
              <a:pPr algn="ctr"/>
              <a:r>
                <a:rPr lang="en-US" b="1" dirty="0">
                  <a:solidFill>
                    <a:schemeClr val="accent6"/>
                  </a:solidFill>
                </a:rPr>
                <a:t>Most desirable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4032357" y="2443097"/>
              <a:ext cx="847165" cy="435232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1682860" y="2542511"/>
              <a:ext cx="847165" cy="435232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3414" y="1416459"/>
              <a:ext cx="2646054" cy="184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Bad data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+ 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Bad analysis</a:t>
              </a:r>
              <a:endParaRPr lang="en-US" dirty="0">
                <a:solidFill>
                  <a:srgbClr val="C00000"/>
                </a:solidFill>
              </a:endParaRPr>
            </a:p>
            <a:p>
              <a:pPr algn="ctr"/>
              <a:endParaRPr lang="en-US" b="1" dirty="0">
                <a:solidFill>
                  <a:srgbClr val="C00000"/>
                </a:solidFill>
              </a:endParaRPr>
            </a:p>
            <a:p>
              <a:pPr algn="ctr"/>
              <a:endParaRPr lang="en-US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Default state</a:t>
              </a: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582398" y="4886780"/>
              <a:ext cx="847165" cy="435232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41396" y="3821892"/>
              <a:ext cx="2646054" cy="184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</a:rPr>
                <a:t>Good data</a:t>
              </a:r>
            </a:p>
            <a:p>
              <a:pPr algn="ctr"/>
              <a:r>
                <a:rPr lang="en-US" sz="2400" b="1" dirty="0">
                  <a:solidFill>
                    <a:schemeClr val="accent3"/>
                  </a:solidFill>
                </a:rPr>
                <a:t>+ </a:t>
              </a:r>
            </a:p>
            <a:p>
              <a:pPr algn="ctr"/>
              <a:r>
                <a:rPr lang="en-US" b="1" dirty="0">
                  <a:solidFill>
                    <a:schemeClr val="accent3"/>
                  </a:solidFill>
                </a:rPr>
                <a:t>Bad analysis</a:t>
              </a:r>
              <a:endParaRPr lang="en-US" dirty="0">
                <a:solidFill>
                  <a:schemeClr val="accent3"/>
                </a:solidFill>
              </a:endParaRPr>
            </a:p>
            <a:p>
              <a:pPr algn="ctr"/>
              <a:endParaRPr lang="en-US" b="1" dirty="0">
                <a:solidFill>
                  <a:schemeClr val="accent3"/>
                </a:solidFill>
              </a:endParaRPr>
            </a:p>
            <a:p>
              <a:pPr algn="ctr"/>
              <a:endParaRPr lang="en-US" b="1" dirty="0">
                <a:solidFill>
                  <a:schemeClr val="accent3"/>
                </a:solidFill>
              </a:endParaRPr>
            </a:p>
            <a:p>
              <a:pPr algn="ctr"/>
              <a:r>
                <a:rPr lang="en-US" b="1" dirty="0">
                  <a:solidFill>
                    <a:schemeClr val="accent3"/>
                  </a:solidFill>
                </a:rPr>
                <a:t>Wasteful Amateurism</a:t>
              </a: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4040258" y="4886780"/>
              <a:ext cx="847165" cy="435232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0" y="512618"/>
            <a:ext cx="7102936" cy="6345382"/>
          </a:xfrm>
          <a:solidFill>
            <a:srgbClr val="92D050"/>
          </a:solidFill>
          <a:ln w="28575">
            <a:noFill/>
          </a:ln>
        </p:spPr>
        <p:txBody>
          <a:bodyPr>
            <a:normAutofit fontScale="25000" lnSpcReduction="20000"/>
          </a:bodyPr>
          <a:lstStyle/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Identification and selection of </a:t>
            </a:r>
            <a:r>
              <a:rPr lang="en-US" sz="11200" b="1" i="1" dirty="0">
                <a:solidFill>
                  <a:srgbClr val="7030A0"/>
                </a:solidFill>
              </a:rPr>
              <a:t>appropriate method of analysis 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Possessing </a:t>
            </a:r>
            <a:r>
              <a:rPr lang="en-US" sz="11200" b="1" i="1" dirty="0">
                <a:solidFill>
                  <a:srgbClr val="7030A0"/>
                </a:solidFill>
              </a:rPr>
              <a:t>necessary skills </a:t>
            </a:r>
            <a:r>
              <a:rPr lang="en-US" sz="11200" dirty="0">
                <a:solidFill>
                  <a:srgbClr val="7030A0"/>
                </a:solidFill>
              </a:rPr>
              <a:t>to analyze</a:t>
            </a:r>
          </a:p>
          <a:p>
            <a:pPr marL="111125" indent="-111125"/>
            <a:r>
              <a:rPr lang="en-US" sz="11200" b="1" i="1" dirty="0">
                <a:solidFill>
                  <a:srgbClr val="7030A0"/>
                </a:solidFill>
              </a:rPr>
              <a:t>Sound theoretical knowledge </a:t>
            </a:r>
            <a:r>
              <a:rPr lang="en-US" sz="11200" dirty="0">
                <a:solidFill>
                  <a:srgbClr val="7030A0"/>
                </a:solidFill>
              </a:rPr>
              <a:t>base for unbiased and correct inference </a:t>
            </a:r>
          </a:p>
          <a:p>
            <a:pPr marL="111125" indent="-111125"/>
            <a:r>
              <a:rPr lang="en-US" sz="11200" b="1" i="1" dirty="0">
                <a:solidFill>
                  <a:srgbClr val="7030A0"/>
                </a:solidFill>
              </a:rPr>
              <a:t>Adherence to standard </a:t>
            </a:r>
            <a:r>
              <a:rPr lang="en-US" sz="11200" dirty="0">
                <a:solidFill>
                  <a:srgbClr val="7030A0"/>
                </a:solidFill>
              </a:rPr>
              <a:t>and acceptable norms and practices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Data being </a:t>
            </a:r>
            <a:r>
              <a:rPr lang="en-US" sz="11200" dirty="0" err="1">
                <a:solidFill>
                  <a:srgbClr val="7030A0"/>
                </a:solidFill>
              </a:rPr>
              <a:t>analysed</a:t>
            </a:r>
            <a:r>
              <a:rPr lang="en-US" sz="11200" dirty="0">
                <a:solidFill>
                  <a:srgbClr val="7030A0"/>
                </a:solidFill>
              </a:rPr>
              <a:t> must </a:t>
            </a:r>
            <a:r>
              <a:rPr lang="en-US" sz="11200" b="1" i="1" dirty="0">
                <a:solidFill>
                  <a:srgbClr val="7030A0"/>
                </a:solidFill>
              </a:rPr>
              <a:t>target the objective of the research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Analysis must be </a:t>
            </a:r>
            <a:r>
              <a:rPr lang="en-US" sz="11200" b="1" i="1" dirty="0">
                <a:solidFill>
                  <a:srgbClr val="7030A0"/>
                </a:solidFill>
              </a:rPr>
              <a:t>accurate and honest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Details of data </a:t>
            </a:r>
            <a:r>
              <a:rPr lang="en-US" sz="11200" b="1" i="1" dirty="0">
                <a:solidFill>
                  <a:srgbClr val="7030A0"/>
                </a:solidFill>
              </a:rPr>
              <a:t>manipulation should be clearly reported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Factors that could </a:t>
            </a:r>
            <a:r>
              <a:rPr lang="en-US" sz="11200" b="1" i="1" dirty="0">
                <a:solidFill>
                  <a:srgbClr val="7030A0"/>
                </a:solidFill>
              </a:rPr>
              <a:t>influence accuracy of data</a:t>
            </a:r>
            <a:r>
              <a:rPr lang="en-US" sz="11200" dirty="0">
                <a:solidFill>
                  <a:srgbClr val="7030A0"/>
                </a:solidFill>
              </a:rPr>
              <a:t> should be taken into cognizance</a:t>
            </a:r>
          </a:p>
          <a:p>
            <a:pPr marL="111125" indent="-111125"/>
            <a:r>
              <a:rPr lang="en-US" sz="11200" dirty="0">
                <a:solidFill>
                  <a:srgbClr val="7030A0"/>
                </a:solidFill>
              </a:rPr>
              <a:t>Research team must </a:t>
            </a:r>
            <a:r>
              <a:rPr lang="en-US" sz="11200" b="1" i="1" dirty="0">
                <a:solidFill>
                  <a:srgbClr val="7030A0"/>
                </a:solidFill>
              </a:rPr>
              <a:t>maintain uniformity</a:t>
            </a:r>
            <a:r>
              <a:rPr lang="en-US" sz="11200" dirty="0">
                <a:solidFill>
                  <a:srgbClr val="7030A0"/>
                </a:solidFill>
              </a:rPr>
              <a:t> in data collection, analysis and reporting 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84A32F-DC5F-4ED8-A25E-FD2BCCB413CB}"/>
              </a:ext>
            </a:extLst>
          </p:cNvPr>
          <p:cNvSpPr txBox="1"/>
          <p:nvPr/>
        </p:nvSpPr>
        <p:spPr>
          <a:xfrm>
            <a:off x="7274543" y="4030917"/>
            <a:ext cx="2261005" cy="17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Bad data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+ </a:t>
            </a: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Good analysis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endParaRPr lang="en-US" b="1" dirty="0">
              <a:solidFill>
                <a:srgbClr val="FFC000"/>
              </a:solidFill>
            </a:endParaRPr>
          </a:p>
          <a:p>
            <a:pPr algn="ctr"/>
            <a:endParaRPr lang="en-US" b="1" dirty="0">
              <a:solidFill>
                <a:srgbClr val="FFC000"/>
              </a:solidFill>
            </a:endParaRP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Wasted professionalism</a:t>
            </a:r>
          </a:p>
        </p:txBody>
      </p:sp>
    </p:spTree>
    <p:extLst>
      <p:ext uri="{BB962C8B-B14F-4D97-AF65-F5344CB8AC3E}">
        <p14:creationId xmlns:p14="http://schemas.microsoft.com/office/powerpoint/2010/main" xmlns="" val="251911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24" y="519594"/>
            <a:ext cx="10972800" cy="6906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235"/>
            <a:ext cx="12192000" cy="5647765"/>
          </a:xfrm>
        </p:spPr>
        <p:txBody>
          <a:bodyPr/>
          <a:lstStyle/>
          <a:p>
            <a:r>
              <a:rPr lang="en-US" b="1" dirty="0"/>
              <a:t>INFORMATION COMMUNICATION AND TECHNOLOGY</a:t>
            </a:r>
          </a:p>
          <a:p>
            <a:pPr lvl="1"/>
            <a:r>
              <a:rPr lang="en-US" dirty="0"/>
              <a:t>Genera and Specific Application of ICT In Research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ICT In Literature Search and Referencing</a:t>
            </a:r>
          </a:p>
          <a:p>
            <a:pPr lvl="1"/>
            <a:r>
              <a:rPr lang="en-US" dirty="0"/>
              <a:t>Article Submission and Publication Made Easy Through ICT</a:t>
            </a:r>
          </a:p>
          <a:p>
            <a:r>
              <a:rPr lang="en-US" b="1" dirty="0"/>
              <a:t>DATA ANALYSES</a:t>
            </a:r>
          </a:p>
          <a:p>
            <a:pPr lvl="1"/>
            <a:r>
              <a:rPr lang="en-US" dirty="0"/>
              <a:t>Data Collection</a:t>
            </a:r>
          </a:p>
          <a:p>
            <a:pPr lvl="1"/>
            <a:r>
              <a:rPr lang="en-US" dirty="0"/>
              <a:t>Tips for Reliable Data Analyses</a:t>
            </a:r>
          </a:p>
          <a:p>
            <a:pPr lvl="1"/>
            <a:r>
              <a:rPr lang="en-US" dirty="0"/>
              <a:t>Requirements for Data Analyses</a:t>
            </a:r>
          </a:p>
          <a:p>
            <a:pPr lvl="1"/>
            <a:r>
              <a:rPr lang="en-US" dirty="0"/>
              <a:t>Types Data</a:t>
            </a:r>
          </a:p>
          <a:p>
            <a:pPr lvl="1"/>
            <a:r>
              <a:rPr lang="en-US" dirty="0"/>
              <a:t>Purpose of Data Analyses</a:t>
            </a:r>
          </a:p>
          <a:p>
            <a:pPr lvl="1"/>
            <a:r>
              <a:rPr lang="en-US" dirty="0"/>
              <a:t>Dealing with Outliers and Missing Values</a:t>
            </a:r>
          </a:p>
          <a:p>
            <a:pPr lvl="1"/>
            <a:r>
              <a:rPr lang="en-US" dirty="0"/>
              <a:t>Types of Data Analyses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633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4" y="-875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Types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58906"/>
            <a:ext cx="6110514" cy="6199094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US" sz="3000" b="1" dirty="0"/>
              <a:t>Nominal scale </a:t>
            </a:r>
            <a:r>
              <a:rPr lang="en-US" sz="3000" dirty="0"/>
              <a:t> - mere labels without any quantitative significance</a:t>
            </a:r>
          </a:p>
          <a:p>
            <a:pPr lvl="1"/>
            <a:r>
              <a:rPr lang="en-US" sz="2600" dirty="0" err="1"/>
              <a:t>Colour</a:t>
            </a:r>
            <a:r>
              <a:rPr lang="en-US" sz="2600" dirty="0"/>
              <a:t> of the eyes, state of origin, course of study, type of soil</a:t>
            </a:r>
          </a:p>
          <a:p>
            <a:r>
              <a:rPr lang="en-US" sz="3000" b="1" dirty="0"/>
              <a:t>Ordinal scale </a:t>
            </a:r>
            <a:r>
              <a:rPr lang="en-US" sz="3000" dirty="0"/>
              <a:t> - rank or order of data where actual numerical difference cannot be ascertained.</a:t>
            </a:r>
          </a:p>
          <a:p>
            <a:pPr lvl="1"/>
            <a:r>
              <a:rPr lang="en-US" sz="2600" dirty="0"/>
              <a:t>Class of degree, relative height,  </a:t>
            </a:r>
          </a:p>
          <a:p>
            <a:r>
              <a:rPr lang="en-US" sz="3000" b="1" dirty="0"/>
              <a:t>Interval scale</a:t>
            </a:r>
            <a:r>
              <a:rPr lang="en-US" sz="3000" dirty="0"/>
              <a:t> – order and exact difference between values are known. There is no true zero here</a:t>
            </a:r>
          </a:p>
          <a:p>
            <a:pPr lvl="1"/>
            <a:r>
              <a:rPr lang="en-US" sz="2600" dirty="0"/>
              <a:t>Temperature, Likert scale, time of the day, IQ, Age, dates, class</a:t>
            </a:r>
          </a:p>
          <a:p>
            <a:r>
              <a:rPr lang="en-US" sz="3000" b="1" dirty="0"/>
              <a:t>Ratio scale</a:t>
            </a:r>
            <a:r>
              <a:rPr lang="en-US" sz="3000" dirty="0"/>
              <a:t> – More like the interval scale but possesses a true zero.</a:t>
            </a:r>
            <a:endParaRPr lang="en-US" sz="3000" b="1" dirty="0"/>
          </a:p>
          <a:p>
            <a:pPr lvl="1"/>
            <a:r>
              <a:rPr lang="en-US" sz="2600" dirty="0"/>
              <a:t>Speed, length, weight, </a:t>
            </a:r>
            <a:r>
              <a:rPr lang="en-US" sz="2600" dirty="0" err="1"/>
              <a:t>etc</a:t>
            </a:r>
            <a:endParaRPr lang="en-US" sz="26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9784" y="765402"/>
            <a:ext cx="6092216" cy="4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493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Purpose of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58906"/>
            <a:ext cx="5979886" cy="619909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3000" b="1" dirty="0"/>
              <a:t>Group identification: </a:t>
            </a:r>
            <a:r>
              <a:rPr lang="en-US" sz="3000" dirty="0" err="1"/>
              <a:t>Eg</a:t>
            </a:r>
            <a:r>
              <a:rPr lang="en-US" sz="3000" dirty="0"/>
              <a:t>. grouping of soils based on physical properties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Principal component analysis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Hierarchical cluster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Anomalies detection</a:t>
            </a:r>
            <a:r>
              <a:rPr lang="en-US" sz="3000" dirty="0"/>
              <a:t>:</a:t>
            </a:r>
            <a:r>
              <a:rPr lang="en-US" sz="3000" b="1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outlier detection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Fraud detection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Error detection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Jumps (</a:t>
            </a:r>
            <a:r>
              <a:rPr lang="en-US" sz="2600" dirty="0" err="1"/>
              <a:t>Eg</a:t>
            </a:r>
            <a:r>
              <a:rPr lang="en-US" sz="2600" dirty="0"/>
              <a:t>. </a:t>
            </a:r>
            <a:r>
              <a:rPr lang="en-US" sz="2600" dirty="0" err="1"/>
              <a:t>Kruskal</a:t>
            </a:r>
            <a:r>
              <a:rPr lang="en-US" sz="2600" dirty="0"/>
              <a:t>-Wallis test of jump)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Dependencies</a:t>
            </a:r>
            <a:r>
              <a:rPr lang="en-US" sz="3000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Pearson’s correlation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Spearmen rho correlation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Variations</a:t>
            </a:r>
            <a:r>
              <a:rPr lang="en-US" sz="3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Descriptive statistics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Trends and Patterns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endParaRPr lang="en-US" sz="3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341033715"/>
              </p:ext>
            </p:extLst>
          </p:nvPr>
        </p:nvGraphicFramePr>
        <p:xfrm>
          <a:off x="4581525" y="658906"/>
          <a:ext cx="8039100" cy="619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9288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37653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n>
                  <a:solidFill>
                    <a:srgbClr val="FFC000"/>
                  </a:solidFill>
                </a:ln>
              </a:rPr>
              <a:t>Dealing With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1622"/>
            <a:ext cx="12191999" cy="123725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An outlier is a data point that lies far away from other values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 single or few outliers can totally distort the result of an analysis, leading to wrong inferences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endParaRPr lang="en-US" sz="3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80682" y="1959429"/>
                <a:ext cx="5850715" cy="4801314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chemeClr val="accent6"/>
                    </a:solidFill>
                  </a:rPr>
                  <a:t>Standard Deviation (3</a:t>
                </a:r>
                <a:r>
                  <a:rPr lang="el-GR" sz="2400" b="1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σ</a:t>
                </a:r>
                <a:r>
                  <a:rPr lang="en-US" sz="2400" b="1" dirty="0">
                    <a:solidFill>
                      <a:schemeClr val="accent6"/>
                    </a:solidFill>
                  </a:rPr>
                  <a:t>Test)</a:t>
                </a:r>
                <a:r>
                  <a:rPr lang="en-US" sz="2400" dirty="0"/>
                  <a:t>:A point that is more than 3 times the standard deviation is most likely an outlier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chemeClr val="accent6"/>
                    </a:solidFill>
                  </a:rPr>
                  <a:t>Box and Whiskers Plots</a:t>
                </a:r>
                <a:r>
                  <a:rPr lang="en-US" sz="2400" dirty="0"/>
                  <a:t>: these plots show the location of data points around the quantiles. Points outside the upper and lower quartiles can be considered as outliers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chemeClr val="accent6"/>
                    </a:solidFill>
                  </a:rPr>
                  <a:t>Interquartile Range(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A data point is considered an outlier if it is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−1.5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𝐼𝑄𝑅</m:t>
                        </m:r>
                      </m:e>
                    </m:d>
                  </m:oMath>
                </a14:m>
                <a:r>
                  <a:rPr lang="en-US" sz="2400" dirty="0"/>
                  <a:t> or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𝐼𝑄𝑅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1959429"/>
                <a:ext cx="5850715" cy="4801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527" y="2101354"/>
            <a:ext cx="3954889" cy="23222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19340" y="4709274"/>
            <a:ext cx="6280237" cy="2081491"/>
            <a:chOff x="5368060" y="62815"/>
            <a:chExt cx="6477576" cy="32614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0486" y="1192212"/>
              <a:ext cx="5638800" cy="16287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00486" y="1192212"/>
              <a:ext cx="816428" cy="8252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854041" y="1561544"/>
              <a:ext cx="662874" cy="6266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55657" y="1756229"/>
              <a:ext cx="58057" cy="72571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408057" y="1908629"/>
              <a:ext cx="58057" cy="72571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110513" y="1698174"/>
              <a:ext cx="58057" cy="72571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0598727" y="665018"/>
              <a:ext cx="429491" cy="84512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743213" y="167565"/>
              <a:ext cx="1634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Upper whisker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10800" y="2761734"/>
              <a:ext cx="1634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Third quartile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10210800" y="2188236"/>
              <a:ext cx="581892" cy="63275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118764" y="183567"/>
              <a:ext cx="1246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645236" y="665018"/>
              <a:ext cx="719777" cy="89652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538686" y="414342"/>
              <a:ext cx="1634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First quartile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7288233" y="882133"/>
              <a:ext cx="786163" cy="72571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001492" y="957104"/>
              <a:ext cx="537194" cy="66046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68060" y="62815"/>
              <a:ext cx="1634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Lower whisker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6255658" y="1908630"/>
              <a:ext cx="152399" cy="107021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46478" y="2954913"/>
              <a:ext cx="1634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Outliers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91941" y="1369622"/>
            <a:ext cx="3713586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Ways To Detect Outliers</a:t>
            </a:r>
          </a:p>
        </p:txBody>
      </p:sp>
    </p:spTree>
    <p:extLst>
      <p:ext uri="{BB962C8B-B14F-4D97-AF65-F5344CB8AC3E}">
        <p14:creationId xmlns:p14="http://schemas.microsoft.com/office/powerpoint/2010/main" xmlns="" val="3173492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3" y="-90068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Dealing With Missing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6983" y="459207"/>
            <a:ext cx="965531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 err="1"/>
              <a:t>Listwise</a:t>
            </a:r>
            <a:r>
              <a:rPr lang="en-US" sz="2800" b="1" dirty="0"/>
              <a:t> Deletion</a:t>
            </a:r>
            <a:r>
              <a:rPr lang="en-US" sz="2800" dirty="0"/>
              <a:t>: removal of all data recorded for the observation that has one or more missing values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Reduction in sample size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Biased result if data is not missing at random (MAR)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Pairwise Deletion</a:t>
            </a:r>
            <a:r>
              <a:rPr lang="en-US" sz="2800" dirty="0"/>
              <a:t>: Exclusion of only missing data point in analysis</a:t>
            </a:r>
            <a:endParaRPr lang="en-US" sz="2800" b="1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Variable Dropping</a:t>
            </a:r>
            <a:r>
              <a:rPr lang="en-US" sz="2800" dirty="0"/>
              <a:t>: if over 60% of data belonging to a particular variable is missing, it should be dropped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Last observation carried forward or next observation carried backward</a:t>
            </a:r>
            <a:r>
              <a:rPr lang="en-US" sz="2800" dirty="0"/>
              <a:t>: introduces bias if data has visible trend</a:t>
            </a:r>
            <a:endParaRPr lang="en-US" sz="2800" b="1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Linear interpolation</a:t>
            </a:r>
            <a:r>
              <a:rPr lang="en-US" sz="2800" dirty="0"/>
              <a:t>: works well for time series but not for seasonal data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Use overall mean, mode or median</a:t>
            </a:r>
            <a:r>
              <a:rPr lang="en-US" sz="2800" dirty="0"/>
              <a:t>: reduces variance</a:t>
            </a:r>
            <a:endParaRPr lang="en-US" sz="2800" b="1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Regression imputation</a:t>
            </a:r>
            <a:r>
              <a:rPr lang="en-US" sz="2800" dirty="0"/>
              <a:t>: using all available data to predict missing data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1431" y="2905401"/>
            <a:ext cx="2530569" cy="2356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hlinkClick r:id="rId3" highlightClick="1"/>
          </p:cNvPr>
          <p:cNvSpPr txBox="1"/>
          <p:nvPr/>
        </p:nvSpPr>
        <p:spPr>
          <a:xfrm>
            <a:off x="10184885" y="5633063"/>
            <a:ext cx="163956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/>
              <a:t>Click here for online article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7522" y="459206"/>
            <a:ext cx="2066925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704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8337"/>
            <a:ext cx="12192001" cy="7033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Types of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6982" y="658906"/>
            <a:ext cx="1219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Descriptive Analysis (what happened?)</a:t>
            </a:r>
            <a:r>
              <a:rPr lang="en-US" sz="2800" dirty="0"/>
              <a:t>: Provides information without providing reasons.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Measures of central tendency (mean, mode, median)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Measures of spread (variance, standard deviation, coefficient of variation)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Measure of divergence from normality (skew, kurtosis)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Diagnostic Analysis (Why did it happen?)</a:t>
            </a:r>
            <a:r>
              <a:rPr lang="en-US" sz="2800" dirty="0"/>
              <a:t>: Identifies </a:t>
            </a:r>
            <a:r>
              <a:rPr lang="en-US" sz="2800" b="1" i="1" dirty="0"/>
              <a:t>dependencies </a:t>
            </a:r>
            <a:r>
              <a:rPr lang="en-US" sz="2800" dirty="0"/>
              <a:t>and </a:t>
            </a:r>
            <a:r>
              <a:rPr lang="en-US" sz="2800" b="1" i="1" dirty="0"/>
              <a:t>patterns</a:t>
            </a:r>
            <a:endParaRPr lang="en-US" sz="28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Correlation (Pearson)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Trend (positive, negative)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Predictive Analysis (what is likely to happen?)</a:t>
            </a:r>
            <a:r>
              <a:rPr lang="en-US" sz="2800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Forecasting – regression and mechanistic models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Clusters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Tendencies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/>
              <a:t>Prescriptive Analysis (what should be done?)</a:t>
            </a:r>
            <a:r>
              <a:rPr lang="en-US" sz="2800" dirty="0"/>
              <a:t>:</a:t>
            </a:r>
            <a:endParaRPr lang="en-US" sz="2800" b="1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77519" y="3939988"/>
            <a:ext cx="3717500" cy="2813029"/>
            <a:chOff x="4106395" y="2070847"/>
            <a:chExt cx="4580405" cy="35068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664" r="35446"/>
            <a:stretch/>
          </p:blipFill>
          <p:spPr>
            <a:xfrm>
              <a:off x="4106395" y="2084294"/>
              <a:ext cx="4513169" cy="349343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97588" y="2070847"/>
              <a:ext cx="1089212" cy="31466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06451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656702" y="4839876"/>
            <a:ext cx="3453473" cy="2017489"/>
            <a:chOff x="5656702" y="4839876"/>
            <a:chExt cx="3453473" cy="20174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/>
            <a:srcRect l="4575" t="14706" r="6209" b="4412"/>
            <a:stretch/>
          </p:blipFill>
          <p:spPr>
            <a:xfrm>
              <a:off x="5656702" y="4839876"/>
              <a:ext cx="3453473" cy="201748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180729" y="4839877"/>
              <a:ext cx="461665" cy="20174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Interquartile Range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0" y="560285"/>
                <a:ext cx="4414108" cy="5077929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Mean</a:t>
                </a:r>
              </a:p>
              <a:p>
                <a:r>
                  <a:rPr lang="en-US" sz="2000" dirty="0"/>
                  <a:t>Arithmetic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Geometric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nary>
                          <m:naryPr>
                            <m:chr m:val="∏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>Harmonic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h𝑎𝑟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b="1" dirty="0"/>
                  <a:t>Note</a:t>
                </a:r>
                <a:r>
                  <a:rPr lang="en-US" sz="2000" dirty="0"/>
                  <a:t>: mean is adversely affected by outliers</a:t>
                </a:r>
                <a:endParaRPr lang="en-US" sz="2000" b="1" dirty="0"/>
              </a:p>
              <a:p>
                <a:endParaRPr lang="en-US" sz="1050" dirty="0"/>
              </a:p>
              <a:p>
                <a:r>
                  <a:rPr lang="en-US" sz="2000" b="1" u="sng" dirty="0"/>
                  <a:t>Median</a:t>
                </a:r>
                <a:r>
                  <a:rPr lang="en-US" sz="2000" dirty="0"/>
                  <a:t> – middle number</a:t>
                </a:r>
              </a:p>
              <a:p>
                <a:r>
                  <a:rPr lang="en-US" sz="2000" b="1" dirty="0"/>
                  <a:t>Note</a:t>
                </a:r>
                <a:r>
                  <a:rPr lang="en-US" sz="2000" dirty="0"/>
                  <a:t>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median is not adversely affected by outliers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Preferable if the distribution is skewed</a:t>
                </a:r>
              </a:p>
              <a:p>
                <a:endParaRPr lang="en-US" sz="300" dirty="0"/>
              </a:p>
              <a:p>
                <a:r>
                  <a:rPr lang="en-US" sz="2000" b="1" u="sng" dirty="0"/>
                  <a:t>Mode</a:t>
                </a:r>
                <a:r>
                  <a:rPr lang="en-US" sz="2000" dirty="0"/>
                  <a:t> – most frequent data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𝑚𝑜𝑑𝑒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𝑚𝑒𝑑𝑖𝑎𝑛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−2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285"/>
                <a:ext cx="4414108" cy="5077929"/>
              </a:xfrm>
              <a:prstGeom prst="rect">
                <a:avLst/>
              </a:prstGeom>
              <a:blipFill>
                <a:blip r:embed="rId3"/>
                <a:stretch>
                  <a:fillRect l="-1240" t="-599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466"/>
          <a:stretch/>
        </p:blipFill>
        <p:spPr>
          <a:xfrm>
            <a:off x="0" y="5664472"/>
            <a:ext cx="5656702" cy="11666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414107" y="10789"/>
                <a:ext cx="4210733" cy="490442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pPr algn="l"/>
                <a:r>
                  <a:rPr lang="en-US" sz="2000" u="sng" dirty="0"/>
                  <a:t>Range </a:t>
                </a:r>
                <a:r>
                  <a:rPr lang="en-US" sz="2000" b="0" dirty="0"/>
                  <a:t>– difference between the maximum and minimum values</a:t>
                </a:r>
              </a:p>
              <a:p>
                <a:pPr algn="l"/>
                <a:r>
                  <a:rPr lang="en-US" sz="2000" dirty="0"/>
                  <a:t>Note</a:t>
                </a:r>
                <a:r>
                  <a:rPr lang="en-US" sz="2000" b="0" dirty="0"/>
                  <a:t>: an outlier can exaggerate the range</a:t>
                </a:r>
              </a:p>
              <a:p>
                <a:pPr algn="l"/>
                <a:endParaRPr lang="en-US" sz="700" b="0" dirty="0"/>
              </a:p>
              <a:p>
                <a:pPr algn="l"/>
                <a:r>
                  <a:rPr lang="en-US" sz="2000" u="sng" dirty="0"/>
                  <a:t>Standard Deviation </a:t>
                </a:r>
                <a:r>
                  <a:rPr lang="en-US" sz="2000" b="0" dirty="0"/>
                  <a:t>– indicates the spread of data about the mean.</a:t>
                </a:r>
              </a:p>
              <a:p>
                <a:endParaRPr lang="en-US" sz="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algn="l"/>
                <a:r>
                  <a:rPr lang="en-US" sz="2000" dirty="0"/>
                  <a:t>Note</a:t>
                </a:r>
                <a:r>
                  <a:rPr lang="en-US" sz="2000" b="0" dirty="0"/>
                  <a:t>: For a normal distribution,</a:t>
                </a:r>
              </a:p>
              <a:p>
                <a:pPr marL="285750" indent="-285750" algn="l">
                  <a:buFont typeface="Wingdings" panose="05000000000000000000" pitchFamily="2" charset="2"/>
                  <a:buChar char="§"/>
                </a:pPr>
                <a:r>
                  <a:rPr lang="en-US" sz="2000" b="0" dirty="0"/>
                  <a:t>68% of data fall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/>
              </a:p>
              <a:p>
                <a:pPr marL="285750" indent="-285750" algn="l">
                  <a:buFont typeface="Wingdings" panose="05000000000000000000" pitchFamily="2" charset="2"/>
                  <a:buChar char="§"/>
                </a:pPr>
                <a:r>
                  <a:rPr lang="en-US" sz="2000" b="0" dirty="0"/>
                  <a:t>95% of data fall within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285750" indent="-285750" algn="l">
                  <a:buFont typeface="Wingdings" panose="05000000000000000000" pitchFamily="2" charset="2"/>
                  <a:buChar char="§"/>
                </a:pPr>
                <a:r>
                  <a:rPr lang="en-US" sz="2000" b="0" dirty="0"/>
                  <a:t>99.7% of data fall within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b="0" dirty="0"/>
              </a:p>
              <a:p>
                <a:pPr algn="l"/>
                <a:r>
                  <a:rPr lang="en-US" sz="2000" u="sng" dirty="0"/>
                  <a:t>Interquartile Range (IQR) </a:t>
                </a:r>
                <a:r>
                  <a:rPr lang="en-US" sz="2000" b="0" dirty="0"/>
                  <a:t>– This is the middle half of the data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𝐼𝑄𝑅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107" y="10789"/>
                <a:ext cx="4210733" cy="4904420"/>
              </a:xfrm>
              <a:prstGeom prst="rect">
                <a:avLst/>
              </a:prstGeom>
              <a:blipFill>
                <a:blip r:embed="rId5"/>
                <a:stretch>
                  <a:fillRect l="-1299" t="-620" r="-1587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862022" y="166260"/>
            <a:ext cx="322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Means can be deceptive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624840" y="465713"/>
            <a:ext cx="3688183" cy="4468320"/>
            <a:chOff x="8503817" y="-33067"/>
            <a:chExt cx="3688183" cy="446832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/>
            <a:srcRect t="16960" r="4660"/>
            <a:stretch/>
          </p:blipFill>
          <p:spPr>
            <a:xfrm>
              <a:off x="8503817" y="2220589"/>
              <a:ext cx="3571641" cy="221466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919906" y="2276150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dirty="0"/>
                    <a:t> = 20</a:t>
                  </a: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dirty="0"/>
                    <a:t> = 5</a:t>
                  </a: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9906" y="2276150"/>
                  <a:ext cx="914400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>
              <a:off x="9377106" y="2922481"/>
              <a:ext cx="1140300" cy="11596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/>
            <a:srcRect t="16722" r="5070"/>
            <a:stretch/>
          </p:blipFill>
          <p:spPr>
            <a:xfrm>
              <a:off x="8503817" y="-417"/>
              <a:ext cx="3571641" cy="222100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019795" y="105433"/>
                  <a:ext cx="8599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dirty="0"/>
                    <a:t> = 20</a:t>
                  </a: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dirty="0"/>
                    <a:t> = 10</a:t>
                  </a: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9795" y="105433"/>
                  <a:ext cx="859976" cy="646331"/>
                </a:xfrm>
                <a:prstGeom prst="rect">
                  <a:avLst/>
                </a:prstGeom>
                <a:blipFill>
                  <a:blip r:embed="rId9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9642935" y="613264"/>
              <a:ext cx="874471" cy="123799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0116607" y="-33067"/>
              <a:ext cx="20753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For a cutoff value of 30 </a:t>
              </a:r>
              <a:r>
                <a:rPr lang="en-US" dirty="0" err="1">
                  <a:solidFill>
                    <a:srgbClr val="FF0000"/>
                  </a:solidFill>
                </a:rPr>
                <a:t>mins</a:t>
              </a:r>
              <a:r>
                <a:rPr lang="en-US" dirty="0">
                  <a:solidFill>
                    <a:srgbClr val="FF0000"/>
                  </a:solidFill>
                </a:rPr>
                <a:t>, about </a:t>
              </a:r>
              <a:r>
                <a:rPr lang="en-US" b="1" dirty="0">
                  <a:solidFill>
                    <a:srgbClr val="FF0000"/>
                  </a:solidFill>
                </a:rPr>
                <a:t>16%</a:t>
              </a:r>
              <a:r>
                <a:rPr lang="en-US" dirty="0">
                  <a:solidFill>
                    <a:srgbClr val="FF0000"/>
                  </a:solidFill>
                </a:rPr>
                <a:t> of the data are unacceptable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50677" y="2145745"/>
              <a:ext cx="207539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For a cutoff value of 30 </a:t>
              </a:r>
              <a:r>
                <a:rPr lang="en-US" dirty="0" err="1">
                  <a:solidFill>
                    <a:srgbClr val="7030A0"/>
                  </a:solidFill>
                </a:rPr>
                <a:t>mins</a:t>
              </a:r>
              <a:r>
                <a:rPr lang="en-US" dirty="0">
                  <a:solidFill>
                    <a:srgbClr val="7030A0"/>
                  </a:solidFill>
                </a:rPr>
                <a:t>, only about </a:t>
              </a:r>
              <a:r>
                <a:rPr lang="en-US" b="1" dirty="0">
                  <a:solidFill>
                    <a:srgbClr val="7030A0"/>
                  </a:solidFill>
                </a:rPr>
                <a:t>2.3%</a:t>
              </a:r>
              <a:r>
                <a:rPr lang="en-US" dirty="0">
                  <a:solidFill>
                    <a:srgbClr val="7030A0"/>
                  </a:solidFill>
                </a:rPr>
                <a:t> of the data are unacceptable </a:t>
              </a:r>
            </a:p>
          </p:txBody>
        </p:sp>
      </p:grpSp>
      <p:sp>
        <p:nvSpPr>
          <p:cNvPr id="44" name="Up Arrow Callout 43"/>
          <p:cNvSpPr/>
          <p:nvPr/>
        </p:nvSpPr>
        <p:spPr>
          <a:xfrm>
            <a:off x="9251576" y="5029200"/>
            <a:ext cx="2944905" cy="18281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+mj-lt"/>
              </a:rPr>
              <a:t>Always report both the mean and the standard deviation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10789"/>
            <a:ext cx="436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Descriptive Analyses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8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183620" y="547506"/>
                <a:ext cx="4928088" cy="4495141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Skewness</a:t>
                </a:r>
                <a:r>
                  <a:rPr lang="en-US" sz="2000" dirty="0"/>
                  <a:t>– used to determine if data is normally distributed or not</a:t>
                </a:r>
                <a:endParaRPr lang="en-US" sz="2000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𝑚𝑜𝑑𝑒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000" b="1" dirty="0"/>
                  <a:t>Note</a:t>
                </a:r>
                <a:r>
                  <a:rPr lang="en-US" sz="2000" dirty="0"/>
                  <a:t>: The data is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Normally distributed</a:t>
                </a:r>
                <a:r>
                  <a:rPr lang="en-US" sz="2000" dirty="0"/>
                  <a:t> if </a:t>
                </a:r>
                <a:r>
                  <a:rPr lang="en-US" sz="2000" i="1" dirty="0"/>
                  <a:t>S </a:t>
                </a:r>
                <a:r>
                  <a:rPr lang="en-US" sz="2000" i="1" dirty="0">
                    <a:latin typeface="Century Gothic" panose="020B0502020202020204" pitchFamily="34" charset="0"/>
                  </a:rPr>
                  <a:t>≈ 0</a:t>
                </a:r>
                <a:endParaRPr lang="en-US" sz="2000" b="1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positively skewed </a:t>
                </a:r>
                <a:r>
                  <a:rPr lang="en-US" sz="2000" dirty="0"/>
                  <a:t>(</a:t>
                </a:r>
                <a:r>
                  <a:rPr lang="en-US" sz="2000" i="1" dirty="0"/>
                  <a:t>S &gt; 0</a:t>
                </a:r>
                <a:r>
                  <a:rPr lang="en-US" sz="2000" dirty="0"/>
                  <a:t>) if most of the values pile up on the left and spreads out more on the right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Negatively skewed</a:t>
                </a:r>
                <a:r>
                  <a:rPr lang="en-US" sz="2000" dirty="0"/>
                  <a:t> (</a:t>
                </a:r>
                <a:r>
                  <a:rPr lang="en-US" sz="2000" i="1" dirty="0"/>
                  <a:t>S &lt; 0</a:t>
                </a:r>
                <a:r>
                  <a:rPr lang="en-US" sz="2000" dirty="0"/>
                  <a:t>) if most of the data pile up on the right side and spreads out more on the left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620" y="547506"/>
                <a:ext cx="4928088" cy="4495141"/>
              </a:xfrm>
              <a:prstGeom prst="rect">
                <a:avLst/>
              </a:prstGeom>
              <a:blipFill>
                <a:blip r:embed="rId2"/>
                <a:stretch>
                  <a:fillRect l="-1110" t="-677" r="-2096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688" t="28548" r="33173" b="12332"/>
          <a:stretch/>
        </p:blipFill>
        <p:spPr>
          <a:xfrm>
            <a:off x="10153012" y="4464424"/>
            <a:ext cx="2038988" cy="23935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0" y="10789"/>
                <a:ext cx="5183619" cy="4775474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Kurtosis</a:t>
                </a:r>
                <a:r>
                  <a:rPr lang="en-US" sz="2000" dirty="0"/>
                  <a:t>– refers to the </a:t>
                </a:r>
                <a:r>
                  <a:rPr lang="en-US" sz="2000" dirty="0" err="1"/>
                  <a:t>peakedness</a:t>
                </a:r>
                <a:r>
                  <a:rPr lang="en-US" sz="2000" dirty="0"/>
                  <a:t>or flatness of a distribution</a:t>
                </a:r>
                <a:endParaRPr lang="en-US" sz="2000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100" b="1" u="sng" dirty="0"/>
              </a:p>
              <a:p>
                <a:r>
                  <a:rPr lang="en-US" sz="2000" b="1" u="sng" dirty="0"/>
                  <a:t>Excess Kurtosis</a:t>
                </a:r>
                <a:r>
                  <a:rPr lang="en-US" sz="2000" dirty="0"/>
                  <a:t> – compares the kurtosis of a distribution with that of a normal 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𝐸𝑥𝑐𝑒𝑠𝑠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𝑘𝑢𝑟𝑡𝑜𝑠𝑖𝑠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−3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b="1" dirty="0"/>
                  <a:t>Note</a:t>
                </a:r>
                <a:r>
                  <a:rPr lang="en-US" sz="2000" dirty="0"/>
                  <a:t>: The data has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A peaked distribution if </a:t>
                </a:r>
                <a:r>
                  <a:rPr lang="en-US" sz="2000" i="1" dirty="0"/>
                  <a:t>K &gt; 0. 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large outliers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/>
                  <a:t>Relatively flat distribution if </a:t>
                </a:r>
                <a:r>
                  <a:rPr lang="en-US" sz="2000" i="1" dirty="0"/>
                  <a:t>K &lt; 0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Few outliers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i="1" dirty="0"/>
                  <a:t>A normal distribution if </a:t>
                </a:r>
                <a:r>
                  <a:rPr lang="en-US" sz="2000" dirty="0"/>
                  <a:t>K = 3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Normal distribution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89"/>
                <a:ext cx="5183619" cy="4775474"/>
              </a:xfrm>
              <a:prstGeom prst="rect">
                <a:avLst/>
              </a:prstGeom>
              <a:blipFill>
                <a:blip r:embed="rId4"/>
                <a:stretch>
                  <a:fillRect l="-1056" t="-637" r="-1056" b="-1274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0800" t="4751"/>
          <a:stretch/>
        </p:blipFill>
        <p:spPr>
          <a:xfrm>
            <a:off x="10153012" y="10789"/>
            <a:ext cx="2038987" cy="2293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7773" r="8510"/>
          <a:stretch/>
        </p:blipFill>
        <p:spPr>
          <a:xfrm>
            <a:off x="10153012" y="2270124"/>
            <a:ext cx="2038987" cy="219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39134" t="9400" b="3402"/>
          <a:stretch/>
        </p:blipFill>
        <p:spPr>
          <a:xfrm>
            <a:off x="134471" y="4720233"/>
            <a:ext cx="3173505" cy="2137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7976" y="5936269"/>
            <a:ext cx="176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Kurtosis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26188" y="6197879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Skewness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834717" y="5257800"/>
            <a:ext cx="1318295" cy="108921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16385" y="24286"/>
            <a:ext cx="5036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Descriptive Analyses </a:t>
            </a:r>
            <a:r>
              <a:rPr lang="en-US" sz="2800" b="1" u="sng" dirty="0" err="1"/>
              <a:t>Contd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436528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6"/>
          <a:stretch/>
        </p:blipFill>
        <p:spPr>
          <a:xfrm>
            <a:off x="6166317" y="627444"/>
            <a:ext cx="5601260" cy="32518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-1" y="560285"/>
                <a:ext cx="5741895" cy="5743239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Correlation</a:t>
                </a:r>
                <a:r>
                  <a:rPr lang="en-US" sz="2000" dirty="0"/>
                  <a:t> – shows how strongly associated a pair of parameters are</a:t>
                </a:r>
              </a:p>
              <a:p>
                <a:r>
                  <a:rPr lang="en-US" sz="2000" b="1" i="1" dirty="0"/>
                  <a:t>Pearson correlation coefficient (r) </a:t>
                </a:r>
                <a:r>
                  <a:rPr lang="en-US" sz="2000" dirty="0"/>
                  <a:t>is the most widely used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e>
                              </m:nary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e>
                                  </m:nary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000" i="1" dirty="0"/>
              </a:p>
              <a:p>
                <a:endParaRPr lang="en-US" sz="2000" b="1" i="1" dirty="0"/>
              </a:p>
              <a:p>
                <a:r>
                  <a:rPr lang="en-US" sz="2000" b="1" dirty="0"/>
                  <a:t>Note</a:t>
                </a:r>
                <a:r>
                  <a:rPr lang="en-US" sz="2000" dirty="0"/>
                  <a:t>: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Correlation does not prove causality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sz="2000" dirty="0"/>
                  <a:t> indicate perfect positive or negative correlation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0 indicates no correlation at all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i="1" dirty="0"/>
                  <a:t>0.1 ≤ r ≤ 0.29 </a:t>
                </a:r>
                <a:r>
                  <a:rPr lang="en-US" sz="2000" i="1" dirty="0">
                    <a:latin typeface="Century Gothic" panose="020B0502020202020204" pitchFamily="34" charset="0"/>
                  </a:rPr>
                  <a:t>→ </a:t>
                </a:r>
                <a:r>
                  <a:rPr lang="en-US" sz="2000" b="1" i="1" dirty="0"/>
                  <a:t>weak association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i="1" dirty="0"/>
                  <a:t>0.3 ≤ r ≤ 0.49 </a:t>
                </a:r>
                <a:r>
                  <a:rPr lang="en-US" sz="2000" i="1" dirty="0">
                    <a:latin typeface="Century Gothic" panose="020B0502020202020204" pitchFamily="34" charset="0"/>
                  </a:rPr>
                  <a:t>→ </a:t>
                </a:r>
                <a:r>
                  <a:rPr lang="en-US" sz="2000" b="1" i="1" dirty="0"/>
                  <a:t>medium association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i="1" dirty="0"/>
                  <a:t>r ≥ 0.5 </a:t>
                </a:r>
                <a:r>
                  <a:rPr lang="en-US" sz="2000" i="1" dirty="0">
                    <a:latin typeface="Century Gothic" panose="020B0502020202020204" pitchFamily="34" charset="0"/>
                  </a:rPr>
                  <a:t>→ </a:t>
                </a:r>
                <a:r>
                  <a:rPr lang="en-US" sz="2000" b="1" i="1" dirty="0"/>
                  <a:t>strong association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There is always need to check whether correlation is significant before drawing conclusion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60285"/>
                <a:ext cx="5741895" cy="5743239"/>
              </a:xfrm>
              <a:prstGeom prst="rect">
                <a:avLst/>
              </a:prstGeom>
              <a:blipFill>
                <a:blip r:embed="rId3"/>
                <a:stretch>
                  <a:fillRect l="-953" t="-530" b="-847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289612" y="-26894"/>
            <a:ext cx="436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Diagnostic Analyses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0494" y="658906"/>
            <a:ext cx="502423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741894" y="3953436"/>
                <a:ext cx="6450106" cy="2762103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Ascertaining Significance of Correlation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Calculate the </a:t>
                </a:r>
                <a:r>
                  <a:rPr lang="en-US" i="1" dirty="0"/>
                  <a:t>t –</a:t>
                </a:r>
                <a:r>
                  <a:rPr lang="en-US" dirty="0"/>
                  <a:t>value as follows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Choose confidence level, CL (usually 95%)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Obtain </a:t>
                </a:r>
                <a:r>
                  <a:rPr lang="en-US" i="1" dirty="0"/>
                  <a:t>critical t – </a:t>
                </a:r>
                <a:r>
                  <a:rPr lang="en-US" dirty="0"/>
                  <a:t>value from the T table using (n-2) degree of freedom and 95% or 99% CL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If computed </a:t>
                </a:r>
                <a:r>
                  <a:rPr lang="en-US" i="1" dirty="0"/>
                  <a:t>t </a:t>
                </a:r>
                <a:r>
                  <a:rPr lang="en-US" dirty="0"/>
                  <a:t>value &gt;</a:t>
                </a:r>
                <a:r>
                  <a:rPr lang="en-US" i="1" dirty="0"/>
                  <a:t>critical t</a:t>
                </a:r>
                <a:r>
                  <a:rPr lang="en-US" dirty="0"/>
                  <a:t> value, then </a:t>
                </a:r>
                <a:r>
                  <a:rPr lang="en-US" b="1" i="1" dirty="0"/>
                  <a:t>correlation is significant (Reject null hypothesis)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If computed </a:t>
                </a:r>
                <a:r>
                  <a:rPr lang="en-US" i="1" dirty="0"/>
                  <a:t>t </a:t>
                </a:r>
                <a:r>
                  <a:rPr lang="en-US" dirty="0"/>
                  <a:t>value &lt;</a:t>
                </a:r>
                <a:r>
                  <a:rPr lang="en-US" i="1" dirty="0"/>
                  <a:t>critical t</a:t>
                </a:r>
                <a:r>
                  <a:rPr lang="en-US" dirty="0"/>
                  <a:t> value, then correlation is </a:t>
                </a:r>
                <a:r>
                  <a:rPr lang="en-US" b="1" i="1" dirty="0"/>
                  <a:t>NOT </a:t>
                </a:r>
                <a:r>
                  <a:rPr lang="en-US" dirty="0"/>
                  <a:t>significant </a:t>
                </a:r>
                <a:r>
                  <a:rPr lang="en-US" b="1" i="1" dirty="0"/>
                  <a:t>(accept null hypothesis)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894" y="3953436"/>
                <a:ext cx="6450106" cy="2762103"/>
              </a:xfrm>
              <a:prstGeom prst="rect">
                <a:avLst/>
              </a:prstGeom>
              <a:blipFill>
                <a:blip r:embed="rId4"/>
                <a:stretch>
                  <a:fillRect l="-755" t="-1099" r="-755" b="-2418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hlinkClick r:id="rId5" highlightClick="1"/>
          </p:cNvPr>
          <p:cNvSpPr txBox="1"/>
          <p:nvPr/>
        </p:nvSpPr>
        <p:spPr>
          <a:xfrm>
            <a:off x="1250574" y="6394377"/>
            <a:ext cx="34962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Click here to download </a:t>
            </a:r>
            <a:r>
              <a:rPr lang="en-US" b="1" i="1" dirty="0">
                <a:solidFill>
                  <a:schemeClr val="bg1"/>
                </a:solidFill>
              </a:rPr>
              <a:t>t</a:t>
            </a:r>
            <a:r>
              <a:rPr lang="en-US" b="1" dirty="0">
                <a:solidFill>
                  <a:schemeClr val="bg1"/>
                </a:solidFill>
              </a:rPr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594522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12"/>
          <a:stretch/>
        </p:blipFill>
        <p:spPr>
          <a:xfrm>
            <a:off x="-70293" y="1653988"/>
            <a:ext cx="3809989" cy="5257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105417"/>
              </p:ext>
            </p:extLst>
          </p:nvPr>
        </p:nvGraphicFramePr>
        <p:xfrm>
          <a:off x="96370" y="4114742"/>
          <a:ext cx="1219200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9051003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7043903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99958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71405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6795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43612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63602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02073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31306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5767098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3071473"/>
              </p:ext>
            </p:extLst>
          </p:nvPr>
        </p:nvGraphicFramePr>
        <p:xfrm>
          <a:off x="2070847" y="4114742"/>
          <a:ext cx="1219200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8186378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6816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37208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80271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69856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99304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06214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1496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84565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431788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9445" y="3637416"/>
            <a:ext cx="139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Data 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898" y="3704599"/>
            <a:ext cx="115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Data 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739696" y="2709569"/>
            <a:ext cx="927847" cy="1855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3558" y="135350"/>
            <a:ext cx="2243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Plot of Data 1</a:t>
            </a:r>
            <a:endParaRPr lang="en-US" sz="1600" b="1" dirty="0"/>
          </a:p>
        </p:txBody>
      </p:sp>
      <p:sp>
        <p:nvSpPr>
          <p:cNvPr id="12" name="Right Arrow 11"/>
          <p:cNvSpPr/>
          <p:nvPr/>
        </p:nvSpPr>
        <p:spPr>
          <a:xfrm>
            <a:off x="3745117" y="171147"/>
            <a:ext cx="927847" cy="1855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3277" y="46760"/>
            <a:ext cx="329004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7030A0"/>
                </a:solidFill>
              </a:rPr>
              <a:t>Hands-on Problem</a:t>
            </a:r>
          </a:p>
          <a:p>
            <a:pPr algn="just"/>
            <a:endParaRPr lang="en-US" sz="2000" b="1" u="sng" dirty="0">
              <a:solidFill>
                <a:srgbClr val="7030A0"/>
              </a:solidFill>
            </a:endParaRPr>
          </a:p>
          <a:p>
            <a:pPr algn="just"/>
            <a:r>
              <a:rPr lang="en-US" sz="2400" dirty="0">
                <a:solidFill>
                  <a:srgbClr val="7030A0"/>
                </a:solidFill>
              </a:rPr>
              <a:t>For the two sets of data given, calculate the correlation coefficient and state whether they are significant or not at 99% CL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/>
              <p:cNvSpPr/>
              <p:nvPr/>
            </p:nvSpPr>
            <p:spPr>
              <a:xfrm>
                <a:off x="5339578" y="2590473"/>
                <a:ext cx="6207918" cy="1229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7∗635.6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56∗71.3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7∗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560−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7∗765.39−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71.3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=0.984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(good correlation)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0.984∗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7−2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0.984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= 12.76 &gt;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cr</a:t>
                </a:r>
                <a:r>
                  <a:rPr lang="en-US" dirty="0"/>
                  <a:t>(2.365) </a:t>
                </a:r>
                <a:r>
                  <a:rPr lang="en-US" dirty="0">
                    <a:latin typeface="Century Gothic" panose="020B0502020202020204" pitchFamily="34" charset="0"/>
                  </a:rPr>
                  <a:t>→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significant correlation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578" y="2590473"/>
                <a:ext cx="6207918" cy="1229567"/>
              </a:xfrm>
              <a:prstGeom prst="rect">
                <a:avLst/>
              </a:prstGeom>
              <a:blipFill>
                <a:blip r:embed="rId3"/>
                <a:stretch>
                  <a:fillRect t="-495" r="-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7485567"/>
                  </p:ext>
                </p:extLst>
              </p:nvPr>
            </p:nvGraphicFramePr>
            <p:xfrm>
              <a:off x="8534400" y="22307"/>
              <a:ext cx="3657600" cy="262693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44385079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19750281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9501240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66749188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95436249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613627748"/>
                        </a:ext>
                      </a:extLst>
                    </a:gridCol>
                  </a:tblGrid>
                  <a:tr h="190500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>
                              <a:effectLst/>
                            </a:rPr>
                            <a:t>xy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979519560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36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82083559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831793458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9.5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65696093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110.25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94963019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11.7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136.89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474428478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12.4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148.8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153.76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176562110"/>
                      </a:ext>
                    </a:extLst>
                  </a:tr>
                  <a:tr h="19050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13.2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184.8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196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174.24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22217616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71.3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635.6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765.39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6575057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4117485567"/>
                  </p:ext>
                </p:extLst>
              </p:nvPr>
            </p:nvGraphicFramePr>
            <p:xfrm>
              <a:off x="8534400" y="22307"/>
              <a:ext cx="3657600" cy="262693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xmlns="" val="144385079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="" val="19750281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="" val="39501240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="" val="366749188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="" val="95436249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="" val="613627748"/>
                        </a:ext>
                      </a:extLst>
                    </a:gridCol>
                  </a:tblGrid>
                  <a:tr h="253365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>
                              <a:effectLst/>
                            </a:rPr>
                            <a:t>xy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1979519560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36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2882083559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831793458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9.5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2865696093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110.25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394963019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11.7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136.89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3474428478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12.4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148.8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153.76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2176562110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13.2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184.8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196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174.24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2222176163"/>
                      </a:ext>
                    </a:extLst>
                  </a:tr>
                  <a:tr h="600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4"/>
                          <a:stretch>
                            <a:fillRect l="-2000" t="-343434" r="-503000" b="-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71.3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635.6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765.39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xmlns="" val="65750572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3636425"/>
              </p:ext>
            </p:extLst>
          </p:nvPr>
        </p:nvGraphicFramePr>
        <p:xfrm>
          <a:off x="4592685" y="3965179"/>
          <a:ext cx="3907023" cy="232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686914" y="3765124"/>
            <a:ext cx="2243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Plot of Data 2</a:t>
            </a:r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341242" y="61228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Similarly </a:t>
            </a:r>
            <a:r>
              <a:rPr lang="en-US" i="1" dirty="0"/>
              <a:t>r</a:t>
            </a:r>
            <a:r>
              <a:rPr lang="en-US" dirty="0"/>
              <a:t> = 0.71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(good correlation)</a:t>
            </a:r>
          </a:p>
          <a:p>
            <a:r>
              <a:rPr lang="en-US" i="1" dirty="0"/>
              <a:t>t</a:t>
            </a:r>
            <a:r>
              <a:rPr lang="en-US" dirty="0"/>
              <a:t> =2.26 &lt; </a:t>
            </a:r>
            <a:r>
              <a:rPr lang="en-US" i="1" dirty="0" err="1"/>
              <a:t>t</a:t>
            </a:r>
            <a:r>
              <a:rPr lang="en-US" baseline="-25000" dirty="0" err="1"/>
              <a:t>cr</a:t>
            </a:r>
            <a:r>
              <a:rPr lang="en-US" i="1" dirty="0"/>
              <a:t> </a:t>
            </a:r>
            <a:r>
              <a:rPr lang="en-US" dirty="0"/>
              <a:t>(2.365) </a:t>
            </a:r>
            <a:r>
              <a:rPr lang="en-US" dirty="0">
                <a:latin typeface="Century Gothic" panose="020B0502020202020204" pitchFamily="34" charset="0"/>
              </a:rPr>
              <a:t>→ </a:t>
            </a:r>
            <a:r>
              <a:rPr lang="en-US" dirty="0">
                <a:solidFill>
                  <a:srgbClr val="FF0000"/>
                </a:solidFill>
              </a:rPr>
              <a:t>correlation </a:t>
            </a:r>
            <a:r>
              <a:rPr lang="en-US" b="1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significant!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1173824"/>
                  </p:ext>
                </p:extLst>
              </p:nvPr>
            </p:nvGraphicFramePr>
            <p:xfrm>
              <a:off x="8544579" y="3619464"/>
              <a:ext cx="3657600" cy="244240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4413266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687652178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8634469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67383992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7988889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559430708"/>
                        </a:ext>
                      </a:extLst>
                    </a:gridCol>
                  </a:tblGrid>
                  <a:tr h="207331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 err="1">
                              <a:effectLst/>
                            </a:rPr>
                            <a:t>xy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209205424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0.75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13771854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576977080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8.2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67.24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271323947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55.25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72.25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09418581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359257544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8.3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107.9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169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68.89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94200"/>
                      </a:ext>
                    </a:extLst>
                  </a:tr>
                  <a:tr h="207331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270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182.25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400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22680016"/>
                      </a:ext>
                    </a:extLst>
                  </a:tr>
                  <a:tr h="386487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53.5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58.5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567.7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550.75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691.63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131451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371173824"/>
                  </p:ext>
                </p:extLst>
              </p:nvPr>
            </p:nvGraphicFramePr>
            <p:xfrm>
              <a:off x="8544579" y="3619464"/>
              <a:ext cx="3657600" cy="244240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60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4413266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687652178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8634469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67383992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7988889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559430708"/>
                        </a:ext>
                      </a:extLst>
                    </a:gridCol>
                  </a:tblGrid>
                  <a:tr h="253365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 err="1">
                              <a:effectLst/>
                            </a:rPr>
                            <a:t>xy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1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b="1" u="none" strike="noStrike" baseline="30000" dirty="0">
                              <a:effectLst/>
                            </a:rPr>
                            <a:t>2</a:t>
                          </a:r>
                          <a:endParaRPr lang="en-US" sz="16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209205424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0.75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113771854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576977080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8.2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67.24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4271323947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55.25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72.25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42.25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409418581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359257544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8.3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107.9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169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68.89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53194200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13.5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270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182.25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400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22680016"/>
                      </a:ext>
                    </a:extLst>
                  </a:tr>
                  <a:tr h="415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6"/>
                          <a:stretch>
                            <a:fillRect l="-1000" t="-501471" r="-503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53.5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58.5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567.7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550.75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691.63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21314516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3724835" y="0"/>
            <a:ext cx="0" cy="688568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3744179" y="5000046"/>
            <a:ext cx="927847" cy="1855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4696838"/>
              </p:ext>
            </p:extLst>
          </p:nvPr>
        </p:nvGraphicFramePr>
        <p:xfrm>
          <a:off x="4862295" y="395145"/>
          <a:ext cx="3442661" cy="225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639607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3119774"/>
              </p:ext>
            </p:extLst>
          </p:nvPr>
        </p:nvGraphicFramePr>
        <p:xfrm>
          <a:off x="6441689" y="696687"/>
          <a:ext cx="3564460" cy="241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7084612" y="922351"/>
            <a:ext cx="2647785" cy="1558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-1" y="307622"/>
                <a:ext cx="5969140" cy="641913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b="1" dirty="0"/>
                  <a:t>Linear Regression </a:t>
                </a:r>
                <a:r>
                  <a:rPr lang="en-US" sz="2000" dirty="0"/>
                  <a:t>is used to describe the linear relationship between two variable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In most real life cases, the regression line will not explain the total variation between the predictor (dependent) and response (independent) variables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The regression line is given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Since the data points do not perfectly fit the line, the points can be described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is the error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ea typeface="Cambria Math" panose="02040503050406030204" pitchFamily="18" charset="0"/>
                  </a:rPr>
                  <a:t>The regression parameters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are obtained by minimizing the sum of square of the errors </a:t>
                </a:r>
                <a:r>
                  <a:rPr lang="en-US" sz="2000" dirty="0" err="1">
                    <a:ea typeface="Cambria Math" panose="02040503050406030204" pitchFamily="18" charset="0"/>
                  </a:rPr>
                  <a:t>ie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ea typeface="Cambria Math" panose="02040503050406030204" pitchFamily="18" charset="0"/>
                  </a:rPr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will yield estimates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nary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nary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nary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2000" dirty="0"/>
                  <a:t> and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/>
                  <a:t> are average values of </a:t>
                </a:r>
                <a:r>
                  <a:rPr lang="en-US" sz="2000" i="1" dirty="0"/>
                  <a:t>Y</a:t>
                </a:r>
                <a:r>
                  <a:rPr lang="en-US" sz="2000" dirty="0"/>
                  <a:t> and </a:t>
                </a:r>
                <a:r>
                  <a:rPr lang="en-US" sz="2000" i="1" dirty="0"/>
                  <a:t>X </a:t>
                </a:r>
                <a:r>
                  <a:rPr lang="en-US" sz="2000" dirty="0"/>
                  <a:t>respectively and </a:t>
                </a:r>
                <a:r>
                  <a:rPr lang="en-US" sz="2000" i="1" dirty="0"/>
                  <a:t>n </a:t>
                </a:r>
                <a:r>
                  <a:rPr lang="en-US" sz="2000" dirty="0"/>
                  <a:t>is number of observation.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07622"/>
                <a:ext cx="5969140" cy="6419130"/>
              </a:xfrm>
              <a:prstGeom prst="rect">
                <a:avLst/>
              </a:prstGeom>
              <a:blipFill>
                <a:blip r:embed="rId3"/>
                <a:stretch>
                  <a:fillRect l="-815" t="-379" r="-306" b="-569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375211" y="-110021"/>
            <a:ext cx="585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Ordinary Linear Regression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791917" y="1949450"/>
            <a:ext cx="127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82568" y="1250950"/>
            <a:ext cx="635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79150" y="1544934"/>
            <a:ext cx="6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entury Gothic" panose="020B0502020202020204" pitchFamily="34" charset="0"/>
              </a:rPr>
              <a:t>ε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9253497" y="1134582"/>
            <a:ext cx="635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0" y="1852711"/>
            <a:ext cx="12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entury Gothic" panose="020B0502020202020204" pitchFamily="34" charset="0"/>
              </a:rPr>
              <a:t>ε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36664" y="1308100"/>
            <a:ext cx="7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entury Gothic" panose="020B0502020202020204" pitchFamily="34" charset="0"/>
              </a:rPr>
              <a:t>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5900124" y="2909673"/>
                <a:ext cx="6222861" cy="232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ea typeface="Cambria Math" panose="02040503050406030204" pitchFamily="18" charset="0"/>
                  </a:rPr>
                  <a:t>The error of the model is computed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ea typeface="Cambria Math" panose="02040503050406030204" pitchFamily="18" charset="0"/>
                  </a:rPr>
                  <a:t> The total sum of squares is given by SST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The coefficient of determination </a:t>
                </a:r>
                <a:r>
                  <a:rPr lang="en-US" i="1" dirty="0"/>
                  <a:t>R</a:t>
                </a:r>
                <a:r>
                  <a:rPr lang="en-US" i="1" baseline="30000" dirty="0"/>
                  <a:t>2</a:t>
                </a:r>
                <a:r>
                  <a:rPr lang="en-US" dirty="0"/>
                  <a:t>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𝑆𝑆𝑇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The value of </a:t>
                </a:r>
                <a:r>
                  <a:rPr lang="en-US" i="1" dirty="0"/>
                  <a:t>R</a:t>
                </a:r>
                <a:r>
                  <a:rPr lang="en-US" i="1" baseline="30000" dirty="0"/>
                  <a:t>2</a:t>
                </a:r>
                <a:r>
                  <a:rPr lang="en-US" dirty="0"/>
                  <a:t>shows how good the model fits the data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i="1" dirty="0">
                    <a:latin typeface="Century Gothic" panose="020B0502020202020204" pitchFamily="34" charset="0"/>
                  </a:rPr>
                  <a:t>→ </a:t>
                </a:r>
                <a:r>
                  <a:rPr lang="en-US" i="1" dirty="0"/>
                  <a:t>R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= </a:t>
                </a:r>
                <a:r>
                  <a:rPr lang="en-US" dirty="0"/>
                  <a:t>1 (perfect fit), </a:t>
                </a:r>
                <a:r>
                  <a:rPr lang="en-US" i="1" dirty="0"/>
                  <a:t>R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= </a:t>
                </a:r>
                <a:r>
                  <a:rPr lang="en-US" dirty="0"/>
                  <a:t>1 (no fit)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𝑆𝑆𝑅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124" y="2909673"/>
                <a:ext cx="6222861" cy="2329548"/>
              </a:xfrm>
              <a:prstGeom prst="rect">
                <a:avLst/>
              </a:prstGeom>
              <a:blipFill>
                <a:blip r:embed="rId4"/>
                <a:stretch>
                  <a:fillRect l="-881" t="-4712" r="-294" b="-27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l="26543" t="32401" r="58661" b="41283"/>
          <a:stretch/>
        </p:blipFill>
        <p:spPr>
          <a:xfrm>
            <a:off x="8102602" y="4873305"/>
            <a:ext cx="1903547" cy="190354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063518" y="6446039"/>
            <a:ext cx="3112963" cy="3728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on regression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59370" t="32895" r="26667" b="42270"/>
          <a:stretch/>
        </p:blipFill>
        <p:spPr>
          <a:xfrm>
            <a:off x="10215399" y="4852638"/>
            <a:ext cx="1874113" cy="187411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427312" y="5102023"/>
            <a:ext cx="149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Good correlation (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sz="1400" i="1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</a:rPr>
              <a:t> = 0.95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53483" y="4824587"/>
            <a:ext cx="149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Poor correlation (</a:t>
            </a:r>
            <a:r>
              <a:rPr lang="en-US" sz="1400" i="1" dirty="0">
                <a:solidFill>
                  <a:srgbClr val="C00000"/>
                </a:solidFill>
              </a:rPr>
              <a:t>R</a:t>
            </a:r>
            <a:r>
              <a:rPr lang="en-US" sz="1400" i="1" baseline="30000" dirty="0">
                <a:solidFill>
                  <a:srgbClr val="C00000"/>
                </a:solidFill>
              </a:rPr>
              <a:t>2</a:t>
            </a:r>
            <a:r>
              <a:rPr lang="en-US" sz="1400" i="1" dirty="0">
                <a:solidFill>
                  <a:srgbClr val="C00000"/>
                </a:solidFill>
              </a:rPr>
              <a:t> = 0.35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7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254" t="21528" r="8321" b="3930"/>
          <a:stretch/>
        </p:blipFill>
        <p:spPr>
          <a:xfrm>
            <a:off x="0" y="493899"/>
            <a:ext cx="5150223" cy="5069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705" y="5771870"/>
            <a:ext cx="348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Components of ICT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976150167"/>
              </p:ext>
            </p:extLst>
          </p:nvPr>
        </p:nvGraphicFramePr>
        <p:xfrm>
          <a:off x="5525518" y="1011416"/>
          <a:ext cx="64799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65818" y="6245417"/>
            <a:ext cx="44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Levels of ICT Application in Research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904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General Applications of ICT In Research</a:t>
            </a:r>
          </a:p>
        </p:txBody>
      </p:sp>
    </p:spTree>
    <p:extLst>
      <p:ext uri="{BB962C8B-B14F-4D97-AF65-F5344CB8AC3E}">
        <p14:creationId xmlns:p14="http://schemas.microsoft.com/office/powerpoint/2010/main" xmlns="" val="3585241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-1" y="307622"/>
                <a:ext cx="5969140" cy="6616363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Not all trends are significant.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Hence, the need to test for the significance of linear trends before drawing conclusions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First, test hypotheses are stated as follows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H0: there is no significant trend (the slope is not significantly different from zero)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H1: the slope is significantly different from zero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Next the desired confidence level (usually 95%) is selected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The test statistic is calculated as follows: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𝑥𝑥</m:t>
                                </m:r>
                              </m:sub>
                            </m:sSub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Where </a:t>
                </a:r>
                <a:r>
                  <a:rPr lang="en-US" sz="2000" i="1" dirty="0"/>
                  <a:t>b</a:t>
                </a:r>
                <a:r>
                  <a:rPr lang="en-US" sz="2000" dirty="0"/>
                  <a:t> is the slope of the regression line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b="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From the </a:t>
                </a:r>
                <a:r>
                  <a:rPr lang="en-US" sz="2000" i="1" dirty="0"/>
                  <a:t>t </a:t>
                </a:r>
                <a:r>
                  <a:rPr lang="en-US" sz="2000" dirty="0"/>
                  <a:t>table, the critical value </a:t>
                </a:r>
                <a:r>
                  <a:rPr lang="en-US" sz="2000" i="1" dirty="0" err="1"/>
                  <a:t>t</a:t>
                </a:r>
                <a:r>
                  <a:rPr lang="en-US" sz="2000" i="1" baseline="-25000" dirty="0" err="1"/>
                  <a:t>cr</a:t>
                </a:r>
                <a:r>
                  <a:rPr lang="en-US" sz="2000" dirty="0"/>
                  <a:t> is obtained for n-2 </a:t>
                </a:r>
                <a:r>
                  <a:rPr lang="en-US" sz="2000" dirty="0" err="1"/>
                  <a:t>df</a:t>
                </a:r>
                <a:r>
                  <a:rPr lang="en-US" sz="2000" dirty="0"/>
                  <a:t> and 95% CI 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If </a:t>
                </a:r>
                <a:r>
                  <a:rPr lang="en-US" sz="2000" i="1" dirty="0"/>
                  <a:t>t &gt;</a:t>
                </a:r>
                <a:r>
                  <a:rPr lang="en-US" sz="2000" i="1" dirty="0" err="1"/>
                  <a:t>t</a:t>
                </a:r>
                <a:r>
                  <a:rPr lang="en-US" sz="2000" i="1" baseline="-25000" dirty="0" err="1"/>
                  <a:t>cr</a:t>
                </a:r>
                <a:r>
                  <a:rPr lang="en-US" sz="2000" dirty="0"/>
                  <a:t>, reject Ho and accept H1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(there is a trend)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If </a:t>
                </a:r>
                <a:r>
                  <a:rPr lang="en-US" sz="2000" i="1" dirty="0"/>
                  <a:t>t &lt;</a:t>
                </a:r>
                <a:r>
                  <a:rPr lang="en-US" sz="2000" i="1" dirty="0" err="1"/>
                  <a:t>t</a:t>
                </a:r>
                <a:r>
                  <a:rPr lang="en-US" sz="2000" i="1" baseline="-25000" dirty="0" err="1"/>
                  <a:t>cr</a:t>
                </a:r>
                <a:r>
                  <a:rPr lang="en-US" sz="2000" dirty="0"/>
                  <a:t>, accept Ho </a:t>
                </a:r>
                <a:r>
                  <a:rPr lang="en-US" sz="2000" dirty="0">
                    <a:solidFill>
                      <a:srgbClr val="C00000"/>
                    </a:solidFill>
                  </a:rPr>
                  <a:t>(there is no trend)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07622"/>
                <a:ext cx="5969140" cy="6616363"/>
              </a:xfrm>
              <a:prstGeom prst="rect">
                <a:avLst/>
              </a:prstGeom>
              <a:blipFill>
                <a:blip r:embed="rId2"/>
                <a:stretch>
                  <a:fillRect l="-815" t="-368" r="-1121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375211" y="-110021"/>
            <a:ext cx="585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Significance of Linear Trend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69139" y="306273"/>
            <a:ext cx="4775061" cy="20697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EXAMPLE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For the data given determine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the relationship b/w X and 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Whether a trend actually exists at 95% 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5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340012"/>
              </p:ext>
            </p:extLst>
          </p:nvPr>
        </p:nvGraphicFramePr>
        <p:xfrm>
          <a:off x="10744200" y="94439"/>
          <a:ext cx="1219200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9051003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7043903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99958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71405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6795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43612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63602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02073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31306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57670989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969139" y="2506953"/>
            <a:ext cx="596914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1037514"/>
                  </p:ext>
                </p:extLst>
              </p:nvPr>
            </p:nvGraphicFramePr>
            <p:xfrm>
              <a:off x="5968702" y="2925174"/>
              <a:ext cx="2903836" cy="24793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2253">
                      <a:extLst>
                        <a:ext uri="{9D8B030D-6E8A-4147-A177-3AD203B41FA5}">
                          <a16:colId xmlns:a16="http://schemas.microsoft.com/office/drawing/2014/main" val="694643603"/>
                        </a:ext>
                      </a:extLst>
                    </a:gridCol>
                    <a:gridCol w="371475">
                      <a:extLst>
                        <a:ext uri="{9D8B030D-6E8A-4147-A177-3AD203B41FA5}">
                          <a16:colId xmlns:a16="http://schemas.microsoft.com/office/drawing/2014/main" val="1030131696"/>
                        </a:ext>
                      </a:extLst>
                    </a:gridCol>
                    <a:gridCol w="428625">
                      <a:extLst>
                        <a:ext uri="{9D8B030D-6E8A-4147-A177-3AD203B41FA5}">
                          <a16:colId xmlns:a16="http://schemas.microsoft.com/office/drawing/2014/main" val="2609816718"/>
                        </a:ext>
                      </a:extLst>
                    </a:gridCol>
                    <a:gridCol w="528637">
                      <a:extLst>
                        <a:ext uri="{9D8B030D-6E8A-4147-A177-3AD203B41FA5}">
                          <a16:colId xmlns:a16="http://schemas.microsoft.com/office/drawing/2014/main" val="3344929967"/>
                        </a:ext>
                      </a:extLst>
                    </a:gridCol>
                    <a:gridCol w="500063">
                      <a:extLst>
                        <a:ext uri="{9D8B030D-6E8A-4147-A177-3AD203B41FA5}">
                          <a16:colId xmlns:a16="http://schemas.microsoft.com/office/drawing/2014/main" val="825967968"/>
                        </a:ext>
                      </a:extLst>
                    </a:gridCol>
                    <a:gridCol w="682783">
                      <a:extLst>
                        <a:ext uri="{9D8B030D-6E8A-4147-A177-3AD203B41FA5}">
                          <a16:colId xmlns:a16="http://schemas.microsoft.com/office/drawing/2014/main" val="2678246226"/>
                        </a:ext>
                      </a:extLst>
                    </a:gridCol>
                  </a:tblGrid>
                  <a:tr h="209550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6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X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600" u="none" strike="noStrike">
                              <a:effectLst/>
                            </a:rPr>
                            <a:t>Y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>
                              <a:effectLst/>
                            </a:rPr>
                            <a:t>XY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u="none" strike="noStrike" baseline="30000" dirty="0">
                              <a:effectLst/>
                            </a:rPr>
                            <a:t>2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u="none" strike="noStrike" baseline="30000" dirty="0">
                              <a:effectLst/>
                            </a:rPr>
                            <a:t>2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68432495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271973611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088813202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9.5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53231844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10.5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110.25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447579696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11.7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136.89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73679603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12.4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148.8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153.76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582657489"/>
                      </a:ext>
                    </a:extLst>
                  </a:tr>
                  <a:tr h="209550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13.2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184.8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196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174.24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9965923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2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2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71.3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635.6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765.39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468063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721037514"/>
                  </p:ext>
                </p:extLst>
              </p:nvPr>
            </p:nvGraphicFramePr>
            <p:xfrm>
              <a:off x="5968702" y="2925174"/>
              <a:ext cx="2903836" cy="24793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2253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694643603"/>
                        </a:ext>
                      </a:extLst>
                    </a:gridCol>
                    <a:gridCol w="371475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030131696"/>
                        </a:ext>
                      </a:extLst>
                    </a:gridCol>
                    <a:gridCol w="428625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609816718"/>
                        </a:ext>
                      </a:extLst>
                    </a:gridCol>
                    <a:gridCol w="528637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344929967"/>
                        </a:ext>
                      </a:extLst>
                    </a:gridCol>
                    <a:gridCol w="500063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825967968"/>
                        </a:ext>
                      </a:extLst>
                    </a:gridCol>
                    <a:gridCol w="682783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678246226"/>
                        </a:ext>
                      </a:extLst>
                    </a:gridCol>
                  </a:tblGrid>
                  <a:tr h="253365">
                    <a:tc rowSpan="8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6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X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600" u="none" strike="noStrike">
                              <a:effectLst/>
                            </a:rPr>
                            <a:t>Y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>
                              <a:effectLst/>
                            </a:rPr>
                            <a:t>XY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</a:rPr>
                            <a:t>X</a:t>
                          </a:r>
                          <a:r>
                            <a:rPr lang="en-US" sz="1600" u="none" strike="noStrike" baseline="30000" dirty="0">
                              <a:effectLst/>
                            </a:rPr>
                            <a:t>2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u="none" strike="noStrike" dirty="0">
                              <a:effectLst/>
                            </a:rPr>
                            <a:t>Y</a:t>
                          </a:r>
                          <a:r>
                            <a:rPr lang="en-US" sz="1600" u="none" strike="noStrike" baseline="30000" dirty="0">
                              <a:effectLst/>
                            </a:rPr>
                            <a:t>2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68432495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4271973611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088813202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9.5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90.25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53231844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 dirty="0">
                              <a:effectLst/>
                            </a:rPr>
                            <a:t>10.5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84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110.25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447579696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11.7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117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136.89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473679603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12.4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148.8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144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153.76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582657489"/>
                      </a:ext>
                    </a:extLst>
                  </a:tr>
                  <a:tr h="253365">
                    <a:tc vMerge="1"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600" u="none" strike="noStrike">
                              <a:effectLst/>
                            </a:rPr>
                            <a:t>13.2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onstantia" panose="02030602050306030303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184.8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196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174.24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99659234"/>
                      </a:ext>
                    </a:extLst>
                  </a:tr>
                  <a:tr h="452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3"/>
                          <a:stretch>
                            <a:fillRect l="-1563" t="-460811" r="-648438" b="-2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71.3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635.6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>
                              <a:effectLst/>
                            </a:rPr>
                            <a:t>560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u="none" strike="noStrike" dirty="0">
                              <a:effectLst/>
                            </a:rPr>
                            <a:t>765.39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84680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8872539" y="2925174"/>
                <a:ext cx="3319462" cy="212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7∗635.6−56∗71.3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7∗560−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71.3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−0.58∗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=5.53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dirty="0"/>
                  <a:t>Regression Line is: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39" y="2925174"/>
                <a:ext cx="3319462" cy="2121991"/>
              </a:xfrm>
              <a:prstGeom prst="rect">
                <a:avLst/>
              </a:prstGeom>
              <a:blipFill>
                <a:blip r:embed="rId4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968702" y="5109590"/>
                <a:ext cx="6223298" cy="1402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=112;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=0.489</m:t>
                      </m:r>
                    </m:oMath>
                  </m:oMathPara>
                </a14:m>
                <a:endParaRPr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=0.58∗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0.489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=12.55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From </a:t>
                </a:r>
                <a:r>
                  <a:rPr lang="en-US" i="1" dirty="0"/>
                  <a:t>t </a:t>
                </a:r>
                <a:r>
                  <a:rPr lang="en-US" dirty="0"/>
                  <a:t>table,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/2,(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2.571</m:t>
                    </m:r>
                  </m:oMath>
                </a14:m>
                <a:r>
                  <a:rPr lang="en-US" b="0" baseline="-25000" dirty="0"/>
                  <a:t>. </a:t>
                </a:r>
                <a:r>
                  <a:rPr lang="en-US" dirty="0"/>
                  <a:t>since </a:t>
                </a:r>
                <a:r>
                  <a:rPr lang="en-US" i="1" dirty="0"/>
                  <a:t>t &gt;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cr</a:t>
                </a:r>
                <a:r>
                  <a:rPr lang="en-US" i="1" dirty="0"/>
                  <a:t>,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there is a trend!</a:t>
                </a:r>
                <a:endParaRPr lang="en-US" b="0" baseline="-25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02" y="5109590"/>
                <a:ext cx="6223298" cy="1402820"/>
              </a:xfrm>
              <a:prstGeom prst="rect">
                <a:avLst/>
              </a:prstGeom>
              <a:blipFill>
                <a:blip r:embed="rId5"/>
                <a:stretch>
                  <a:fillRect l="-784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76136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-13856" y="307622"/>
                <a:ext cx="5969140" cy="6574492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 ANOVA is usually used to uncover interaction between variables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It basically checks whether there is a significant difference among the means of a group of data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The application of ANOVA is based on the following assumptions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b="1" i="1" dirty="0">
                    <a:solidFill>
                      <a:srgbClr val="C00000"/>
                    </a:solidFill>
                  </a:rPr>
                  <a:t>Independence</a:t>
                </a:r>
                <a:r>
                  <a:rPr lang="en-US" sz="2000" dirty="0">
                    <a:solidFill>
                      <a:srgbClr val="C00000"/>
                    </a:solidFill>
                  </a:rPr>
                  <a:t> – the value of one observation must not influence the other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b="1" i="1" dirty="0">
                    <a:solidFill>
                      <a:srgbClr val="C00000"/>
                    </a:solidFill>
                  </a:rPr>
                  <a:t>Normality</a:t>
                </a:r>
                <a:r>
                  <a:rPr lang="en-US" sz="2000" dirty="0">
                    <a:solidFill>
                      <a:srgbClr val="C00000"/>
                    </a:solidFill>
                  </a:rPr>
                  <a:t> – the random errors are normally distributed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b="1" i="1" dirty="0">
                    <a:solidFill>
                      <a:srgbClr val="C00000"/>
                    </a:solidFill>
                  </a:rPr>
                  <a:t>Homogeneity </a:t>
                </a:r>
                <a:r>
                  <a:rPr lang="en-US" sz="2000" dirty="0">
                    <a:solidFill>
                      <a:srgbClr val="C00000"/>
                    </a:solidFill>
                  </a:rPr>
                  <a:t>– variance among the groups should be approximately equal</a:t>
                </a:r>
                <a:endParaRPr lang="en-US" sz="2000" b="1" i="1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The null and alternative hypotheses are stated as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H0</a:t>
                </a:r>
                <a:r>
                  <a:rPr lang="en-US" sz="2000" dirty="0">
                    <a:solidFill>
                      <a:srgbClr val="C00000"/>
                    </a:solidFill>
                  </a:rPr>
                  <a:t>: </a:t>
                </a:r>
                <a:r>
                  <a:rPr lang="el-GR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. . </a:t>
                </a:r>
                <a:r>
                  <a:rPr lang="el-GR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H1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means are not equal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For k group of data with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n observations each,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the ANOVA test statistic is given as follows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20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20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0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nary>
                          </m:e>
                        </m:nary>
                      </m:den>
                    </m:f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The critical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F </a:t>
                </a:r>
                <a:r>
                  <a:rPr lang="en-US" sz="2000" dirty="0">
                    <a:solidFill>
                      <a:srgbClr val="C00000"/>
                    </a:solidFill>
                  </a:rPr>
                  <a:t>value is determined from the F table using the desired confidence level.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56" y="307622"/>
                <a:ext cx="5969140" cy="6574492"/>
              </a:xfrm>
              <a:prstGeom prst="rect">
                <a:avLst/>
              </a:prstGeom>
              <a:blipFill>
                <a:blip r:embed="rId2"/>
                <a:stretch>
                  <a:fillRect l="-609" t="-184" r="-1624" b="-645"/>
                </a:stretch>
              </a:blipFill>
              <a:ln w="381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375211" y="-110021"/>
            <a:ext cx="585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Analysis of Variance (ANOVA)</a:t>
            </a:r>
          </a:p>
        </p:txBody>
      </p:sp>
      <p:sp>
        <p:nvSpPr>
          <p:cNvPr id="2" name="TextBox 1">
            <a:hlinkClick r:id="rId3"/>
          </p:cNvPr>
          <p:cNvSpPr txBox="1"/>
          <p:nvPr/>
        </p:nvSpPr>
        <p:spPr>
          <a:xfrm>
            <a:off x="5955284" y="6443562"/>
            <a:ext cx="278585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Click for F table (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0.05)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969139" y="3182450"/>
                <a:ext cx="6209006" cy="315111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SOLUTION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7030A0"/>
                    </a:solidFill>
                  </a:rPr>
                  <a:t>There are 3 groups of data (k = 3) and 5 observations in each (n = 3).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7030A0"/>
                    </a:solidFill>
                  </a:rPr>
                  <a:t>N = 3 x 5 = 15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=37.98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=35.54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39.8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8.6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=9.65</m:t>
                    </m:r>
                  </m:oMath>
                </a14:m>
                <a:r>
                  <a:rPr lang="en-US" b="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214.232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9.65/2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214.232/12</m:t>
                        </m:r>
                      </m:den>
                    </m:f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=1.35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For 95% CI (</a:t>
                </a:r>
                <a:r>
                  <a:rPr lang="el-GR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0.05), df1 (numerator degree of freedom) and df2 (denominator degree of freedom), </a:t>
                </a:r>
                <a:r>
                  <a:rPr lang="en-US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i="1" baseline="-25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US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3.89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&gt;</a:t>
                </a:r>
                <a:r>
                  <a:rPr lang="en-US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i="1" baseline="-25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US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hence there is no significant difference!</a:t>
                </a:r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139" y="3182450"/>
                <a:ext cx="6209006" cy="3151119"/>
              </a:xfrm>
              <a:prstGeom prst="rect">
                <a:avLst/>
              </a:prstGeom>
              <a:blipFill>
                <a:blip r:embed="rId4"/>
                <a:stretch>
                  <a:fillRect l="-293" t="-382" b="-1912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969139" y="306273"/>
            <a:ext cx="6222861" cy="286232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EXAMPLE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7030A0"/>
                </a:solidFill>
              </a:rPr>
              <a:t>D</a:t>
            </a:r>
            <a:r>
              <a:rPr lang="en-US" sz="2000" dirty="0">
                <a:solidFill>
                  <a:srgbClr val="7030A0"/>
                </a:solidFill>
              </a:rPr>
              <a:t>etermine whether there is a significant difference between air temperatures (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ºC)</a:t>
            </a:r>
            <a:r>
              <a:rPr lang="en-US" sz="2000" dirty="0">
                <a:solidFill>
                  <a:srgbClr val="7030A0"/>
                </a:solidFill>
              </a:rPr>
              <a:t> recorded at different times of the day as shown in the table below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3796693"/>
              </p:ext>
            </p:extLst>
          </p:nvPr>
        </p:nvGraphicFramePr>
        <p:xfrm>
          <a:off x="6301168" y="1629712"/>
          <a:ext cx="3992759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450">
                  <a:extLst>
                    <a:ext uri="{9D8B030D-6E8A-4147-A177-3AD203B41FA5}">
                      <a16:colId xmlns:a16="http://schemas.microsoft.com/office/drawing/2014/main" xmlns="" val="6517847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xmlns="" val="3574639969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xmlns="" val="1780967234"/>
                    </a:ext>
                  </a:extLst>
                </a:gridCol>
                <a:gridCol w="817418">
                  <a:extLst>
                    <a:ext uri="{9D8B030D-6E8A-4147-A177-3AD203B41FA5}">
                      <a16:colId xmlns:a16="http://schemas.microsoft.com/office/drawing/2014/main" xmlns="" val="37105734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Morning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Afternoon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Evening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44707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74439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Obollo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76382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Aku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38850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Ikem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28901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Obimo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33.7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20572353"/>
                  </a:ext>
                </a:extLst>
              </a:tr>
            </a:tbl>
          </a:graphicData>
        </a:graphic>
      </p:graphicFrame>
      <p:sp>
        <p:nvSpPr>
          <p:cNvPr id="8" name="TextBox 7">
            <a:hlinkClick r:id="rId5"/>
          </p:cNvPr>
          <p:cNvSpPr txBox="1"/>
          <p:nvPr/>
        </p:nvSpPr>
        <p:spPr>
          <a:xfrm>
            <a:off x="8754990" y="6470672"/>
            <a:ext cx="3423155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Click for Excel worksheet for ANOVA</a:t>
            </a:r>
          </a:p>
        </p:txBody>
      </p:sp>
    </p:spTree>
    <p:extLst>
      <p:ext uri="{BB962C8B-B14F-4D97-AF65-F5344CB8AC3E}">
        <p14:creationId xmlns:p14="http://schemas.microsoft.com/office/powerpoint/2010/main" xmlns="" val="1505043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Resources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2864224" y="2218765"/>
            <a:ext cx="594360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https://drive.google.com/open?id=1sv3B1_de7T-vUjL-MmIwwRf3mMr-xbZI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2864224" y="3124200"/>
            <a:ext cx="594360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https://drive.google.com/open?id=1NpGMA1TEnqyldo-D-DxmKvNRHZnZHBAO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319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07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Specific Applications of ICT In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833718"/>
            <a:ext cx="11914094" cy="6024282"/>
          </a:xfrm>
        </p:spPr>
        <p:txBody>
          <a:bodyPr>
            <a:normAutofit/>
          </a:bodyPr>
          <a:lstStyle/>
          <a:p>
            <a:r>
              <a:rPr lang="en-US" sz="3200" b="1" dirty="0"/>
              <a:t>Literature Search</a:t>
            </a:r>
          </a:p>
          <a:p>
            <a:r>
              <a:rPr lang="en-US" sz="3200" b="1" dirty="0"/>
              <a:t>Data Collection</a:t>
            </a:r>
          </a:p>
          <a:p>
            <a:r>
              <a:rPr lang="en-US" sz="3200" b="1" dirty="0"/>
              <a:t>Data Analyses</a:t>
            </a:r>
          </a:p>
          <a:p>
            <a:r>
              <a:rPr lang="en-US" sz="3200" b="1" dirty="0"/>
              <a:t>Project Reporting and Manuscript Preparation</a:t>
            </a:r>
          </a:p>
          <a:p>
            <a:r>
              <a:rPr lang="en-US" sz="3200" b="1" dirty="0"/>
              <a:t>Citation and Referencing</a:t>
            </a:r>
          </a:p>
          <a:p>
            <a:r>
              <a:rPr lang="en-US" sz="3200" b="1" dirty="0"/>
              <a:t>Manuscript Submission and Publication</a:t>
            </a:r>
          </a:p>
          <a:p>
            <a:r>
              <a:rPr lang="en-US" sz="3200" b="1" dirty="0"/>
              <a:t>Plagiarisms Check</a:t>
            </a:r>
          </a:p>
          <a:p>
            <a:r>
              <a:rPr lang="en-US" sz="3200" b="1" dirty="0"/>
              <a:t>Article Reputation and Citation Tracking</a:t>
            </a:r>
          </a:p>
          <a:p>
            <a:r>
              <a:rPr lang="en-US" sz="3200" b="1" dirty="0"/>
              <a:t>Storage and Retrieval of Research Information</a:t>
            </a:r>
          </a:p>
          <a:p>
            <a:endParaRPr lang="en-US" sz="3200" b="1" dirty="0"/>
          </a:p>
          <a:p>
            <a:endParaRPr lang="en-US" dirty="0"/>
          </a:p>
          <a:p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25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ICT IN LITERATURE 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20" y="1640820"/>
            <a:ext cx="8431395" cy="3119438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4" y="658906"/>
            <a:ext cx="12070975" cy="602428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ICT provides an unlimited possibility when searching for relevant research materials.</a:t>
            </a:r>
          </a:p>
          <a:p>
            <a:r>
              <a:rPr lang="en-US" sz="3600" dirty="0">
                <a:solidFill>
                  <a:srgbClr val="C00000"/>
                </a:solidFill>
              </a:rPr>
              <a:t>A manual search will limit one to only what is within reach</a:t>
            </a:r>
          </a:p>
          <a:p>
            <a:r>
              <a:rPr lang="en-US" sz="3600" dirty="0">
                <a:solidFill>
                  <a:srgbClr val="C00000"/>
                </a:solidFill>
              </a:rPr>
              <a:t>ICT has the following advantages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Time-saving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Economical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Convenient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Has a global reach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51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ICT IN LITERATURE SEARCH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658906"/>
            <a:ext cx="6751544" cy="6024282"/>
          </a:xfrm>
        </p:spPr>
        <p:txBody>
          <a:bodyPr>
            <a:normAutofit/>
          </a:bodyPr>
          <a:lstStyle/>
          <a:p>
            <a:r>
              <a:rPr lang="en-US" dirty="0"/>
              <a:t>The quality and relevance of your research is dependent on </a:t>
            </a:r>
          </a:p>
          <a:p>
            <a:pPr lvl="1"/>
            <a:r>
              <a:rPr lang="en-US" b="1" i="1" dirty="0"/>
              <a:t>Quality</a:t>
            </a:r>
            <a:r>
              <a:rPr lang="en-US" dirty="0"/>
              <a:t> of literature consulted</a:t>
            </a:r>
          </a:p>
          <a:p>
            <a:pPr lvl="1"/>
            <a:r>
              <a:rPr lang="en-US" b="1" i="1" dirty="0"/>
              <a:t>Scope</a:t>
            </a:r>
            <a:r>
              <a:rPr lang="en-US" dirty="0"/>
              <a:t> of materials consulted</a:t>
            </a:r>
          </a:p>
          <a:p>
            <a:pPr lvl="1"/>
            <a:r>
              <a:rPr lang="en-US" b="1" i="1" dirty="0"/>
              <a:t>Quantity</a:t>
            </a:r>
            <a:r>
              <a:rPr lang="en-US" dirty="0"/>
              <a:t> of materials read</a:t>
            </a:r>
          </a:p>
          <a:p>
            <a:r>
              <a:rPr lang="en-US" dirty="0"/>
              <a:t>Sometimes it is difficult to find relevant materials.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37" y="3711034"/>
            <a:ext cx="3849681" cy="2677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225" y="832903"/>
            <a:ext cx="3152775" cy="4019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6089" y="3727420"/>
            <a:ext cx="1779471" cy="2677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Relevant materials may be hidden in plain sight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6639" y="4867306"/>
            <a:ext cx="2725361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It might even be a blind search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44210" y="6223429"/>
            <a:ext cx="3652507" cy="646331"/>
            <a:chOff x="5876366" y="5317465"/>
            <a:chExt cx="3162860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5876366" y="5317465"/>
              <a:ext cx="3162860" cy="64633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ICT is the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/>
            <a:srcRect l="7977" t="11151" r="18830" b="18088"/>
            <a:stretch/>
          </p:blipFill>
          <p:spPr>
            <a:xfrm>
              <a:off x="7919303" y="5344358"/>
              <a:ext cx="888522" cy="584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2658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22" t="22615" r="14369" b="28199"/>
          <a:stretch/>
        </p:blipFill>
        <p:spPr>
          <a:xfrm>
            <a:off x="0" y="2716305"/>
            <a:ext cx="5356434" cy="3711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254" y="2474257"/>
            <a:ext cx="5400675" cy="336176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2635625" y="0"/>
            <a:ext cx="8812304" cy="24742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Without ICT, literature search would be like looking for a needle in haystacks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8092" y="5763491"/>
            <a:ext cx="6187653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To find relevant materials, you need to sift and search deeper</a:t>
            </a:r>
          </a:p>
        </p:txBody>
      </p:sp>
    </p:spTree>
    <p:extLst>
      <p:ext uri="{BB962C8B-B14F-4D97-AF65-F5344CB8AC3E}">
        <p14:creationId xmlns:p14="http://schemas.microsoft.com/office/powerpoint/2010/main" xmlns="" val="145524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06" y="-20357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ICT IN LITERATURE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58906"/>
            <a:ext cx="7879972" cy="3442446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+mj-lt"/>
              </a:rPr>
              <a:t>1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Use keywords operators and filters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20" r="1000" b="2616"/>
          <a:stretch/>
        </p:blipFill>
        <p:spPr>
          <a:xfrm>
            <a:off x="107576" y="1102659"/>
            <a:ext cx="7772395" cy="289111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" y="4101352"/>
            <a:ext cx="7879972" cy="275664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2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Use the appropriate search tools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Abstract and citation database for article overview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+mj-lt"/>
              </a:rPr>
              <a:t>Eg</a:t>
            </a:r>
            <a:r>
              <a:rPr lang="en-US" sz="2200" dirty="0">
                <a:latin typeface="+mj-lt"/>
              </a:rPr>
              <a:t> SCOPUS, CABI, Index Copernicus, </a:t>
            </a:r>
            <a:r>
              <a:rPr lang="en-US" sz="2200" dirty="0" err="1">
                <a:latin typeface="+mj-lt"/>
              </a:rPr>
              <a:t>etc</a:t>
            </a:r>
            <a:endParaRPr lang="en-US" sz="22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Full-text database for detail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+mj-lt"/>
              </a:rPr>
              <a:t>Eg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ResearchGate</a:t>
            </a:r>
            <a:r>
              <a:rPr lang="en-US" sz="2200" dirty="0">
                <a:latin typeface="+mj-lt"/>
              </a:rPr>
              <a:t>, Academia.edu, </a:t>
            </a:r>
            <a:r>
              <a:rPr lang="en-US" sz="2200" dirty="0" err="1">
                <a:latin typeface="+mj-lt"/>
              </a:rPr>
              <a:t>etc</a:t>
            </a:r>
            <a:endParaRPr lang="en-US" sz="2200" dirty="0">
              <a:latin typeface="+mj-lt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Web search engine for a wider coverage and most popular materials. </a:t>
            </a:r>
            <a:r>
              <a:rPr lang="en-US" sz="2200" dirty="0" err="1">
                <a:latin typeface="+mj-lt"/>
              </a:rPr>
              <a:t>Eg</a:t>
            </a:r>
            <a:r>
              <a:rPr lang="en-US" sz="2200" dirty="0">
                <a:latin typeface="+mj-lt"/>
              </a:rPr>
              <a:t>. Google, Bing, Yahoo. Ask.com, etc.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79974" y="658906"/>
            <a:ext cx="4312025" cy="241374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3.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Use only citable sources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Articles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Books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Conference proceedings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Research projects and thesis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Published reports or dataset</a:t>
            </a: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79973" y="3072654"/>
            <a:ext cx="4312024" cy="242719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4.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Evaluate information in terms of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Currency – when?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Accuracy – how reliable?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Relevance – how important?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Authority – who/where?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879973" y="5499847"/>
            <a:ext cx="4312024" cy="135815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5. Organize Materials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/>
              <a:t>Download and store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Consult and cite</a:t>
            </a:r>
          </a:p>
        </p:txBody>
      </p:sp>
    </p:spTree>
    <p:extLst>
      <p:ext uri="{BB962C8B-B14F-4D97-AF65-F5344CB8AC3E}">
        <p14:creationId xmlns:p14="http://schemas.microsoft.com/office/powerpoint/2010/main" xmlns="" val="216376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12192000" cy="6378388"/>
          </a:xfrm>
        </p:spPr>
        <p:txBody>
          <a:bodyPr>
            <a:noAutofit/>
          </a:bodyPr>
          <a:lstStyle/>
          <a:p>
            <a:pPr algn="just"/>
            <a:r>
              <a:rPr lang="en-US" sz="2700" dirty="0">
                <a:latin typeface="+mj-lt"/>
              </a:rPr>
              <a:t>Manual management of references can be daunting when dealing with numerous references.</a:t>
            </a:r>
          </a:p>
          <a:p>
            <a:pPr algn="just"/>
            <a:r>
              <a:rPr lang="en-US" sz="2700" dirty="0">
                <a:latin typeface="+mj-lt"/>
              </a:rPr>
              <a:t>Reference Managers are used to simplify article citation and referencing during manuscript preparation</a:t>
            </a:r>
          </a:p>
          <a:p>
            <a:pPr algn="just"/>
            <a:r>
              <a:rPr lang="en-US" sz="2700" dirty="0">
                <a:latin typeface="+mj-lt"/>
              </a:rPr>
              <a:t>They ensure consistency of referencing style.</a:t>
            </a:r>
          </a:p>
          <a:p>
            <a:pPr algn="just"/>
            <a:r>
              <a:rPr lang="en-US" sz="2700" dirty="0">
                <a:latin typeface="+mj-lt"/>
              </a:rPr>
              <a:t>Most reference managers can keep a virtual database of relevant references</a:t>
            </a:r>
          </a:p>
          <a:p>
            <a:pPr algn="just"/>
            <a:r>
              <a:rPr lang="en-US" sz="2700" b="1" dirty="0">
                <a:latin typeface="+mj-lt"/>
              </a:rPr>
              <a:t>Example of Popular Reference Managers</a:t>
            </a:r>
          </a:p>
          <a:p>
            <a:pPr lvl="1" algn="just"/>
            <a:r>
              <a:rPr lang="en-US" sz="2200" b="1" dirty="0">
                <a:latin typeface="+mj-lt"/>
              </a:rPr>
              <a:t>Microsoft Reference Manager</a:t>
            </a:r>
            <a:r>
              <a:rPr lang="en-US" sz="2200" dirty="0">
                <a:latin typeface="+mj-lt"/>
              </a:rPr>
              <a:t> – A Microsoft Word Add-In for managing references</a:t>
            </a:r>
            <a:endParaRPr lang="en-US" sz="2200" b="1" dirty="0">
              <a:latin typeface="+mj-lt"/>
            </a:endParaRPr>
          </a:p>
          <a:p>
            <a:pPr lvl="1" algn="just"/>
            <a:r>
              <a:rPr lang="en-US" sz="2200" b="1" dirty="0">
                <a:latin typeface="+mj-lt"/>
              </a:rPr>
              <a:t>EndNote by </a:t>
            </a:r>
            <a:r>
              <a:rPr lang="en-US" sz="2200" b="1" dirty="0" err="1">
                <a:latin typeface="+mj-lt"/>
              </a:rPr>
              <a:t>Clarivate</a:t>
            </a:r>
            <a:r>
              <a:rPr lang="en-US" sz="2200" b="1" dirty="0">
                <a:latin typeface="+mj-lt"/>
              </a:rPr>
              <a:t> Analytics </a:t>
            </a:r>
            <a:r>
              <a:rPr lang="en-US" sz="2200" dirty="0">
                <a:latin typeface="+mj-lt"/>
              </a:rPr>
              <a:t>- a desktop-based proprietary citation management program with over 6,000 reference styles. Excellent for collaborative research</a:t>
            </a:r>
          </a:p>
          <a:p>
            <a:pPr lvl="1" algn="just"/>
            <a:r>
              <a:rPr lang="en-US" sz="2200" b="1" dirty="0">
                <a:latin typeface="+mj-lt"/>
              </a:rPr>
              <a:t>F1000 Workspace</a:t>
            </a:r>
            <a:r>
              <a:rPr lang="en-US" sz="2200" dirty="0">
                <a:latin typeface="+mj-lt"/>
              </a:rPr>
              <a:t> - a web-based citation manager and collaborative author program</a:t>
            </a:r>
          </a:p>
          <a:p>
            <a:pPr lvl="1" algn="just"/>
            <a:r>
              <a:rPr lang="en-US" sz="2200" b="1" dirty="0">
                <a:latin typeface="+mj-lt"/>
              </a:rPr>
              <a:t>Mendeley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by Elsevier </a:t>
            </a:r>
            <a:r>
              <a:rPr lang="en-US" sz="2200" dirty="0">
                <a:latin typeface="+mj-lt"/>
              </a:rPr>
              <a:t>- a freely available citation management program adaptable to MS Word, </a:t>
            </a:r>
            <a:r>
              <a:rPr lang="en-US" sz="2200" dirty="0" err="1">
                <a:latin typeface="+mj-lt"/>
              </a:rPr>
              <a:t>LibreOffice</a:t>
            </a:r>
            <a:r>
              <a:rPr lang="en-US" sz="2200" dirty="0">
                <a:latin typeface="+mj-lt"/>
              </a:rPr>
              <a:t> or </a:t>
            </a:r>
            <a:r>
              <a:rPr lang="en-US" sz="2200" dirty="0" err="1">
                <a:latin typeface="+mj-lt"/>
              </a:rPr>
              <a:t>LaTeX</a:t>
            </a:r>
            <a:endParaRPr lang="en-US" sz="2200" dirty="0">
              <a:latin typeface="+mj-lt"/>
            </a:endParaRPr>
          </a:p>
          <a:p>
            <a:pPr lvl="1" algn="just"/>
            <a:r>
              <a:rPr lang="en-US" sz="2200" b="1" dirty="0" err="1">
                <a:latin typeface="+mj-lt"/>
              </a:rPr>
              <a:t>Zotero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(web-based and offline) - a free, easy-to-use tool to help you collect, organize, cite, and share research.</a:t>
            </a:r>
          </a:p>
        </p:txBody>
      </p:sp>
    </p:spTree>
    <p:extLst>
      <p:ext uri="{BB962C8B-B14F-4D97-AF65-F5344CB8AC3E}">
        <p14:creationId xmlns:p14="http://schemas.microsoft.com/office/powerpoint/2010/main" xmlns="" val="121621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3" id="{F9D13432-8231-47CD-9E82-A83D77CC7428}" vid="{99B15271-6686-4F19-B884-ED8787273C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9466</TotalTime>
  <Words>2098</Words>
  <Application>Microsoft Office PowerPoint</Application>
  <PresentationFormat>Custom</PresentationFormat>
  <Paragraphs>566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Theme3</vt:lpstr>
      <vt:lpstr>Slide 1</vt:lpstr>
      <vt:lpstr>OUTLINE</vt:lpstr>
      <vt:lpstr>General Applications of ICT In Research</vt:lpstr>
      <vt:lpstr>Specific Applications of ICT In Research</vt:lpstr>
      <vt:lpstr>ICT IN LITERATURE SEARCH</vt:lpstr>
      <vt:lpstr>ICT IN LITERATURE SEARCH CONTD.</vt:lpstr>
      <vt:lpstr>Slide 7</vt:lpstr>
      <vt:lpstr>ICT IN LITERATURE SEARCH</vt:lpstr>
      <vt:lpstr>Referencing</vt:lpstr>
      <vt:lpstr>Slide 10</vt:lpstr>
      <vt:lpstr>QUICK EXTRACTION OF CITATTION</vt:lpstr>
      <vt:lpstr>Manuscript Submission And Publication</vt:lpstr>
      <vt:lpstr>Plagiarism Check</vt:lpstr>
      <vt:lpstr>Hands On</vt:lpstr>
      <vt:lpstr>DATA ANALYSES</vt:lpstr>
      <vt:lpstr>What is Data Analysis</vt:lpstr>
      <vt:lpstr>Data Collection</vt:lpstr>
      <vt:lpstr>Tips For Reliable Data Analyses</vt:lpstr>
      <vt:lpstr>Relationship Between Data And Analysis</vt:lpstr>
      <vt:lpstr>Types of Data</vt:lpstr>
      <vt:lpstr>Purpose of Data Analysis</vt:lpstr>
      <vt:lpstr>Dealing With Outliers</vt:lpstr>
      <vt:lpstr>Dealing With Missing Data</vt:lpstr>
      <vt:lpstr>Types of Data Analysis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More Resources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AND DATA ANALYSES</dc:title>
  <dc:creator>DR NNAJI</dc:creator>
  <cp:lastModifiedBy>Windows User</cp:lastModifiedBy>
  <cp:revision>272</cp:revision>
  <dcterms:created xsi:type="dcterms:W3CDTF">2019-09-04T21:27:41Z</dcterms:created>
  <dcterms:modified xsi:type="dcterms:W3CDTF">2023-09-21T10:09:35Z</dcterms:modified>
</cp:coreProperties>
</file>