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2" r:id="rId2"/>
    <p:sldId id="259" r:id="rId3"/>
    <p:sldId id="257" r:id="rId4"/>
    <p:sldId id="378" r:id="rId5"/>
    <p:sldId id="305" r:id="rId6"/>
    <p:sldId id="347" r:id="rId7"/>
    <p:sldId id="349" r:id="rId8"/>
    <p:sldId id="379" r:id="rId9"/>
    <p:sldId id="384" r:id="rId10"/>
    <p:sldId id="385" r:id="rId11"/>
    <p:sldId id="381" r:id="rId12"/>
    <p:sldId id="386" r:id="rId13"/>
    <p:sldId id="355" r:id="rId14"/>
    <p:sldId id="359" r:id="rId15"/>
    <p:sldId id="364" r:id="rId16"/>
    <p:sldId id="317" r:id="rId17"/>
    <p:sldId id="322" r:id="rId18"/>
    <p:sldId id="329" r:id="rId19"/>
    <p:sldId id="335" r:id="rId20"/>
    <p:sldId id="287" r:id="rId21"/>
    <p:sldId id="383" r:id="rId22"/>
    <p:sldId id="289" r:id="rId23"/>
    <p:sldId id="373" r:id="rId24"/>
    <p:sldId id="375" r:id="rId25"/>
    <p:sldId id="3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7F79-D7C5-4D92-A8F7-1D65407472B2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B8AC-DE1B-4BAB-BA71-EE4F5D443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55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9pPr>
          </a:lstStyle>
          <a:p>
            <a:fld id="{5D536BD9-121A-4B21-AD4E-47EECAE097C0}" type="slidenum">
              <a:rPr lang="en-US" sz="1300">
                <a:latin typeface="Arial" panose="020B0604020202020204" pitchFamily="34" charset="0"/>
              </a:rPr>
              <a:pPr/>
              <a:t>22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979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04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3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49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97D18-3FB0-4B27-A483-D0590F2ABD59}" type="slidenum">
              <a:rPr lang="ar-SA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72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9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61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94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10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13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6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46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69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A085-EF8E-4907-974F-7DE7EA9CAEA8}" type="datetimeFigureOut">
              <a:rPr lang="en-US" smtClean="0"/>
              <a:pPr/>
              <a:t>17-Sep-23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99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dk/BiologiskAntropologi/Epidemiologi/PDF/SPSS_Statistical_Analyses_using_SPSS.pdf" TargetMode="External"/><Relationship Id="rId2" Type="http://schemas.openxmlformats.org/officeDocument/2006/relationships/hyperlink" Target="http://www.datastep.com/SPSSTutorial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ursera.org/learn/data-analysis-too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2" y="460193"/>
            <a:ext cx="914399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UNIVERSITY OF NIGERIA, NSUKKA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COLLEGE </a:t>
            </a: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OF POSTGRADUATE STUDIES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cs typeface="Arial" panose="020B0604020202020204" pitchFamily="34" charset="0"/>
              </a:rPr>
              <a:t>ICT/Data Analysis in Medical Sciences/Environmental Studies</a:t>
            </a:r>
            <a:endParaRPr lang="en-US" sz="3600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i="1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Prof Emmanuel N. Aguwa</a:t>
            </a:r>
          </a:p>
          <a:p>
            <a:pPr algn="ctr"/>
            <a:r>
              <a:rPr lang="en-GB" sz="3200" dirty="0" smtClean="0">
                <a:cs typeface="Arial" panose="020B0604020202020204" pitchFamily="34" charset="0"/>
              </a:rPr>
              <a:t>Institute of Public Health</a:t>
            </a:r>
            <a:endParaRPr lang="en-US" sz="3200" dirty="0" smtClean="0"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Email: emmanuel.aguwa@unn.edu.ng</a:t>
            </a: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Phone: 08034873064</a:t>
            </a:r>
          </a:p>
        </p:txBody>
      </p:sp>
    </p:spTree>
    <p:extLst>
      <p:ext uri="{BB962C8B-B14F-4D97-AF65-F5344CB8AC3E}">
        <p14:creationId xmlns:p14="http://schemas.microsoft.com/office/powerpoint/2010/main" xmlns="" val="23269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Standard Distribution and Normal Distribution Curve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61" y="2070894"/>
            <a:ext cx="9633039" cy="4690514"/>
          </a:xfrm>
        </p:spPr>
      </p:pic>
    </p:spTree>
    <p:extLst>
      <p:ext uri="{BB962C8B-B14F-4D97-AF65-F5344CB8AC3E}">
        <p14:creationId xmlns:p14="http://schemas.microsoft.com/office/powerpoint/2010/main" xmlns="" val="15925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7984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Measures of dispersion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645" y="991674"/>
            <a:ext cx="9247031" cy="5628067"/>
          </a:xfrm>
        </p:spPr>
      </p:pic>
    </p:spTree>
    <p:extLst>
      <p:ext uri="{BB962C8B-B14F-4D97-AF65-F5344CB8AC3E}">
        <p14:creationId xmlns:p14="http://schemas.microsoft.com/office/powerpoint/2010/main" xmlns="" val="15177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1931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Measures of Dispersion | Standard Deviation and Variance | K2 Analytic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18" y="476519"/>
            <a:ext cx="11294772" cy="611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03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6954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Cross-tabulation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14400"/>
            <a:ext cx="9606566" cy="4726547"/>
          </a:xfrm>
        </p:spPr>
      </p:pic>
    </p:spTree>
    <p:extLst>
      <p:ext uri="{BB962C8B-B14F-4D97-AF65-F5344CB8AC3E}">
        <p14:creationId xmlns:p14="http://schemas.microsoft.com/office/powerpoint/2010/main" xmlns="" val="15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3090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05306"/>
            <a:ext cx="10701270" cy="625269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4107" y="4468969"/>
            <a:ext cx="3761571" cy="17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9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2189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34" y="373486"/>
            <a:ext cx="11243256" cy="6297769"/>
          </a:xfrm>
        </p:spPr>
      </p:pic>
    </p:spTree>
    <p:extLst>
      <p:ext uri="{BB962C8B-B14F-4D97-AF65-F5344CB8AC3E}">
        <p14:creationId xmlns:p14="http://schemas.microsoft.com/office/powerpoint/2010/main" xmlns="" val="25231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15911"/>
            <a:ext cx="10515600" cy="5666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Correlation – strength and direction</a:t>
            </a:r>
          </a:p>
        </p:txBody>
      </p:sp>
      <p:pic>
        <p:nvPicPr>
          <p:cNvPr id="14339" name="Picture 6" descr="scatterplots of 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5307" y="888643"/>
            <a:ext cx="11024315" cy="576973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27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49251" y="309094"/>
            <a:ext cx="8961549" cy="1968970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</a:rPr>
              <a:t>The value of r ranges between ( -1) and ( +1)</a:t>
            </a:r>
          </a:p>
          <a:p>
            <a:pPr algn="l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</a:rPr>
              <a:t>The value of r denotes the strength of the association as illustrated</a:t>
            </a:r>
            <a:br>
              <a:rPr lang="en-US" sz="3200" dirty="0">
                <a:latin typeface="Arial" pitchFamily="34" charset="0"/>
              </a:rPr>
            </a:br>
            <a:r>
              <a:rPr lang="en-US" sz="3200" dirty="0">
                <a:latin typeface="Arial" pitchFamily="34" charset="0"/>
              </a:rPr>
              <a:t>by the following </a:t>
            </a:r>
            <a:r>
              <a:rPr lang="en-US" sz="3200" dirty="0" smtClean="0">
                <a:latin typeface="Arial" pitchFamily="34" charset="0"/>
              </a:rPr>
              <a:t>diagram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32771" name="Line 7"/>
          <p:cNvSpPr>
            <a:spLocks noChangeShapeType="1"/>
          </p:cNvSpPr>
          <p:nvPr/>
        </p:nvSpPr>
        <p:spPr bwMode="auto">
          <a:xfrm>
            <a:off x="2424114" y="4005263"/>
            <a:ext cx="7488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>
            <a:off x="2424113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9912350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6008688" y="38766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422433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>
            <a:off x="5087938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3287713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5"/>
          <p:cNvSpPr>
            <a:spLocks noChangeShapeType="1"/>
          </p:cNvSpPr>
          <p:nvPr/>
        </p:nvSpPr>
        <p:spPr bwMode="auto">
          <a:xfrm>
            <a:off x="7032625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6"/>
          <p:cNvSpPr>
            <a:spLocks noChangeShapeType="1"/>
          </p:cNvSpPr>
          <p:nvPr/>
        </p:nvSpPr>
        <p:spPr bwMode="auto">
          <a:xfrm>
            <a:off x="8832850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2063751" y="443706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-1</a:t>
            </a:r>
          </a:p>
        </p:txBody>
      </p:sp>
      <p:sp>
        <p:nvSpPr>
          <p:cNvPr id="32781" name="Text Box 19"/>
          <p:cNvSpPr txBox="1">
            <a:spLocks noChangeArrowheads="1"/>
          </p:cNvSpPr>
          <p:nvPr/>
        </p:nvSpPr>
        <p:spPr bwMode="auto">
          <a:xfrm>
            <a:off x="9725026" y="45085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32782" name="Text Box 21"/>
          <p:cNvSpPr txBox="1">
            <a:spLocks noChangeArrowheads="1"/>
          </p:cNvSpPr>
          <p:nvPr/>
        </p:nvSpPr>
        <p:spPr bwMode="auto">
          <a:xfrm>
            <a:off x="5735638" y="45085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0</a:t>
            </a:r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4583113" y="4508501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-0.25</a:t>
            </a:r>
          </a:p>
        </p:txBody>
      </p:sp>
      <p:sp>
        <p:nvSpPr>
          <p:cNvPr id="32784" name="Text Box 23"/>
          <p:cNvSpPr txBox="1">
            <a:spLocks noChangeArrowheads="1"/>
          </p:cNvSpPr>
          <p:nvPr/>
        </p:nvSpPr>
        <p:spPr bwMode="auto">
          <a:xfrm>
            <a:off x="300037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-0.75</a:t>
            </a:r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854392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0.75</a:t>
            </a:r>
          </a:p>
        </p:txBody>
      </p:sp>
      <p:sp>
        <p:nvSpPr>
          <p:cNvPr id="32786" name="Text Box 25"/>
          <p:cNvSpPr txBox="1">
            <a:spLocks noChangeArrowheads="1"/>
          </p:cNvSpPr>
          <p:nvPr/>
        </p:nvSpPr>
        <p:spPr bwMode="auto">
          <a:xfrm>
            <a:off x="681672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0.25</a:t>
            </a:r>
          </a:p>
        </p:txBody>
      </p:sp>
      <p:sp>
        <p:nvSpPr>
          <p:cNvPr id="32787" name="Text Box 26"/>
          <p:cNvSpPr txBox="1">
            <a:spLocks noChangeArrowheads="1"/>
          </p:cNvSpPr>
          <p:nvPr/>
        </p:nvSpPr>
        <p:spPr bwMode="auto">
          <a:xfrm>
            <a:off x="2424113" y="33575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strong</a:t>
            </a:r>
          </a:p>
        </p:txBody>
      </p:sp>
      <p:sp>
        <p:nvSpPr>
          <p:cNvPr id="32788" name="Text Box 27"/>
          <p:cNvSpPr txBox="1">
            <a:spLocks noChangeArrowheads="1"/>
          </p:cNvSpPr>
          <p:nvPr/>
        </p:nvSpPr>
        <p:spPr bwMode="auto">
          <a:xfrm>
            <a:off x="8975725" y="33575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strong</a:t>
            </a:r>
          </a:p>
        </p:txBody>
      </p:sp>
      <p:sp>
        <p:nvSpPr>
          <p:cNvPr id="32789" name="Text Box 28"/>
          <p:cNvSpPr txBox="1">
            <a:spLocks noChangeArrowheads="1"/>
          </p:cNvSpPr>
          <p:nvPr/>
        </p:nvSpPr>
        <p:spPr bwMode="auto">
          <a:xfrm>
            <a:off x="3432176" y="33575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intermediate</a:t>
            </a:r>
          </a:p>
        </p:txBody>
      </p:sp>
      <p:sp>
        <p:nvSpPr>
          <p:cNvPr id="32790" name="Text Box 29"/>
          <p:cNvSpPr txBox="1">
            <a:spLocks noChangeArrowheads="1"/>
          </p:cNvSpPr>
          <p:nvPr/>
        </p:nvSpPr>
        <p:spPr bwMode="auto">
          <a:xfrm>
            <a:off x="7319964" y="33575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intermediate</a:t>
            </a:r>
          </a:p>
        </p:txBody>
      </p:sp>
      <p:sp>
        <p:nvSpPr>
          <p:cNvPr id="32791" name="Text Box 30"/>
          <p:cNvSpPr txBox="1">
            <a:spLocks noChangeArrowheads="1"/>
          </p:cNvSpPr>
          <p:nvPr/>
        </p:nvSpPr>
        <p:spPr bwMode="auto">
          <a:xfrm>
            <a:off x="5159376" y="335756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weak</a:t>
            </a:r>
          </a:p>
        </p:txBody>
      </p:sp>
      <p:sp>
        <p:nvSpPr>
          <p:cNvPr id="32792" name="Text Box 31"/>
          <p:cNvSpPr txBox="1">
            <a:spLocks noChangeArrowheads="1"/>
          </p:cNvSpPr>
          <p:nvPr/>
        </p:nvSpPr>
        <p:spPr bwMode="auto">
          <a:xfrm>
            <a:off x="6167438" y="3357563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weak</a:t>
            </a:r>
          </a:p>
        </p:txBody>
      </p:sp>
      <p:sp>
        <p:nvSpPr>
          <p:cNvPr id="32793" name="Text Box 32"/>
          <p:cNvSpPr txBox="1">
            <a:spLocks noChangeArrowheads="1"/>
          </p:cNvSpPr>
          <p:nvPr/>
        </p:nvSpPr>
        <p:spPr bwMode="auto">
          <a:xfrm>
            <a:off x="5232401" y="5949951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no relation</a:t>
            </a:r>
          </a:p>
        </p:txBody>
      </p:sp>
      <p:sp>
        <p:nvSpPr>
          <p:cNvPr id="32794" name="Line 33"/>
          <p:cNvSpPr>
            <a:spLocks noChangeShapeType="1"/>
          </p:cNvSpPr>
          <p:nvPr/>
        </p:nvSpPr>
        <p:spPr bwMode="auto">
          <a:xfrm flipV="1">
            <a:off x="5875338" y="5514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Text Box 34"/>
          <p:cNvSpPr txBox="1">
            <a:spLocks noChangeArrowheads="1"/>
          </p:cNvSpPr>
          <p:nvPr/>
        </p:nvSpPr>
        <p:spPr bwMode="auto">
          <a:xfrm>
            <a:off x="1774825" y="5516563"/>
            <a:ext cx="172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perfect correlation</a:t>
            </a:r>
          </a:p>
        </p:txBody>
      </p:sp>
      <p:sp>
        <p:nvSpPr>
          <p:cNvPr id="32796" name="Text Box 36"/>
          <p:cNvSpPr txBox="1">
            <a:spLocks noChangeArrowheads="1"/>
          </p:cNvSpPr>
          <p:nvPr/>
        </p:nvSpPr>
        <p:spPr bwMode="auto">
          <a:xfrm>
            <a:off x="8939214" y="5516563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/>
              <a:t>perfect correlation</a:t>
            </a:r>
          </a:p>
        </p:txBody>
      </p:sp>
      <p:sp>
        <p:nvSpPr>
          <p:cNvPr id="32797" name="Line 37"/>
          <p:cNvSpPr>
            <a:spLocks noChangeShapeType="1"/>
          </p:cNvSpPr>
          <p:nvPr/>
        </p:nvSpPr>
        <p:spPr bwMode="auto">
          <a:xfrm flipV="1">
            <a:off x="2279650" y="4941889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Line 38"/>
          <p:cNvSpPr>
            <a:spLocks noChangeShapeType="1"/>
          </p:cNvSpPr>
          <p:nvPr/>
        </p:nvSpPr>
        <p:spPr bwMode="auto">
          <a:xfrm flipV="1">
            <a:off x="9840913" y="50371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Rectangle 39"/>
          <p:cNvSpPr>
            <a:spLocks noChangeArrowheads="1"/>
          </p:cNvSpPr>
          <p:nvPr/>
        </p:nvSpPr>
        <p:spPr bwMode="auto">
          <a:xfrm>
            <a:off x="6311901" y="5084764"/>
            <a:ext cx="331311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Direct</a:t>
            </a:r>
          </a:p>
        </p:txBody>
      </p:sp>
      <p:sp>
        <p:nvSpPr>
          <p:cNvPr id="32800" name="Rectangle 40"/>
          <p:cNvSpPr>
            <a:spLocks noChangeArrowheads="1"/>
          </p:cNvSpPr>
          <p:nvPr/>
        </p:nvSpPr>
        <p:spPr bwMode="auto">
          <a:xfrm>
            <a:off x="2351088" y="5013326"/>
            <a:ext cx="338455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xmlns="" val="38785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7850" y="1"/>
            <a:ext cx="8229600" cy="765175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+mn-lt"/>
              </a:rPr>
              <a:t>Regression Equation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125539"/>
            <a:ext cx="4038600" cy="479874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Regression equation describes the regression line </a:t>
            </a:r>
            <a:r>
              <a:rPr lang="en-US" dirty="0" smtClean="0">
                <a:latin typeface="Arial" panose="020B0604020202020204" pitchFamily="34" charset="0"/>
              </a:rPr>
              <a:t>mathematically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dirty="0" smtClean="0"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y</a:t>
            </a:r>
            <a:r>
              <a:rPr lang="en-US" dirty="0" smtClean="0">
                <a:latin typeface="Arial" panose="020B0604020202020204" pitchFamily="34" charset="0"/>
              </a:rPr>
              <a:t> = a + </a:t>
            </a:r>
            <a:r>
              <a:rPr lang="en-US" dirty="0" err="1" smtClean="0">
                <a:latin typeface="Arial" panose="020B0604020202020204" pitchFamily="34" charset="0"/>
              </a:rPr>
              <a:t>bx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Where</a:t>
            </a:r>
          </a:p>
          <a:p>
            <a:r>
              <a:rPr lang="en-US" dirty="0">
                <a:latin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</a:rPr>
              <a:t> = intercept on y axis</a:t>
            </a:r>
          </a:p>
          <a:p>
            <a:r>
              <a:rPr lang="en-US" dirty="0">
                <a:latin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</a:rPr>
              <a:t> = slope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664200" y="1773238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75925" y="56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433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629400" y="836613"/>
          <a:ext cx="4038600" cy="2493962"/>
        </p:xfrm>
        <a:graphic>
          <a:graphicData uri="http://schemas.openxmlformats.org/presentationml/2006/ole">
            <p:oleObj spid="_x0000_s4168" name="Chart" r:id="rId3" imgW="7000764" imgH="4324438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45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2" name="Group 4"/>
          <p:cNvGraphicFramePr>
            <a:graphicFrameLocks noGrp="1"/>
          </p:cNvGraphicFramePr>
          <p:nvPr/>
        </p:nvGraphicFramePr>
        <p:xfrm>
          <a:off x="1992313" y="1412875"/>
          <a:ext cx="8229600" cy="3671888"/>
        </p:xfrm>
        <a:graphic>
          <a:graphicData uri="http://schemas.openxmlformats.org/drawingml/2006/table">
            <a:tbl>
              <a:tblPr rtl="1"/>
              <a:tblGrid>
                <a:gridCol w="3086100"/>
                <a:gridCol w="2359025"/>
                <a:gridCol w="2784475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Weight (y)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Age (x)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Serial no.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8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33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61818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GOALS AND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099"/>
            <a:ext cx="10515600" cy="50178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Define &amp; Identify types of data</a:t>
            </a:r>
          </a:p>
          <a:p>
            <a:r>
              <a:rPr lang="en-US" sz="3200" dirty="0" smtClean="0"/>
              <a:t>Analyze different types of data</a:t>
            </a:r>
          </a:p>
          <a:p>
            <a:r>
              <a:rPr lang="en-US" sz="3200" dirty="0" smtClean="0"/>
              <a:t>Common descriptive statistics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Common tests of </a:t>
            </a:r>
            <a:r>
              <a:rPr lang="en-US" sz="3200" dirty="0" smtClean="0"/>
              <a:t>significance</a:t>
            </a:r>
          </a:p>
          <a:p>
            <a:r>
              <a:rPr lang="en-US" sz="3200" dirty="0" smtClean="0"/>
              <a:t>Tests of Association</a:t>
            </a:r>
          </a:p>
          <a:p>
            <a:r>
              <a:rPr lang="en-US" sz="3200" dirty="0" smtClean="0"/>
              <a:t>Understand basic concepts in Excel, SPSS and EPI INFO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687" y="289831"/>
            <a:ext cx="4064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3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Analyzing and Interpreting Qualitative Data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Qualitative data is thick in detail and description.</a:t>
            </a:r>
          </a:p>
          <a:p>
            <a:r>
              <a:rPr lang="en-US" sz="3200" dirty="0"/>
              <a:t>Data often in a narrative format</a:t>
            </a:r>
          </a:p>
          <a:p>
            <a:r>
              <a:rPr lang="en-US" sz="3200" dirty="0"/>
              <a:t>Data often collected by observation, open-ended interviewing, document review</a:t>
            </a:r>
          </a:p>
          <a:p>
            <a:r>
              <a:rPr lang="en-US" sz="3200" dirty="0"/>
              <a:t>Analysis often emphasizes understanding phenomena as they exist, not following pre-determined hypotheses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39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Qualitative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Content analysis</a:t>
            </a:r>
          </a:p>
          <a:p>
            <a:r>
              <a:rPr lang="en-US" sz="3200" dirty="0" smtClean="0"/>
              <a:t>Narrative analysis</a:t>
            </a:r>
          </a:p>
          <a:p>
            <a:r>
              <a:rPr lang="en-US" sz="3200" dirty="0" smtClean="0"/>
              <a:t>Discourse analysis</a:t>
            </a:r>
          </a:p>
          <a:p>
            <a:r>
              <a:rPr lang="en-US" sz="3200" dirty="0" smtClean="0"/>
              <a:t>Framework analysis</a:t>
            </a:r>
          </a:p>
          <a:p>
            <a:r>
              <a:rPr lang="en-US" sz="3200" dirty="0" smtClean="0"/>
              <a:t>Grounded theory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949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Analyzing qualitative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371600"/>
            <a:ext cx="7162800" cy="47244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000" dirty="0"/>
              <a:t>“Content analysis” steps:  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Transcribe data (if audio taped)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Read transcripts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Highlight quotes and note why important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Code quotes according to margin notes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Sort quotes into coded groups (themes)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Interpret patterns in quotes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Describe these patterns</a:t>
            </a:r>
          </a:p>
        </p:txBody>
      </p:sp>
    </p:spTree>
    <p:extLst>
      <p:ext uri="{BB962C8B-B14F-4D97-AF65-F5344CB8AC3E}">
        <p14:creationId xmlns:p14="http://schemas.microsoft.com/office/powerpoint/2010/main" xmlns="" val="18886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  <a:cs typeface="Arial" panose="020B0604020202020204" pitchFamily="34" charset="0"/>
              </a:rPr>
              <a:t>Practical Sessions</a:t>
            </a:r>
            <a:endParaRPr 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Introduction to </a:t>
            </a:r>
            <a:r>
              <a:rPr lang="en-US" sz="3200" dirty="0" smtClean="0">
                <a:cs typeface="Arial" panose="020B0604020202020204" pitchFamily="34" charset="0"/>
              </a:rPr>
              <a:t>Excel, </a:t>
            </a:r>
            <a:r>
              <a:rPr lang="en-US" sz="3200" dirty="0" err="1" smtClean="0">
                <a:cs typeface="Arial" panose="020B0604020202020204" pitchFamily="34" charset="0"/>
              </a:rPr>
              <a:t>Epi</a:t>
            </a:r>
            <a:r>
              <a:rPr lang="en-US" sz="3200" dirty="0" smtClean="0">
                <a:cs typeface="Arial" panose="020B0604020202020204" pitchFamily="34" charset="0"/>
              </a:rPr>
              <a:t> </a:t>
            </a:r>
            <a:r>
              <a:rPr lang="en-US" sz="3200" dirty="0">
                <a:cs typeface="Arial" panose="020B0604020202020204" pitchFamily="34" charset="0"/>
              </a:rPr>
              <a:t>Info and SPSS</a:t>
            </a:r>
          </a:p>
        </p:txBody>
      </p:sp>
    </p:spTree>
    <p:extLst>
      <p:ext uri="{BB962C8B-B14F-4D97-AF65-F5344CB8AC3E}">
        <p14:creationId xmlns:p14="http://schemas.microsoft.com/office/powerpoint/2010/main" xmlns="" val="25636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8628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Thank You for Listening</a:t>
            </a:r>
            <a:endParaRPr lang="en-US" sz="4000" b="1" dirty="0"/>
          </a:p>
        </p:txBody>
      </p:sp>
      <p:pic>
        <p:nvPicPr>
          <p:cNvPr id="5" name="Content Placeholder 4" descr="C:\Users\Dr Aguwa\Dropbox\Screenshots\Screenshot 2018-10-11 21.38.45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5" t="43615" r="40540" b="5359"/>
          <a:stretch/>
        </p:blipFill>
        <p:spPr bwMode="auto">
          <a:xfrm>
            <a:off x="838200" y="1339403"/>
            <a:ext cx="10515599" cy="5254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823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SPSS Step-by-Step:</a:t>
            </a:r>
          </a:p>
          <a:p>
            <a:r>
              <a:rPr lang="en-US" dirty="0" smtClean="0">
                <a:hlinkClick r:id="rId2"/>
              </a:rPr>
              <a:t>http://www.datastep.com/SPSSTutorial_1.pdf</a:t>
            </a:r>
            <a:endParaRPr lang="en-US" dirty="0"/>
          </a:p>
          <a:p>
            <a:r>
              <a:rPr lang="en-US" dirty="0" smtClean="0"/>
              <a:t>A Handbook of Statistical Analysis using SPSS by Sabine Landau and Brian S. </a:t>
            </a:r>
            <a:r>
              <a:rPr lang="en-US" dirty="0" err="1" smtClean="0"/>
              <a:t>Everitt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3"/>
              </a:rPr>
              <a:t>http://www.academia.dk/BiologiskAntropologi/Epidemiologi/PDF/SPSS_Statistical_Analyses_using_SPSS.pdf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https://www.coursera.org/learn/data-analysis-tools</a:t>
            </a:r>
            <a:endParaRPr lang="en-US" dirty="0"/>
          </a:p>
          <a:p>
            <a:r>
              <a:rPr lang="en-US" dirty="0" smtClean="0"/>
              <a:t>Offered free by Wesleyan University Connecticut, USA (enrolment </a:t>
            </a:r>
            <a:r>
              <a:rPr lang="en-US" dirty="0"/>
              <a:t>starts </a:t>
            </a:r>
            <a:r>
              <a:rPr lang="en-US" dirty="0" smtClean="0"/>
              <a:t>today 3</a:t>
            </a:r>
            <a:r>
              <a:rPr lang="en-US" baseline="30000" dirty="0" smtClean="0"/>
              <a:t>rd</a:t>
            </a:r>
            <a:r>
              <a:rPr lang="en-US" dirty="0" smtClean="0"/>
              <a:t> September)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1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697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What are data?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Facts or information used to analyze, or plan something.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Types of data: </a:t>
            </a:r>
          </a:p>
          <a:p>
            <a:r>
              <a:rPr lang="en-US" sz="3200" dirty="0" smtClean="0"/>
              <a:t>1. QUALITATIVE </a:t>
            </a:r>
            <a:r>
              <a:rPr lang="en-US" sz="3200" dirty="0"/>
              <a:t>DATA is a categorical measurement expressed </a:t>
            </a:r>
            <a:r>
              <a:rPr lang="en-US" sz="3200" dirty="0" smtClean="0"/>
              <a:t>by </a:t>
            </a:r>
            <a:r>
              <a:rPr lang="en-US" sz="3200" dirty="0"/>
              <a:t>means of a natural language </a:t>
            </a:r>
            <a:r>
              <a:rPr lang="en-US" sz="3200" dirty="0" smtClean="0"/>
              <a:t>description</a:t>
            </a:r>
            <a:endParaRPr lang="en-US" sz="3200" dirty="0"/>
          </a:p>
          <a:p>
            <a:pPr lvl="1"/>
            <a:r>
              <a:rPr lang="en-US" dirty="0"/>
              <a:t>Nominal Categories: e.g. are gender, race, religion, or sport</a:t>
            </a:r>
            <a:r>
              <a:rPr lang="en-US" dirty="0" smtClean="0"/>
              <a:t>.</a:t>
            </a:r>
            <a:endParaRPr lang="en-US" sz="3200" dirty="0"/>
          </a:p>
          <a:p>
            <a:pPr lvl="1"/>
            <a:r>
              <a:rPr lang="en-US" dirty="0"/>
              <a:t>Ordinal Variables: may be ordered e.g. small, medium</a:t>
            </a:r>
            <a:r>
              <a:rPr lang="en-US" dirty="0" smtClean="0"/>
              <a:t>, large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 smtClean="0"/>
              <a:t>2. QUANTITATIVE </a:t>
            </a:r>
            <a:r>
              <a:rPr lang="en-US" sz="3200" dirty="0"/>
              <a:t>DATA is a numerical measurement</a:t>
            </a:r>
            <a:r>
              <a:rPr lang="en-US" sz="3200" dirty="0" smtClean="0"/>
              <a:t>.</a:t>
            </a:r>
            <a:endParaRPr lang="en-US" sz="3200" dirty="0"/>
          </a:p>
          <a:p>
            <a:pPr lvl="1"/>
            <a:r>
              <a:rPr lang="en-US" dirty="0"/>
              <a:t>Quantitative  can be Discrete or Continuous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965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Steps in </a:t>
            </a:r>
            <a:r>
              <a:rPr lang="en-US" sz="3600" dirty="0" smtClean="0"/>
              <a:t>Data Analysis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u="sng" dirty="0"/>
              <a:t>Before data Collection</a:t>
            </a:r>
          </a:p>
          <a:p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Determine the method of data analysis</a:t>
            </a:r>
          </a:p>
          <a:p>
            <a:r>
              <a:rPr lang="en-US" sz="3200" dirty="0"/>
              <a:t>Determine how to process the data</a:t>
            </a:r>
          </a:p>
          <a:p>
            <a:r>
              <a:rPr lang="en-US" sz="3200" dirty="0"/>
              <a:t>Consult a Statistician</a:t>
            </a:r>
          </a:p>
          <a:p>
            <a:r>
              <a:rPr lang="en-US" sz="3200" dirty="0"/>
              <a:t>Prepare dummy tables</a:t>
            </a: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u="sng" dirty="0"/>
              <a:t>After data Collection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 the data</a:t>
            </a:r>
          </a:p>
          <a:p>
            <a:r>
              <a:rPr lang="en-US" sz="3200" dirty="0"/>
              <a:t>Prepare tables and graphs</a:t>
            </a:r>
          </a:p>
          <a:p>
            <a:r>
              <a:rPr lang="en-US" sz="3200" dirty="0"/>
              <a:t>Analyze and interpret findings</a:t>
            </a:r>
          </a:p>
          <a:p>
            <a:r>
              <a:rPr lang="en-US" sz="3200" dirty="0"/>
              <a:t>Consult again the statistician</a:t>
            </a:r>
          </a:p>
          <a:p>
            <a:r>
              <a:rPr lang="en-US" sz="3200" dirty="0"/>
              <a:t>Prepare for </a:t>
            </a:r>
            <a:r>
              <a:rPr lang="en-US" sz="3200" dirty="0" smtClean="0"/>
              <a:t>editing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705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708338"/>
          </a:xfrm>
        </p:spPr>
        <p:txBody>
          <a:bodyPr>
            <a:normAutofit/>
          </a:bodyPr>
          <a:lstStyle/>
          <a:p>
            <a:r>
              <a:rPr lang="en-US" sz="3600" dirty="0"/>
              <a:t>Analyzing and Interpreting </a:t>
            </a:r>
            <a:r>
              <a:rPr lang="en-US" sz="3600" dirty="0" smtClean="0"/>
              <a:t>Quantitative </a:t>
            </a:r>
            <a:r>
              <a:rPr lang="en-US" sz="3600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198169"/>
          </a:xfrm>
        </p:spPr>
        <p:txBody>
          <a:bodyPr>
            <a:normAutofit/>
          </a:bodyPr>
          <a:lstStyle/>
          <a:p>
            <a:r>
              <a:rPr lang="en-US" sz="3200" dirty="0"/>
              <a:t>Descriptive statistics e.g. Frequencies</a:t>
            </a:r>
          </a:p>
          <a:p>
            <a:r>
              <a:rPr lang="en-US" sz="3200" dirty="0"/>
              <a:t>Cross-tabulations</a:t>
            </a:r>
          </a:p>
          <a:p>
            <a:r>
              <a:rPr lang="en-US" sz="3200" dirty="0"/>
              <a:t>Test of significance – Chi Square, Student t-test</a:t>
            </a:r>
          </a:p>
          <a:p>
            <a:r>
              <a:rPr lang="en-US" sz="3200" dirty="0"/>
              <a:t>Test of Association</a:t>
            </a:r>
          </a:p>
          <a:p>
            <a:r>
              <a:rPr lang="en-US" sz="3200" dirty="0"/>
              <a:t>- Correlation</a:t>
            </a:r>
          </a:p>
          <a:p>
            <a:r>
              <a:rPr lang="en-US" sz="3200" dirty="0"/>
              <a:t>-Regression</a:t>
            </a:r>
          </a:p>
          <a:p>
            <a:endParaRPr lang="en-US" sz="3200" dirty="0"/>
          </a:p>
        </p:txBody>
      </p:sp>
      <p:pic>
        <p:nvPicPr>
          <p:cNvPr id="4" name="Content Placeholder 3" descr="Image result for data analysis image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334" y="2794715"/>
            <a:ext cx="7070503" cy="3850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38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592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Tabulations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992188"/>
            <a:ext cx="10263388" cy="5614674"/>
          </a:xfrm>
        </p:spPr>
      </p:pic>
    </p:spTree>
    <p:extLst>
      <p:ext uri="{BB962C8B-B14F-4D97-AF65-F5344CB8AC3E}">
        <p14:creationId xmlns:p14="http://schemas.microsoft.com/office/powerpoint/2010/main" xmlns="" val="18170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399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 Chart </a:t>
            </a:r>
            <a:r>
              <a:rPr lang="en-US" dirty="0" err="1" smtClean="0"/>
              <a:t>Vs</a:t>
            </a:r>
            <a:r>
              <a:rPr lang="en-US" dirty="0" smtClean="0"/>
              <a:t> Histogram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03" y="656824"/>
            <a:ext cx="11165983" cy="6065948"/>
          </a:xfrm>
        </p:spPr>
      </p:pic>
    </p:spTree>
    <p:extLst>
      <p:ext uri="{BB962C8B-B14F-4D97-AF65-F5344CB8AC3E}">
        <p14:creationId xmlns:p14="http://schemas.microsoft.com/office/powerpoint/2010/main" xmlns="" val="24522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553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Pie Chart &amp; Line Graph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77" y="708338"/>
            <a:ext cx="5653826" cy="614966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1403" y="914400"/>
            <a:ext cx="6117465" cy="6053070"/>
          </a:xfrm>
        </p:spPr>
      </p:pic>
    </p:spTree>
    <p:extLst>
      <p:ext uri="{BB962C8B-B14F-4D97-AF65-F5344CB8AC3E}">
        <p14:creationId xmlns:p14="http://schemas.microsoft.com/office/powerpoint/2010/main" xmlns="" val="30827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837127"/>
          </a:xfrm>
        </p:spPr>
        <p:txBody>
          <a:bodyPr>
            <a:noAutofit/>
          </a:bodyPr>
          <a:lstStyle/>
          <a:p>
            <a:r>
              <a:rPr lang="en-US" sz="3600" dirty="0"/>
              <a:t>Common descriptive </a:t>
            </a:r>
            <a:r>
              <a:rPr lang="en-US" sz="3600" dirty="0" smtClean="0"/>
              <a:t>statistics – Measures of Central Tendency</a:t>
            </a:r>
            <a:endParaRPr lang="en-US" sz="3600" dirty="0"/>
          </a:p>
        </p:txBody>
      </p:sp>
      <p:pic>
        <p:nvPicPr>
          <p:cNvPr id="4" name="Content Placeholder 3" descr="Skew and Kurtosis: 2 Important Statistics terms you need to know in Data  Science | by Diva Dugar | codeburs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489" y="1287888"/>
            <a:ext cx="10045521" cy="493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48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518</Words>
  <Application>Microsoft Office PowerPoint</Application>
  <PresentationFormat>Custom</PresentationFormat>
  <Paragraphs>136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Chart</vt:lpstr>
      <vt:lpstr>Slide 1</vt:lpstr>
      <vt:lpstr>GOALS AND OBJECTIVES</vt:lpstr>
      <vt:lpstr>INTRODUCTION</vt:lpstr>
      <vt:lpstr>Steps in Data Analysis</vt:lpstr>
      <vt:lpstr>Analyzing and Interpreting Quantitative Data</vt:lpstr>
      <vt:lpstr>Frequency Tabulations</vt:lpstr>
      <vt:lpstr>Bar Chart Vs Histogram</vt:lpstr>
      <vt:lpstr>Pie Chart &amp; Line Graph </vt:lpstr>
      <vt:lpstr>Common descriptive statistics – Measures of Central Tendency</vt:lpstr>
      <vt:lpstr>Standard Distribution and Normal Distribution Curve</vt:lpstr>
      <vt:lpstr>Measures of dispersion</vt:lpstr>
      <vt:lpstr>Slide 12</vt:lpstr>
      <vt:lpstr>Cross-tabulation</vt:lpstr>
      <vt:lpstr>Slide 14</vt:lpstr>
      <vt:lpstr>Slide 15</vt:lpstr>
      <vt:lpstr>Correlation – strength and direction</vt:lpstr>
      <vt:lpstr>Slide 17</vt:lpstr>
      <vt:lpstr>Regression Equation</vt:lpstr>
      <vt:lpstr>Slide 19</vt:lpstr>
      <vt:lpstr>Analyzing and Interpreting Qualitative Data</vt:lpstr>
      <vt:lpstr>Types of Qualitative Analysis</vt:lpstr>
      <vt:lpstr>Analyzing qualitative data</vt:lpstr>
      <vt:lpstr>Practical Sessions</vt:lpstr>
      <vt:lpstr>Thank You for Listening</vt:lpstr>
      <vt:lpstr>Recommended Materials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&amp; DATA ANALYSIS</dc:title>
  <dc:creator>Dr Aguwa</dc:creator>
  <cp:lastModifiedBy>Windows User</cp:lastModifiedBy>
  <cp:revision>141</cp:revision>
  <dcterms:created xsi:type="dcterms:W3CDTF">2016-10-26T02:01:01Z</dcterms:created>
  <dcterms:modified xsi:type="dcterms:W3CDTF">2023-09-17T16:55:02Z</dcterms:modified>
</cp:coreProperties>
</file>