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61" r:id="rId4"/>
    <p:sldId id="260" r:id="rId5"/>
    <p:sldId id="259" r:id="rId6"/>
    <p:sldId id="262" r:id="rId7"/>
    <p:sldId id="263" r:id="rId8"/>
    <p:sldId id="266" r:id="rId9"/>
    <p:sldId id="264" r:id="rId10"/>
    <p:sldId id="270" r:id="rId11"/>
    <p:sldId id="269" r:id="rId12"/>
    <p:sldId id="271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057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550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8650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7300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359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757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059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2478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29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560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200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407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796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3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34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363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8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D27CD28-45F3-4B71-BA0B-3C4AD6DBF7AE}" type="datetimeFigureOut">
              <a:rPr lang="en-US" smtClean="0"/>
              <a:pPr/>
              <a:t>12-Sep-23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A79421-5C45-401F-9C40-0AEBA1EED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934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gs.unn.edu.ng/" TargetMode="External"/><Relationship Id="rId2" Type="http://schemas.openxmlformats.org/officeDocument/2006/relationships/hyperlink" Target="http://www.unn.edu.n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BC573EE-3A66-4878-BD28-4C3E0883BFB0}"/>
              </a:ext>
            </a:extLst>
          </p:cNvPr>
          <p:cNvSpPr txBox="1"/>
          <p:nvPr/>
        </p:nvSpPr>
        <p:spPr>
          <a:xfrm>
            <a:off x="738187" y="246680"/>
            <a:ext cx="10882313" cy="5736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NIGERIA, NSUKKA </a:t>
            </a:r>
          </a:p>
          <a:p>
            <a:pPr algn="ctr">
              <a:lnSpc>
                <a:spcPct val="150000"/>
              </a:lnSpc>
            </a:pPr>
            <a: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en-GB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POSTGRADUATE STUDIES (CPGS)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POSTGRADUATE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ORIENTATION,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2021/2022 SESSION </a:t>
            </a:r>
            <a:endParaRPr lang="en-GB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GB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en-GB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SEPTEMBER, 2023.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TOPIC: 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ISSUES ON THE REVISED POSTGRADUATE REGULATIONS AND TIME TABLE </a:t>
            </a:r>
          </a:p>
          <a:p>
            <a:pPr algn="ctr">
              <a:lnSpc>
                <a:spcPct val="150000"/>
              </a:lnSpc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ANTHONIA ULODEK AMADI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DEPUTY REGISTRAR/ SECRETARY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POSTGRADUATE STUDIES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420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F999C9C-A40F-4730-85E7-F84371ADA22A}"/>
              </a:ext>
            </a:extLst>
          </p:cNvPr>
          <p:cNvSpPr txBox="1"/>
          <p:nvPr/>
        </p:nvSpPr>
        <p:spPr>
          <a:xfrm>
            <a:off x="1651179" y="171705"/>
            <a:ext cx="8686800" cy="6171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6310" lvl="2" algn="just">
              <a:lnSpc>
                <a:spcPct val="150000"/>
              </a:lnSpc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ISSUES CONT’D</a:t>
            </a:r>
            <a:endParaRPr lang="en-GB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481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Channel of Communication to the College of Postgraduate Studies: </a:t>
            </a:r>
          </a:p>
          <a:p>
            <a:pPr marL="4191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correspondences from students are addressed to the Provost, CPGS </a:t>
            </a:r>
          </a:p>
          <a:p>
            <a:pPr marL="41910" algn="ctr">
              <a:lnSpc>
                <a:spcPct val="150000"/>
              </a:lnSpc>
            </a:pPr>
            <a:endParaRPr lang="en-GB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algn="ctr">
              <a:lnSpc>
                <a:spcPct val="150000"/>
              </a:lnSpc>
            </a:pP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Provost, SPGS</a:t>
            </a:r>
          </a:p>
          <a:p>
            <a:pPr marL="4191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Thru the Dean, </a:t>
            </a: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Faculty of Postgraduate Studies Committee</a:t>
            </a:r>
          </a:p>
          <a:p>
            <a:pPr marL="4191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2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Thru the Head of Department (</a:t>
            </a: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HOD)</a:t>
            </a:r>
          </a:p>
          <a:p>
            <a:pPr marL="4191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2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2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the student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xmlns="" id="{83E73D20-0F37-43E1-B8B0-B1052FD47FE1}"/>
              </a:ext>
            </a:extLst>
          </p:cNvPr>
          <p:cNvSpPr/>
          <p:nvPr/>
        </p:nvSpPr>
        <p:spPr>
          <a:xfrm>
            <a:off x="5838825" y="2962275"/>
            <a:ext cx="323850" cy="295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xmlns="" id="{9160668A-C11A-4E78-AC1C-1A4D1B23A556}"/>
              </a:ext>
            </a:extLst>
          </p:cNvPr>
          <p:cNvSpPr/>
          <p:nvPr/>
        </p:nvSpPr>
        <p:spPr>
          <a:xfrm>
            <a:off x="5832653" y="5160168"/>
            <a:ext cx="323851" cy="3905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xmlns="" id="{91DD6224-2CCB-41A9-B89A-6B8350ED2F89}"/>
              </a:ext>
            </a:extLst>
          </p:cNvPr>
          <p:cNvSpPr/>
          <p:nvPr/>
        </p:nvSpPr>
        <p:spPr>
          <a:xfrm>
            <a:off x="5838825" y="3976942"/>
            <a:ext cx="323850" cy="3905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2242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A799974-AC5A-4051-9E52-5B9B85D674E7}"/>
              </a:ext>
            </a:extLst>
          </p:cNvPr>
          <p:cNvSpPr txBox="1"/>
          <p:nvPr/>
        </p:nvSpPr>
        <p:spPr>
          <a:xfrm>
            <a:off x="1514475" y="434796"/>
            <a:ext cx="9418320" cy="6362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600" b="1" dirty="0">
                <a:latin typeface="Times New Roman" pitchFamily="18" charset="0"/>
                <a:cs typeface="Times New Roman" pitchFamily="18" charset="0"/>
              </a:rPr>
              <a:t>TIME TABLE OF EVENTS OF CPGS FOR 2021/2022  </a:t>
            </a:r>
          </a:p>
          <a:p>
            <a:pPr algn="l"/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Time-Table of Events is produced every session by Time-Table of Events Committee of CPGS. The reason being to provide</a:t>
            </a: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guidance to the activities of the College, and implement all planned activities or events on the time table as scheduled ,</a:t>
            </a: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implementers of the time-table include: </a:t>
            </a: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Departments</a:t>
            </a: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Faculties </a:t>
            </a: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stakeholders and the general public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490950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B83979A-3875-EA74-F50C-9A7CC7609108}"/>
              </a:ext>
            </a:extLst>
          </p:cNvPr>
          <p:cNvSpPr txBox="1"/>
          <p:nvPr/>
        </p:nvSpPr>
        <p:spPr>
          <a:xfrm>
            <a:off x="1287888" y="298848"/>
            <a:ext cx="10663707" cy="6314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Usual</a:t>
            </a: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</a:t>
            </a: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the Time-Table of Events include: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registration starts and ends. 		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lectures begin and end.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for revision.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Dates semester Examinations start and end.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Dates of Founders Day Ceremonies, Matriculation and Convocation ceremonies.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meetings of the Board of the </a:t>
            </a: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 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Postgraduate Studies.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 of sale of Application forms for Postgraduate Admissions. 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of Admission Screening Test</a:t>
            </a:r>
            <a:r>
              <a:rPr lang="en-GB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Time-Table of Events </a:t>
            </a: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usually produced and copies made available 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Departments, Faculties, Institutes, Centres, general public and published on the University Website (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www.unn.edu.ng</a:t>
            </a:r>
            <a:r>
              <a:rPr lang="en-GB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and </a:t>
            </a:r>
            <a:r>
              <a:rPr lang="en-GB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www.spgs.unn.edu.ng</a:t>
            </a:r>
            <a:r>
              <a:rPr lang="en-GB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download Postgraduate Regulations. 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9628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BDC9F2F-FF02-454C-8233-21412E2F0E7D}"/>
              </a:ext>
            </a:extLst>
          </p:cNvPr>
          <p:cNvSpPr txBox="1"/>
          <p:nvPr/>
        </p:nvSpPr>
        <p:spPr>
          <a:xfrm>
            <a:off x="2667000" y="2989553"/>
            <a:ext cx="6477000" cy="14033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0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THANK YOU, </a:t>
            </a:r>
            <a:r>
              <a:rPr lang="en-GB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BEST WISHES.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977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B04B764-AC3F-4B1C-96CB-98F8A1FD6821}"/>
              </a:ext>
            </a:extLst>
          </p:cNvPr>
          <p:cNvSpPr txBox="1"/>
          <p:nvPr/>
        </p:nvSpPr>
        <p:spPr>
          <a:xfrm>
            <a:off x="1276349" y="895350"/>
            <a:ext cx="10448926" cy="6129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INTRODUCTION</a:t>
            </a:r>
          </a:p>
          <a:p>
            <a:pPr algn="ctr">
              <a:lnSpc>
                <a:spcPct val="150000"/>
              </a:lnSpc>
            </a:pPr>
            <a:endParaRPr lang="en-GB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University of Nigeria ranks high among the prestigious first-generation universities in the country that are expected to enrol postgraduate and undergraduate students at the ratio of 60:40.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PGS has a wide range of postgraduate programmes hosted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by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many faculties, departments, institutes and centres,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leading to the award of Postgraduate Diplomas, Master’s degrees and Doctoral degrees.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GB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93179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DFE54C8-5BF1-493A-97CD-35ED1CD9ADBF}"/>
              </a:ext>
            </a:extLst>
          </p:cNvPr>
          <p:cNvSpPr txBox="1"/>
          <p:nvPr/>
        </p:nvSpPr>
        <p:spPr>
          <a:xfrm>
            <a:off x="1114425" y="685800"/>
            <a:ext cx="10744200" cy="5019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HAVE AN ORIENTATION FOR POSTGRADUATE STUDENTS?</a:t>
            </a:r>
          </a:p>
          <a:p>
            <a:pPr algn="just">
              <a:lnSpc>
                <a:spcPct val="150000"/>
              </a:lnSpc>
            </a:pPr>
            <a:endParaRPr lang="en-GB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University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Administration and College of Postgraduate Studies have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taken a number of proactive steps to repositioning the postgraduate programmes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University for global competitiveness.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of such steps is organizing regular orientation programmes for all fresh postgraduate students, every academic year.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orientation is meant to motivate, assist and guide fresh postgraduate students to performing optimally in their academic learning and research.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927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0AD1924-F1A0-413F-BDCF-04F74398814C}"/>
              </a:ext>
            </a:extLst>
          </p:cNvPr>
          <p:cNvSpPr txBox="1"/>
          <p:nvPr/>
        </p:nvSpPr>
        <p:spPr>
          <a:xfrm>
            <a:off x="990600" y="571500"/>
            <a:ext cx="10563225" cy="5111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Statement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strive through research and innovation to become a globally reputed first-rate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Postgraduate Studies.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Statement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attract, educate, train and transform qualified persons to high-level manpower, thoroughly equipped with adequate and updated knowledge, specialized skills in research and innovation, and deployable for first-rate national development and improvement in all fields of human endeavours.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28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9B01F58-0D0F-4228-8055-56E3F3279942}"/>
              </a:ext>
            </a:extLst>
          </p:cNvPr>
          <p:cNvSpPr txBox="1"/>
          <p:nvPr/>
        </p:nvSpPr>
        <p:spPr>
          <a:xfrm>
            <a:off x="850006" y="163860"/>
            <a:ext cx="11101588" cy="6694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CONTENTS OF C</a:t>
            </a: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PGS </a:t>
            </a: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REGULATIONS HANDBOOK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Postgraduate Regulations contain information on matters relating to the following: 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Membership of the Board and Functions of the </a:t>
            </a: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 of Application for Postgraduate Admissions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Registration Process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Examination Process</a:t>
            </a: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 included:     attendance at seminars and lectures, 	 change in postgraduate programme, 	channel of communication,   	preparation of copies of project/thesis,  </a:t>
            </a:r>
            <a:r>
              <a:rPr lang="en-GB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guidelines for evaluation of departmental preparedness to mount postgraduate programmes, 	general guidelines for assessment of project/thesis,   	 grading system for programmes, 	nullification of examination, nomination and 	appointment of internal and external examiners, etc.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200" b="1" dirty="0">
              <a:latin typeface="Times New Roman" panose="02020603050405020304" pitchFamily="18" charset="0"/>
            </a:endParaRPr>
          </a:p>
        </p:txBody>
      </p:sp>
      <p:sp>
        <p:nvSpPr>
          <p:cNvPr id="2" name="Sun 1">
            <a:extLst>
              <a:ext uri="{FF2B5EF4-FFF2-40B4-BE49-F238E27FC236}">
                <a16:creationId xmlns:a16="http://schemas.microsoft.com/office/drawing/2014/main" xmlns="" id="{87E372FC-1BB2-4D3D-F1C0-9F264992B76D}"/>
              </a:ext>
            </a:extLst>
          </p:cNvPr>
          <p:cNvSpPr/>
          <p:nvPr/>
        </p:nvSpPr>
        <p:spPr>
          <a:xfrm>
            <a:off x="2691686" y="4095480"/>
            <a:ext cx="206062" cy="16742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n 3">
            <a:extLst>
              <a:ext uri="{FF2B5EF4-FFF2-40B4-BE49-F238E27FC236}">
                <a16:creationId xmlns:a16="http://schemas.microsoft.com/office/drawing/2014/main" xmlns="" id="{4DE874F7-3EA6-4232-8C71-0087725592A7}"/>
              </a:ext>
            </a:extLst>
          </p:cNvPr>
          <p:cNvSpPr/>
          <p:nvPr/>
        </p:nvSpPr>
        <p:spPr>
          <a:xfrm>
            <a:off x="7132752" y="4095481"/>
            <a:ext cx="206062" cy="16742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n 4">
            <a:extLst>
              <a:ext uri="{FF2B5EF4-FFF2-40B4-BE49-F238E27FC236}">
                <a16:creationId xmlns:a16="http://schemas.microsoft.com/office/drawing/2014/main" xmlns="" id="{8DA39559-1011-D7DF-FBF3-08A8ED90B180}"/>
              </a:ext>
            </a:extLst>
          </p:cNvPr>
          <p:cNvSpPr/>
          <p:nvPr/>
        </p:nvSpPr>
        <p:spPr>
          <a:xfrm>
            <a:off x="1146222" y="4597758"/>
            <a:ext cx="206062" cy="16742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n 5">
            <a:extLst>
              <a:ext uri="{FF2B5EF4-FFF2-40B4-BE49-F238E27FC236}">
                <a16:creationId xmlns:a16="http://schemas.microsoft.com/office/drawing/2014/main" xmlns="" id="{8B7F7EDE-32B4-EAF6-05B5-F1CF6D368A34}"/>
              </a:ext>
            </a:extLst>
          </p:cNvPr>
          <p:cNvSpPr/>
          <p:nvPr/>
        </p:nvSpPr>
        <p:spPr>
          <a:xfrm>
            <a:off x="4803820" y="4597758"/>
            <a:ext cx="206062" cy="186743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n 6">
            <a:extLst>
              <a:ext uri="{FF2B5EF4-FFF2-40B4-BE49-F238E27FC236}">
                <a16:creationId xmlns:a16="http://schemas.microsoft.com/office/drawing/2014/main" xmlns="" id="{BDA5309F-0C49-F690-2A96-90D75F074094}"/>
              </a:ext>
            </a:extLst>
          </p:cNvPr>
          <p:cNvSpPr/>
          <p:nvPr/>
        </p:nvSpPr>
        <p:spPr>
          <a:xfrm>
            <a:off x="9414457" y="4607416"/>
            <a:ext cx="206062" cy="16742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n 7">
            <a:extLst>
              <a:ext uri="{FF2B5EF4-FFF2-40B4-BE49-F238E27FC236}">
                <a16:creationId xmlns:a16="http://schemas.microsoft.com/office/drawing/2014/main" xmlns="" id="{9AE624DC-E7F3-830A-0173-5A0B2BA84CC1}"/>
              </a:ext>
            </a:extLst>
          </p:cNvPr>
          <p:cNvSpPr/>
          <p:nvPr/>
        </p:nvSpPr>
        <p:spPr>
          <a:xfrm>
            <a:off x="9826581" y="5125791"/>
            <a:ext cx="206062" cy="16742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n 8">
            <a:extLst>
              <a:ext uri="{FF2B5EF4-FFF2-40B4-BE49-F238E27FC236}">
                <a16:creationId xmlns:a16="http://schemas.microsoft.com/office/drawing/2014/main" xmlns="" id="{07D7C84E-DB6B-B2CD-36D8-64AC26200FA6}"/>
              </a:ext>
            </a:extLst>
          </p:cNvPr>
          <p:cNvSpPr/>
          <p:nvPr/>
        </p:nvSpPr>
        <p:spPr>
          <a:xfrm>
            <a:off x="5782616" y="5589430"/>
            <a:ext cx="206062" cy="16742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n 9">
            <a:extLst>
              <a:ext uri="{FF2B5EF4-FFF2-40B4-BE49-F238E27FC236}">
                <a16:creationId xmlns:a16="http://schemas.microsoft.com/office/drawing/2014/main" xmlns="" id="{45B854A8-8CB4-F5D7-2944-955F8AB4A97E}"/>
              </a:ext>
            </a:extLst>
          </p:cNvPr>
          <p:cNvSpPr/>
          <p:nvPr/>
        </p:nvSpPr>
        <p:spPr>
          <a:xfrm>
            <a:off x="9826581" y="5589430"/>
            <a:ext cx="206062" cy="16742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n 10">
            <a:extLst>
              <a:ext uri="{FF2B5EF4-FFF2-40B4-BE49-F238E27FC236}">
                <a16:creationId xmlns:a16="http://schemas.microsoft.com/office/drawing/2014/main" xmlns="" id="{8C24CECD-7422-C6EB-C090-CC0FCA074F0A}"/>
              </a:ext>
            </a:extLst>
          </p:cNvPr>
          <p:cNvSpPr/>
          <p:nvPr/>
        </p:nvSpPr>
        <p:spPr>
          <a:xfrm>
            <a:off x="4327303" y="6130343"/>
            <a:ext cx="206062" cy="16742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40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6BDC75-D4CC-47D9-B5C0-27E52B60FC9E}"/>
              </a:ext>
            </a:extLst>
          </p:cNvPr>
          <p:cNvSpPr txBox="1"/>
          <p:nvPr/>
        </p:nvSpPr>
        <p:spPr>
          <a:xfrm>
            <a:off x="1314450" y="247651"/>
            <a:ext cx="10496550" cy="1069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7051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ISSUES IN POSTGRADUATE STUDIES REGULATIONS</a:t>
            </a:r>
          </a:p>
          <a:p>
            <a:pPr marL="0" marR="0" indent="27051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F2F567E-7FCC-436A-8505-06EE05F3E035}"/>
              </a:ext>
            </a:extLst>
          </p:cNvPr>
          <p:cNvSpPr txBox="1"/>
          <p:nvPr/>
        </p:nvSpPr>
        <p:spPr>
          <a:xfrm>
            <a:off x="1524000" y="1212656"/>
            <a:ext cx="9353550" cy="6213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7051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ADMISSION AND REGISTRATION 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Entry Requirements</a:t>
            </a:r>
            <a:endParaRPr lang="en-GB" sz="2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Provisional Admission 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Ph.D. admission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Modes of Registration</a:t>
            </a:r>
            <a:endParaRPr lang="en-GB" sz="2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Mode of Study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Registration</a:t>
            </a:r>
            <a:endParaRPr lang="en-GB" sz="2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Duration of Programme and Minimum Residential Requirement</a:t>
            </a: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27051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891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ACFD9C6-B95E-4DE7-AC39-E3941FC3F9AB}"/>
              </a:ext>
            </a:extLst>
          </p:cNvPr>
          <p:cNvSpPr txBox="1"/>
          <p:nvPr/>
        </p:nvSpPr>
        <p:spPr>
          <a:xfrm>
            <a:off x="1323975" y="76200"/>
            <a:ext cx="1068705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7051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ISSUES IN POSTGRADUATE STUDIES REGULATIONS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74FF529-FC73-478C-9A36-81E54E31B20A}"/>
              </a:ext>
            </a:extLst>
          </p:cNvPr>
          <p:cNvSpPr txBox="1"/>
          <p:nvPr/>
        </p:nvSpPr>
        <p:spPr>
          <a:xfrm>
            <a:off x="1323975" y="927893"/>
            <a:ext cx="10763250" cy="5404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EXAMINATIONS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Examination Fees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Completion Form or Form for Entry into Examination</a:t>
            </a:r>
            <a:endParaRPr lang="en-GB" sz="2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Attendance at Lecture and Seminar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Approval of Title of Thesis</a:t>
            </a:r>
            <a:endParaRPr lang="en-GB" sz="2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Oral Examination of PhD Thesis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Missing Examination</a:t>
            </a:r>
            <a:endParaRPr lang="en-GB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marR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663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67742-33DF-43DC-940E-85C5979DD29A}"/>
              </a:ext>
            </a:extLst>
          </p:cNvPr>
          <p:cNvSpPr txBox="1"/>
          <p:nvPr/>
        </p:nvSpPr>
        <p:spPr>
          <a:xfrm>
            <a:off x="1466850" y="619125"/>
            <a:ext cx="9029699" cy="5404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EXAMINATIONS CONT’D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Postgraduate Diploma Programme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Correction of Project/Thesis</a:t>
            </a: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Resit Examination 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Delayed Examination of Research work </a:t>
            </a:r>
            <a:endParaRPr lang="en-GB" sz="2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Review of Examination Script/Project/Thesis </a:t>
            </a:r>
          </a:p>
          <a:p>
            <a:pPr marL="34290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Plagiarism Test</a:t>
            </a: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285750" marR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2553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5A0D495-2E99-4E04-9E3C-FAEB2A8E5CF7}"/>
              </a:ext>
            </a:extLst>
          </p:cNvPr>
          <p:cNvSpPr txBox="1"/>
          <p:nvPr/>
        </p:nvSpPr>
        <p:spPr>
          <a:xfrm>
            <a:off x="1152525" y="285750"/>
            <a:ext cx="9982200" cy="131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7051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ISSUES IN POSTGRADUATE STUDIES REGULATIONS</a:t>
            </a:r>
          </a:p>
          <a:p>
            <a:pPr marL="0" marR="0" indent="27051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0DB1A75-35CA-43A7-B0AB-3BDCF57B81FC}"/>
              </a:ext>
            </a:extLst>
          </p:cNvPr>
          <p:cNvSpPr txBox="1"/>
          <p:nvPr/>
        </p:nvSpPr>
        <p:spPr>
          <a:xfrm>
            <a:off x="1381125" y="1419225"/>
            <a:ext cx="10496550" cy="51560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6310" lvl="2" algn="just">
              <a:lnSpc>
                <a:spcPct val="150000"/>
              </a:lnSpc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ISSUES</a:t>
            </a:r>
          </a:p>
          <a:p>
            <a:pPr marL="384810" indent="-3429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Re-registration and Repetition of Programme is allowed only on application</a:t>
            </a:r>
          </a:p>
          <a:p>
            <a:pPr marL="38481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 Repetition of Courses Passed with low Grades</a:t>
            </a:r>
          </a:p>
          <a:p>
            <a:pPr marL="384810" marR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Withdrawal from Programme is allowed </a:t>
            </a:r>
            <a:r>
              <a:rPr lang="en-GB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only</a:t>
            </a:r>
            <a:r>
              <a:rPr lang="en-GB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 the following reasons: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romanLcParenBoth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Academic reason.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romanLcParenBoth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Disciplinary withdrawal.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romanLcParenBoth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Voluntary withdrawal.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romanLcParenBoth"/>
            </a:pP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 ground.</a:t>
            </a:r>
            <a:endParaRPr lang="en-GB" sz="2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191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4950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2320</TotalTime>
  <Words>515</Words>
  <Application>Microsoft Office PowerPoint</Application>
  <PresentationFormat>Custom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Parallax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Anthonia Ulodek Amadi</dc:creator>
  <cp:lastModifiedBy>Windows User</cp:lastModifiedBy>
  <cp:revision>14</cp:revision>
  <dcterms:created xsi:type="dcterms:W3CDTF">2022-11-07T15:51:21Z</dcterms:created>
  <dcterms:modified xsi:type="dcterms:W3CDTF">2023-09-12T11:19:02Z</dcterms:modified>
</cp:coreProperties>
</file>