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313" r:id="rId2"/>
    <p:sldId id="370" r:id="rId3"/>
    <p:sldId id="314" r:id="rId4"/>
    <p:sldId id="315" r:id="rId5"/>
    <p:sldId id="367" r:id="rId6"/>
    <p:sldId id="316" r:id="rId7"/>
    <p:sldId id="317" r:id="rId8"/>
    <p:sldId id="371" r:id="rId9"/>
    <p:sldId id="368" r:id="rId10"/>
    <p:sldId id="365" r:id="rId11"/>
    <p:sldId id="369" r:id="rId12"/>
    <p:sldId id="277" r:id="rId13"/>
    <p:sldId id="283" r:id="rId14"/>
    <p:sldId id="284" r:id="rId15"/>
    <p:sldId id="36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39" autoAdjust="0"/>
    <p:restoredTop sz="84799" autoAdjust="0"/>
  </p:normalViewPr>
  <p:slideViewPr>
    <p:cSldViewPr snapToGrid="0">
      <p:cViewPr varScale="1">
        <p:scale>
          <a:sx n="73" d="100"/>
          <a:sy n="73" d="100"/>
        </p:scale>
        <p:origin x="840" y="-20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86E41A-0A33-430C-B39D-924804FB5DFC}" type="datetimeFigureOut">
              <a:rPr lang="en-US" smtClean="0"/>
              <a:t>9/6/2023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67F0CE-ED59-4271-8AFC-DA2F920C002D}" type="slidenum">
              <a:rPr lang="en-US" smtClean="0"/>
              <a:t>‹#›</a:t>
            </a:fld>
            <a:endParaRPr lang="en-US"/>
          </a:p>
        </p:txBody>
      </p:sp>
    </p:spTree>
    <p:extLst>
      <p:ext uri="{BB962C8B-B14F-4D97-AF65-F5344CB8AC3E}">
        <p14:creationId xmlns:p14="http://schemas.microsoft.com/office/powerpoint/2010/main" val="2796703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Roof on Tree top</a:t>
            </a:r>
          </a:p>
        </p:txBody>
      </p:sp>
      <p:sp>
        <p:nvSpPr>
          <p:cNvPr id="4" name="Slide Number Placeholder 3"/>
          <p:cNvSpPr>
            <a:spLocks noGrp="1"/>
          </p:cNvSpPr>
          <p:nvPr>
            <p:ph type="sldNum" sz="quarter" idx="5"/>
          </p:nvPr>
        </p:nvSpPr>
        <p:spPr/>
        <p:txBody>
          <a:bodyPr/>
          <a:lstStyle/>
          <a:p>
            <a:fld id="{C567F0CE-ED59-4271-8AFC-DA2F920C002D}" type="slidenum">
              <a:rPr lang="en-US" smtClean="0"/>
              <a:t>8</a:t>
            </a:fld>
            <a:endParaRPr lang="en-US"/>
          </a:p>
        </p:txBody>
      </p:sp>
    </p:spTree>
    <p:extLst>
      <p:ext uri="{BB962C8B-B14F-4D97-AF65-F5344CB8AC3E}">
        <p14:creationId xmlns:p14="http://schemas.microsoft.com/office/powerpoint/2010/main" val="2358889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8A3FE3A7-457C-446E-A9E5-D8492D883269}" type="datetimeFigureOut">
              <a:rPr lang="en-US" smtClean="0"/>
              <a:pPr/>
              <a:t>9/6/2023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C9930193-8D17-44EE-819D-920A6509B53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A3FE3A7-457C-446E-A9E5-D8492D883269}" type="datetimeFigureOut">
              <a:rPr lang="en-US" smtClean="0"/>
              <a:pPr/>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930193-8D17-44EE-819D-920A6509B53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A3FE3A7-457C-446E-A9E5-D8492D883269}" type="datetimeFigureOut">
              <a:rPr lang="en-US" smtClean="0"/>
              <a:pPr/>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930193-8D17-44EE-819D-920A6509B53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A3FE3A7-457C-446E-A9E5-D8492D883269}" type="datetimeFigureOut">
              <a:rPr lang="en-US" smtClean="0"/>
              <a:pPr/>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930193-8D17-44EE-819D-920A6509B53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A3FE3A7-457C-446E-A9E5-D8492D883269}" type="datetimeFigureOut">
              <a:rPr lang="en-US" smtClean="0"/>
              <a:pPr/>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930193-8D17-44EE-819D-920A6509B53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A3FE3A7-457C-446E-A9E5-D8492D883269}" type="datetimeFigureOut">
              <a:rPr lang="en-US" smtClean="0"/>
              <a:pPr/>
              <a:t>9/6/2023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930193-8D17-44EE-819D-920A6509B53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A3FE3A7-457C-446E-A9E5-D8492D883269}" type="datetimeFigureOut">
              <a:rPr lang="en-US" smtClean="0"/>
              <a:pPr/>
              <a:t>9/6/2023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930193-8D17-44EE-819D-920A6509B53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8A3FE3A7-457C-446E-A9E5-D8492D883269}" type="datetimeFigureOut">
              <a:rPr lang="en-US" smtClean="0"/>
              <a:pPr/>
              <a:t>9/6/2023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930193-8D17-44EE-819D-920A6509B53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3FE3A7-457C-446E-A9E5-D8492D883269}" type="datetimeFigureOut">
              <a:rPr lang="en-US" smtClean="0"/>
              <a:pPr/>
              <a:t>9/6/2023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930193-8D17-44EE-819D-920A6509B53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A3FE3A7-457C-446E-A9E5-D8492D883269}" type="datetimeFigureOut">
              <a:rPr lang="en-US" smtClean="0"/>
              <a:pPr/>
              <a:t>9/6/2023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930193-8D17-44EE-819D-920A6509B53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A3FE3A7-457C-446E-A9E5-D8492D883269}" type="datetimeFigureOut">
              <a:rPr lang="en-US" smtClean="0"/>
              <a:pPr/>
              <a:t>9/6/2023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69600" y="6356351"/>
            <a:ext cx="812800" cy="365125"/>
          </a:xfrm>
        </p:spPr>
        <p:txBody>
          <a:bodyPr/>
          <a:lstStyle/>
          <a:p>
            <a:fld id="{C9930193-8D17-44EE-819D-920A6509B538}" type="slidenum">
              <a:rPr lang="en-US" smtClean="0"/>
              <a:pPr/>
              <a:t>‹#›</a:t>
            </a:fld>
            <a:endParaRPr lang="en-US"/>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A3FE3A7-457C-446E-A9E5-D8492D883269}" type="datetimeFigureOut">
              <a:rPr lang="en-US" smtClean="0"/>
              <a:pPr/>
              <a:t>9/6/2023</a:t>
            </a:fld>
            <a:endParaRPr lang="en-US"/>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9930193-8D17-44EE-819D-920A6509B538}" type="slidenum">
              <a:rPr lang="en-US" smtClean="0"/>
              <a:pPr/>
              <a:t>‹#›</a:t>
            </a:fld>
            <a:endParaRPr lang="en-US"/>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pgs.unn.edu.ng/pg-school-mentoring-unit/"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mailto:james.conable@unn.edu.n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524002" y="767968"/>
            <a:ext cx="9143999"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sz="2800" b="1" dirty="0">
                <a:latin typeface="Bookman Old Style" pitchFamily="18" charset="0"/>
                <a:ea typeface="Calibri" pitchFamily="34" charset="0"/>
                <a:cs typeface="Times New Roman" pitchFamily="18" charset="0"/>
              </a:rPr>
              <a:t>UNIVERSITY OF NIGERIA, NSUKKA</a:t>
            </a:r>
          </a:p>
          <a:p>
            <a:pPr algn="ctr" fontAlgn="base">
              <a:spcBef>
                <a:spcPct val="0"/>
              </a:spcBef>
              <a:spcAft>
                <a:spcPct val="0"/>
              </a:spcAft>
            </a:pPr>
            <a:r>
              <a:rPr lang="en-US" sz="2800" b="1" dirty="0">
                <a:latin typeface="Bookman Old Style" pitchFamily="18" charset="0"/>
                <a:ea typeface="Calibri" pitchFamily="34" charset="0"/>
                <a:cs typeface="Times New Roman" pitchFamily="18" charset="0"/>
              </a:rPr>
              <a:t> COLLEGE OF POSTGRADUATE STUDIES</a:t>
            </a:r>
          </a:p>
          <a:p>
            <a:pPr algn="ctr" fontAlgn="base">
              <a:spcBef>
                <a:spcPct val="0"/>
              </a:spcBef>
              <a:spcAft>
                <a:spcPct val="0"/>
              </a:spcAft>
            </a:pPr>
            <a:endParaRPr lang="en-US" sz="2800" b="1" dirty="0">
              <a:latin typeface="Bookman Old Style" pitchFamily="18" charset="0"/>
              <a:ea typeface="Calibri" pitchFamily="34" charset="0"/>
              <a:cs typeface="Times New Roman" pitchFamily="18" charset="0"/>
            </a:endParaRPr>
          </a:p>
          <a:p>
            <a:pPr algn="ctr" fontAlgn="base">
              <a:spcBef>
                <a:spcPct val="0"/>
              </a:spcBef>
              <a:spcAft>
                <a:spcPct val="0"/>
              </a:spcAft>
            </a:pPr>
            <a:r>
              <a:rPr lang="en-US" sz="2800" b="1" dirty="0">
                <a:latin typeface="Bookman Old Style" pitchFamily="18" charset="0"/>
                <a:ea typeface="Calibri" pitchFamily="34" charset="0"/>
                <a:cs typeface="Times New Roman" pitchFamily="18" charset="0"/>
              </a:rPr>
              <a:t>Opening Ceremony/Introduction to Research &amp; Academic Writing Skills.</a:t>
            </a:r>
          </a:p>
          <a:p>
            <a:pPr algn="ctr" fontAlgn="base">
              <a:spcBef>
                <a:spcPct val="0"/>
              </a:spcBef>
              <a:spcAft>
                <a:spcPct val="0"/>
              </a:spcAft>
            </a:pPr>
            <a:endParaRPr lang="en-US" sz="2800" b="1" dirty="0">
              <a:latin typeface="Bookman Old Style" pitchFamily="18" charset="0"/>
              <a:ea typeface="Calibri" pitchFamily="34" charset="0"/>
              <a:cs typeface="Times New Roman" pitchFamily="18" charset="0"/>
            </a:endParaRPr>
          </a:p>
          <a:p>
            <a:pPr algn="ctr" fontAlgn="base">
              <a:spcBef>
                <a:spcPct val="0"/>
              </a:spcBef>
              <a:spcAft>
                <a:spcPct val="0"/>
              </a:spcAft>
            </a:pPr>
            <a:r>
              <a:rPr lang="en-US" sz="2800" b="1" i="1" dirty="0">
                <a:latin typeface="Bookman Old Style" pitchFamily="18" charset="0"/>
                <a:ea typeface="Calibri" pitchFamily="34" charset="0"/>
                <a:cs typeface="Times New Roman" pitchFamily="18" charset="0"/>
              </a:rPr>
              <a:t>Resource Person</a:t>
            </a:r>
          </a:p>
          <a:p>
            <a:pPr algn="ctr"/>
            <a:r>
              <a:rPr lang="en-US" sz="2800" b="1" dirty="0"/>
              <a:t>Prof. James E. Conable-Nweke</a:t>
            </a:r>
          </a:p>
          <a:p>
            <a:pPr algn="ctr"/>
            <a:r>
              <a:rPr lang="en-GB" sz="2800" b="1" dirty="0"/>
              <a:t>CPGS RAW MENTORING UNIT</a:t>
            </a:r>
            <a:endParaRPr lang="en-US" sz="2800" b="1" dirty="0"/>
          </a:p>
          <a:p>
            <a:pPr algn="ctr"/>
            <a:r>
              <a:rPr lang="en-US" sz="2800" b="1" dirty="0"/>
              <a:t>Email: james.conable@unn.edu.ng</a:t>
            </a:r>
          </a:p>
          <a:p>
            <a:pPr algn="ctr"/>
            <a:r>
              <a:rPr lang="en-US" sz="2800" b="1" dirty="0"/>
              <a:t>WhatsApp:+</a:t>
            </a:r>
            <a:r>
              <a:rPr lang="en-US" sz="2800" b="1" dirty="0">
                <a:latin typeface="Aptos Display" panose="020B0004020202020204" pitchFamily="34" charset="0"/>
              </a:rPr>
              <a:t>234 81 6043 8899</a:t>
            </a:r>
          </a:p>
        </p:txBody>
      </p:sp>
    </p:spTree>
    <p:extLst>
      <p:ext uri="{BB962C8B-B14F-4D97-AF65-F5344CB8AC3E}">
        <p14:creationId xmlns:p14="http://schemas.microsoft.com/office/powerpoint/2010/main" val="1218713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8CF25373-3E30-36CB-5D5D-20684A6614D6}"/>
              </a:ext>
            </a:extLst>
          </p:cNvPr>
          <p:cNvSpPr>
            <a:spLocks noChangeArrowheads="1"/>
          </p:cNvSpPr>
          <p:nvPr/>
        </p:nvSpPr>
        <p:spPr bwMode="auto">
          <a:xfrm>
            <a:off x="891080" y="906555"/>
            <a:ext cx="9553433" cy="68018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3200" b="1" dirty="0"/>
              <a:t>3. THE ROLE OF RAW MENTORING UNIT.</a:t>
            </a:r>
          </a:p>
          <a:p>
            <a:pPr algn="just"/>
            <a:endParaRPr lang="en-US" sz="3200" dirty="0"/>
          </a:p>
          <a:p>
            <a:pPr algn="just"/>
            <a:r>
              <a:rPr lang="en-US" sz="2800" dirty="0"/>
              <a:t>The role of CPGS is to provide students with the essential skills to identify, measure, and analyze research problems and write a standard research paper.</a:t>
            </a:r>
          </a:p>
          <a:p>
            <a:pPr algn="just"/>
            <a:r>
              <a:rPr lang="en-US" sz="3200" b="1" dirty="0">
                <a:latin typeface="Bookman Old Style" pitchFamily="18" charset="0"/>
                <a:cs typeface="Times New Roman" pitchFamily="18" charset="0"/>
              </a:rPr>
              <a:t>What we do: </a:t>
            </a:r>
          </a:p>
          <a:p>
            <a:pPr marL="514350" indent="-514350">
              <a:buAutoNum type="arabicPeriod"/>
            </a:pPr>
            <a:r>
              <a:rPr lang="en-US" sz="3200" dirty="0"/>
              <a:t>Help students to identify research problem. </a:t>
            </a:r>
          </a:p>
          <a:p>
            <a:pPr marL="514350" indent="-514350">
              <a:buAutoNum type="arabicPeriod"/>
            </a:pPr>
            <a:r>
              <a:rPr lang="en-US" sz="3200" dirty="0"/>
              <a:t>Help students to understand how to measure and analyze research problem.</a:t>
            </a:r>
          </a:p>
          <a:p>
            <a:pPr marL="514350" indent="-514350">
              <a:buFontTx/>
              <a:buAutoNum type="arabicPeriod"/>
            </a:pPr>
            <a:r>
              <a:rPr lang="en-US" sz="3200" dirty="0"/>
              <a:t>Help students to draft standard research paper.</a:t>
            </a:r>
          </a:p>
          <a:p>
            <a:pPr marL="514350" indent="-514350">
              <a:buFontTx/>
              <a:buAutoNum type="arabicPeriod"/>
            </a:pPr>
            <a:r>
              <a:rPr lang="en-US" sz="3200" dirty="0"/>
              <a:t>Guide students in crafting research papers suitable in any high-impact-factor journals. </a:t>
            </a:r>
          </a:p>
          <a:p>
            <a:endParaRPr lang="en-US" sz="3200" dirty="0"/>
          </a:p>
          <a:p>
            <a:pPr algn="ctr" fontAlgn="base">
              <a:spcBef>
                <a:spcPct val="0"/>
              </a:spcBef>
              <a:spcAft>
                <a:spcPct val="0"/>
              </a:spcAft>
            </a:pPr>
            <a:r>
              <a:rPr lang="en-US" sz="3200" b="1" dirty="0">
                <a:latin typeface="Bookman Old Style" pitchFamily="18" charset="0"/>
                <a:cs typeface="Times New Roman" pitchFamily="18" charset="0"/>
              </a:rPr>
              <a:t>Continued</a:t>
            </a:r>
          </a:p>
        </p:txBody>
      </p:sp>
    </p:spTree>
    <p:extLst>
      <p:ext uri="{BB962C8B-B14F-4D97-AF65-F5344CB8AC3E}">
        <p14:creationId xmlns:p14="http://schemas.microsoft.com/office/powerpoint/2010/main" val="1000491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6FCB5F-EADE-622D-ADBB-DBA925CBA0F0}"/>
              </a:ext>
            </a:extLst>
          </p:cNvPr>
          <p:cNvSpPr>
            <a:spLocks noChangeArrowheads="1"/>
          </p:cNvSpPr>
          <p:nvPr/>
        </p:nvSpPr>
        <p:spPr bwMode="auto">
          <a:xfrm>
            <a:off x="633626" y="955725"/>
            <a:ext cx="9553433"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3200" b="1" dirty="0"/>
              <a:t>How we do it: </a:t>
            </a:r>
          </a:p>
          <a:p>
            <a:endParaRPr lang="en-US" sz="3200" dirty="0"/>
          </a:p>
          <a:p>
            <a:pPr marL="514350" indent="-514350">
              <a:buAutoNum type="arabicPeriod"/>
            </a:pPr>
            <a:r>
              <a:rPr lang="en-US" sz="3200" dirty="0"/>
              <a:t>Employ feedback mechanism.</a:t>
            </a:r>
          </a:p>
          <a:p>
            <a:pPr marL="514350" indent="-514350">
              <a:buAutoNum type="arabicPeriod"/>
            </a:pPr>
            <a:r>
              <a:rPr lang="en-US" sz="3200" dirty="0"/>
              <a:t>Practice literature evaluation.  </a:t>
            </a:r>
          </a:p>
          <a:p>
            <a:pPr marL="514350" indent="-514350">
              <a:buAutoNum type="arabicPeriod"/>
            </a:pPr>
            <a:r>
              <a:rPr lang="en-US" sz="3200" dirty="0"/>
              <a:t>Guide to locate essential resources. </a:t>
            </a:r>
          </a:p>
          <a:p>
            <a:pPr marL="514350" indent="-514350">
              <a:buAutoNum type="arabicPeriod"/>
            </a:pPr>
            <a:r>
              <a:rPr lang="en-US" sz="3200" dirty="0"/>
              <a:t>Facilitate academic &amp; professional networking &amp; collaboration.</a:t>
            </a:r>
          </a:p>
          <a:p>
            <a:pPr marL="514350" indent="-514350">
              <a:buAutoNum type="arabicPeriod"/>
            </a:pPr>
            <a:r>
              <a:rPr lang="en-US" sz="3200" dirty="0"/>
              <a:t>Provides publication support.</a:t>
            </a:r>
          </a:p>
          <a:p>
            <a:pPr marL="514350" indent="-514350">
              <a:buAutoNum type="arabicPeriod"/>
            </a:pPr>
            <a:r>
              <a:rPr lang="en-US" sz="3200" dirty="0"/>
              <a:t>Advise on stress and time management.</a:t>
            </a:r>
          </a:p>
          <a:p>
            <a:pPr algn="ctr" fontAlgn="base">
              <a:spcBef>
                <a:spcPct val="0"/>
              </a:spcBef>
              <a:spcAft>
                <a:spcPct val="0"/>
              </a:spcAft>
            </a:pPr>
            <a:endParaRPr lang="en-US" sz="3200" b="1" dirty="0">
              <a:latin typeface="Bookman Old Style" pitchFamily="18" charset="0"/>
              <a:cs typeface="Times New Roman" pitchFamily="18" charset="0"/>
            </a:endParaRPr>
          </a:p>
        </p:txBody>
      </p:sp>
    </p:spTree>
    <p:extLst>
      <p:ext uri="{BB962C8B-B14F-4D97-AF65-F5344CB8AC3E}">
        <p14:creationId xmlns:p14="http://schemas.microsoft.com/office/powerpoint/2010/main" val="1963457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5C108C-2520-B1ED-80A7-FF42DE143AEE}"/>
              </a:ext>
            </a:extLst>
          </p:cNvPr>
          <p:cNvSpPr>
            <a:spLocks noChangeArrowheads="1"/>
          </p:cNvSpPr>
          <p:nvPr/>
        </p:nvSpPr>
        <p:spPr bwMode="auto">
          <a:xfrm>
            <a:off x="701337" y="856357"/>
            <a:ext cx="10178182"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3200" b="1" dirty="0"/>
              <a:t>4. PARTICIPATION GUILDELINES</a:t>
            </a:r>
          </a:p>
          <a:p>
            <a:endParaRPr lang="en-US" sz="3200" b="1" dirty="0"/>
          </a:p>
          <a:p>
            <a:pPr marL="514350" indent="-514350" algn="just">
              <a:buAutoNum type="arabicPeriod"/>
            </a:pPr>
            <a:r>
              <a:rPr lang="en-US" sz="3200" dirty="0"/>
              <a:t>Browse the CPGS website and book an online appointment at the following link:  </a:t>
            </a:r>
            <a:r>
              <a:rPr lang="en-US" sz="3200" dirty="0">
                <a:hlinkClick r:id="rId2"/>
              </a:rPr>
              <a:t>http://spgs.unn.edu.ng/pg-school-mentoring-unit/</a:t>
            </a:r>
            <a:endParaRPr lang="en-US" sz="3200" b="1" dirty="0">
              <a:latin typeface="Bookman Old Style" pitchFamily="18" charset="0"/>
              <a:cs typeface="Times New Roman" pitchFamily="18" charset="0"/>
            </a:endParaRPr>
          </a:p>
          <a:p>
            <a:pPr marL="514350" indent="-514350">
              <a:buAutoNum type="arabicPeriod"/>
            </a:pPr>
            <a:r>
              <a:rPr lang="en-US" sz="3200" dirty="0"/>
              <a:t>Virtual Visiting Days:  Monday to Friday. </a:t>
            </a:r>
          </a:p>
          <a:p>
            <a:r>
              <a:rPr lang="en-US" sz="3200" dirty="0"/>
              <a:t>3. Time: </a:t>
            </a:r>
            <a:r>
              <a:rPr lang="en-US" sz="3200" dirty="0">
                <a:latin typeface="Arial" panose="020B0604020202020204" pitchFamily="34" charset="0"/>
                <a:cs typeface="Arial" panose="020B0604020202020204" pitchFamily="34" charset="0"/>
              </a:rPr>
              <a:t>13:00</a:t>
            </a:r>
            <a:r>
              <a:rPr lang="en-US" sz="3200" dirty="0"/>
              <a:t> to </a:t>
            </a:r>
            <a:r>
              <a:rPr lang="en-US" sz="3200" dirty="0">
                <a:latin typeface="Arial" panose="020B0604020202020204" pitchFamily="34" charset="0"/>
                <a:cs typeface="Arial" panose="020B0604020202020204" pitchFamily="34" charset="0"/>
              </a:rPr>
              <a:t>18:00 pm</a:t>
            </a:r>
            <a:r>
              <a:rPr lang="en-US" sz="3200" dirty="0"/>
              <a:t>.</a:t>
            </a:r>
          </a:p>
          <a:p>
            <a:r>
              <a:rPr lang="en-US" sz="3200" dirty="0"/>
              <a:t>4. Face-to-face Visiting: Tuesdays &amp; Wednesdays (CPGS Main Building |Nsukka Campus, Room 106 between October-March when the Mentor is available ).</a:t>
            </a:r>
          </a:p>
          <a:p>
            <a:r>
              <a:rPr lang="en-US" sz="3200" dirty="0"/>
              <a:t>5.Time</a:t>
            </a:r>
            <a:r>
              <a:rPr lang="en-US" sz="3200" dirty="0">
                <a:latin typeface="Arial" panose="020B0604020202020204" pitchFamily="34" charset="0"/>
                <a:cs typeface="Arial" panose="020B0604020202020204" pitchFamily="34" charset="0"/>
              </a:rPr>
              <a:t>: 9:00 am </a:t>
            </a:r>
            <a:r>
              <a:rPr lang="en-US" sz="3200" dirty="0"/>
              <a:t>to </a:t>
            </a:r>
            <a:r>
              <a:rPr lang="en-US" sz="3200" dirty="0">
                <a:latin typeface="Arial" panose="020B0604020202020204" pitchFamily="34" charset="0"/>
                <a:cs typeface="Arial" panose="020B0604020202020204" pitchFamily="34" charset="0"/>
              </a:rPr>
              <a:t>2:00 </a:t>
            </a:r>
            <a:r>
              <a:rPr lang="en-US" sz="3200" dirty="0"/>
              <a:t>pm.</a:t>
            </a:r>
          </a:p>
          <a:p>
            <a:r>
              <a:rPr lang="en-US" sz="3200" dirty="0"/>
              <a:t>                                                   </a:t>
            </a:r>
            <a:r>
              <a:rPr lang="en-US" sz="3200" b="1" dirty="0">
                <a:latin typeface="Bookman Old Style" pitchFamily="18" charset="0"/>
                <a:cs typeface="Times New Roman" pitchFamily="18" charset="0"/>
              </a:rPr>
              <a:t>Continued</a:t>
            </a:r>
          </a:p>
        </p:txBody>
      </p:sp>
    </p:spTree>
    <p:extLst>
      <p:ext uri="{BB962C8B-B14F-4D97-AF65-F5344CB8AC3E}">
        <p14:creationId xmlns:p14="http://schemas.microsoft.com/office/powerpoint/2010/main" val="824066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F8C708-C858-5F28-C005-374116EF3849}"/>
              </a:ext>
            </a:extLst>
          </p:cNvPr>
          <p:cNvSpPr>
            <a:spLocks noChangeArrowheads="1"/>
          </p:cNvSpPr>
          <p:nvPr/>
        </p:nvSpPr>
        <p:spPr bwMode="auto">
          <a:xfrm>
            <a:off x="754603" y="1472550"/>
            <a:ext cx="10178182"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3200" b="1" dirty="0"/>
              <a:t>Who Qualifies to participate in the RAW Mentoring? </a:t>
            </a:r>
          </a:p>
          <a:p>
            <a:pPr marL="514350" indent="-514350" algn="just">
              <a:buAutoNum type="arabicPeriod"/>
            </a:pPr>
            <a:r>
              <a:rPr lang="en-US" sz="3200" dirty="0"/>
              <a:t>You must have completed your course work and preparing to write a Master’s thesis or PhD Dissertation or Journal article.  </a:t>
            </a:r>
          </a:p>
          <a:p>
            <a:pPr marL="514350" indent="-514350" algn="just">
              <a:buAutoNum type="arabicPeriod"/>
            </a:pPr>
            <a:r>
              <a:rPr lang="en-US" sz="3200" dirty="0"/>
              <a:t>Your have a course work relating to research that you think you need support to accomplish.</a:t>
            </a:r>
          </a:p>
          <a:p>
            <a:r>
              <a:rPr lang="en-US" sz="3200" dirty="0"/>
              <a:t>                                                   </a:t>
            </a:r>
            <a:r>
              <a:rPr lang="en-US" sz="3200" b="1" dirty="0">
                <a:latin typeface="Bookman Old Style" pitchFamily="18" charset="0"/>
                <a:cs typeface="Times New Roman" pitchFamily="18" charset="0"/>
              </a:rPr>
              <a:t>Continued</a:t>
            </a:r>
          </a:p>
        </p:txBody>
      </p:sp>
    </p:spTree>
    <p:extLst>
      <p:ext uri="{BB962C8B-B14F-4D97-AF65-F5344CB8AC3E}">
        <p14:creationId xmlns:p14="http://schemas.microsoft.com/office/powerpoint/2010/main" val="3699094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8025D0-3F8D-3E43-ABCA-287B0157A0C8}"/>
              </a:ext>
            </a:extLst>
          </p:cNvPr>
          <p:cNvSpPr>
            <a:spLocks noChangeArrowheads="1"/>
          </p:cNvSpPr>
          <p:nvPr/>
        </p:nvSpPr>
        <p:spPr bwMode="auto">
          <a:xfrm>
            <a:off x="772358" y="1004925"/>
            <a:ext cx="10178182"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3200" b="1" dirty="0"/>
              <a:t>How do you prepare for your first mentoring session?</a:t>
            </a:r>
          </a:p>
          <a:p>
            <a:pPr algn="just"/>
            <a:endParaRPr lang="en-US" sz="3200" dirty="0"/>
          </a:p>
          <a:p>
            <a:pPr algn="just"/>
            <a:r>
              <a:rPr lang="en-US" sz="3200" dirty="0"/>
              <a:t>Before the Session, do the following:</a:t>
            </a:r>
          </a:p>
          <a:p>
            <a:pPr marL="514350" indent="-514350" algn="just">
              <a:buAutoNum type="arabicPeriod"/>
            </a:pPr>
            <a:r>
              <a:rPr lang="en-US" sz="3200" dirty="0"/>
              <a:t>Send the mentor your brief resume, i.e., two or three brief paragraphs describing your department or faculty, program, and personal data. </a:t>
            </a:r>
          </a:p>
          <a:p>
            <a:pPr algn="just"/>
            <a:r>
              <a:rPr lang="en-US" sz="3200" dirty="0"/>
              <a:t>2. Give the mentor an idea of the research area you'd like to focus on. </a:t>
            </a:r>
          </a:p>
          <a:p>
            <a:pPr algn="just"/>
            <a:r>
              <a:rPr lang="en-US" sz="3200" dirty="0"/>
              <a:t>3. Ask for the mentor’s WhatsApp number if you do not have it already.</a:t>
            </a:r>
          </a:p>
          <a:p>
            <a:r>
              <a:rPr lang="en-US" sz="3200" dirty="0"/>
              <a:t>                                                   </a:t>
            </a:r>
            <a:endParaRPr lang="en-US" sz="3200" b="1" dirty="0">
              <a:latin typeface="Bookman Old Style" pitchFamily="18" charset="0"/>
              <a:cs typeface="Times New Roman" pitchFamily="18" charset="0"/>
            </a:endParaRPr>
          </a:p>
        </p:txBody>
      </p:sp>
    </p:spTree>
    <p:extLst>
      <p:ext uri="{BB962C8B-B14F-4D97-AF65-F5344CB8AC3E}">
        <p14:creationId xmlns:p14="http://schemas.microsoft.com/office/powerpoint/2010/main" val="308597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69072" y="64580"/>
            <a:ext cx="11464121" cy="75405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GB" sz="4400" b="1" dirty="0">
                <a:latin typeface="Calibri" pitchFamily="34" charset="0"/>
                <a:ea typeface="Calibri" pitchFamily="34" charset="0"/>
                <a:cs typeface="Times New Roman" pitchFamily="18" charset="0"/>
              </a:rPr>
              <a:t>Closing Remark</a:t>
            </a:r>
            <a:endParaRPr lang="en-GB" sz="4400" b="1" dirty="0">
              <a:latin typeface="Calibri" pitchFamily="34" charset="0"/>
              <a:cs typeface="Times New Roman" pitchFamily="18" charset="0"/>
            </a:endParaRPr>
          </a:p>
          <a:p>
            <a:pPr marL="571500" marR="0" lvl="0" indent="-571500"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en-US" sz="4400" i="0" u="none" strike="noStrike" cap="none" normalizeH="0" baseline="0" dirty="0">
                <a:ln>
                  <a:noFill/>
                </a:ln>
                <a:solidFill>
                  <a:schemeClr val="tx1"/>
                </a:solidFill>
                <a:effectLst/>
                <a:latin typeface="Calibri" pitchFamily="34" charset="0"/>
                <a:cs typeface="Times New Roman" pitchFamily="18" charset="0"/>
              </a:rPr>
              <a:t>Expect  w</a:t>
            </a:r>
            <a:r>
              <a:rPr lang="en-US" sz="4400" dirty="0">
                <a:latin typeface="Calibri" pitchFamily="34" charset="0"/>
                <a:cs typeface="Times New Roman" pitchFamily="18" charset="0"/>
              </a:rPr>
              <a:t>orkshop final assignment. </a:t>
            </a:r>
          </a:p>
          <a:p>
            <a:pPr marL="571500" marR="0" lvl="0" indent="-571500"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en-US" sz="4400" i="0" u="none" strike="noStrike" cap="none" normalizeH="0" baseline="0" dirty="0">
                <a:ln>
                  <a:noFill/>
                </a:ln>
                <a:solidFill>
                  <a:schemeClr val="tx1"/>
                </a:solidFill>
                <a:effectLst/>
                <a:latin typeface="Calibri" pitchFamily="34" charset="0"/>
                <a:cs typeface="Times New Roman" pitchFamily="18" charset="0"/>
              </a:rPr>
              <a:t>Complete the final assignment as a measure of learning for each presentation. </a:t>
            </a:r>
          </a:p>
          <a:p>
            <a:pPr marL="571500" marR="0" lvl="0" indent="-571500"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en-US" sz="4400" i="0" u="none" strike="noStrike" cap="none" normalizeH="0" baseline="0" dirty="0">
                <a:ln>
                  <a:noFill/>
                </a:ln>
                <a:solidFill>
                  <a:schemeClr val="tx1"/>
                </a:solidFill>
                <a:effectLst/>
                <a:latin typeface="Calibri" pitchFamily="34" charset="0"/>
                <a:cs typeface="Times New Roman" pitchFamily="18" charset="0"/>
              </a:rPr>
              <a:t>Take advantage of all opportunities to learn and to network with faculty and student peers/colleagues</a:t>
            </a:r>
          </a:p>
          <a:p>
            <a:pPr marL="571500" marR="0" lvl="0" indent="-571500"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lang="en-US" sz="4400" dirty="0">
                <a:latin typeface="Calibri" pitchFamily="34" charset="0"/>
                <a:cs typeface="Times New Roman" pitchFamily="18" charset="0"/>
              </a:rPr>
              <a:t>For RAW mentoring advising, please e</a:t>
            </a:r>
            <a:r>
              <a:rPr kumimoji="0" lang="en-US" sz="4400" i="0" u="none" strike="noStrike" cap="none" normalizeH="0" baseline="0" dirty="0">
                <a:ln>
                  <a:noFill/>
                </a:ln>
                <a:solidFill>
                  <a:schemeClr val="tx1"/>
                </a:solidFill>
                <a:effectLst/>
                <a:latin typeface="Calibri" pitchFamily="34" charset="0"/>
                <a:cs typeface="Times New Roman" pitchFamily="18" charset="0"/>
              </a:rPr>
              <a:t>-mail me at</a:t>
            </a:r>
            <a:r>
              <a:rPr lang="en-US" sz="4400" dirty="0">
                <a:latin typeface="Calibri" pitchFamily="34" charset="0"/>
                <a:cs typeface="Times New Roman" pitchFamily="18" charset="0"/>
              </a:rPr>
              <a:t>: </a:t>
            </a:r>
            <a:r>
              <a:rPr kumimoji="0" lang="fr-FR" sz="4400" i="0" u="none" strike="noStrike" cap="none" normalizeH="0" baseline="0" dirty="0">
                <a:ln>
                  <a:noFill/>
                </a:ln>
                <a:solidFill>
                  <a:schemeClr val="tx1"/>
                </a:solidFill>
                <a:effectLst/>
                <a:latin typeface="Calibri" pitchFamily="34" charset="0"/>
                <a:cs typeface="Times New Roman" pitchFamily="18" charset="0"/>
              </a:rPr>
              <a:t>Email: </a:t>
            </a:r>
            <a:r>
              <a:rPr kumimoji="0" lang="fr-FR" sz="4400" i="0" u="none" strike="noStrike" cap="none" normalizeH="0" baseline="0" dirty="0">
                <a:ln>
                  <a:noFill/>
                </a:ln>
                <a:solidFill>
                  <a:schemeClr val="tx1"/>
                </a:solidFill>
                <a:effectLst/>
                <a:latin typeface="Calibri" pitchFamily="34" charset="0"/>
                <a:cs typeface="Times New Roman" pitchFamily="18" charset="0"/>
                <a:hlinkClick r:id="rId2"/>
              </a:rPr>
              <a:t>james.conable@unn.edu.ng</a:t>
            </a:r>
            <a:endParaRPr lang="fr-FR" sz="4400" dirty="0">
              <a:latin typeface="Calibri" pitchFamily="34"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pPr>
            <a:r>
              <a:rPr kumimoji="0" lang="en-US" sz="4400" i="0" u="none" strike="noStrike" cap="none" normalizeH="0" baseline="0" dirty="0">
                <a:ln>
                  <a:noFill/>
                </a:ln>
                <a:solidFill>
                  <a:schemeClr val="tx1"/>
                </a:solidFill>
                <a:effectLst/>
                <a:latin typeface="Calibri" pitchFamily="34" charset="0"/>
                <a:cs typeface="Times New Roman" pitchFamily="18" charset="0"/>
              </a:rPr>
              <a:t>Thank you all for your participation!</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4400" b="1" i="0" u="none" strike="noStrike" cap="none" normalizeH="0" baseline="0" dirty="0">
              <a:ln>
                <a:noFill/>
              </a:ln>
              <a:solidFill>
                <a:schemeClr val="tx1"/>
              </a:solidFill>
              <a:effectLst/>
              <a:latin typeface="Calibri" pitchFamily="34"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6957B7-5BD3-A43A-2BBD-83523E9E1ED6}"/>
              </a:ext>
            </a:extLst>
          </p:cNvPr>
          <p:cNvSpPr/>
          <p:nvPr/>
        </p:nvSpPr>
        <p:spPr>
          <a:xfrm>
            <a:off x="612560" y="346229"/>
            <a:ext cx="11070454" cy="6494085"/>
          </a:xfrm>
          <a:prstGeom prst="rect">
            <a:avLst/>
          </a:prstGeom>
        </p:spPr>
        <p:txBody>
          <a:bodyPr wrap="square">
            <a:spAutoFit/>
          </a:bodyPr>
          <a:lstStyle/>
          <a:p>
            <a:pPr algn="ctr" fontAlgn="base">
              <a:spcBef>
                <a:spcPct val="0"/>
              </a:spcBef>
              <a:spcAft>
                <a:spcPct val="0"/>
              </a:spcAft>
            </a:pPr>
            <a:endParaRPr lang="en-US" sz="3600" b="1" dirty="0">
              <a:latin typeface="Bookman Old Style" pitchFamily="18" charset="0"/>
              <a:ea typeface="Calibri" pitchFamily="34" charset="0"/>
              <a:cs typeface="Times New Roman" pitchFamily="18" charset="0"/>
            </a:endParaRPr>
          </a:p>
          <a:p>
            <a:pPr algn="ctr" fontAlgn="base">
              <a:spcBef>
                <a:spcPct val="0"/>
              </a:spcBef>
              <a:spcAft>
                <a:spcPct val="0"/>
              </a:spcAft>
            </a:pPr>
            <a:r>
              <a:rPr lang="en-US" sz="3600" b="1" dirty="0">
                <a:latin typeface="Bookman Old Style" pitchFamily="18" charset="0"/>
                <a:ea typeface="Calibri" pitchFamily="34" charset="0"/>
                <a:cs typeface="Times New Roman" pitchFamily="18" charset="0"/>
              </a:rPr>
              <a:t>COLLEGE OF POSTGRADUATE STUDIES</a:t>
            </a:r>
            <a:r>
              <a:rPr lang="en-US" sz="4800" b="1" dirty="0">
                <a:latin typeface="Bookman Old Style" pitchFamily="18" charset="0"/>
                <a:ea typeface="Calibri" pitchFamily="34" charset="0"/>
                <a:cs typeface="Times New Roman" pitchFamily="18" charset="0"/>
              </a:rPr>
              <a:t> </a:t>
            </a:r>
          </a:p>
          <a:p>
            <a:pPr algn="ctr" fontAlgn="base">
              <a:spcBef>
                <a:spcPct val="0"/>
              </a:spcBef>
              <a:spcAft>
                <a:spcPct val="0"/>
              </a:spcAft>
            </a:pPr>
            <a:r>
              <a:rPr lang="en-US" sz="4000" dirty="0">
                <a:latin typeface="Bookman Old Style" pitchFamily="18" charset="0"/>
                <a:ea typeface="Calibri" pitchFamily="34" charset="0"/>
                <a:cs typeface="Times New Roman" pitchFamily="18" charset="0"/>
              </a:rPr>
              <a:t>Vision </a:t>
            </a:r>
          </a:p>
          <a:p>
            <a:pPr fontAlgn="base">
              <a:spcBef>
                <a:spcPct val="0"/>
              </a:spcBef>
              <a:spcAft>
                <a:spcPct val="0"/>
              </a:spcAft>
            </a:pPr>
            <a:r>
              <a:rPr lang="en-US" sz="2800" dirty="0">
                <a:latin typeface="Bookman Old Style" pitchFamily="18" charset="0"/>
                <a:ea typeface="Calibri" pitchFamily="34" charset="0"/>
                <a:cs typeface="Times New Roman" pitchFamily="18" charset="0"/>
              </a:rPr>
              <a:t>“Through research and innovation, to become a globally reputed first-rate School of Postgraduate studies.”</a:t>
            </a:r>
          </a:p>
          <a:p>
            <a:pPr fontAlgn="base">
              <a:spcBef>
                <a:spcPct val="0"/>
              </a:spcBef>
              <a:spcAft>
                <a:spcPct val="0"/>
              </a:spcAft>
            </a:pPr>
            <a:endParaRPr lang="en-US" sz="2800" dirty="0">
              <a:latin typeface="Bookman Old Style" pitchFamily="18" charset="0"/>
              <a:ea typeface="Calibri" pitchFamily="34" charset="0"/>
              <a:cs typeface="Times New Roman" pitchFamily="18" charset="0"/>
            </a:endParaRPr>
          </a:p>
          <a:p>
            <a:pPr algn="ctr" fontAlgn="base">
              <a:spcBef>
                <a:spcPct val="0"/>
              </a:spcBef>
              <a:spcAft>
                <a:spcPct val="0"/>
              </a:spcAft>
            </a:pPr>
            <a:r>
              <a:rPr lang="en-US" sz="4000" dirty="0">
                <a:latin typeface="Bookman Old Style" pitchFamily="18" charset="0"/>
                <a:ea typeface="Calibri" pitchFamily="34" charset="0"/>
                <a:cs typeface="Times New Roman" pitchFamily="18" charset="0"/>
              </a:rPr>
              <a:t>Mission </a:t>
            </a:r>
          </a:p>
          <a:p>
            <a:pPr fontAlgn="base">
              <a:spcBef>
                <a:spcPct val="0"/>
              </a:spcBef>
              <a:spcAft>
                <a:spcPct val="0"/>
              </a:spcAft>
            </a:pPr>
            <a:r>
              <a:rPr lang="en-US" sz="2800" dirty="0">
                <a:latin typeface="Bookman Old Style" pitchFamily="18" charset="0"/>
                <a:ea typeface="Calibri" pitchFamily="34" charset="0"/>
                <a:cs typeface="Times New Roman" pitchFamily="18" charset="0"/>
              </a:rPr>
              <a:t>“The school aims to attract, educate, train and transform qualified persons to high level manpower that are thoroughly equipped with adequate and update knowledge and specialized skills in research and innovation and deployable for first-rate development and improvement in all fields of human endeavor.” </a:t>
            </a:r>
            <a:r>
              <a:rPr lang="en-US" sz="2800" b="1" dirty="0">
                <a:latin typeface="Bookman Old Style" pitchFamily="18" charset="0"/>
                <a:ea typeface="Calibri" pitchFamily="34" charset="0"/>
                <a:cs typeface="Times New Roman" pitchFamily="18" charset="0"/>
              </a:rPr>
              <a:t> </a:t>
            </a:r>
          </a:p>
        </p:txBody>
      </p:sp>
    </p:spTree>
    <p:extLst>
      <p:ext uri="{BB962C8B-B14F-4D97-AF65-F5344CB8AC3E}">
        <p14:creationId xmlns:p14="http://schemas.microsoft.com/office/powerpoint/2010/main" val="3309583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1012053" y="1544650"/>
            <a:ext cx="9880847"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sz="2800" b="1" dirty="0">
                <a:latin typeface="Bookman Old Style" pitchFamily="18" charset="0"/>
                <a:ea typeface="Calibri" pitchFamily="34" charset="0"/>
                <a:cs typeface="Times New Roman" pitchFamily="18" charset="0"/>
              </a:rPr>
              <a:t>OUTLINE </a:t>
            </a:r>
          </a:p>
          <a:p>
            <a:pPr algn="ctr" fontAlgn="base">
              <a:spcBef>
                <a:spcPct val="0"/>
              </a:spcBef>
              <a:spcAft>
                <a:spcPct val="0"/>
              </a:spcAft>
            </a:pPr>
            <a:endParaRPr lang="en-US" sz="2800" dirty="0">
              <a:latin typeface="Arial" pitchFamily="34" charset="0"/>
              <a:cs typeface="Arial" pitchFamily="34" charset="0"/>
            </a:endParaRPr>
          </a:p>
          <a:p>
            <a:pPr marL="571500" indent="-571500" algn="just" eaLnBrk="0" fontAlgn="base" hangingPunct="0">
              <a:spcBef>
                <a:spcPct val="0"/>
              </a:spcBef>
              <a:spcAft>
                <a:spcPct val="0"/>
              </a:spcAft>
              <a:buFont typeface="Arial" pitchFamily="34" charset="0"/>
              <a:buChar char="•"/>
            </a:pPr>
            <a:r>
              <a:rPr lang="en-GB" sz="2800" dirty="0"/>
              <a:t>WORKSHOP GOAL &amp; OBJECTIVE.</a:t>
            </a:r>
          </a:p>
          <a:p>
            <a:pPr marL="571500" indent="-571500" algn="just" eaLnBrk="0" fontAlgn="base" hangingPunct="0">
              <a:spcBef>
                <a:spcPct val="0"/>
              </a:spcBef>
              <a:spcAft>
                <a:spcPct val="0"/>
              </a:spcAft>
              <a:buFont typeface="Arial" pitchFamily="34" charset="0"/>
              <a:buChar char="•"/>
            </a:pPr>
            <a:r>
              <a:rPr lang="en-GB" sz="2800" dirty="0"/>
              <a:t>WHY DOES RESEARCH &amp; ACADEMIC WRITING MATTERS?</a:t>
            </a:r>
          </a:p>
          <a:p>
            <a:pPr marL="571500" indent="-571500" algn="just" eaLnBrk="0" fontAlgn="base" hangingPunct="0">
              <a:spcBef>
                <a:spcPct val="0"/>
              </a:spcBef>
              <a:spcAft>
                <a:spcPct val="0"/>
              </a:spcAft>
              <a:buFont typeface="Arial" pitchFamily="34" charset="0"/>
              <a:buChar char="•"/>
            </a:pPr>
            <a:r>
              <a:rPr lang="en-GB" sz="2800" dirty="0"/>
              <a:t>THE ROLE OF RAW MENTORING UNIT.</a:t>
            </a:r>
          </a:p>
          <a:p>
            <a:pPr marL="571500" indent="-571500" algn="just" eaLnBrk="0" fontAlgn="base" hangingPunct="0">
              <a:spcBef>
                <a:spcPct val="0"/>
              </a:spcBef>
              <a:spcAft>
                <a:spcPct val="0"/>
              </a:spcAft>
              <a:buFont typeface="Arial" pitchFamily="34" charset="0"/>
              <a:buChar char="•"/>
            </a:pPr>
            <a:r>
              <a:rPr lang="en-GB" sz="2800" dirty="0"/>
              <a:t>PARTICIPATION GUILDELINES </a:t>
            </a:r>
          </a:p>
          <a:p>
            <a:pPr marL="571500" indent="-571500" algn="just" eaLnBrk="0" fontAlgn="base" hangingPunct="0">
              <a:spcBef>
                <a:spcPct val="0"/>
              </a:spcBef>
              <a:spcAft>
                <a:spcPct val="0"/>
              </a:spcAft>
              <a:buFont typeface="Arial" pitchFamily="34" charset="0"/>
              <a:buChar char="•"/>
            </a:pPr>
            <a:r>
              <a:rPr lang="en-GB" sz="2800" dirty="0"/>
              <a:t>CONCLUSION.</a:t>
            </a:r>
            <a:endParaRPr lang="en-US" sz="2800" dirty="0"/>
          </a:p>
          <a:p>
            <a:pPr algn="just" eaLnBrk="0" fontAlgn="base" hangingPunct="0">
              <a:spcBef>
                <a:spcPct val="0"/>
              </a:spcBef>
              <a:spcAft>
                <a:spcPct val="0"/>
              </a:spcAft>
            </a:pPr>
            <a:endParaRPr lang="en-US" sz="2800" dirty="0">
              <a:latin typeface="Arial" pitchFamily="34" charset="0"/>
              <a:cs typeface="Arial" pitchFamily="34" charset="0"/>
            </a:endParaRPr>
          </a:p>
        </p:txBody>
      </p:sp>
    </p:spTree>
    <p:extLst>
      <p:ext uri="{BB962C8B-B14F-4D97-AF65-F5344CB8AC3E}">
        <p14:creationId xmlns:p14="http://schemas.microsoft.com/office/powerpoint/2010/main" val="3129889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2560" y="346229"/>
            <a:ext cx="11070454" cy="6555641"/>
          </a:xfrm>
          <a:prstGeom prst="rect">
            <a:avLst/>
          </a:prstGeom>
        </p:spPr>
        <p:txBody>
          <a:bodyPr wrap="square">
            <a:spAutoFit/>
          </a:bodyPr>
          <a:lstStyle/>
          <a:p>
            <a:pPr algn="ctr" fontAlgn="base">
              <a:spcBef>
                <a:spcPct val="0"/>
              </a:spcBef>
              <a:spcAft>
                <a:spcPct val="0"/>
              </a:spcAft>
            </a:pPr>
            <a:endParaRPr lang="en-US" sz="3600" b="1" dirty="0">
              <a:latin typeface="Bookman Old Style" pitchFamily="18" charset="0"/>
              <a:ea typeface="Calibri" pitchFamily="34" charset="0"/>
              <a:cs typeface="Times New Roman" pitchFamily="18" charset="0"/>
            </a:endParaRPr>
          </a:p>
          <a:p>
            <a:pPr algn="ctr" fontAlgn="base">
              <a:spcBef>
                <a:spcPct val="0"/>
              </a:spcBef>
              <a:spcAft>
                <a:spcPct val="0"/>
              </a:spcAft>
            </a:pPr>
            <a:r>
              <a:rPr lang="en-US" sz="3600" b="1" dirty="0">
                <a:latin typeface="Bookman Old Style" pitchFamily="18" charset="0"/>
                <a:ea typeface="Calibri" pitchFamily="34" charset="0"/>
                <a:cs typeface="Times New Roman" pitchFamily="18" charset="0"/>
              </a:rPr>
              <a:t>GOAL</a:t>
            </a:r>
            <a:r>
              <a:rPr lang="en-US" sz="4800" b="1" dirty="0">
                <a:latin typeface="Bookman Old Style" pitchFamily="18" charset="0"/>
                <a:ea typeface="Calibri" pitchFamily="34" charset="0"/>
                <a:cs typeface="Times New Roman" pitchFamily="18" charset="0"/>
              </a:rPr>
              <a:t> </a:t>
            </a:r>
          </a:p>
          <a:p>
            <a:pPr fontAlgn="base">
              <a:spcBef>
                <a:spcPct val="0"/>
              </a:spcBef>
              <a:spcAft>
                <a:spcPct val="0"/>
              </a:spcAft>
            </a:pPr>
            <a:r>
              <a:rPr lang="en-US" sz="4400" dirty="0">
                <a:latin typeface="Bookman Old Style" pitchFamily="18" charset="0"/>
                <a:ea typeface="Calibri" pitchFamily="34" charset="0"/>
                <a:cs typeface="Times New Roman" pitchFamily="18" charset="0"/>
              </a:rPr>
              <a:t>Through a combination of theoretical session and hands-on workshop, the main goal is to equip students with the tools and knowledge they need to effectively carryout advanced innovative research inline with CPGS’ vision and mission.</a:t>
            </a:r>
          </a:p>
          <a:p>
            <a:pPr algn="ctr" fontAlgn="base">
              <a:spcBef>
                <a:spcPct val="0"/>
              </a:spcBef>
              <a:spcAft>
                <a:spcPct val="0"/>
              </a:spcAft>
            </a:pPr>
            <a:endParaRPr lang="en-US" sz="2800" b="1" dirty="0">
              <a:latin typeface="Bookman Old Style" pitchFamily="18" charset="0"/>
              <a:ea typeface="Calibri" pitchFamily="34" charset="0"/>
              <a:cs typeface="Times New Roman" pitchFamily="18" charset="0"/>
            </a:endParaRPr>
          </a:p>
        </p:txBody>
      </p:sp>
    </p:spTree>
    <p:extLst>
      <p:ext uri="{BB962C8B-B14F-4D97-AF65-F5344CB8AC3E}">
        <p14:creationId xmlns:p14="http://schemas.microsoft.com/office/powerpoint/2010/main" val="1109712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E54B35C-C877-FB5E-068C-2A98E3F8953B}"/>
              </a:ext>
            </a:extLst>
          </p:cNvPr>
          <p:cNvSpPr/>
          <p:nvPr/>
        </p:nvSpPr>
        <p:spPr>
          <a:xfrm>
            <a:off x="292963" y="-71022"/>
            <a:ext cx="10235954" cy="7294305"/>
          </a:xfrm>
          <a:prstGeom prst="rect">
            <a:avLst/>
          </a:prstGeom>
        </p:spPr>
        <p:txBody>
          <a:bodyPr wrap="square">
            <a:spAutoFit/>
          </a:bodyPr>
          <a:lstStyle/>
          <a:p>
            <a:pPr algn="ctr" fontAlgn="base">
              <a:spcBef>
                <a:spcPct val="0"/>
              </a:spcBef>
              <a:spcAft>
                <a:spcPct val="0"/>
              </a:spcAft>
            </a:pPr>
            <a:endParaRPr lang="en-US" sz="3600" b="1" dirty="0">
              <a:latin typeface="Bookman Old Style" pitchFamily="18" charset="0"/>
              <a:ea typeface="Calibri" pitchFamily="34" charset="0"/>
              <a:cs typeface="Times New Roman" pitchFamily="18" charset="0"/>
            </a:endParaRPr>
          </a:p>
          <a:p>
            <a:pPr algn="ctr" fontAlgn="base">
              <a:spcBef>
                <a:spcPct val="0"/>
              </a:spcBef>
              <a:spcAft>
                <a:spcPct val="0"/>
              </a:spcAft>
            </a:pPr>
            <a:r>
              <a:rPr lang="en-US" sz="3600" b="1" dirty="0">
                <a:latin typeface="Bookman Old Style" pitchFamily="18" charset="0"/>
                <a:ea typeface="Calibri" pitchFamily="34" charset="0"/>
                <a:cs typeface="Times New Roman" pitchFamily="18" charset="0"/>
              </a:rPr>
              <a:t>OBJECTIVE</a:t>
            </a:r>
            <a:r>
              <a:rPr lang="en-US" sz="4800" b="1" dirty="0">
                <a:latin typeface="Bookman Old Style" pitchFamily="18" charset="0"/>
                <a:ea typeface="Calibri" pitchFamily="34" charset="0"/>
                <a:cs typeface="Times New Roman" pitchFamily="18" charset="0"/>
              </a:rPr>
              <a:t> </a:t>
            </a:r>
          </a:p>
          <a:p>
            <a:pPr marL="685800" indent="-685800" fontAlgn="base">
              <a:spcBef>
                <a:spcPct val="0"/>
              </a:spcBef>
              <a:spcAft>
                <a:spcPct val="0"/>
              </a:spcAft>
              <a:buFont typeface="Arial" panose="020B0604020202020204" pitchFamily="34" charset="0"/>
              <a:buChar char="•"/>
            </a:pPr>
            <a:r>
              <a:rPr lang="en-US" sz="4800" dirty="0">
                <a:latin typeface="Bookman Old Style" pitchFamily="18" charset="0"/>
                <a:ea typeface="Calibri" pitchFamily="34" charset="0"/>
                <a:cs typeface="Times New Roman" pitchFamily="18" charset="0"/>
              </a:rPr>
              <a:t>Believing in the potential of our young researchers to drive innovation, the primary objective is to provide you with the information to identify the tools and resources that you would need to complete an innovative research project.</a:t>
            </a:r>
          </a:p>
        </p:txBody>
      </p:sp>
    </p:spTree>
    <p:extLst>
      <p:ext uri="{BB962C8B-B14F-4D97-AF65-F5344CB8AC3E}">
        <p14:creationId xmlns:p14="http://schemas.microsoft.com/office/powerpoint/2010/main" val="4088460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5450" y="971550"/>
            <a:ext cx="9144000" cy="5878532"/>
          </a:xfrm>
          <a:prstGeom prst="rect">
            <a:avLst/>
          </a:prstGeom>
        </p:spPr>
        <p:txBody>
          <a:bodyPr wrap="square">
            <a:spAutoFit/>
          </a:bodyPr>
          <a:lstStyle/>
          <a:p>
            <a:pPr algn="ctr" fontAlgn="base">
              <a:spcBef>
                <a:spcPct val="0"/>
              </a:spcBef>
              <a:spcAft>
                <a:spcPct val="0"/>
              </a:spcAft>
            </a:pPr>
            <a:r>
              <a:rPr lang="en-US" sz="2800" b="1" dirty="0">
                <a:latin typeface="Bookman Old Style" pitchFamily="18" charset="0"/>
                <a:ea typeface="Calibri" pitchFamily="34" charset="0"/>
                <a:cs typeface="Times New Roman" pitchFamily="18" charset="0"/>
              </a:rPr>
              <a:t>1. INTRODUCTION</a:t>
            </a:r>
          </a:p>
          <a:p>
            <a:pPr algn="ctr" fontAlgn="base">
              <a:spcBef>
                <a:spcPct val="0"/>
              </a:spcBef>
              <a:spcAft>
                <a:spcPct val="0"/>
              </a:spcAft>
            </a:pPr>
            <a:endParaRPr lang="en-GB" sz="2800" b="1" dirty="0">
              <a:latin typeface="Bookman Old Style" pitchFamily="18" charset="0"/>
              <a:ea typeface="Calibri" pitchFamily="34" charset="0"/>
              <a:cs typeface="Times New Roman" pitchFamily="18" charset="0"/>
            </a:endParaRPr>
          </a:p>
          <a:p>
            <a:pPr algn="just" fontAlgn="base">
              <a:spcBef>
                <a:spcPct val="0"/>
              </a:spcBef>
              <a:spcAft>
                <a:spcPct val="0"/>
              </a:spcAft>
            </a:pPr>
            <a:r>
              <a:rPr lang="en-US" sz="3200" dirty="0"/>
              <a:t>Research and academic writing are fundamental to the advancement of knowledge. They promote critical thinking, ensure accurate dissemination of information, and provide a structured method for exploring questions and validating answers. In academia, these skills enable scholars to contribute to their fields, while in broader contexts, they empower individuals to make informed decisions and engage in substantive discussions.</a:t>
            </a:r>
          </a:p>
          <a:p>
            <a:pPr algn="just" fontAlgn="base">
              <a:spcBef>
                <a:spcPct val="0"/>
              </a:spcBef>
              <a:spcAft>
                <a:spcPct val="0"/>
              </a:spcAft>
            </a:pPr>
            <a:r>
              <a:rPr lang="en-US" sz="3200" dirty="0"/>
              <a:t>.</a:t>
            </a:r>
            <a:endParaRPr lang="en-US" sz="3200" b="1" dirty="0">
              <a:latin typeface="Bookman Old Style" pitchFamily="18" charset="0"/>
              <a:ea typeface="Calibri" pitchFamily="34" charset="0"/>
              <a:cs typeface="Times New Roman" pitchFamily="18" charset="0"/>
            </a:endParaRPr>
          </a:p>
        </p:txBody>
      </p:sp>
    </p:spTree>
    <p:extLst>
      <p:ext uri="{BB962C8B-B14F-4D97-AF65-F5344CB8AC3E}">
        <p14:creationId xmlns:p14="http://schemas.microsoft.com/office/powerpoint/2010/main" val="2512971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1050877" y="778172"/>
            <a:ext cx="9553433"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3200" b="1" dirty="0"/>
              <a:t>2. WHY DOES RESEARCH &amp; ACADEMIC WRITING MATTERS? </a:t>
            </a:r>
          </a:p>
          <a:p>
            <a:pPr algn="ctr" fontAlgn="base">
              <a:spcBef>
                <a:spcPct val="0"/>
              </a:spcBef>
              <a:spcAft>
                <a:spcPct val="0"/>
              </a:spcAft>
            </a:pPr>
            <a:endParaRPr lang="en-US" sz="3200" b="1" dirty="0">
              <a:latin typeface="Bookman Old Style" pitchFamily="18" charset="0"/>
              <a:cs typeface="Times New Roman" pitchFamily="18" charset="0"/>
            </a:endParaRPr>
          </a:p>
          <a:p>
            <a:pPr marL="514350" indent="-514350">
              <a:buAutoNum type="arabicPeriod"/>
            </a:pPr>
            <a:r>
              <a:rPr lang="en-US" sz="3200" dirty="0"/>
              <a:t>Contributes to Knowledge Creation and Dissemination.</a:t>
            </a:r>
          </a:p>
          <a:p>
            <a:endParaRPr lang="en-US" sz="3200" dirty="0"/>
          </a:p>
          <a:p>
            <a:r>
              <a:rPr lang="en-US" sz="3200" dirty="0"/>
              <a:t>2. Promotes Critical Thinking.</a:t>
            </a:r>
          </a:p>
          <a:p>
            <a:pPr marL="514350" indent="-514350">
              <a:buAutoNum type="arabicPeriod"/>
            </a:pPr>
            <a:endParaRPr lang="en-US" sz="3200" dirty="0"/>
          </a:p>
          <a:p>
            <a:r>
              <a:rPr lang="en-US" sz="3200" dirty="0"/>
              <a:t>3. Ensures Credibility and Rigor.</a:t>
            </a:r>
          </a:p>
          <a:p>
            <a:pPr algn="ctr" fontAlgn="base">
              <a:spcBef>
                <a:spcPct val="0"/>
              </a:spcBef>
              <a:spcAft>
                <a:spcPct val="0"/>
              </a:spcAft>
            </a:pPr>
            <a:r>
              <a:rPr lang="en-US" sz="3200" b="1" dirty="0">
                <a:latin typeface="Bookman Old Style" pitchFamily="18" charset="0"/>
                <a:cs typeface="Times New Roman" pitchFamily="18" charset="0"/>
              </a:rPr>
              <a:t>Continued </a:t>
            </a:r>
          </a:p>
        </p:txBody>
      </p:sp>
    </p:spTree>
    <p:extLst>
      <p:ext uri="{BB962C8B-B14F-4D97-AF65-F5344CB8AC3E}">
        <p14:creationId xmlns:p14="http://schemas.microsoft.com/office/powerpoint/2010/main" val="4215946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F4D065-69DC-6433-8155-7616EF1400B5}"/>
              </a:ext>
            </a:extLst>
          </p:cNvPr>
          <p:cNvPicPr>
            <a:picLocks noChangeAspect="1"/>
          </p:cNvPicPr>
          <p:nvPr/>
        </p:nvPicPr>
        <p:blipFill>
          <a:blip r:embed="rId3"/>
          <a:stretch>
            <a:fillRect/>
          </a:stretch>
        </p:blipFill>
        <p:spPr>
          <a:xfrm>
            <a:off x="1576552" y="862728"/>
            <a:ext cx="9322676" cy="6752643"/>
          </a:xfrm>
          <a:prstGeom prst="rect">
            <a:avLst/>
          </a:prstGeom>
        </p:spPr>
      </p:pic>
    </p:spTree>
    <p:extLst>
      <p:ext uri="{BB962C8B-B14F-4D97-AF65-F5344CB8AC3E}">
        <p14:creationId xmlns:p14="http://schemas.microsoft.com/office/powerpoint/2010/main" val="105171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a:extLst>
              <a:ext uri="{FF2B5EF4-FFF2-40B4-BE49-F238E27FC236}">
                <a16:creationId xmlns:a16="http://schemas.microsoft.com/office/drawing/2014/main" id="{56B17844-E516-8FB5-43D9-2E5F3B0ACCAC}"/>
              </a:ext>
            </a:extLst>
          </p:cNvPr>
          <p:cNvSpPr>
            <a:spLocks noChangeArrowheads="1"/>
          </p:cNvSpPr>
          <p:nvPr/>
        </p:nvSpPr>
        <p:spPr bwMode="auto">
          <a:xfrm>
            <a:off x="1050877" y="531952"/>
            <a:ext cx="9553433"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endParaRPr lang="en-US" sz="3200" b="1" dirty="0">
              <a:latin typeface="Bookman Old Style" pitchFamily="18" charset="0"/>
              <a:cs typeface="Times New Roman" pitchFamily="18" charset="0"/>
            </a:endParaRPr>
          </a:p>
          <a:p>
            <a:r>
              <a:rPr lang="en-US" sz="3200" dirty="0"/>
              <a:t>4. Facilitates Peer Review and Collaboration.</a:t>
            </a:r>
          </a:p>
          <a:p>
            <a:endParaRPr lang="en-US" sz="3200" dirty="0"/>
          </a:p>
          <a:p>
            <a:r>
              <a:rPr lang="en-US" sz="3200" dirty="0"/>
              <a:t>5. Permanent Record for Future Generations.</a:t>
            </a:r>
          </a:p>
          <a:p>
            <a:endParaRPr lang="en-US" sz="3200" dirty="0"/>
          </a:p>
          <a:p>
            <a:r>
              <a:rPr lang="en-US" sz="3200" dirty="0"/>
              <a:t>6. Skills Beyond Academia.</a:t>
            </a:r>
          </a:p>
          <a:p>
            <a:endParaRPr lang="en-US" sz="3200" dirty="0"/>
          </a:p>
          <a:p>
            <a:r>
              <a:rPr lang="en-US" sz="3200" dirty="0"/>
              <a:t>7. Informed Decision-making:</a:t>
            </a:r>
          </a:p>
          <a:p>
            <a:endParaRPr lang="en-US" sz="3200" dirty="0"/>
          </a:p>
          <a:p>
            <a:r>
              <a:rPr lang="en-US" sz="3200" dirty="0"/>
              <a:t>8. Broadens Perspective.</a:t>
            </a:r>
          </a:p>
          <a:p>
            <a:pPr algn="ctr" fontAlgn="base">
              <a:spcBef>
                <a:spcPct val="0"/>
              </a:spcBef>
              <a:spcAft>
                <a:spcPct val="0"/>
              </a:spcAft>
            </a:pPr>
            <a:endParaRPr lang="en-US" sz="3200" b="1" dirty="0">
              <a:latin typeface="Bookman Old Style" pitchFamily="18" charset="0"/>
              <a:cs typeface="Times New Roman" pitchFamily="18" charset="0"/>
            </a:endParaRPr>
          </a:p>
        </p:txBody>
      </p:sp>
    </p:spTree>
    <p:extLst>
      <p:ext uri="{BB962C8B-B14F-4D97-AF65-F5344CB8AC3E}">
        <p14:creationId xmlns:p14="http://schemas.microsoft.com/office/powerpoint/2010/main" val="11821026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4645</TotalTime>
  <Words>761</Words>
  <Application>Microsoft Office PowerPoint</Application>
  <PresentationFormat>Widescreen</PresentationFormat>
  <Paragraphs>97</Paragraphs>
  <Slides>15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Aptos Display</vt:lpstr>
      <vt:lpstr>Arial</vt:lpstr>
      <vt:lpstr>Bookman Old Style</vt:lpstr>
      <vt:lpstr>Calibri</vt:lpstr>
      <vt:lpstr>Constantia</vt:lpstr>
      <vt:lpstr>Wingdings</vt:lpstr>
      <vt:lpstr>Wingdings 2</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Godsent Nnaemeka Nnaji</dc:creator>
  <cp:lastModifiedBy>Reviewer</cp:lastModifiedBy>
  <cp:revision>371</cp:revision>
  <dcterms:created xsi:type="dcterms:W3CDTF">2014-02-27T21:32:32Z</dcterms:created>
  <dcterms:modified xsi:type="dcterms:W3CDTF">2023-09-06T08:35:13Z</dcterms:modified>
</cp:coreProperties>
</file>