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5" r:id="rId6"/>
    <p:sldId id="259" r:id="rId7"/>
    <p:sldId id="261" r:id="rId8"/>
    <p:sldId id="262" r:id="rId9"/>
    <p:sldId id="263" r:id="rId10"/>
    <p:sldId id="264" r:id="rId11"/>
    <p:sldId id="266" r:id="rId12"/>
    <p:sldId id="272" r:id="rId13"/>
    <p:sldId id="273" r:id="rId14"/>
    <p:sldId id="27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DB0CA-E87D-4909-9B08-A229AD940137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51D2636F-EE29-4126-B7A7-33D0B8080FD6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Counselling services</a:t>
          </a:r>
          <a:endParaRPr lang="en-US">
            <a:solidFill>
              <a:schemeClr val="tx1"/>
            </a:solidFill>
          </a:endParaRPr>
        </a:p>
      </dgm:t>
    </dgm:pt>
    <dgm:pt modelId="{3F92BBCC-8DA5-4C21-83B0-1179486F7984}" type="parTrans" cxnId="{6CDDC716-5333-4314-8402-415BCD526DA8}">
      <dgm:prSet/>
      <dgm:spPr/>
      <dgm:t>
        <a:bodyPr/>
        <a:lstStyle/>
        <a:p>
          <a:endParaRPr lang="en-US"/>
        </a:p>
      </dgm:t>
    </dgm:pt>
    <dgm:pt modelId="{693D087E-48D4-453A-8CB4-D76438173E13}" type="sibTrans" cxnId="{6CDDC716-5333-4314-8402-415BCD526DA8}">
      <dgm:prSet/>
      <dgm:spPr/>
      <dgm:t>
        <a:bodyPr/>
        <a:lstStyle/>
        <a:p>
          <a:endParaRPr lang="en-US"/>
        </a:p>
      </dgm:t>
    </dgm:pt>
    <dgm:pt modelId="{6F680592-AD19-4A44-A41D-23A49C422122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Health facilities</a:t>
          </a:r>
          <a:endParaRPr lang="en-US">
            <a:solidFill>
              <a:schemeClr val="tx1"/>
            </a:solidFill>
          </a:endParaRPr>
        </a:p>
      </dgm:t>
    </dgm:pt>
    <dgm:pt modelId="{CF987979-0606-44C3-A617-E79968D300C3}" type="parTrans" cxnId="{F4886E1A-A6B1-47D9-8BBF-530A1694EB51}">
      <dgm:prSet/>
      <dgm:spPr/>
      <dgm:t>
        <a:bodyPr/>
        <a:lstStyle/>
        <a:p>
          <a:endParaRPr lang="en-US"/>
        </a:p>
      </dgm:t>
    </dgm:pt>
    <dgm:pt modelId="{542E197D-13A1-4B9D-999B-B447A3F7BCA0}" type="sibTrans" cxnId="{F4886E1A-A6B1-47D9-8BBF-530A1694EB51}">
      <dgm:prSet/>
      <dgm:spPr/>
      <dgm:t>
        <a:bodyPr/>
        <a:lstStyle/>
        <a:p>
          <a:endParaRPr lang="en-US"/>
        </a:p>
      </dgm:t>
    </dgm:pt>
    <dgm:pt modelId="{EA053C68-D917-42EA-94EF-2C04F18F5CD1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Academic support centres</a:t>
          </a:r>
          <a:endParaRPr lang="en-US">
            <a:solidFill>
              <a:schemeClr val="tx1"/>
            </a:solidFill>
          </a:endParaRPr>
        </a:p>
      </dgm:t>
    </dgm:pt>
    <dgm:pt modelId="{438B650A-8094-4341-8652-034B206710FE}" type="parTrans" cxnId="{4FCC79F4-0B6A-43A8-8921-446A8874DC8D}">
      <dgm:prSet/>
      <dgm:spPr/>
      <dgm:t>
        <a:bodyPr/>
        <a:lstStyle/>
        <a:p>
          <a:endParaRPr lang="en-US"/>
        </a:p>
      </dgm:t>
    </dgm:pt>
    <dgm:pt modelId="{76AC935E-55C4-4EF0-8656-9A7FE21DAC05}" type="sibTrans" cxnId="{4FCC79F4-0B6A-43A8-8921-446A8874DC8D}">
      <dgm:prSet/>
      <dgm:spPr/>
      <dgm:t>
        <a:bodyPr/>
        <a:lstStyle/>
        <a:p>
          <a:endParaRPr lang="en-US"/>
        </a:p>
      </dgm:t>
    </dgm:pt>
    <dgm:pt modelId="{F5721E54-341E-4DAA-BA18-549AF4BABC71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Wellness programs</a:t>
          </a:r>
          <a:endParaRPr lang="en-US">
            <a:solidFill>
              <a:schemeClr val="tx1"/>
            </a:solidFill>
          </a:endParaRPr>
        </a:p>
      </dgm:t>
    </dgm:pt>
    <dgm:pt modelId="{201D960C-7593-464F-9D8E-8A58C781981E}" type="parTrans" cxnId="{AF8DD4E8-97AC-4148-A6EB-277CEA09DE50}">
      <dgm:prSet/>
      <dgm:spPr/>
      <dgm:t>
        <a:bodyPr/>
        <a:lstStyle/>
        <a:p>
          <a:endParaRPr lang="en-US"/>
        </a:p>
      </dgm:t>
    </dgm:pt>
    <dgm:pt modelId="{C7058A0E-C871-4F26-A4AA-90DBDD360771}" type="sibTrans" cxnId="{AF8DD4E8-97AC-4148-A6EB-277CEA09DE50}">
      <dgm:prSet/>
      <dgm:spPr/>
      <dgm:t>
        <a:bodyPr/>
        <a:lstStyle/>
        <a:p>
          <a:endParaRPr lang="en-US"/>
        </a:p>
      </dgm:t>
    </dgm:pt>
    <dgm:pt modelId="{AFF25C21-6594-4BCA-85DB-88CDABEE931E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Recreational facilities</a:t>
          </a:r>
          <a:endParaRPr lang="en-US">
            <a:solidFill>
              <a:schemeClr val="tx1"/>
            </a:solidFill>
          </a:endParaRPr>
        </a:p>
      </dgm:t>
    </dgm:pt>
    <dgm:pt modelId="{B3C29140-C14E-4F90-BE1C-57EA0C26D1DE}" type="parTrans" cxnId="{7F1DB980-A92D-4483-854E-15F470127A7E}">
      <dgm:prSet/>
      <dgm:spPr/>
      <dgm:t>
        <a:bodyPr/>
        <a:lstStyle/>
        <a:p>
          <a:endParaRPr lang="en-US"/>
        </a:p>
      </dgm:t>
    </dgm:pt>
    <dgm:pt modelId="{D4A07816-ED1C-4783-9C86-9CEA0858E1CD}" type="sibTrans" cxnId="{7F1DB980-A92D-4483-854E-15F470127A7E}">
      <dgm:prSet/>
      <dgm:spPr/>
      <dgm:t>
        <a:bodyPr/>
        <a:lstStyle/>
        <a:p>
          <a:endParaRPr lang="en-US"/>
        </a:p>
      </dgm:t>
    </dgm:pt>
    <dgm:pt modelId="{4FEFC1DC-975B-4C3E-925C-01569296292B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Student organizations</a:t>
          </a:r>
          <a:endParaRPr lang="en-US">
            <a:solidFill>
              <a:schemeClr val="tx1"/>
            </a:solidFill>
          </a:endParaRPr>
        </a:p>
      </dgm:t>
    </dgm:pt>
    <dgm:pt modelId="{C637BBE1-BFFA-4843-A0DA-E32C9F8BC70C}" type="parTrans" cxnId="{338B1542-666B-436F-B4EF-FAA8D4300AB8}">
      <dgm:prSet/>
      <dgm:spPr/>
      <dgm:t>
        <a:bodyPr/>
        <a:lstStyle/>
        <a:p>
          <a:endParaRPr lang="en-US"/>
        </a:p>
      </dgm:t>
    </dgm:pt>
    <dgm:pt modelId="{8D1E2AA8-7759-4E41-B0D0-C5C889EA6248}" type="sibTrans" cxnId="{338B1542-666B-436F-B4EF-FAA8D4300AB8}">
      <dgm:prSet/>
      <dgm:spPr/>
      <dgm:t>
        <a:bodyPr/>
        <a:lstStyle/>
        <a:p>
          <a:endParaRPr lang="en-US"/>
        </a:p>
      </dgm:t>
    </dgm:pt>
    <dgm:pt modelId="{1362FA82-CF0F-4FB4-B88F-3960E8D82432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Online resources</a:t>
          </a:r>
          <a:endParaRPr lang="en-US">
            <a:solidFill>
              <a:schemeClr val="tx1"/>
            </a:solidFill>
          </a:endParaRPr>
        </a:p>
      </dgm:t>
    </dgm:pt>
    <dgm:pt modelId="{1D6DEFD3-0343-4046-BE79-E8565A997320}" type="parTrans" cxnId="{8797CABB-B58E-4661-B97C-8E1AAD7921E7}">
      <dgm:prSet/>
      <dgm:spPr/>
      <dgm:t>
        <a:bodyPr/>
        <a:lstStyle/>
        <a:p>
          <a:endParaRPr lang="en-US"/>
        </a:p>
      </dgm:t>
    </dgm:pt>
    <dgm:pt modelId="{B53267DA-5947-424D-AE65-E1AFCEB8F229}" type="sibTrans" cxnId="{8797CABB-B58E-4661-B97C-8E1AAD7921E7}">
      <dgm:prSet/>
      <dgm:spPr/>
      <dgm:t>
        <a:bodyPr/>
        <a:lstStyle/>
        <a:p>
          <a:endParaRPr lang="en-US"/>
        </a:p>
      </dgm:t>
    </dgm:pt>
    <dgm:pt modelId="{89D9E3D8-41F1-4B7A-BE42-2FE4096A0A47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Peer mentoring</a:t>
          </a:r>
          <a:endParaRPr lang="en-US">
            <a:solidFill>
              <a:schemeClr val="tx1"/>
            </a:solidFill>
          </a:endParaRPr>
        </a:p>
      </dgm:t>
    </dgm:pt>
    <dgm:pt modelId="{87A2411C-A8A7-48D7-8749-653A53467529}" type="parTrans" cxnId="{3FF039C5-C1FF-4777-BA63-421418FCE1E4}">
      <dgm:prSet/>
      <dgm:spPr/>
      <dgm:t>
        <a:bodyPr/>
        <a:lstStyle/>
        <a:p>
          <a:endParaRPr lang="en-US"/>
        </a:p>
      </dgm:t>
    </dgm:pt>
    <dgm:pt modelId="{EF737B21-8248-4946-8F9B-376A60AA48FD}" type="sibTrans" cxnId="{3FF039C5-C1FF-4777-BA63-421418FCE1E4}">
      <dgm:prSet/>
      <dgm:spPr/>
      <dgm:t>
        <a:bodyPr/>
        <a:lstStyle/>
        <a:p>
          <a:endParaRPr lang="en-US"/>
        </a:p>
      </dgm:t>
    </dgm:pt>
    <dgm:pt modelId="{AE207AAB-994D-4D4C-B02E-B5CFB4C6A645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Feedback channels</a:t>
          </a:r>
          <a:endParaRPr lang="en-US">
            <a:solidFill>
              <a:schemeClr val="tx1"/>
            </a:solidFill>
          </a:endParaRPr>
        </a:p>
      </dgm:t>
    </dgm:pt>
    <dgm:pt modelId="{9A815A27-6856-44DC-A205-95B73CD5F87F}" type="parTrans" cxnId="{BEA88C0F-35C0-4264-BBD6-68B481A08BFC}">
      <dgm:prSet/>
      <dgm:spPr/>
      <dgm:t>
        <a:bodyPr/>
        <a:lstStyle/>
        <a:p>
          <a:endParaRPr lang="en-US"/>
        </a:p>
      </dgm:t>
    </dgm:pt>
    <dgm:pt modelId="{6B084BBF-9200-46B2-938D-938259522C82}" type="sibTrans" cxnId="{BEA88C0F-35C0-4264-BBD6-68B481A08BFC}">
      <dgm:prSet/>
      <dgm:spPr/>
      <dgm:t>
        <a:bodyPr/>
        <a:lstStyle/>
        <a:p>
          <a:endParaRPr lang="en-US"/>
        </a:p>
      </dgm:t>
    </dgm:pt>
    <dgm:pt modelId="{4DABB97C-EE4A-4BF1-A720-BF10A33FBDA7}">
      <dgm:prSet/>
      <dgm:spPr/>
      <dgm:t>
        <a:bodyPr/>
        <a:lstStyle/>
        <a:p>
          <a:pPr rtl="0"/>
          <a:r>
            <a:rPr lang="en-US" b="1">
              <a:solidFill>
                <a:schemeClr val="tx1"/>
              </a:solidFill>
            </a:rPr>
            <a:t>Community events</a:t>
          </a:r>
          <a:endParaRPr lang="en-US">
            <a:solidFill>
              <a:schemeClr val="tx1"/>
            </a:solidFill>
          </a:endParaRPr>
        </a:p>
      </dgm:t>
    </dgm:pt>
    <dgm:pt modelId="{B0113DBD-0F80-4F5D-811F-541DAE08F7C2}" type="parTrans" cxnId="{467A3387-A31E-4E63-A431-35491B5B5767}">
      <dgm:prSet/>
      <dgm:spPr/>
      <dgm:t>
        <a:bodyPr/>
        <a:lstStyle/>
        <a:p>
          <a:endParaRPr lang="en-US"/>
        </a:p>
      </dgm:t>
    </dgm:pt>
    <dgm:pt modelId="{A2B08732-6D0B-401E-A600-D13FC3BCEEE8}" type="sibTrans" cxnId="{467A3387-A31E-4E63-A431-35491B5B5767}">
      <dgm:prSet/>
      <dgm:spPr/>
      <dgm:t>
        <a:bodyPr/>
        <a:lstStyle/>
        <a:p>
          <a:endParaRPr lang="en-US"/>
        </a:p>
      </dgm:t>
    </dgm:pt>
    <dgm:pt modelId="{DC1D2B8A-C2E5-4B35-A428-C4B64FF83221}" type="pres">
      <dgm:prSet presAssocID="{725DB0CA-E87D-4909-9B08-A229AD940137}" presName="diagram" presStyleCnt="0">
        <dgm:presLayoutVars>
          <dgm:dir/>
          <dgm:resizeHandles val="exact"/>
        </dgm:presLayoutVars>
      </dgm:prSet>
      <dgm:spPr/>
    </dgm:pt>
    <dgm:pt modelId="{75467DB6-D00E-47B6-A0B9-B68EC8B90689}" type="pres">
      <dgm:prSet presAssocID="{51D2636F-EE29-4126-B7A7-33D0B8080FD6}" presName="node" presStyleLbl="node1" presStyleIdx="0" presStyleCnt="10">
        <dgm:presLayoutVars>
          <dgm:bulletEnabled val="1"/>
        </dgm:presLayoutVars>
      </dgm:prSet>
      <dgm:spPr/>
    </dgm:pt>
    <dgm:pt modelId="{536D1C1F-6372-465A-B453-A7278F0DB85E}" type="pres">
      <dgm:prSet presAssocID="{693D087E-48D4-453A-8CB4-D76438173E13}" presName="sibTrans" presStyleCnt="0"/>
      <dgm:spPr/>
    </dgm:pt>
    <dgm:pt modelId="{A9DEC96D-124A-4B94-9457-C7E348238C11}" type="pres">
      <dgm:prSet presAssocID="{6F680592-AD19-4A44-A41D-23A49C422122}" presName="node" presStyleLbl="node1" presStyleIdx="1" presStyleCnt="10">
        <dgm:presLayoutVars>
          <dgm:bulletEnabled val="1"/>
        </dgm:presLayoutVars>
      </dgm:prSet>
      <dgm:spPr/>
    </dgm:pt>
    <dgm:pt modelId="{83B5EE50-0709-4C4F-AEE4-97732B033667}" type="pres">
      <dgm:prSet presAssocID="{542E197D-13A1-4B9D-999B-B447A3F7BCA0}" presName="sibTrans" presStyleCnt="0"/>
      <dgm:spPr/>
    </dgm:pt>
    <dgm:pt modelId="{3179E5E9-CB44-4D08-9261-FC6B2FBEDC09}" type="pres">
      <dgm:prSet presAssocID="{EA053C68-D917-42EA-94EF-2C04F18F5CD1}" presName="node" presStyleLbl="node1" presStyleIdx="2" presStyleCnt="10">
        <dgm:presLayoutVars>
          <dgm:bulletEnabled val="1"/>
        </dgm:presLayoutVars>
      </dgm:prSet>
      <dgm:spPr/>
    </dgm:pt>
    <dgm:pt modelId="{9F320710-D450-46CB-BC3F-D822D579867D}" type="pres">
      <dgm:prSet presAssocID="{76AC935E-55C4-4EF0-8656-9A7FE21DAC05}" presName="sibTrans" presStyleCnt="0"/>
      <dgm:spPr/>
    </dgm:pt>
    <dgm:pt modelId="{040D8D38-2909-40D1-88AA-0EFEA1FB451F}" type="pres">
      <dgm:prSet presAssocID="{F5721E54-341E-4DAA-BA18-549AF4BABC71}" presName="node" presStyleLbl="node1" presStyleIdx="3" presStyleCnt="10">
        <dgm:presLayoutVars>
          <dgm:bulletEnabled val="1"/>
        </dgm:presLayoutVars>
      </dgm:prSet>
      <dgm:spPr/>
    </dgm:pt>
    <dgm:pt modelId="{0F2DA304-C202-4D22-9913-713C83B7E896}" type="pres">
      <dgm:prSet presAssocID="{C7058A0E-C871-4F26-A4AA-90DBDD360771}" presName="sibTrans" presStyleCnt="0"/>
      <dgm:spPr/>
    </dgm:pt>
    <dgm:pt modelId="{A71171F8-DD65-403E-AD6C-75C85927B923}" type="pres">
      <dgm:prSet presAssocID="{AFF25C21-6594-4BCA-85DB-88CDABEE931E}" presName="node" presStyleLbl="node1" presStyleIdx="4" presStyleCnt="10">
        <dgm:presLayoutVars>
          <dgm:bulletEnabled val="1"/>
        </dgm:presLayoutVars>
      </dgm:prSet>
      <dgm:spPr/>
    </dgm:pt>
    <dgm:pt modelId="{1DFEA140-B944-48AE-9B49-7C4C6445398E}" type="pres">
      <dgm:prSet presAssocID="{D4A07816-ED1C-4783-9C86-9CEA0858E1CD}" presName="sibTrans" presStyleCnt="0"/>
      <dgm:spPr/>
    </dgm:pt>
    <dgm:pt modelId="{72D7F0B8-CE7A-4669-9CC2-B959E90D650B}" type="pres">
      <dgm:prSet presAssocID="{4FEFC1DC-975B-4C3E-925C-01569296292B}" presName="node" presStyleLbl="node1" presStyleIdx="5" presStyleCnt="10">
        <dgm:presLayoutVars>
          <dgm:bulletEnabled val="1"/>
        </dgm:presLayoutVars>
      </dgm:prSet>
      <dgm:spPr/>
    </dgm:pt>
    <dgm:pt modelId="{99EAF35D-F860-4CBE-A4FC-8A2EBC3C5C4B}" type="pres">
      <dgm:prSet presAssocID="{8D1E2AA8-7759-4E41-B0D0-C5C889EA6248}" presName="sibTrans" presStyleCnt="0"/>
      <dgm:spPr/>
    </dgm:pt>
    <dgm:pt modelId="{E81D2B3C-8FF9-4E63-950F-DA6E461A8C7A}" type="pres">
      <dgm:prSet presAssocID="{1362FA82-CF0F-4FB4-B88F-3960E8D82432}" presName="node" presStyleLbl="node1" presStyleIdx="6" presStyleCnt="10">
        <dgm:presLayoutVars>
          <dgm:bulletEnabled val="1"/>
        </dgm:presLayoutVars>
      </dgm:prSet>
      <dgm:spPr/>
    </dgm:pt>
    <dgm:pt modelId="{914B62C8-BE39-45E6-B0E0-945C208A6D4F}" type="pres">
      <dgm:prSet presAssocID="{B53267DA-5947-424D-AE65-E1AFCEB8F229}" presName="sibTrans" presStyleCnt="0"/>
      <dgm:spPr/>
    </dgm:pt>
    <dgm:pt modelId="{A19726CE-D06F-4B1F-87F2-0BCBE585EF47}" type="pres">
      <dgm:prSet presAssocID="{89D9E3D8-41F1-4B7A-BE42-2FE4096A0A47}" presName="node" presStyleLbl="node1" presStyleIdx="7" presStyleCnt="10">
        <dgm:presLayoutVars>
          <dgm:bulletEnabled val="1"/>
        </dgm:presLayoutVars>
      </dgm:prSet>
      <dgm:spPr/>
    </dgm:pt>
    <dgm:pt modelId="{D215CB51-D7F3-4DC0-9355-51C88E9CAAB8}" type="pres">
      <dgm:prSet presAssocID="{EF737B21-8248-4946-8F9B-376A60AA48FD}" presName="sibTrans" presStyleCnt="0"/>
      <dgm:spPr/>
    </dgm:pt>
    <dgm:pt modelId="{96E9FACE-A54E-427A-9A6E-EB1B19B8B366}" type="pres">
      <dgm:prSet presAssocID="{AE207AAB-994D-4D4C-B02E-B5CFB4C6A645}" presName="node" presStyleLbl="node1" presStyleIdx="8" presStyleCnt="10">
        <dgm:presLayoutVars>
          <dgm:bulletEnabled val="1"/>
        </dgm:presLayoutVars>
      </dgm:prSet>
      <dgm:spPr/>
    </dgm:pt>
    <dgm:pt modelId="{A9F06141-4134-46B1-B16E-38DE71FDEF54}" type="pres">
      <dgm:prSet presAssocID="{6B084BBF-9200-46B2-938D-938259522C82}" presName="sibTrans" presStyleCnt="0"/>
      <dgm:spPr/>
    </dgm:pt>
    <dgm:pt modelId="{0FFA7B61-0671-4C89-B3F1-A93EE2B42B16}" type="pres">
      <dgm:prSet presAssocID="{4DABB97C-EE4A-4BF1-A720-BF10A33FBDA7}" presName="node" presStyleLbl="node1" presStyleIdx="9" presStyleCnt="10">
        <dgm:presLayoutVars>
          <dgm:bulletEnabled val="1"/>
        </dgm:presLayoutVars>
      </dgm:prSet>
      <dgm:spPr/>
    </dgm:pt>
  </dgm:ptLst>
  <dgm:cxnLst>
    <dgm:cxn modelId="{BEA88C0F-35C0-4264-BBD6-68B481A08BFC}" srcId="{725DB0CA-E87D-4909-9B08-A229AD940137}" destId="{AE207AAB-994D-4D4C-B02E-B5CFB4C6A645}" srcOrd="8" destOrd="0" parTransId="{9A815A27-6856-44DC-A205-95B73CD5F87F}" sibTransId="{6B084BBF-9200-46B2-938D-938259522C82}"/>
    <dgm:cxn modelId="{69EB5E11-7F87-4545-8A6A-14B9658CDFB6}" type="presOf" srcId="{F5721E54-341E-4DAA-BA18-549AF4BABC71}" destId="{040D8D38-2909-40D1-88AA-0EFEA1FB451F}" srcOrd="0" destOrd="0" presId="urn:microsoft.com/office/officeart/2005/8/layout/default"/>
    <dgm:cxn modelId="{6CDDC716-5333-4314-8402-415BCD526DA8}" srcId="{725DB0CA-E87D-4909-9B08-A229AD940137}" destId="{51D2636F-EE29-4126-B7A7-33D0B8080FD6}" srcOrd="0" destOrd="0" parTransId="{3F92BBCC-8DA5-4C21-83B0-1179486F7984}" sibTransId="{693D087E-48D4-453A-8CB4-D76438173E13}"/>
    <dgm:cxn modelId="{F4886E1A-A6B1-47D9-8BBF-530A1694EB51}" srcId="{725DB0CA-E87D-4909-9B08-A229AD940137}" destId="{6F680592-AD19-4A44-A41D-23A49C422122}" srcOrd="1" destOrd="0" parTransId="{CF987979-0606-44C3-A617-E79968D300C3}" sibTransId="{542E197D-13A1-4B9D-999B-B447A3F7BCA0}"/>
    <dgm:cxn modelId="{0A19542F-E26E-47F4-AAAD-D48F2E259F53}" type="presOf" srcId="{EA053C68-D917-42EA-94EF-2C04F18F5CD1}" destId="{3179E5E9-CB44-4D08-9261-FC6B2FBEDC09}" srcOrd="0" destOrd="0" presId="urn:microsoft.com/office/officeart/2005/8/layout/default"/>
    <dgm:cxn modelId="{338B1542-666B-436F-B4EF-FAA8D4300AB8}" srcId="{725DB0CA-E87D-4909-9B08-A229AD940137}" destId="{4FEFC1DC-975B-4C3E-925C-01569296292B}" srcOrd="5" destOrd="0" parTransId="{C637BBE1-BFFA-4843-A0DA-E32C9F8BC70C}" sibTransId="{8D1E2AA8-7759-4E41-B0D0-C5C889EA6248}"/>
    <dgm:cxn modelId="{E2C7AC62-28E1-4A17-AAFE-87318B6C88C8}" type="presOf" srcId="{AFF25C21-6594-4BCA-85DB-88CDABEE931E}" destId="{A71171F8-DD65-403E-AD6C-75C85927B923}" srcOrd="0" destOrd="0" presId="urn:microsoft.com/office/officeart/2005/8/layout/default"/>
    <dgm:cxn modelId="{24F5436C-2A9B-45C5-BD02-B8FD57EE56FD}" type="presOf" srcId="{4FEFC1DC-975B-4C3E-925C-01569296292B}" destId="{72D7F0B8-CE7A-4669-9CC2-B959E90D650B}" srcOrd="0" destOrd="0" presId="urn:microsoft.com/office/officeart/2005/8/layout/default"/>
    <dgm:cxn modelId="{7F1DB980-A92D-4483-854E-15F470127A7E}" srcId="{725DB0CA-E87D-4909-9B08-A229AD940137}" destId="{AFF25C21-6594-4BCA-85DB-88CDABEE931E}" srcOrd="4" destOrd="0" parTransId="{B3C29140-C14E-4F90-BE1C-57EA0C26D1DE}" sibTransId="{D4A07816-ED1C-4783-9C86-9CEA0858E1CD}"/>
    <dgm:cxn modelId="{467A3387-A31E-4E63-A431-35491B5B5767}" srcId="{725DB0CA-E87D-4909-9B08-A229AD940137}" destId="{4DABB97C-EE4A-4BF1-A720-BF10A33FBDA7}" srcOrd="9" destOrd="0" parTransId="{B0113DBD-0F80-4F5D-811F-541DAE08F7C2}" sibTransId="{A2B08732-6D0B-401E-A600-D13FC3BCEEE8}"/>
    <dgm:cxn modelId="{0E168287-6440-458B-A30B-203AE3FFCEA1}" type="presOf" srcId="{51D2636F-EE29-4126-B7A7-33D0B8080FD6}" destId="{75467DB6-D00E-47B6-A0B9-B68EC8B90689}" srcOrd="0" destOrd="0" presId="urn:microsoft.com/office/officeart/2005/8/layout/default"/>
    <dgm:cxn modelId="{DB8BDFA1-308A-4BB4-89A9-FE6041D637C6}" type="presOf" srcId="{725DB0CA-E87D-4909-9B08-A229AD940137}" destId="{DC1D2B8A-C2E5-4B35-A428-C4B64FF83221}" srcOrd="0" destOrd="0" presId="urn:microsoft.com/office/officeart/2005/8/layout/default"/>
    <dgm:cxn modelId="{A20A3EAC-022A-4020-9619-2944FCCD7373}" type="presOf" srcId="{1362FA82-CF0F-4FB4-B88F-3960E8D82432}" destId="{E81D2B3C-8FF9-4E63-950F-DA6E461A8C7A}" srcOrd="0" destOrd="0" presId="urn:microsoft.com/office/officeart/2005/8/layout/default"/>
    <dgm:cxn modelId="{C0075FAE-2535-48CC-AB6C-506018DF992B}" type="presOf" srcId="{89D9E3D8-41F1-4B7A-BE42-2FE4096A0A47}" destId="{A19726CE-D06F-4B1F-87F2-0BCBE585EF47}" srcOrd="0" destOrd="0" presId="urn:microsoft.com/office/officeart/2005/8/layout/default"/>
    <dgm:cxn modelId="{8797CABB-B58E-4661-B97C-8E1AAD7921E7}" srcId="{725DB0CA-E87D-4909-9B08-A229AD940137}" destId="{1362FA82-CF0F-4FB4-B88F-3960E8D82432}" srcOrd="6" destOrd="0" parTransId="{1D6DEFD3-0343-4046-BE79-E8565A997320}" sibTransId="{B53267DA-5947-424D-AE65-E1AFCEB8F229}"/>
    <dgm:cxn modelId="{3FF039C5-C1FF-4777-BA63-421418FCE1E4}" srcId="{725DB0CA-E87D-4909-9B08-A229AD940137}" destId="{89D9E3D8-41F1-4B7A-BE42-2FE4096A0A47}" srcOrd="7" destOrd="0" parTransId="{87A2411C-A8A7-48D7-8749-653A53467529}" sibTransId="{EF737B21-8248-4946-8F9B-376A60AA48FD}"/>
    <dgm:cxn modelId="{260D3ED7-F507-4916-A680-14282A62C954}" type="presOf" srcId="{4DABB97C-EE4A-4BF1-A720-BF10A33FBDA7}" destId="{0FFA7B61-0671-4C89-B3F1-A93EE2B42B16}" srcOrd="0" destOrd="0" presId="urn:microsoft.com/office/officeart/2005/8/layout/default"/>
    <dgm:cxn modelId="{AF8DD4E8-97AC-4148-A6EB-277CEA09DE50}" srcId="{725DB0CA-E87D-4909-9B08-A229AD940137}" destId="{F5721E54-341E-4DAA-BA18-549AF4BABC71}" srcOrd="3" destOrd="0" parTransId="{201D960C-7593-464F-9D8E-8A58C781981E}" sibTransId="{C7058A0E-C871-4F26-A4AA-90DBDD360771}"/>
    <dgm:cxn modelId="{FB588AE9-7AD9-4F27-B89C-5C9B9991540E}" type="presOf" srcId="{6F680592-AD19-4A44-A41D-23A49C422122}" destId="{A9DEC96D-124A-4B94-9457-C7E348238C11}" srcOrd="0" destOrd="0" presId="urn:microsoft.com/office/officeart/2005/8/layout/default"/>
    <dgm:cxn modelId="{4FCC79F4-0B6A-43A8-8921-446A8874DC8D}" srcId="{725DB0CA-E87D-4909-9B08-A229AD940137}" destId="{EA053C68-D917-42EA-94EF-2C04F18F5CD1}" srcOrd="2" destOrd="0" parTransId="{438B650A-8094-4341-8652-034B206710FE}" sibTransId="{76AC935E-55C4-4EF0-8656-9A7FE21DAC05}"/>
    <dgm:cxn modelId="{5725BDFA-7996-4BC3-82A8-82DE748F3335}" type="presOf" srcId="{AE207AAB-994D-4D4C-B02E-B5CFB4C6A645}" destId="{96E9FACE-A54E-427A-9A6E-EB1B19B8B366}" srcOrd="0" destOrd="0" presId="urn:microsoft.com/office/officeart/2005/8/layout/default"/>
    <dgm:cxn modelId="{279E2076-8D00-4B1C-AFB6-BC66D43807C6}" type="presParOf" srcId="{DC1D2B8A-C2E5-4B35-A428-C4B64FF83221}" destId="{75467DB6-D00E-47B6-A0B9-B68EC8B90689}" srcOrd="0" destOrd="0" presId="urn:microsoft.com/office/officeart/2005/8/layout/default"/>
    <dgm:cxn modelId="{C03110FA-7207-4387-B44D-88765FC6039F}" type="presParOf" srcId="{DC1D2B8A-C2E5-4B35-A428-C4B64FF83221}" destId="{536D1C1F-6372-465A-B453-A7278F0DB85E}" srcOrd="1" destOrd="0" presId="urn:microsoft.com/office/officeart/2005/8/layout/default"/>
    <dgm:cxn modelId="{D6EA99B6-9631-444A-B18F-05906E4B61BA}" type="presParOf" srcId="{DC1D2B8A-C2E5-4B35-A428-C4B64FF83221}" destId="{A9DEC96D-124A-4B94-9457-C7E348238C11}" srcOrd="2" destOrd="0" presId="urn:microsoft.com/office/officeart/2005/8/layout/default"/>
    <dgm:cxn modelId="{741F36A0-6D0B-4A98-8B05-1E5B54AF9BAD}" type="presParOf" srcId="{DC1D2B8A-C2E5-4B35-A428-C4B64FF83221}" destId="{83B5EE50-0709-4C4F-AEE4-97732B033667}" srcOrd="3" destOrd="0" presId="urn:microsoft.com/office/officeart/2005/8/layout/default"/>
    <dgm:cxn modelId="{E2A2ACA4-6523-42E7-8360-681AABC21FAD}" type="presParOf" srcId="{DC1D2B8A-C2E5-4B35-A428-C4B64FF83221}" destId="{3179E5E9-CB44-4D08-9261-FC6B2FBEDC09}" srcOrd="4" destOrd="0" presId="urn:microsoft.com/office/officeart/2005/8/layout/default"/>
    <dgm:cxn modelId="{EAECDF98-3C0E-4877-8F61-C609EFC2F72E}" type="presParOf" srcId="{DC1D2B8A-C2E5-4B35-A428-C4B64FF83221}" destId="{9F320710-D450-46CB-BC3F-D822D579867D}" srcOrd="5" destOrd="0" presId="urn:microsoft.com/office/officeart/2005/8/layout/default"/>
    <dgm:cxn modelId="{5862D972-A3E1-4A6D-B63A-17B3B49FE59B}" type="presParOf" srcId="{DC1D2B8A-C2E5-4B35-A428-C4B64FF83221}" destId="{040D8D38-2909-40D1-88AA-0EFEA1FB451F}" srcOrd="6" destOrd="0" presId="urn:microsoft.com/office/officeart/2005/8/layout/default"/>
    <dgm:cxn modelId="{03804CC3-2C2A-4FDD-B54B-BC595995C94E}" type="presParOf" srcId="{DC1D2B8A-C2E5-4B35-A428-C4B64FF83221}" destId="{0F2DA304-C202-4D22-9913-713C83B7E896}" srcOrd="7" destOrd="0" presId="urn:microsoft.com/office/officeart/2005/8/layout/default"/>
    <dgm:cxn modelId="{B8E30961-DB99-4C8A-ABA7-5EB686D523E4}" type="presParOf" srcId="{DC1D2B8A-C2E5-4B35-A428-C4B64FF83221}" destId="{A71171F8-DD65-403E-AD6C-75C85927B923}" srcOrd="8" destOrd="0" presId="urn:microsoft.com/office/officeart/2005/8/layout/default"/>
    <dgm:cxn modelId="{B70142D2-D24C-4E75-B1FD-B9578E147502}" type="presParOf" srcId="{DC1D2B8A-C2E5-4B35-A428-C4B64FF83221}" destId="{1DFEA140-B944-48AE-9B49-7C4C6445398E}" srcOrd="9" destOrd="0" presId="urn:microsoft.com/office/officeart/2005/8/layout/default"/>
    <dgm:cxn modelId="{780F9C69-0D8A-45FC-8F35-C8814691DFCE}" type="presParOf" srcId="{DC1D2B8A-C2E5-4B35-A428-C4B64FF83221}" destId="{72D7F0B8-CE7A-4669-9CC2-B959E90D650B}" srcOrd="10" destOrd="0" presId="urn:microsoft.com/office/officeart/2005/8/layout/default"/>
    <dgm:cxn modelId="{D6298D19-32FE-47A8-AE2A-5FFA504B49E6}" type="presParOf" srcId="{DC1D2B8A-C2E5-4B35-A428-C4B64FF83221}" destId="{99EAF35D-F860-4CBE-A4FC-8A2EBC3C5C4B}" srcOrd="11" destOrd="0" presId="urn:microsoft.com/office/officeart/2005/8/layout/default"/>
    <dgm:cxn modelId="{89CFDE88-B1C8-43AC-A89B-F1E73C788378}" type="presParOf" srcId="{DC1D2B8A-C2E5-4B35-A428-C4B64FF83221}" destId="{E81D2B3C-8FF9-4E63-950F-DA6E461A8C7A}" srcOrd="12" destOrd="0" presId="urn:microsoft.com/office/officeart/2005/8/layout/default"/>
    <dgm:cxn modelId="{34DABAEF-F43A-4CB7-AFD0-7F6955B4E575}" type="presParOf" srcId="{DC1D2B8A-C2E5-4B35-A428-C4B64FF83221}" destId="{914B62C8-BE39-45E6-B0E0-945C208A6D4F}" srcOrd="13" destOrd="0" presId="urn:microsoft.com/office/officeart/2005/8/layout/default"/>
    <dgm:cxn modelId="{A1E6DC55-0C54-4B56-A5E2-BA2788D0C6E8}" type="presParOf" srcId="{DC1D2B8A-C2E5-4B35-A428-C4B64FF83221}" destId="{A19726CE-D06F-4B1F-87F2-0BCBE585EF47}" srcOrd="14" destOrd="0" presId="urn:microsoft.com/office/officeart/2005/8/layout/default"/>
    <dgm:cxn modelId="{74896287-0B7B-40F3-AD68-40882289D4AB}" type="presParOf" srcId="{DC1D2B8A-C2E5-4B35-A428-C4B64FF83221}" destId="{D215CB51-D7F3-4DC0-9355-51C88E9CAAB8}" srcOrd="15" destOrd="0" presId="urn:microsoft.com/office/officeart/2005/8/layout/default"/>
    <dgm:cxn modelId="{1886573C-579D-431E-9B0B-3D4EB34FEC50}" type="presParOf" srcId="{DC1D2B8A-C2E5-4B35-A428-C4B64FF83221}" destId="{96E9FACE-A54E-427A-9A6E-EB1B19B8B366}" srcOrd="16" destOrd="0" presId="urn:microsoft.com/office/officeart/2005/8/layout/default"/>
    <dgm:cxn modelId="{09DD7387-3660-47F3-8A36-9B8E1263378A}" type="presParOf" srcId="{DC1D2B8A-C2E5-4B35-A428-C4B64FF83221}" destId="{A9F06141-4134-46B1-B16E-38DE71FDEF54}" srcOrd="17" destOrd="0" presId="urn:microsoft.com/office/officeart/2005/8/layout/default"/>
    <dgm:cxn modelId="{72D8EB91-1E90-4E60-8169-039C576EC5BF}" type="presParOf" srcId="{DC1D2B8A-C2E5-4B35-A428-C4B64FF83221}" destId="{0FFA7B61-0671-4C89-B3F1-A93EE2B42B1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67DB6-D00E-47B6-A0B9-B68EC8B90689}">
      <dsp:nvSpPr>
        <dsp:cNvPr id="0" name=""/>
        <dsp:cNvSpPr/>
      </dsp:nvSpPr>
      <dsp:spPr>
        <a:xfrm>
          <a:off x="3214" y="530338"/>
          <a:ext cx="2550318" cy="1530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</a:rPr>
            <a:t>Counselling services</a:t>
          </a:r>
          <a:endParaRPr lang="en-US" sz="2500" kern="1200">
            <a:solidFill>
              <a:schemeClr val="tx1"/>
            </a:solidFill>
          </a:endParaRPr>
        </a:p>
      </dsp:txBody>
      <dsp:txXfrm>
        <a:off x="3214" y="530338"/>
        <a:ext cx="2550318" cy="1530191"/>
      </dsp:txXfrm>
    </dsp:sp>
    <dsp:sp modelId="{A9DEC96D-124A-4B94-9457-C7E348238C11}">
      <dsp:nvSpPr>
        <dsp:cNvPr id="0" name=""/>
        <dsp:cNvSpPr/>
      </dsp:nvSpPr>
      <dsp:spPr>
        <a:xfrm>
          <a:off x="2808565" y="530338"/>
          <a:ext cx="2550318" cy="1530191"/>
        </a:xfrm>
        <a:prstGeom prst="rect">
          <a:avLst/>
        </a:prstGeom>
        <a:solidFill>
          <a:schemeClr val="accent3">
            <a:hueOff val="-314127"/>
            <a:satOff val="147"/>
            <a:lumOff val="44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</a:rPr>
            <a:t>Health facilities</a:t>
          </a:r>
          <a:endParaRPr lang="en-US" sz="2500" kern="1200">
            <a:solidFill>
              <a:schemeClr val="tx1"/>
            </a:solidFill>
          </a:endParaRPr>
        </a:p>
      </dsp:txBody>
      <dsp:txXfrm>
        <a:off x="2808565" y="530338"/>
        <a:ext cx="2550318" cy="1530191"/>
      </dsp:txXfrm>
    </dsp:sp>
    <dsp:sp modelId="{3179E5E9-CB44-4D08-9261-FC6B2FBEDC09}">
      <dsp:nvSpPr>
        <dsp:cNvPr id="0" name=""/>
        <dsp:cNvSpPr/>
      </dsp:nvSpPr>
      <dsp:spPr>
        <a:xfrm>
          <a:off x="5613916" y="530338"/>
          <a:ext cx="2550318" cy="1530191"/>
        </a:xfrm>
        <a:prstGeom prst="rect">
          <a:avLst/>
        </a:prstGeom>
        <a:solidFill>
          <a:schemeClr val="accent3">
            <a:hueOff val="-628254"/>
            <a:satOff val="294"/>
            <a:lumOff val="8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</a:rPr>
            <a:t>Academic support centres</a:t>
          </a:r>
          <a:endParaRPr lang="en-US" sz="2500" kern="1200">
            <a:solidFill>
              <a:schemeClr val="tx1"/>
            </a:solidFill>
          </a:endParaRPr>
        </a:p>
      </dsp:txBody>
      <dsp:txXfrm>
        <a:off x="5613916" y="530338"/>
        <a:ext cx="2550318" cy="1530191"/>
      </dsp:txXfrm>
    </dsp:sp>
    <dsp:sp modelId="{040D8D38-2909-40D1-88AA-0EFEA1FB451F}">
      <dsp:nvSpPr>
        <dsp:cNvPr id="0" name=""/>
        <dsp:cNvSpPr/>
      </dsp:nvSpPr>
      <dsp:spPr>
        <a:xfrm>
          <a:off x="8419267" y="530338"/>
          <a:ext cx="2550318" cy="1530191"/>
        </a:xfrm>
        <a:prstGeom prst="rect">
          <a:avLst/>
        </a:prstGeom>
        <a:solidFill>
          <a:schemeClr val="accent3">
            <a:hueOff val="-942381"/>
            <a:satOff val="441"/>
            <a:lumOff val="13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</a:rPr>
            <a:t>Wellness programs</a:t>
          </a:r>
          <a:endParaRPr lang="en-US" sz="2500" kern="1200">
            <a:solidFill>
              <a:schemeClr val="tx1"/>
            </a:solidFill>
          </a:endParaRPr>
        </a:p>
      </dsp:txBody>
      <dsp:txXfrm>
        <a:off x="8419267" y="530338"/>
        <a:ext cx="2550318" cy="1530191"/>
      </dsp:txXfrm>
    </dsp:sp>
    <dsp:sp modelId="{A71171F8-DD65-403E-AD6C-75C85927B923}">
      <dsp:nvSpPr>
        <dsp:cNvPr id="0" name=""/>
        <dsp:cNvSpPr/>
      </dsp:nvSpPr>
      <dsp:spPr>
        <a:xfrm>
          <a:off x="3214" y="2315561"/>
          <a:ext cx="2550318" cy="1530191"/>
        </a:xfrm>
        <a:prstGeom prst="rect">
          <a:avLst/>
        </a:prstGeom>
        <a:solidFill>
          <a:schemeClr val="accent3">
            <a:hueOff val="-1256508"/>
            <a:satOff val="588"/>
            <a:lumOff val="174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</a:rPr>
            <a:t>Recreational facilities</a:t>
          </a:r>
          <a:endParaRPr lang="en-US" sz="2500" kern="1200">
            <a:solidFill>
              <a:schemeClr val="tx1"/>
            </a:solidFill>
          </a:endParaRPr>
        </a:p>
      </dsp:txBody>
      <dsp:txXfrm>
        <a:off x="3214" y="2315561"/>
        <a:ext cx="2550318" cy="1530191"/>
      </dsp:txXfrm>
    </dsp:sp>
    <dsp:sp modelId="{72D7F0B8-CE7A-4669-9CC2-B959E90D650B}">
      <dsp:nvSpPr>
        <dsp:cNvPr id="0" name=""/>
        <dsp:cNvSpPr/>
      </dsp:nvSpPr>
      <dsp:spPr>
        <a:xfrm>
          <a:off x="2808565" y="2315561"/>
          <a:ext cx="2550318" cy="1530191"/>
        </a:xfrm>
        <a:prstGeom prst="rect">
          <a:avLst/>
        </a:prstGeom>
        <a:solidFill>
          <a:schemeClr val="accent3">
            <a:hueOff val="-1570635"/>
            <a:satOff val="734"/>
            <a:lumOff val="21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</a:rPr>
            <a:t>Student organizations</a:t>
          </a:r>
          <a:endParaRPr lang="en-US" sz="2500" kern="1200">
            <a:solidFill>
              <a:schemeClr val="tx1"/>
            </a:solidFill>
          </a:endParaRPr>
        </a:p>
      </dsp:txBody>
      <dsp:txXfrm>
        <a:off x="2808565" y="2315561"/>
        <a:ext cx="2550318" cy="1530191"/>
      </dsp:txXfrm>
    </dsp:sp>
    <dsp:sp modelId="{E81D2B3C-8FF9-4E63-950F-DA6E461A8C7A}">
      <dsp:nvSpPr>
        <dsp:cNvPr id="0" name=""/>
        <dsp:cNvSpPr/>
      </dsp:nvSpPr>
      <dsp:spPr>
        <a:xfrm>
          <a:off x="5613916" y="2315561"/>
          <a:ext cx="2550318" cy="1530191"/>
        </a:xfrm>
        <a:prstGeom prst="rect">
          <a:avLst/>
        </a:prstGeom>
        <a:solidFill>
          <a:schemeClr val="accent3">
            <a:hueOff val="-1884762"/>
            <a:satOff val="881"/>
            <a:lumOff val="26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</a:rPr>
            <a:t>Online resources</a:t>
          </a:r>
          <a:endParaRPr lang="en-US" sz="2500" kern="1200">
            <a:solidFill>
              <a:schemeClr val="tx1"/>
            </a:solidFill>
          </a:endParaRPr>
        </a:p>
      </dsp:txBody>
      <dsp:txXfrm>
        <a:off x="5613916" y="2315561"/>
        <a:ext cx="2550318" cy="1530191"/>
      </dsp:txXfrm>
    </dsp:sp>
    <dsp:sp modelId="{A19726CE-D06F-4B1F-87F2-0BCBE585EF47}">
      <dsp:nvSpPr>
        <dsp:cNvPr id="0" name=""/>
        <dsp:cNvSpPr/>
      </dsp:nvSpPr>
      <dsp:spPr>
        <a:xfrm>
          <a:off x="8419267" y="2315561"/>
          <a:ext cx="2550318" cy="1530191"/>
        </a:xfrm>
        <a:prstGeom prst="rect">
          <a:avLst/>
        </a:prstGeom>
        <a:solidFill>
          <a:schemeClr val="accent3">
            <a:hueOff val="-2198889"/>
            <a:satOff val="1028"/>
            <a:lumOff val="305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</a:rPr>
            <a:t>Peer mentoring</a:t>
          </a:r>
          <a:endParaRPr lang="en-US" sz="2500" kern="1200">
            <a:solidFill>
              <a:schemeClr val="tx1"/>
            </a:solidFill>
          </a:endParaRPr>
        </a:p>
      </dsp:txBody>
      <dsp:txXfrm>
        <a:off x="8419267" y="2315561"/>
        <a:ext cx="2550318" cy="1530191"/>
      </dsp:txXfrm>
    </dsp:sp>
    <dsp:sp modelId="{96E9FACE-A54E-427A-9A6E-EB1B19B8B366}">
      <dsp:nvSpPr>
        <dsp:cNvPr id="0" name=""/>
        <dsp:cNvSpPr/>
      </dsp:nvSpPr>
      <dsp:spPr>
        <a:xfrm>
          <a:off x="2808565" y="4100784"/>
          <a:ext cx="2550318" cy="1530191"/>
        </a:xfrm>
        <a:prstGeom prst="rect">
          <a:avLst/>
        </a:prstGeom>
        <a:solidFill>
          <a:schemeClr val="accent3">
            <a:hueOff val="-2513016"/>
            <a:satOff val="1175"/>
            <a:lumOff val="34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</a:rPr>
            <a:t>Feedback channels</a:t>
          </a:r>
          <a:endParaRPr lang="en-US" sz="2500" kern="1200">
            <a:solidFill>
              <a:schemeClr val="tx1"/>
            </a:solidFill>
          </a:endParaRPr>
        </a:p>
      </dsp:txBody>
      <dsp:txXfrm>
        <a:off x="2808565" y="4100784"/>
        <a:ext cx="2550318" cy="1530191"/>
      </dsp:txXfrm>
    </dsp:sp>
    <dsp:sp modelId="{0FFA7B61-0671-4C89-B3F1-A93EE2B42B16}">
      <dsp:nvSpPr>
        <dsp:cNvPr id="0" name=""/>
        <dsp:cNvSpPr/>
      </dsp:nvSpPr>
      <dsp:spPr>
        <a:xfrm>
          <a:off x="5613916" y="4100784"/>
          <a:ext cx="2550318" cy="1530191"/>
        </a:xfrm>
        <a:prstGeom prst="rect">
          <a:avLst/>
        </a:prstGeom>
        <a:solidFill>
          <a:schemeClr val="accent3">
            <a:hueOff val="-2827143"/>
            <a:satOff val="1322"/>
            <a:lumOff val="39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tx1"/>
              </a:solidFill>
            </a:rPr>
            <a:t>Community events</a:t>
          </a:r>
          <a:endParaRPr lang="en-US" sz="2500" kern="1200">
            <a:solidFill>
              <a:schemeClr val="tx1"/>
            </a:solidFill>
          </a:endParaRPr>
        </a:p>
      </dsp:txBody>
      <dsp:txXfrm>
        <a:off x="5613916" y="4100784"/>
        <a:ext cx="2550318" cy="153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105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7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8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257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1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4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9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0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DE2A2C0-D87C-4A1C-817C-77BF3F003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4EC0FFB-B52E-450F-A2F9-9732344C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ORIENTATION PROGRAMME FOR </a:t>
            </a:r>
          </a:p>
          <a:p>
            <a:pPr algn="ctr"/>
            <a:r>
              <a:rPr lang="en-US" sz="3600" dirty="0">
                <a:latin typeface="Arial Black" panose="020B0A04020102020204" pitchFamily="34" charset="0"/>
              </a:rPr>
              <a:t>POSTGRADUATE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28C97-4C09-DC56-F372-1CE60461F459}"/>
              </a:ext>
            </a:extLst>
          </p:cNvPr>
          <p:cNvSpPr txBox="1"/>
          <p:nvPr/>
        </p:nvSpPr>
        <p:spPr>
          <a:xfrm>
            <a:off x="408038" y="1506751"/>
            <a:ext cx="1063850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TOPIC: </a:t>
            </a:r>
          </a:p>
          <a:p>
            <a:pPr algn="ctr"/>
            <a:r>
              <a:rPr lang="en-US" sz="3200" dirty="0">
                <a:latin typeface="Arial Black" panose="020B0A04020102020204" pitchFamily="34" charset="0"/>
              </a:rPr>
              <a:t>SELF CARE AND CARE FOR OTHERS IN THE POSTGRADUATE HOSTEL OF UNIVERSITY OF NIGERIA, NSUKKA.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4AC82-314D-BBF4-6C71-BF479534275A}"/>
              </a:ext>
            </a:extLst>
          </p:cNvPr>
          <p:cNvSpPr txBox="1"/>
          <p:nvPr/>
        </p:nvSpPr>
        <p:spPr>
          <a:xfrm>
            <a:off x="560437" y="5173066"/>
            <a:ext cx="10333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	NWACHOKOR, SAMUEL CHUKWUEMEKA</a:t>
            </a: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	PG HALL GOVERNOR, UNN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7C08B-1DFE-F031-382D-3055B894C304}"/>
              </a:ext>
            </a:extLst>
          </p:cNvPr>
          <p:cNvSpPr txBox="1"/>
          <p:nvPr/>
        </p:nvSpPr>
        <p:spPr>
          <a:xfrm>
            <a:off x="2674373" y="4039243"/>
            <a:ext cx="6105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494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06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EXAMPLES OF CARING FOR OTHERS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53943" y="2149024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Organizing study groups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98" y="2143453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Assisting with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30897" y="2206111"/>
            <a:ext cx="2807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Helping in times of stress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74091" y="3918554"/>
            <a:ext cx="359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during presentations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83" y="3851693"/>
            <a:ext cx="380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 positive atmosphere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5486" y="6182017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Celebrating milestones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57883" y="3896145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insights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99462" y="2153306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resources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47950" y="6197326"/>
            <a:ext cx="380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Organizing relaxation activities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94905" y="623221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Checking 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2" y="711200"/>
            <a:ext cx="2619375" cy="1510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78" y="691130"/>
            <a:ext cx="2238375" cy="1510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943" y="729498"/>
            <a:ext cx="2847975" cy="14725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911" y="737831"/>
            <a:ext cx="2333625" cy="1507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28" y="2616047"/>
            <a:ext cx="2647950" cy="12665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9137" y="2613305"/>
            <a:ext cx="2619375" cy="13314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7682" y="2613305"/>
            <a:ext cx="2619375" cy="12716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418" y="4579811"/>
            <a:ext cx="2828925" cy="16192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0374" y="4520050"/>
            <a:ext cx="2000250" cy="16526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2397" y="445425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07097" cy="10737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HOW TO PROMOTE WELL-BEING WITHIN THE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POSTGRADUATE HOSTEL.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83ED62-0C04-82E2-0D27-0BAADAE7D3EB}"/>
              </a:ext>
            </a:extLst>
          </p:cNvPr>
          <p:cNvGrpSpPr/>
          <p:nvPr/>
        </p:nvGrpSpPr>
        <p:grpSpPr>
          <a:xfrm>
            <a:off x="237333" y="1357756"/>
            <a:ext cx="2218927" cy="1415490"/>
            <a:chOff x="3571" y="4028"/>
            <a:chExt cx="2833687" cy="170021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5190D8-CDCF-555D-97C1-6804C5ABF473}"/>
                </a:ext>
              </a:extLst>
            </p:cNvPr>
            <p:cNvSpPr/>
            <p:nvPr/>
          </p:nvSpPr>
          <p:spPr>
            <a:xfrm>
              <a:off x="3571" y="4028"/>
              <a:ext cx="2833687" cy="17002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85BBF7-9813-659C-8535-A9E5FB696BC5}"/>
                </a:ext>
              </a:extLst>
            </p:cNvPr>
            <p:cNvSpPr txBox="1"/>
            <p:nvPr/>
          </p:nvSpPr>
          <p:spPr>
            <a:xfrm>
              <a:off x="3571" y="4028"/>
              <a:ext cx="2833687" cy="1700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Wellness workshops</a:t>
              </a:r>
              <a:endPara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E874A9-BC37-699D-8837-3DB502A42CE0}"/>
              </a:ext>
            </a:extLst>
          </p:cNvPr>
          <p:cNvGrpSpPr/>
          <p:nvPr/>
        </p:nvGrpSpPr>
        <p:grpSpPr>
          <a:xfrm>
            <a:off x="2682479" y="1357756"/>
            <a:ext cx="2833687" cy="1415490"/>
            <a:chOff x="3120628" y="4028"/>
            <a:chExt cx="2833687" cy="170021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9FDEC5-85C3-DD15-6AB3-6F005BA2A650}"/>
                </a:ext>
              </a:extLst>
            </p:cNvPr>
            <p:cNvSpPr/>
            <p:nvPr/>
          </p:nvSpPr>
          <p:spPr>
            <a:xfrm>
              <a:off x="3120628" y="4028"/>
              <a:ext cx="2833687" cy="17002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14127"/>
                <a:satOff val="147"/>
                <a:lumOff val="44"/>
                <a:alphaOff val="0"/>
              </a:schemeClr>
            </a:fillRef>
            <a:effectRef idx="0">
              <a:schemeClr val="accent3">
                <a:hueOff val="-314127"/>
                <a:satOff val="147"/>
                <a:lumOff val="4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F19D29-54AB-CD7B-965B-5E126E8035FB}"/>
                </a:ext>
              </a:extLst>
            </p:cNvPr>
            <p:cNvSpPr txBox="1"/>
            <p:nvPr/>
          </p:nvSpPr>
          <p:spPr>
            <a:xfrm>
              <a:off x="3120628" y="4028"/>
              <a:ext cx="2833687" cy="1700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Mindfulness sessions</a:t>
              </a:r>
              <a:endPara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A969CC-B89E-3EF8-81BE-47277332EF06}"/>
              </a:ext>
            </a:extLst>
          </p:cNvPr>
          <p:cNvGrpSpPr/>
          <p:nvPr/>
        </p:nvGrpSpPr>
        <p:grpSpPr>
          <a:xfrm>
            <a:off x="5742385" y="1293625"/>
            <a:ext cx="2833687" cy="1415490"/>
            <a:chOff x="6237684" y="4028"/>
            <a:chExt cx="2833687" cy="170021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831443-4F7D-40A6-D4EE-30A27CACB9D2}"/>
                </a:ext>
              </a:extLst>
            </p:cNvPr>
            <p:cNvSpPr/>
            <p:nvPr/>
          </p:nvSpPr>
          <p:spPr>
            <a:xfrm>
              <a:off x="6237684" y="4028"/>
              <a:ext cx="2833687" cy="17002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628254"/>
                <a:satOff val="294"/>
                <a:lumOff val="87"/>
                <a:alphaOff val="0"/>
              </a:schemeClr>
            </a:fillRef>
            <a:effectRef idx="0">
              <a:schemeClr val="accent3">
                <a:hueOff val="-628254"/>
                <a:satOff val="294"/>
                <a:lumOff val="8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EB5A43-F4E8-21E1-05AD-B8EDE9EAC959}"/>
                </a:ext>
              </a:extLst>
            </p:cNvPr>
            <p:cNvSpPr txBox="1"/>
            <p:nvPr/>
          </p:nvSpPr>
          <p:spPr>
            <a:xfrm>
              <a:off x="6237684" y="4028"/>
              <a:ext cx="2833687" cy="1700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Fitness challenges</a:t>
              </a:r>
              <a:endParaRPr lang="en-US" sz="3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95B90C-CA8D-5D02-0246-6FCB8E6889B6}"/>
              </a:ext>
            </a:extLst>
          </p:cNvPr>
          <p:cNvGrpSpPr/>
          <p:nvPr/>
        </p:nvGrpSpPr>
        <p:grpSpPr>
          <a:xfrm>
            <a:off x="8770146" y="1073710"/>
            <a:ext cx="2304256" cy="1700212"/>
            <a:chOff x="9354740" y="4028"/>
            <a:chExt cx="2833687" cy="170021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B9057B-A48B-9779-EB66-3B68B4C2A7F1}"/>
                </a:ext>
              </a:extLst>
            </p:cNvPr>
            <p:cNvSpPr/>
            <p:nvPr/>
          </p:nvSpPr>
          <p:spPr>
            <a:xfrm>
              <a:off x="9354740" y="4028"/>
              <a:ext cx="2833687" cy="17002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942381"/>
                <a:satOff val="441"/>
                <a:lumOff val="131"/>
                <a:alphaOff val="0"/>
              </a:schemeClr>
            </a:fillRef>
            <a:effectRef idx="0">
              <a:schemeClr val="accent3">
                <a:hueOff val="-942381"/>
                <a:satOff val="441"/>
                <a:lumOff val="13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6A7EB2-D7BA-A170-56D2-6B21BA02F0EF}"/>
                </a:ext>
              </a:extLst>
            </p:cNvPr>
            <p:cNvSpPr txBox="1"/>
            <p:nvPr/>
          </p:nvSpPr>
          <p:spPr>
            <a:xfrm>
              <a:off x="9354740" y="4028"/>
              <a:ext cx="2833687" cy="1700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Healthy cooking sessions</a:t>
              </a:r>
              <a:endParaRPr lang="en-US" sz="2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B8EB51-8AFB-630F-9535-7BAD3FBF453A}"/>
              </a:ext>
            </a:extLst>
          </p:cNvPr>
          <p:cNvGrpSpPr/>
          <p:nvPr/>
        </p:nvGrpSpPr>
        <p:grpSpPr>
          <a:xfrm>
            <a:off x="194073" y="3057292"/>
            <a:ext cx="2638028" cy="1700212"/>
            <a:chOff x="3571" y="1987610"/>
            <a:chExt cx="2833687" cy="17002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BC71AD-60F1-65CB-5939-9C8CF2D0E662}"/>
                </a:ext>
              </a:extLst>
            </p:cNvPr>
            <p:cNvSpPr/>
            <p:nvPr/>
          </p:nvSpPr>
          <p:spPr>
            <a:xfrm>
              <a:off x="3571" y="1987610"/>
              <a:ext cx="2833687" cy="17002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256508"/>
                <a:satOff val="588"/>
                <a:lumOff val="174"/>
                <a:alphaOff val="0"/>
              </a:schemeClr>
            </a:fillRef>
            <a:effectRef idx="0">
              <a:schemeClr val="accent3">
                <a:hueOff val="-1256508"/>
                <a:satOff val="588"/>
                <a:lumOff val="17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45C5F5-E2C0-66B7-62B0-FFEFB96F83FB}"/>
                </a:ext>
              </a:extLst>
            </p:cNvPr>
            <p:cNvSpPr txBox="1"/>
            <p:nvPr/>
          </p:nvSpPr>
          <p:spPr>
            <a:xfrm>
              <a:off x="3571" y="1987610"/>
              <a:ext cx="2833687" cy="1700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Well-being committees</a:t>
              </a:r>
              <a:endPara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8311A2-17CD-E30A-B232-CB01CECAE65F}"/>
              </a:ext>
            </a:extLst>
          </p:cNvPr>
          <p:cNvGrpSpPr/>
          <p:nvPr/>
        </p:nvGrpSpPr>
        <p:grpSpPr>
          <a:xfrm>
            <a:off x="3115470" y="3057292"/>
            <a:ext cx="2784871" cy="1700212"/>
            <a:chOff x="3120628" y="1987610"/>
            <a:chExt cx="2833687" cy="17002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A6E785-030B-51AE-B0E2-0F9FDE550B40}"/>
                </a:ext>
              </a:extLst>
            </p:cNvPr>
            <p:cNvSpPr/>
            <p:nvPr/>
          </p:nvSpPr>
          <p:spPr>
            <a:xfrm>
              <a:off x="3120628" y="1987610"/>
              <a:ext cx="2833687" cy="17002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570635"/>
                <a:satOff val="734"/>
                <a:lumOff val="218"/>
                <a:alphaOff val="0"/>
              </a:schemeClr>
            </a:fillRef>
            <a:effectRef idx="0">
              <a:schemeClr val="accent3">
                <a:hueOff val="-1570635"/>
                <a:satOff val="734"/>
                <a:lumOff val="2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7C0AFB-3C67-B1F0-2396-4DD7033E7CF7}"/>
                </a:ext>
              </a:extLst>
            </p:cNvPr>
            <p:cNvSpPr txBox="1"/>
            <p:nvPr/>
          </p:nvSpPr>
          <p:spPr>
            <a:xfrm>
              <a:off x="3120628" y="1987610"/>
              <a:ext cx="2833687" cy="1700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Peer support groups</a:t>
              </a:r>
              <a:endPara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3E9B25-F429-CDFB-2D6E-B0FECA3D4836}"/>
              </a:ext>
            </a:extLst>
          </p:cNvPr>
          <p:cNvGrpSpPr/>
          <p:nvPr/>
        </p:nvGrpSpPr>
        <p:grpSpPr>
          <a:xfrm>
            <a:off x="6183710" y="3057292"/>
            <a:ext cx="2147887" cy="1700212"/>
            <a:chOff x="6237684" y="1987610"/>
            <a:chExt cx="2833687" cy="17002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6D0AA5-3618-2141-EB79-D14BBD447BB6}"/>
                </a:ext>
              </a:extLst>
            </p:cNvPr>
            <p:cNvSpPr/>
            <p:nvPr/>
          </p:nvSpPr>
          <p:spPr>
            <a:xfrm>
              <a:off x="6237684" y="1987610"/>
              <a:ext cx="2833687" cy="17002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884762"/>
                <a:satOff val="881"/>
                <a:lumOff val="261"/>
                <a:alphaOff val="0"/>
              </a:schemeClr>
            </a:fillRef>
            <a:effectRef idx="0">
              <a:schemeClr val="accent3">
                <a:hueOff val="-1884762"/>
                <a:satOff val="881"/>
                <a:lumOff val="2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416F4C-BC68-AD72-3B83-C59E19CAC2B4}"/>
                </a:ext>
              </a:extLst>
            </p:cNvPr>
            <p:cNvSpPr txBox="1"/>
            <p:nvPr/>
          </p:nvSpPr>
          <p:spPr>
            <a:xfrm>
              <a:off x="6237684" y="1987610"/>
              <a:ext cx="2833687" cy="1700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Outdoor activities</a:t>
              </a:r>
              <a:endPara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382529-C4E8-7A15-88CB-AFD5C3AC49CB}"/>
              </a:ext>
            </a:extLst>
          </p:cNvPr>
          <p:cNvGrpSpPr/>
          <p:nvPr/>
        </p:nvGrpSpPr>
        <p:grpSpPr>
          <a:xfrm>
            <a:off x="8576073" y="3057292"/>
            <a:ext cx="2498328" cy="1700212"/>
            <a:chOff x="9354740" y="1987610"/>
            <a:chExt cx="2833687" cy="170021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333499-B878-3DFB-B481-84B06477E7F1}"/>
                </a:ext>
              </a:extLst>
            </p:cNvPr>
            <p:cNvSpPr/>
            <p:nvPr/>
          </p:nvSpPr>
          <p:spPr>
            <a:xfrm>
              <a:off x="9354740" y="1987610"/>
              <a:ext cx="2833687" cy="17002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198889"/>
                <a:satOff val="1028"/>
                <a:lumOff val="305"/>
                <a:alphaOff val="0"/>
              </a:schemeClr>
            </a:fillRef>
            <a:effectRef idx="0">
              <a:schemeClr val="accent3">
                <a:hueOff val="-2198889"/>
                <a:satOff val="1028"/>
                <a:lumOff val="30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AF0118-1336-4F25-526B-34FA5223F333}"/>
                </a:ext>
              </a:extLst>
            </p:cNvPr>
            <p:cNvSpPr txBox="1"/>
            <p:nvPr/>
          </p:nvSpPr>
          <p:spPr>
            <a:xfrm>
              <a:off x="9354740" y="1987610"/>
              <a:ext cx="2833687" cy="1700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Art and creativity</a:t>
              </a:r>
              <a:endParaRPr lang="en-US" sz="3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E92A63-ED58-2D3D-96C0-6A6B2E8A672B}"/>
              </a:ext>
            </a:extLst>
          </p:cNvPr>
          <p:cNvGrpSpPr/>
          <p:nvPr/>
        </p:nvGrpSpPr>
        <p:grpSpPr>
          <a:xfrm>
            <a:off x="3311129" y="5040873"/>
            <a:ext cx="2833687" cy="1700212"/>
            <a:chOff x="3120628" y="3971191"/>
            <a:chExt cx="2833687" cy="17002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1816ED-3536-D481-A7CC-CD0476564290}"/>
                </a:ext>
              </a:extLst>
            </p:cNvPr>
            <p:cNvSpPr/>
            <p:nvPr/>
          </p:nvSpPr>
          <p:spPr>
            <a:xfrm>
              <a:off x="3120628" y="3971191"/>
              <a:ext cx="2833687" cy="17002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513016"/>
                <a:satOff val="1175"/>
                <a:lumOff val="348"/>
                <a:alphaOff val="0"/>
              </a:schemeClr>
            </a:fillRef>
            <a:effectRef idx="0">
              <a:schemeClr val="accent3">
                <a:hueOff val="-2513016"/>
                <a:satOff val="1175"/>
                <a:lumOff val="34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DD173C-7650-D4A0-53C1-F353BD417E4B}"/>
                </a:ext>
              </a:extLst>
            </p:cNvPr>
            <p:cNvSpPr txBox="1"/>
            <p:nvPr/>
          </p:nvSpPr>
          <p:spPr>
            <a:xfrm>
              <a:off x="3120628" y="3971191"/>
              <a:ext cx="2833687" cy="1700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3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Book clubs</a:t>
              </a:r>
              <a:endParaRPr lang="en-US" sz="33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81A3CD-84EA-5161-4408-8EE6E2428625}"/>
              </a:ext>
            </a:extLst>
          </p:cNvPr>
          <p:cNvGrpSpPr/>
          <p:nvPr/>
        </p:nvGrpSpPr>
        <p:grpSpPr>
          <a:xfrm>
            <a:off x="6428185" y="5040873"/>
            <a:ext cx="2833687" cy="1700212"/>
            <a:chOff x="6237684" y="3971191"/>
            <a:chExt cx="2833687" cy="17002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00C48A-FDBB-429F-2A06-BAF090139C14}"/>
                </a:ext>
              </a:extLst>
            </p:cNvPr>
            <p:cNvSpPr/>
            <p:nvPr/>
          </p:nvSpPr>
          <p:spPr>
            <a:xfrm>
              <a:off x="6237684" y="3971191"/>
              <a:ext cx="2833687" cy="170021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27143"/>
                <a:satOff val="1322"/>
                <a:lumOff val="392"/>
                <a:alphaOff val="0"/>
              </a:schemeClr>
            </a:fillRef>
            <a:effectRef idx="0">
              <a:schemeClr val="accent3">
                <a:hueOff val="-2827143"/>
                <a:satOff val="1322"/>
                <a:lumOff val="3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EC607-787D-A840-5129-40899484C24A}"/>
                </a:ext>
              </a:extLst>
            </p:cNvPr>
            <p:cNvSpPr txBox="1"/>
            <p:nvPr/>
          </p:nvSpPr>
          <p:spPr>
            <a:xfrm>
              <a:off x="6237684" y="3971191"/>
              <a:ext cx="2833687" cy="1700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3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Volunteer initiatives</a:t>
              </a:r>
              <a:endParaRPr lang="en-US" sz="33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534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861484"/>
              </p:ext>
            </p:extLst>
          </p:nvPr>
        </p:nvGraphicFramePr>
        <p:xfrm>
          <a:off x="101599" y="696686"/>
          <a:ext cx="10972801" cy="616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64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05284F-95D2-4D43-E5EB-ECABAF84A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9" y="956388"/>
            <a:ext cx="2087512" cy="2198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47929C-C945-C4B0-1903-5D037DD74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6" y="3755718"/>
            <a:ext cx="1909915" cy="2546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7735FC-62B7-00AC-3991-788315EB6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68" y="725520"/>
            <a:ext cx="1484668" cy="2610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CE4075-0C8D-AA6D-52F9-0F46DACC3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96" y="3844414"/>
            <a:ext cx="1909915" cy="2457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FBC0E5-548C-4634-5572-811AED92C486}"/>
              </a:ext>
            </a:extLst>
          </p:cNvPr>
          <p:cNvSpPr txBox="1"/>
          <p:nvPr/>
        </p:nvSpPr>
        <p:spPr>
          <a:xfrm>
            <a:off x="2488872" y="4450055"/>
            <a:ext cx="2883310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Mrs. </a:t>
            </a:r>
            <a:r>
              <a:rPr lang="en-US" sz="1800" b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Salawu</a:t>
            </a:r>
            <a:r>
              <a:rPr lang="en-US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 </a:t>
            </a:r>
            <a:r>
              <a:rPr lang="en-US" sz="1800" b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Olubumi</a:t>
            </a:r>
            <a:endParaRPr lang="en-US" sz="1800" b="1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 Supervisor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Odili</a:t>
            </a:r>
            <a:r>
              <a:rPr lang="en-US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Postgraduate Hall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Nsukka Campus</a:t>
            </a: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4B5097-54D3-0122-4266-97C382830DF6}"/>
              </a:ext>
            </a:extLst>
          </p:cNvPr>
          <p:cNvSpPr txBox="1"/>
          <p:nvPr/>
        </p:nvSpPr>
        <p:spPr>
          <a:xfrm>
            <a:off x="8326487" y="4306041"/>
            <a:ext cx="3885790" cy="186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Okoro Christopher </a:t>
            </a:r>
            <a:r>
              <a:rPr lang="en-US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Ifeanyichukwu</a:t>
            </a:r>
            <a:endParaRPr lang="en-US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 Supervisor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Nkrumah PG Hostel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UNEC</a:t>
            </a:r>
            <a:endParaRPr lang="en-US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053B70-A6F0-D19C-FA2B-29CA07FA9AAD}"/>
              </a:ext>
            </a:extLst>
          </p:cNvPr>
          <p:cNvSpPr txBox="1"/>
          <p:nvPr/>
        </p:nvSpPr>
        <p:spPr>
          <a:xfrm>
            <a:off x="8326487" y="820824"/>
            <a:ext cx="3608439" cy="2672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U.C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Maduakor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Senior Lecturer.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Department of Medical Laboratory Sciences.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 Warden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Nkrumah PG Hostel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262538-F32D-CCB5-D702-255F5CDD78C9}"/>
              </a:ext>
            </a:extLst>
          </p:cNvPr>
          <p:cNvSpPr txBox="1"/>
          <p:nvPr/>
        </p:nvSpPr>
        <p:spPr>
          <a:xfrm>
            <a:off x="2719611" y="956388"/>
            <a:ext cx="33763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Madus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Ejikeme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Professor of Physical and Materials (Nano) Chemistry</a:t>
            </a:r>
          </a:p>
          <a:p>
            <a:endParaRPr lang="en-US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Hall Warden</a:t>
            </a:r>
            <a:endParaRPr lang="en-US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Odili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Postgraduate Hall</a:t>
            </a:r>
          </a:p>
          <a:p>
            <a:r>
              <a:rPr lang="en-US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Nsukka Campus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0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7E740-D491-86B5-28ED-D05AF46B3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19" y="693175"/>
            <a:ext cx="4208207" cy="4208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CD61BF-DC6F-7C7E-E591-3B975EAB7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3" y="693175"/>
            <a:ext cx="3018503" cy="45277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86AF81-A894-A1FA-20E4-B243B7F6B3DF}"/>
              </a:ext>
            </a:extLst>
          </p:cNvPr>
          <p:cNvSpPr txBox="1"/>
          <p:nvPr/>
        </p:nvSpPr>
        <p:spPr>
          <a:xfrm>
            <a:off x="993058" y="5316093"/>
            <a:ext cx="3942735" cy="103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Nwachokor, Samuel Chukwuemeka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Executive Governor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Odili</a:t>
            </a:r>
            <a:r>
              <a:rPr lang="en-US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Postgraduate Hall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0DC47-C206-70BE-6226-370FA7707966}"/>
              </a:ext>
            </a:extLst>
          </p:cNvPr>
          <p:cNvSpPr txBox="1"/>
          <p:nvPr/>
        </p:nvSpPr>
        <p:spPr>
          <a:xfrm>
            <a:off x="6700683" y="5036311"/>
            <a:ext cx="3942735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Alor, Rachel </a:t>
            </a:r>
            <a:r>
              <a:rPr lang="en-US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Ezinne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Deputy Governor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Odili</a:t>
            </a:r>
            <a:r>
              <a:rPr lang="en-U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Postgraduate Hall</a:t>
            </a:r>
          </a:p>
        </p:txBody>
      </p:sp>
    </p:spTree>
    <p:extLst>
      <p:ext uri="{BB962C8B-B14F-4D97-AF65-F5344CB8AC3E}">
        <p14:creationId xmlns:p14="http://schemas.microsoft.com/office/powerpoint/2010/main" val="407213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8C695B-7380-7217-E47A-9D6491D8E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404694"/>
            <a:ext cx="7524750" cy="52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0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67"/>
            <a:ext cx="10515600" cy="50893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INTRODUCTION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554" y="2487706"/>
            <a:ext cx="5468892" cy="437029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594452" y="841762"/>
            <a:ext cx="3251200" cy="1428163"/>
          </a:xfrm>
          <a:prstGeom prst="cloudCallout">
            <a:avLst>
              <a:gd name="adj1" fmla="val -26637"/>
              <a:gd name="adj2" fmla="val 848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COMMITMENT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82559" y="2010228"/>
            <a:ext cx="2563267" cy="1428163"/>
          </a:xfrm>
          <a:prstGeom prst="cloudCallout">
            <a:avLst>
              <a:gd name="adj1" fmla="val 50149"/>
              <a:gd name="adj2" fmla="val 858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8740479" y="1637805"/>
            <a:ext cx="2554514" cy="1548635"/>
          </a:xfrm>
          <a:prstGeom prst="cloudCallout">
            <a:avLst>
              <a:gd name="adj1" fmla="val -58333"/>
              <a:gd name="adj2" fmla="val 109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PRESSURES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174" y="3849662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180" y="623980"/>
            <a:ext cx="2143125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08" y="42307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7454" y="178404"/>
            <a:ext cx="6295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SELF-CARE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446" y="947845"/>
            <a:ext cx="10576858" cy="13650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Recognizing our limits, acknowledging our emotions, and actively engaging in practice that replenish our energy and maintain our equilibrium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6444" y="2514601"/>
            <a:ext cx="10576859" cy="13447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Spending time in nature, practicing mindfulness, engaging in creative hobbies, taking care of our physical health through exercise and proper nutrition.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6444" y="4061014"/>
            <a:ext cx="10576859" cy="1223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Attuned to our own needs and proactively addressing them, not just as an afterthought but as an integral part of our routine.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6446" y="5486400"/>
            <a:ext cx="10576857" cy="1250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care is an investment in our overall well-being and success. </a:t>
            </a:r>
          </a:p>
        </p:txBody>
      </p:sp>
    </p:spTree>
    <p:extLst>
      <p:ext uri="{BB962C8B-B14F-4D97-AF65-F5344CB8AC3E}">
        <p14:creationId xmlns:p14="http://schemas.microsoft.com/office/powerpoint/2010/main" val="29864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4010"/>
            <a:ext cx="10515600" cy="6569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IMPORTANCE OF SELF CARE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46F0B4-69B1-CA61-4E04-35369ECFD535}"/>
              </a:ext>
            </a:extLst>
          </p:cNvPr>
          <p:cNvGrpSpPr/>
          <p:nvPr/>
        </p:nvGrpSpPr>
        <p:grpSpPr>
          <a:xfrm>
            <a:off x="683580" y="1013056"/>
            <a:ext cx="3155678" cy="1528247"/>
            <a:chOff x="533587" y="0"/>
            <a:chExt cx="3155678" cy="152824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24A920-48BF-00C6-09E8-3E72ADB0D59E}"/>
                </a:ext>
              </a:extLst>
            </p:cNvPr>
            <p:cNvSpPr/>
            <p:nvPr/>
          </p:nvSpPr>
          <p:spPr>
            <a:xfrm>
              <a:off x="533587" y="0"/>
              <a:ext cx="3155678" cy="15282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DF19FB-F358-5641-44E6-6D96F1638C97}"/>
                </a:ext>
              </a:extLst>
            </p:cNvPr>
            <p:cNvSpPr txBox="1"/>
            <p:nvPr/>
          </p:nvSpPr>
          <p:spPr>
            <a:xfrm>
              <a:off x="533587" y="0"/>
              <a:ext cx="3155678" cy="1528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Enhanced mental well-being</a:t>
              </a:r>
              <a:endParaRPr lang="en-US" sz="2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B615CF-BFBC-DEF1-78C6-97168095BF20}"/>
              </a:ext>
            </a:extLst>
          </p:cNvPr>
          <p:cNvGrpSpPr/>
          <p:nvPr/>
        </p:nvGrpSpPr>
        <p:grpSpPr>
          <a:xfrm>
            <a:off x="4621468" y="1051529"/>
            <a:ext cx="2688269" cy="1612961"/>
            <a:chOff x="3388" y="565663"/>
            <a:chExt cx="2688269" cy="16129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654EA3-6579-FC78-3A6A-DE18B0627DAB}"/>
                </a:ext>
              </a:extLst>
            </p:cNvPr>
            <p:cNvSpPr/>
            <p:nvPr/>
          </p:nvSpPr>
          <p:spPr>
            <a:xfrm>
              <a:off x="3388" y="565663"/>
              <a:ext cx="2688269" cy="16129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FAE91C-6304-9FB0-4BC3-A2627D2182BE}"/>
                </a:ext>
              </a:extLst>
            </p:cNvPr>
            <p:cNvSpPr txBox="1"/>
            <p:nvPr/>
          </p:nvSpPr>
          <p:spPr>
            <a:xfrm>
              <a:off x="3388" y="565663"/>
              <a:ext cx="2688269" cy="1612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Improved physical health</a:t>
              </a:r>
              <a:endParaRPr lang="en-US" sz="25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48DE1E-6727-D644-30FD-D87A4CB8455A}"/>
              </a:ext>
            </a:extLst>
          </p:cNvPr>
          <p:cNvGrpSpPr/>
          <p:nvPr/>
        </p:nvGrpSpPr>
        <p:grpSpPr>
          <a:xfrm>
            <a:off x="8091948" y="970698"/>
            <a:ext cx="2468245" cy="1612961"/>
            <a:chOff x="90362" y="335"/>
            <a:chExt cx="3558004" cy="21348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0AAA93-6605-448D-DEAE-7B8919C3FEF4}"/>
                </a:ext>
              </a:extLst>
            </p:cNvPr>
            <p:cNvSpPr/>
            <p:nvPr/>
          </p:nvSpPr>
          <p:spPr>
            <a:xfrm>
              <a:off x="90362" y="335"/>
              <a:ext cx="3558004" cy="21348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C6C438-B30E-69BE-F9E5-3A06EA2C91E7}"/>
                </a:ext>
              </a:extLst>
            </p:cNvPr>
            <p:cNvSpPr txBox="1"/>
            <p:nvPr/>
          </p:nvSpPr>
          <p:spPr>
            <a:xfrm>
              <a:off x="90362" y="335"/>
              <a:ext cx="3558004" cy="2134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Optimal cognitive function</a:t>
              </a:r>
              <a:endParaRPr lang="en-US" sz="3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676490-FF3B-B2E6-4F0D-35CECFB3F7EC}"/>
              </a:ext>
            </a:extLst>
          </p:cNvPr>
          <p:cNvGrpSpPr/>
          <p:nvPr/>
        </p:nvGrpSpPr>
        <p:grpSpPr>
          <a:xfrm>
            <a:off x="831850" y="5034461"/>
            <a:ext cx="2848508" cy="1270484"/>
            <a:chOff x="90362" y="335"/>
            <a:chExt cx="3558004" cy="21348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724B1A-ACC8-29E0-3FD5-0E356C7D01DC}"/>
                </a:ext>
              </a:extLst>
            </p:cNvPr>
            <p:cNvSpPr/>
            <p:nvPr/>
          </p:nvSpPr>
          <p:spPr>
            <a:xfrm>
              <a:off x="90362" y="335"/>
              <a:ext cx="3558004" cy="21348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F625AF-C3A3-31F9-3EC3-F2373CF27B90}"/>
                </a:ext>
              </a:extLst>
            </p:cNvPr>
            <p:cNvSpPr txBox="1"/>
            <p:nvPr/>
          </p:nvSpPr>
          <p:spPr>
            <a:xfrm>
              <a:off x="90362" y="335"/>
              <a:ext cx="3558004" cy="2134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Stress management</a:t>
              </a:r>
              <a:endPara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AD3901-1AEE-9D4E-73EA-8875EEA81F73}"/>
              </a:ext>
            </a:extLst>
          </p:cNvPr>
          <p:cNvGrpSpPr/>
          <p:nvPr/>
        </p:nvGrpSpPr>
        <p:grpSpPr>
          <a:xfrm>
            <a:off x="2647039" y="3018353"/>
            <a:ext cx="2819429" cy="1528247"/>
            <a:chOff x="90362" y="335"/>
            <a:chExt cx="3558004" cy="21348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DD45A3-169F-50C3-C952-2FB3F4821D78}"/>
                </a:ext>
              </a:extLst>
            </p:cNvPr>
            <p:cNvSpPr/>
            <p:nvPr/>
          </p:nvSpPr>
          <p:spPr>
            <a:xfrm>
              <a:off x="90362" y="335"/>
              <a:ext cx="3558004" cy="21348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34B646-7F0F-D279-D481-995176642A55}"/>
                </a:ext>
              </a:extLst>
            </p:cNvPr>
            <p:cNvSpPr txBox="1"/>
            <p:nvPr/>
          </p:nvSpPr>
          <p:spPr>
            <a:xfrm>
              <a:off x="90362" y="335"/>
              <a:ext cx="3558004" cy="2134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Prevention of burnout</a:t>
              </a:r>
              <a:endParaRPr lang="en-US" sz="3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6317B5-1289-BF5C-EBC8-E2ADE08107E1}"/>
              </a:ext>
            </a:extLst>
          </p:cNvPr>
          <p:cNvGrpSpPr/>
          <p:nvPr/>
        </p:nvGrpSpPr>
        <p:grpSpPr>
          <a:xfrm>
            <a:off x="6379608" y="2948476"/>
            <a:ext cx="3155678" cy="1735988"/>
            <a:chOff x="0" y="871943"/>
            <a:chExt cx="3614480" cy="216868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1EF296-A27F-0B2F-6092-3EEEB32054AD}"/>
                </a:ext>
              </a:extLst>
            </p:cNvPr>
            <p:cNvSpPr/>
            <p:nvPr/>
          </p:nvSpPr>
          <p:spPr>
            <a:xfrm>
              <a:off x="0" y="871943"/>
              <a:ext cx="3614480" cy="216868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E4EBB6-3DB8-F9A0-F2D2-D84CB65823DE}"/>
                </a:ext>
              </a:extLst>
            </p:cNvPr>
            <p:cNvSpPr txBox="1"/>
            <p:nvPr/>
          </p:nvSpPr>
          <p:spPr>
            <a:xfrm>
              <a:off x="0" y="871943"/>
              <a:ext cx="3614480" cy="2168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marL="0" lvl="0" indent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Boosted confidence and self-esteem</a:t>
              </a:r>
              <a:endPara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796F8C-56C0-2098-4B4D-012D165336FD}"/>
              </a:ext>
            </a:extLst>
          </p:cNvPr>
          <p:cNvGrpSpPr/>
          <p:nvPr/>
        </p:nvGrpSpPr>
        <p:grpSpPr>
          <a:xfrm>
            <a:off x="4424339" y="5034461"/>
            <a:ext cx="3330621" cy="1190165"/>
            <a:chOff x="1411" y="304357"/>
            <a:chExt cx="5506435" cy="33038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D4F9717-AFEB-D860-838E-0935AAB1D618}"/>
                </a:ext>
              </a:extLst>
            </p:cNvPr>
            <p:cNvSpPr/>
            <p:nvPr/>
          </p:nvSpPr>
          <p:spPr>
            <a:xfrm>
              <a:off x="1411" y="304357"/>
              <a:ext cx="5506435" cy="33038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6B3BEF-62A9-2C9C-F6C7-CA73BF9874F9}"/>
                </a:ext>
              </a:extLst>
            </p:cNvPr>
            <p:cNvSpPr txBox="1"/>
            <p:nvPr/>
          </p:nvSpPr>
          <p:spPr>
            <a:xfrm>
              <a:off x="1411" y="304357"/>
              <a:ext cx="5506435" cy="3303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Better relationship</a:t>
              </a:r>
              <a:endParaRPr lang="en-US" sz="3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F1947B-CE87-9989-3B1C-CFA357E55F42}"/>
              </a:ext>
            </a:extLst>
          </p:cNvPr>
          <p:cNvGrpSpPr/>
          <p:nvPr/>
        </p:nvGrpSpPr>
        <p:grpSpPr>
          <a:xfrm>
            <a:off x="8091948" y="4988755"/>
            <a:ext cx="2886676" cy="1190165"/>
            <a:chOff x="2524488" y="1079"/>
            <a:chExt cx="6517360" cy="391041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91E0EC-F332-8FA3-F970-7E607F2E11FB}"/>
                </a:ext>
              </a:extLst>
            </p:cNvPr>
            <p:cNvSpPr/>
            <p:nvPr/>
          </p:nvSpPr>
          <p:spPr>
            <a:xfrm>
              <a:off x="2524488" y="1079"/>
              <a:ext cx="6517360" cy="39104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7283BB-7ADF-119D-C4FE-0E7D95C8DAFA}"/>
                </a:ext>
              </a:extLst>
            </p:cNvPr>
            <p:cNvSpPr txBox="1"/>
            <p:nvPr/>
          </p:nvSpPr>
          <p:spPr>
            <a:xfrm>
              <a:off x="2524488" y="1079"/>
              <a:ext cx="6517360" cy="3910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Long-term success. </a:t>
              </a:r>
              <a:endParaRPr lang="en-US" sz="3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0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1850" y="244010"/>
            <a:ext cx="10515600" cy="6569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IN POSTGRADUATE HOSTEL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183690-D9A5-CE34-8EED-C133B711EFB5}"/>
              </a:ext>
            </a:extLst>
          </p:cNvPr>
          <p:cNvGrpSpPr/>
          <p:nvPr/>
        </p:nvGrpSpPr>
        <p:grpSpPr>
          <a:xfrm>
            <a:off x="276572" y="1419284"/>
            <a:ext cx="2444055" cy="1466433"/>
            <a:chOff x="3080" y="537969"/>
            <a:chExt cx="2444055" cy="14664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800A65-F6C6-94C3-226A-2AF1A08D7EB9}"/>
                </a:ext>
              </a:extLst>
            </p:cNvPr>
            <p:cNvSpPr/>
            <p:nvPr/>
          </p:nvSpPr>
          <p:spPr>
            <a:xfrm>
              <a:off x="3080" y="537969"/>
              <a:ext cx="2444055" cy="14664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0AED3D-BE47-DF28-E784-D74D75A491A2}"/>
                </a:ext>
              </a:extLst>
            </p:cNvPr>
            <p:cNvSpPr txBox="1"/>
            <p:nvPr/>
          </p:nvSpPr>
          <p:spPr>
            <a:xfrm>
              <a:off x="3080" y="537969"/>
              <a:ext cx="2444055" cy="1466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Academic pressure</a:t>
              </a:r>
              <a:endParaRPr lang="en-US" sz="25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666128-51FD-0BF7-72B8-4DB90845DAD4}"/>
              </a:ext>
            </a:extLst>
          </p:cNvPr>
          <p:cNvGrpSpPr/>
          <p:nvPr/>
        </p:nvGrpSpPr>
        <p:grpSpPr>
          <a:xfrm>
            <a:off x="3170312" y="1472828"/>
            <a:ext cx="2009725" cy="1359344"/>
            <a:chOff x="492918" y="3973"/>
            <a:chExt cx="2978050" cy="17868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BCB9B5-C28D-380E-F283-27815084EB64}"/>
                </a:ext>
              </a:extLst>
            </p:cNvPr>
            <p:cNvSpPr/>
            <p:nvPr/>
          </p:nvSpPr>
          <p:spPr>
            <a:xfrm>
              <a:off x="492918" y="3973"/>
              <a:ext cx="2978050" cy="17868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3A5FA8-9BA9-9AB7-3DB2-CC44F22FA1BB}"/>
                </a:ext>
              </a:extLst>
            </p:cNvPr>
            <p:cNvSpPr txBox="1"/>
            <p:nvPr/>
          </p:nvSpPr>
          <p:spPr>
            <a:xfrm>
              <a:off x="492918" y="3973"/>
              <a:ext cx="2978050" cy="1786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Isolation</a:t>
              </a:r>
              <a:endParaRPr lang="en-US" sz="3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D7B913-A171-0D18-4195-936F09705091}"/>
              </a:ext>
            </a:extLst>
          </p:cNvPr>
          <p:cNvGrpSpPr/>
          <p:nvPr/>
        </p:nvGrpSpPr>
        <p:grpSpPr>
          <a:xfrm>
            <a:off x="5629722" y="1367610"/>
            <a:ext cx="2720315" cy="1466433"/>
            <a:chOff x="492918" y="3973"/>
            <a:chExt cx="2978050" cy="1786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BB7B8-8538-074A-6E2E-8539222182F6}"/>
                </a:ext>
              </a:extLst>
            </p:cNvPr>
            <p:cNvSpPr/>
            <p:nvPr/>
          </p:nvSpPr>
          <p:spPr>
            <a:xfrm>
              <a:off x="492918" y="3973"/>
              <a:ext cx="2978050" cy="17868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255C88-253B-A0BC-A60B-E4A2EE94F3D6}"/>
                </a:ext>
              </a:extLst>
            </p:cNvPr>
            <p:cNvSpPr txBox="1"/>
            <p:nvPr/>
          </p:nvSpPr>
          <p:spPr>
            <a:xfrm>
              <a:off x="492918" y="3973"/>
              <a:ext cx="2978050" cy="1786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Competition</a:t>
              </a:r>
              <a:endParaRPr lang="en-US" sz="30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EE7782-07F6-8FB2-D68F-8798A4FA36CF}"/>
              </a:ext>
            </a:extLst>
          </p:cNvPr>
          <p:cNvGrpSpPr/>
          <p:nvPr/>
        </p:nvGrpSpPr>
        <p:grpSpPr>
          <a:xfrm>
            <a:off x="8631039" y="1250085"/>
            <a:ext cx="2444055" cy="1786830"/>
            <a:chOff x="0" y="0"/>
            <a:chExt cx="2978050" cy="178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2E4EAB-796D-EB76-3778-9418820297A0}"/>
                </a:ext>
              </a:extLst>
            </p:cNvPr>
            <p:cNvSpPr/>
            <p:nvPr/>
          </p:nvSpPr>
          <p:spPr>
            <a:xfrm>
              <a:off x="0" y="0"/>
              <a:ext cx="2978050" cy="17868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B59FFB-513E-5128-C66E-5A379A5A2E0E}"/>
                </a:ext>
              </a:extLst>
            </p:cNvPr>
            <p:cNvSpPr txBox="1"/>
            <p:nvPr/>
          </p:nvSpPr>
          <p:spPr>
            <a:xfrm>
              <a:off x="0" y="0"/>
              <a:ext cx="2978050" cy="1786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Work-life balance</a:t>
              </a:r>
              <a:endParaRPr lang="en-US" sz="3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969D73-ABF8-4DA5-DF6E-749494E4B4CE}"/>
              </a:ext>
            </a:extLst>
          </p:cNvPr>
          <p:cNvGrpSpPr/>
          <p:nvPr/>
        </p:nvGrpSpPr>
        <p:grpSpPr>
          <a:xfrm>
            <a:off x="276572" y="3232480"/>
            <a:ext cx="2430463" cy="1786831"/>
            <a:chOff x="0" y="846043"/>
            <a:chExt cx="3286125" cy="19716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52DE16-FF3B-8B31-2EC2-331CC67E1F19}"/>
                </a:ext>
              </a:extLst>
            </p:cNvPr>
            <p:cNvSpPr/>
            <p:nvPr/>
          </p:nvSpPr>
          <p:spPr>
            <a:xfrm>
              <a:off x="0" y="846043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18B889-2BDD-73E2-A77A-E074B8E6F439}"/>
                </a:ext>
              </a:extLst>
            </p:cNvPr>
            <p:cNvSpPr txBox="1"/>
            <p:nvPr/>
          </p:nvSpPr>
          <p:spPr>
            <a:xfrm>
              <a:off x="0" y="846043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3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Financial pressures</a:t>
              </a:r>
              <a:endParaRPr lang="en-US" sz="33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C97C3A-DF08-09A3-CF3C-6A99031FC823}"/>
              </a:ext>
            </a:extLst>
          </p:cNvPr>
          <p:cNvGrpSpPr/>
          <p:nvPr/>
        </p:nvGrpSpPr>
        <p:grpSpPr>
          <a:xfrm>
            <a:off x="3703713" y="3205707"/>
            <a:ext cx="2620888" cy="1786831"/>
            <a:chOff x="0" y="846043"/>
            <a:chExt cx="3286125" cy="1971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93298B-3B61-03B4-01D4-A132289ED0F8}"/>
                </a:ext>
              </a:extLst>
            </p:cNvPr>
            <p:cNvSpPr/>
            <p:nvPr/>
          </p:nvSpPr>
          <p:spPr>
            <a:xfrm>
              <a:off x="0" y="846043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7BE806-5246-C5C7-5B18-4EF1FCA90745}"/>
                </a:ext>
              </a:extLst>
            </p:cNvPr>
            <p:cNvSpPr txBox="1"/>
            <p:nvPr/>
          </p:nvSpPr>
          <p:spPr>
            <a:xfrm>
              <a:off x="0" y="846043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Cultural adjustment</a:t>
              </a:r>
              <a:endParaRPr lang="en-US" sz="3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3B3B1F-3752-5DCB-460C-6BDEBE5FD167}"/>
              </a:ext>
            </a:extLst>
          </p:cNvPr>
          <p:cNvGrpSpPr/>
          <p:nvPr/>
        </p:nvGrpSpPr>
        <p:grpSpPr>
          <a:xfrm>
            <a:off x="7200901" y="3130543"/>
            <a:ext cx="3479800" cy="1786830"/>
            <a:chOff x="1403021" y="2767"/>
            <a:chExt cx="3671217" cy="22027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40CFFF-8E3A-027C-9D7B-375B1F47987D}"/>
                </a:ext>
              </a:extLst>
            </p:cNvPr>
            <p:cNvSpPr/>
            <p:nvPr/>
          </p:nvSpPr>
          <p:spPr>
            <a:xfrm>
              <a:off x="1403021" y="2767"/>
              <a:ext cx="3671217" cy="22027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59B161-AB50-7BB4-E44B-787E1A310C9E}"/>
                </a:ext>
              </a:extLst>
            </p:cNvPr>
            <p:cNvSpPr txBox="1"/>
            <p:nvPr/>
          </p:nvSpPr>
          <p:spPr>
            <a:xfrm>
              <a:off x="1403021" y="2767"/>
              <a:ext cx="3671217" cy="2202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Lack of support network</a:t>
              </a:r>
              <a:endPara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382A24-E35E-3739-EDD8-0907B0016A97}"/>
              </a:ext>
            </a:extLst>
          </p:cNvPr>
          <p:cNvGrpSpPr/>
          <p:nvPr/>
        </p:nvGrpSpPr>
        <p:grpSpPr>
          <a:xfrm>
            <a:off x="276572" y="5366074"/>
            <a:ext cx="2742345" cy="1192822"/>
            <a:chOff x="1403021" y="2767"/>
            <a:chExt cx="3671217" cy="22027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5EF5D1A-75B2-90AC-DBCF-E9DB51AD6B4E}"/>
                </a:ext>
              </a:extLst>
            </p:cNvPr>
            <p:cNvSpPr/>
            <p:nvPr/>
          </p:nvSpPr>
          <p:spPr>
            <a:xfrm>
              <a:off x="1403021" y="2767"/>
              <a:ext cx="3671217" cy="22027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D3CAE4-E5DC-0907-B8F8-1AC081DA66B6}"/>
                </a:ext>
              </a:extLst>
            </p:cNvPr>
            <p:cNvSpPr txBox="1"/>
            <p:nvPr/>
          </p:nvSpPr>
          <p:spPr>
            <a:xfrm>
              <a:off x="1403021" y="2767"/>
              <a:ext cx="3671217" cy="2202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Time</a:t>
              </a:r>
            </a:p>
            <a:p>
              <a:pPr marL="0" lvl="0" indent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management</a:t>
              </a:r>
              <a:endPara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5EFD48-0AC8-8007-3B39-D92EE2A716EB}"/>
              </a:ext>
            </a:extLst>
          </p:cNvPr>
          <p:cNvGrpSpPr/>
          <p:nvPr/>
        </p:nvGrpSpPr>
        <p:grpSpPr>
          <a:xfrm>
            <a:off x="3703713" y="5273042"/>
            <a:ext cx="2620888" cy="1359344"/>
            <a:chOff x="1283" y="887197"/>
            <a:chExt cx="5006206" cy="300372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A657B4-A7E0-3C69-E006-56F2C45C5079}"/>
                </a:ext>
              </a:extLst>
            </p:cNvPr>
            <p:cNvSpPr/>
            <p:nvPr/>
          </p:nvSpPr>
          <p:spPr>
            <a:xfrm>
              <a:off x="1283" y="887197"/>
              <a:ext cx="5006206" cy="300372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A09364-77B1-96A8-C511-4C9FE34ABF17}"/>
                </a:ext>
              </a:extLst>
            </p:cNvPr>
            <p:cNvSpPr txBox="1"/>
            <p:nvPr/>
          </p:nvSpPr>
          <p:spPr>
            <a:xfrm>
              <a:off x="1283" y="887197"/>
              <a:ext cx="5006206" cy="3003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marL="0" lvl="0" indent="0" algn="ctr" defTabSz="2266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Unpredictable environment</a:t>
              </a:r>
              <a:endParaRPr lang="en-US" sz="2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62A231-A624-6846-5EF0-8ACC4E8595C8}"/>
              </a:ext>
            </a:extLst>
          </p:cNvPr>
          <p:cNvGrpSpPr/>
          <p:nvPr/>
        </p:nvGrpSpPr>
        <p:grpSpPr>
          <a:xfrm>
            <a:off x="7603109" y="5019511"/>
            <a:ext cx="2444056" cy="1612875"/>
            <a:chOff x="1278508" y="1484"/>
            <a:chExt cx="7958583" cy="477515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D26667-7AB8-C5B9-4730-208044ACAE0B}"/>
                </a:ext>
              </a:extLst>
            </p:cNvPr>
            <p:cNvSpPr/>
            <p:nvPr/>
          </p:nvSpPr>
          <p:spPr>
            <a:xfrm>
              <a:off x="1278508" y="1484"/>
              <a:ext cx="7958583" cy="47751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6FF4BC-93E5-81CA-2EBC-51C6E82BEE4F}"/>
                </a:ext>
              </a:extLst>
            </p:cNvPr>
            <p:cNvSpPr txBox="1"/>
            <p:nvPr/>
          </p:nvSpPr>
          <p:spPr>
            <a:xfrm>
              <a:off x="1278508" y="1484"/>
              <a:ext cx="7958583" cy="4775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Well-being neglect</a:t>
              </a:r>
              <a:endParaRPr lang="en-US" sz="2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7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9287" cy="69719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STRATEGIES FOR SELF CARE</a:t>
            </a: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8BBD920-A798-69B1-4736-FB71EFA78964}"/>
              </a:ext>
            </a:extLst>
          </p:cNvPr>
          <p:cNvSpPr/>
          <p:nvPr/>
        </p:nvSpPr>
        <p:spPr>
          <a:xfrm>
            <a:off x="2110897" y="661138"/>
            <a:ext cx="4313921" cy="5916724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E149FF8-E2C4-BC67-D2A8-F1B3A8F86755}"/>
              </a:ext>
            </a:extLst>
          </p:cNvPr>
          <p:cNvGrpSpPr/>
          <p:nvPr/>
        </p:nvGrpSpPr>
        <p:grpSpPr>
          <a:xfrm>
            <a:off x="3385651" y="668171"/>
            <a:ext cx="3898302" cy="304554"/>
            <a:chOff x="2842874" y="7033"/>
            <a:chExt cx="3898302" cy="304554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32FD86B6-0A58-83F0-9754-2CFCD136C873}"/>
                </a:ext>
              </a:extLst>
            </p:cNvPr>
            <p:cNvSpPr/>
            <p:nvPr/>
          </p:nvSpPr>
          <p:spPr>
            <a:xfrm>
              <a:off x="2842874" y="7033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1" name="Rectangle: Rounded Corners 5">
              <a:extLst>
                <a:ext uri="{FF2B5EF4-FFF2-40B4-BE49-F238E27FC236}">
                  <a16:creationId xmlns:a16="http://schemas.microsoft.com/office/drawing/2014/main" id="{70D09178-1F16-0F5E-2B16-AE1EBF1BFE60}"/>
                </a:ext>
              </a:extLst>
            </p:cNvPr>
            <p:cNvSpPr txBox="1"/>
            <p:nvPr/>
          </p:nvSpPr>
          <p:spPr>
            <a:xfrm>
              <a:off x="2857741" y="21900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Time management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0C7289-4305-AE0D-E1AB-70957F66E5A9}"/>
              </a:ext>
            </a:extLst>
          </p:cNvPr>
          <p:cNvGrpSpPr/>
          <p:nvPr/>
        </p:nvGrpSpPr>
        <p:grpSpPr>
          <a:xfrm>
            <a:off x="3526653" y="1017109"/>
            <a:ext cx="3898302" cy="304554"/>
            <a:chOff x="2983876" y="355971"/>
            <a:chExt cx="3898302" cy="304554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81DD9E4F-2689-D964-2B0F-1FFFB26B27B5}"/>
                </a:ext>
              </a:extLst>
            </p:cNvPr>
            <p:cNvSpPr/>
            <p:nvPr/>
          </p:nvSpPr>
          <p:spPr>
            <a:xfrm>
              <a:off x="2983876" y="355971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12846"/>
                <a:satOff val="869"/>
                <a:lumOff val="51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Rectangle: Rounded Corners 7">
              <a:extLst>
                <a:ext uri="{FF2B5EF4-FFF2-40B4-BE49-F238E27FC236}">
                  <a16:creationId xmlns:a16="http://schemas.microsoft.com/office/drawing/2014/main" id="{85785120-AA57-65F0-A47F-8C47BA02BB5E}"/>
                </a:ext>
              </a:extLst>
            </p:cNvPr>
            <p:cNvSpPr txBox="1"/>
            <p:nvPr/>
          </p:nvSpPr>
          <p:spPr>
            <a:xfrm>
              <a:off x="2998743" y="370838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Setting boundaries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31E34DA-4827-CC84-28FF-52AA45E8AB90}"/>
              </a:ext>
            </a:extLst>
          </p:cNvPr>
          <p:cNvGrpSpPr/>
          <p:nvPr/>
        </p:nvGrpSpPr>
        <p:grpSpPr>
          <a:xfrm>
            <a:off x="3759109" y="1398015"/>
            <a:ext cx="3898302" cy="304554"/>
            <a:chOff x="3216332" y="736877"/>
            <a:chExt cx="3898302" cy="304554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08349E5D-D99E-81BF-5C53-3197227962A8}"/>
                </a:ext>
              </a:extLst>
            </p:cNvPr>
            <p:cNvSpPr/>
            <p:nvPr/>
          </p:nvSpPr>
          <p:spPr>
            <a:xfrm>
              <a:off x="3216332" y="736877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25691"/>
                <a:satOff val="1738"/>
                <a:lumOff val="1030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Rectangle: Rounded Corners 9">
              <a:extLst>
                <a:ext uri="{FF2B5EF4-FFF2-40B4-BE49-F238E27FC236}">
                  <a16:creationId xmlns:a16="http://schemas.microsoft.com/office/drawing/2014/main" id="{309103EE-A9CC-5324-2BB6-CCA0209C11E6}"/>
                </a:ext>
              </a:extLst>
            </p:cNvPr>
            <p:cNvSpPr txBox="1"/>
            <p:nvPr/>
          </p:nvSpPr>
          <p:spPr>
            <a:xfrm>
              <a:off x="3231199" y="751744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Physical activity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BDE821-E1CA-3778-3B38-DEB8ECCCD87C}"/>
              </a:ext>
            </a:extLst>
          </p:cNvPr>
          <p:cNvGrpSpPr/>
          <p:nvPr/>
        </p:nvGrpSpPr>
        <p:grpSpPr>
          <a:xfrm>
            <a:off x="3948449" y="1778919"/>
            <a:ext cx="3898302" cy="304554"/>
            <a:chOff x="3405672" y="1117781"/>
            <a:chExt cx="3898302" cy="304554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ACE84F68-2B9A-7B61-ED19-4B1DB6B155C2}"/>
                </a:ext>
              </a:extLst>
            </p:cNvPr>
            <p:cNvSpPr/>
            <p:nvPr/>
          </p:nvSpPr>
          <p:spPr>
            <a:xfrm>
              <a:off x="3405672" y="1117781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38537"/>
                <a:satOff val="2607"/>
                <a:lumOff val="154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Rectangle: Rounded Corners 11">
              <a:extLst>
                <a:ext uri="{FF2B5EF4-FFF2-40B4-BE49-F238E27FC236}">
                  <a16:creationId xmlns:a16="http://schemas.microsoft.com/office/drawing/2014/main" id="{5D894DAB-46ED-05CA-11CF-835908BED874}"/>
                </a:ext>
              </a:extLst>
            </p:cNvPr>
            <p:cNvSpPr txBox="1"/>
            <p:nvPr/>
          </p:nvSpPr>
          <p:spPr>
            <a:xfrm>
              <a:off x="3420539" y="1132648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Healthy nutrition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55EA9E-3C22-7C94-298A-3D0042301C4A}"/>
              </a:ext>
            </a:extLst>
          </p:cNvPr>
          <p:cNvGrpSpPr/>
          <p:nvPr/>
        </p:nvGrpSpPr>
        <p:grpSpPr>
          <a:xfrm>
            <a:off x="4243317" y="2236388"/>
            <a:ext cx="3898302" cy="304554"/>
            <a:chOff x="3700540" y="1575250"/>
            <a:chExt cx="3898302" cy="304554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E44BCA2-4952-FB89-9E5F-C2DC205079A3}"/>
                </a:ext>
              </a:extLst>
            </p:cNvPr>
            <p:cNvSpPr/>
            <p:nvPr/>
          </p:nvSpPr>
          <p:spPr>
            <a:xfrm>
              <a:off x="3700540" y="1575250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51383"/>
                <a:satOff val="3475"/>
                <a:lumOff val="2060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Rectangle: Rounded Corners 13">
              <a:extLst>
                <a:ext uri="{FF2B5EF4-FFF2-40B4-BE49-F238E27FC236}">
                  <a16:creationId xmlns:a16="http://schemas.microsoft.com/office/drawing/2014/main" id="{BD8A7BBE-6FD7-B6A4-4F1C-D7B8F1A63E16}"/>
                </a:ext>
              </a:extLst>
            </p:cNvPr>
            <p:cNvSpPr txBox="1"/>
            <p:nvPr/>
          </p:nvSpPr>
          <p:spPr>
            <a:xfrm>
              <a:off x="3715407" y="1590117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Adequate sleep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0FAC7A-FC0E-62A3-FD4C-B78019159C85}"/>
              </a:ext>
            </a:extLst>
          </p:cNvPr>
          <p:cNvGrpSpPr/>
          <p:nvPr/>
        </p:nvGrpSpPr>
        <p:grpSpPr>
          <a:xfrm>
            <a:off x="4393714" y="2642814"/>
            <a:ext cx="3898302" cy="304554"/>
            <a:chOff x="3850937" y="1981676"/>
            <a:chExt cx="3898302" cy="304554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A499250-8EDB-A427-7FE7-56A74189F6DE}"/>
                </a:ext>
              </a:extLst>
            </p:cNvPr>
            <p:cNvSpPr/>
            <p:nvPr/>
          </p:nvSpPr>
          <p:spPr>
            <a:xfrm>
              <a:off x="3850937" y="1981676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64228"/>
                <a:satOff val="4344"/>
                <a:lumOff val="2575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Rectangle: Rounded Corners 15">
              <a:extLst>
                <a:ext uri="{FF2B5EF4-FFF2-40B4-BE49-F238E27FC236}">
                  <a16:creationId xmlns:a16="http://schemas.microsoft.com/office/drawing/2014/main" id="{C3CEC48F-0583-CD4A-02D6-B7FC0C98F540}"/>
                </a:ext>
              </a:extLst>
            </p:cNvPr>
            <p:cNvSpPr txBox="1"/>
            <p:nvPr/>
          </p:nvSpPr>
          <p:spPr>
            <a:xfrm>
              <a:off x="3865804" y="1996543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Mindfulness and relaxation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428F325-69D0-7281-B5EB-D3BF59160FDE}"/>
              </a:ext>
            </a:extLst>
          </p:cNvPr>
          <p:cNvGrpSpPr/>
          <p:nvPr/>
        </p:nvGrpSpPr>
        <p:grpSpPr>
          <a:xfrm>
            <a:off x="4636812" y="3036478"/>
            <a:ext cx="3898302" cy="304554"/>
            <a:chOff x="4094035" y="2375340"/>
            <a:chExt cx="3898302" cy="304554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8C50D7F2-6DDB-A437-09A2-F7C64FE0D6D4}"/>
                </a:ext>
              </a:extLst>
            </p:cNvPr>
            <p:cNvSpPr/>
            <p:nvPr/>
          </p:nvSpPr>
          <p:spPr>
            <a:xfrm>
              <a:off x="4094035" y="2375340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77074"/>
                <a:satOff val="5213"/>
                <a:lumOff val="3090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Rectangle: Rounded Corners 17">
              <a:extLst>
                <a:ext uri="{FF2B5EF4-FFF2-40B4-BE49-F238E27FC236}">
                  <a16:creationId xmlns:a16="http://schemas.microsoft.com/office/drawing/2014/main" id="{C46557FC-A747-5D54-9522-77B4ABDCE4C2}"/>
                </a:ext>
              </a:extLst>
            </p:cNvPr>
            <p:cNvSpPr txBox="1"/>
            <p:nvPr/>
          </p:nvSpPr>
          <p:spPr>
            <a:xfrm>
              <a:off x="4108902" y="2390207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Engage in hobbies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9D26FBB-41A8-0704-8E78-229A0FB89E22}"/>
              </a:ext>
            </a:extLst>
          </p:cNvPr>
          <p:cNvGrpSpPr/>
          <p:nvPr/>
        </p:nvGrpSpPr>
        <p:grpSpPr>
          <a:xfrm>
            <a:off x="4853090" y="3469802"/>
            <a:ext cx="3898302" cy="304554"/>
            <a:chOff x="4310313" y="2808664"/>
            <a:chExt cx="3898302" cy="304554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04E03BA-A5AE-A323-C420-40D644B86189}"/>
                </a:ext>
              </a:extLst>
            </p:cNvPr>
            <p:cNvSpPr/>
            <p:nvPr/>
          </p:nvSpPr>
          <p:spPr>
            <a:xfrm>
              <a:off x="4310313" y="2808664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89919"/>
                <a:satOff val="6082"/>
                <a:lumOff val="3605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Rectangle: Rounded Corners 19">
              <a:extLst>
                <a:ext uri="{FF2B5EF4-FFF2-40B4-BE49-F238E27FC236}">
                  <a16:creationId xmlns:a16="http://schemas.microsoft.com/office/drawing/2014/main" id="{0014AEC7-50A1-4BC5-F9D1-06734292CFBD}"/>
                </a:ext>
              </a:extLst>
            </p:cNvPr>
            <p:cNvSpPr txBox="1"/>
            <p:nvPr/>
          </p:nvSpPr>
          <p:spPr>
            <a:xfrm>
              <a:off x="4325180" y="2823531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Social connections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B5AB45B-23B8-94B2-6588-D6DA647B2E9E}"/>
              </a:ext>
            </a:extLst>
          </p:cNvPr>
          <p:cNvGrpSpPr/>
          <p:nvPr/>
        </p:nvGrpSpPr>
        <p:grpSpPr>
          <a:xfrm>
            <a:off x="5082778" y="4006577"/>
            <a:ext cx="3898302" cy="304554"/>
            <a:chOff x="4540001" y="3345439"/>
            <a:chExt cx="3898302" cy="304554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4DC363CC-9BA2-D386-8AFF-98D24D1648BA}"/>
                </a:ext>
              </a:extLst>
            </p:cNvPr>
            <p:cNvSpPr/>
            <p:nvPr/>
          </p:nvSpPr>
          <p:spPr>
            <a:xfrm>
              <a:off x="4540001" y="3345439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77074"/>
                <a:satOff val="5213"/>
                <a:lumOff val="3090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Rectangle: Rounded Corners 21">
              <a:extLst>
                <a:ext uri="{FF2B5EF4-FFF2-40B4-BE49-F238E27FC236}">
                  <a16:creationId xmlns:a16="http://schemas.microsoft.com/office/drawing/2014/main" id="{D89F6EF8-E8AB-C19D-CDBF-159B9D5235D7}"/>
                </a:ext>
              </a:extLst>
            </p:cNvPr>
            <p:cNvSpPr txBox="1"/>
            <p:nvPr/>
          </p:nvSpPr>
          <p:spPr>
            <a:xfrm>
              <a:off x="4554868" y="3360306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Seek support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13AE76-AC68-9D39-7D45-436B1F873A8F}"/>
              </a:ext>
            </a:extLst>
          </p:cNvPr>
          <p:cNvGrpSpPr/>
          <p:nvPr/>
        </p:nvGrpSpPr>
        <p:grpSpPr>
          <a:xfrm>
            <a:off x="5327942" y="4414376"/>
            <a:ext cx="3898302" cy="304554"/>
            <a:chOff x="4785165" y="3753238"/>
            <a:chExt cx="3898302" cy="304554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AEADBF1-2E5E-D681-2BB2-7D6FB172914D}"/>
                </a:ext>
              </a:extLst>
            </p:cNvPr>
            <p:cNvSpPr/>
            <p:nvPr/>
          </p:nvSpPr>
          <p:spPr>
            <a:xfrm>
              <a:off x="4785165" y="3753238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64228"/>
                <a:satOff val="4344"/>
                <a:lumOff val="2575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Rectangle: Rounded Corners 23">
              <a:extLst>
                <a:ext uri="{FF2B5EF4-FFF2-40B4-BE49-F238E27FC236}">
                  <a16:creationId xmlns:a16="http://schemas.microsoft.com/office/drawing/2014/main" id="{56F0D0D5-1604-B2D1-A37A-567E0CDD643E}"/>
                </a:ext>
              </a:extLst>
            </p:cNvPr>
            <p:cNvSpPr txBox="1"/>
            <p:nvPr/>
          </p:nvSpPr>
          <p:spPr>
            <a:xfrm>
              <a:off x="4800032" y="3768105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Digital detox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DADA444-F6B6-6FA3-A6D4-BC99894B9F5C}"/>
              </a:ext>
            </a:extLst>
          </p:cNvPr>
          <p:cNvGrpSpPr/>
          <p:nvPr/>
        </p:nvGrpSpPr>
        <p:grpSpPr>
          <a:xfrm>
            <a:off x="5598679" y="4889412"/>
            <a:ext cx="3898302" cy="304554"/>
            <a:chOff x="5055902" y="4228274"/>
            <a:chExt cx="3898302" cy="304554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092F5E2D-7856-1100-3F44-28D77DF212C0}"/>
                </a:ext>
              </a:extLst>
            </p:cNvPr>
            <p:cNvSpPr/>
            <p:nvPr/>
          </p:nvSpPr>
          <p:spPr>
            <a:xfrm>
              <a:off x="5055902" y="4228274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51383"/>
                <a:satOff val="3475"/>
                <a:lumOff val="2060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: Rounded Corners 25">
              <a:extLst>
                <a:ext uri="{FF2B5EF4-FFF2-40B4-BE49-F238E27FC236}">
                  <a16:creationId xmlns:a16="http://schemas.microsoft.com/office/drawing/2014/main" id="{9B05D6BA-5D90-5239-C014-52495378704B}"/>
                </a:ext>
              </a:extLst>
            </p:cNvPr>
            <p:cNvSpPr txBox="1"/>
            <p:nvPr/>
          </p:nvSpPr>
          <p:spPr>
            <a:xfrm>
              <a:off x="5070769" y="4243141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Express gratitude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C5411F3-CF18-FF31-AA70-E818272E5F2A}"/>
              </a:ext>
            </a:extLst>
          </p:cNvPr>
          <p:cNvGrpSpPr/>
          <p:nvPr/>
        </p:nvGrpSpPr>
        <p:grpSpPr>
          <a:xfrm>
            <a:off x="5896977" y="5351686"/>
            <a:ext cx="3898302" cy="304554"/>
            <a:chOff x="5354200" y="4690548"/>
            <a:chExt cx="3898302" cy="304554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FF5A408-098B-686C-FD7B-62AC3C673A1F}"/>
                </a:ext>
              </a:extLst>
            </p:cNvPr>
            <p:cNvSpPr/>
            <p:nvPr/>
          </p:nvSpPr>
          <p:spPr>
            <a:xfrm>
              <a:off x="5354200" y="4690548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38537"/>
                <a:satOff val="2607"/>
                <a:lumOff val="154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Rectangle: Rounded Corners 27">
              <a:extLst>
                <a:ext uri="{FF2B5EF4-FFF2-40B4-BE49-F238E27FC236}">
                  <a16:creationId xmlns:a16="http://schemas.microsoft.com/office/drawing/2014/main" id="{836AF0DF-D501-EF9C-EA6B-5DF453E6067A}"/>
                </a:ext>
              </a:extLst>
            </p:cNvPr>
            <p:cNvSpPr txBox="1"/>
            <p:nvPr/>
          </p:nvSpPr>
          <p:spPr>
            <a:xfrm>
              <a:off x="5369067" y="4705415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Regular breaks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E827CEE-F475-B625-BE64-911637E34E16}"/>
              </a:ext>
            </a:extLst>
          </p:cNvPr>
          <p:cNvGrpSpPr/>
          <p:nvPr/>
        </p:nvGrpSpPr>
        <p:grpSpPr>
          <a:xfrm>
            <a:off x="6050102" y="5800515"/>
            <a:ext cx="3898302" cy="304554"/>
            <a:chOff x="5507325" y="5139377"/>
            <a:chExt cx="3898302" cy="30455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0CE0D6FA-75C2-A6CD-1BDE-44532B56E35E}"/>
                </a:ext>
              </a:extLst>
            </p:cNvPr>
            <p:cNvSpPr/>
            <p:nvPr/>
          </p:nvSpPr>
          <p:spPr>
            <a:xfrm>
              <a:off x="5507325" y="5139377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25691"/>
                <a:satOff val="1738"/>
                <a:lumOff val="1030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Rectangle: Rounded Corners 29">
              <a:extLst>
                <a:ext uri="{FF2B5EF4-FFF2-40B4-BE49-F238E27FC236}">
                  <a16:creationId xmlns:a16="http://schemas.microsoft.com/office/drawing/2014/main" id="{E7775DED-9E2E-6ECB-6A3D-3978311CB8BE}"/>
                </a:ext>
              </a:extLst>
            </p:cNvPr>
            <p:cNvSpPr txBox="1"/>
            <p:nvPr/>
          </p:nvSpPr>
          <p:spPr>
            <a:xfrm>
              <a:off x="5522192" y="5154244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Self compassion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5483FF2-EED3-EF30-ACA6-A8D420A8081A}"/>
              </a:ext>
            </a:extLst>
          </p:cNvPr>
          <p:cNvGrpSpPr/>
          <p:nvPr/>
        </p:nvGrpSpPr>
        <p:grpSpPr>
          <a:xfrm>
            <a:off x="6182801" y="6231089"/>
            <a:ext cx="3898302" cy="304554"/>
            <a:chOff x="5640024" y="5569951"/>
            <a:chExt cx="3898302" cy="304554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0E139F0-38F0-8AEB-2A43-5ABAFF539624}"/>
                </a:ext>
              </a:extLst>
            </p:cNvPr>
            <p:cNvSpPr/>
            <p:nvPr/>
          </p:nvSpPr>
          <p:spPr>
            <a:xfrm>
              <a:off x="5640024" y="5569951"/>
              <a:ext cx="3898302" cy="30455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12846"/>
                <a:satOff val="869"/>
                <a:lumOff val="515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: Rounded Corners 31">
              <a:extLst>
                <a:ext uri="{FF2B5EF4-FFF2-40B4-BE49-F238E27FC236}">
                  <a16:creationId xmlns:a16="http://schemas.microsoft.com/office/drawing/2014/main" id="{704F8AC2-779B-BD8F-7EBF-5720B8996E33}"/>
                </a:ext>
              </a:extLst>
            </p:cNvPr>
            <p:cNvSpPr txBox="1"/>
            <p:nvPr/>
          </p:nvSpPr>
          <p:spPr>
            <a:xfrm>
              <a:off x="5654891" y="5584818"/>
              <a:ext cx="3868568" cy="274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Hydration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32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3" y="0"/>
            <a:ext cx="10515600" cy="5089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FOSTERING A SUPPORT COMMUNITY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A11A3-F78F-0675-7F3B-6984745D8F38}"/>
              </a:ext>
            </a:extLst>
          </p:cNvPr>
          <p:cNvSpPr/>
          <p:nvPr/>
        </p:nvSpPr>
        <p:spPr>
          <a:xfrm rot="5400000">
            <a:off x="1740417" y="1545728"/>
            <a:ext cx="1625089" cy="1958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8FFCC5-52AC-A4A9-EACC-ABB17B104CF3}"/>
              </a:ext>
            </a:extLst>
          </p:cNvPr>
          <p:cNvGrpSpPr/>
          <p:nvPr/>
        </p:nvGrpSpPr>
        <p:grpSpPr>
          <a:xfrm>
            <a:off x="2114484" y="508934"/>
            <a:ext cx="2175692" cy="1305415"/>
            <a:chOff x="1881401" y="212"/>
            <a:chExt cx="2175692" cy="1305415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466411D-884C-380B-E9C8-148A34E5CCAF}"/>
                </a:ext>
              </a:extLst>
            </p:cNvPr>
            <p:cNvSpPr/>
            <p:nvPr/>
          </p:nvSpPr>
          <p:spPr>
            <a:xfrm>
              <a:off x="1881401" y="212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: Rounded Corners 5">
              <a:extLst>
                <a:ext uri="{FF2B5EF4-FFF2-40B4-BE49-F238E27FC236}">
                  <a16:creationId xmlns:a16="http://schemas.microsoft.com/office/drawing/2014/main" id="{28B1CB8F-F386-9E3F-613B-7AEEA74790A9}"/>
                </a:ext>
              </a:extLst>
            </p:cNvPr>
            <p:cNvSpPr txBox="1"/>
            <p:nvPr/>
          </p:nvSpPr>
          <p:spPr>
            <a:xfrm>
              <a:off x="1919635" y="38446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Open communication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F1B661C-E5BC-3E50-ED68-97DBA52E7685}"/>
              </a:ext>
            </a:extLst>
          </p:cNvPr>
          <p:cNvSpPr/>
          <p:nvPr/>
        </p:nvSpPr>
        <p:spPr>
          <a:xfrm rot="5400000">
            <a:off x="1740417" y="3177497"/>
            <a:ext cx="1625089" cy="1958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314127"/>
              <a:satOff val="147"/>
              <a:lumOff val="44"/>
              <a:alphaOff val="0"/>
            </a:schemeClr>
          </a:fillRef>
          <a:effectRef idx="0">
            <a:schemeClr val="accent3">
              <a:hueOff val="-314127"/>
              <a:satOff val="147"/>
              <a:lumOff val="4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F0F5B1-9E78-E4C1-2E6F-E6F493D1B95C}"/>
              </a:ext>
            </a:extLst>
          </p:cNvPr>
          <p:cNvGrpSpPr/>
          <p:nvPr/>
        </p:nvGrpSpPr>
        <p:grpSpPr>
          <a:xfrm>
            <a:off x="2114484" y="2140703"/>
            <a:ext cx="2175692" cy="1305415"/>
            <a:chOff x="1881401" y="1631981"/>
            <a:chExt cx="2175692" cy="130541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78816DE-2B46-25B5-ECDA-BC2A2660449F}"/>
                </a:ext>
              </a:extLst>
            </p:cNvPr>
            <p:cNvSpPr/>
            <p:nvPr/>
          </p:nvSpPr>
          <p:spPr>
            <a:xfrm>
              <a:off x="1881401" y="1631981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2714"/>
                <a:satOff val="132"/>
                <a:lumOff val="39"/>
                <a:alphaOff val="0"/>
              </a:schemeClr>
            </a:fillRef>
            <a:effectRef idx="0">
              <a:schemeClr val="accent3">
                <a:hueOff val="-282714"/>
                <a:satOff val="132"/>
                <a:lumOff val="3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:a16="http://schemas.microsoft.com/office/drawing/2014/main" id="{8B3924F7-D811-6A16-C98A-6F4DAC131EB7}"/>
                </a:ext>
              </a:extLst>
            </p:cNvPr>
            <p:cNvSpPr txBox="1"/>
            <p:nvPr/>
          </p:nvSpPr>
          <p:spPr>
            <a:xfrm>
              <a:off x="1919635" y="1670215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Empathy and understanding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5A12B5B-9F56-866D-FA34-211C9C47DAB8}"/>
              </a:ext>
            </a:extLst>
          </p:cNvPr>
          <p:cNvSpPr/>
          <p:nvPr/>
        </p:nvSpPr>
        <p:spPr>
          <a:xfrm rot="5400000">
            <a:off x="1740417" y="4809266"/>
            <a:ext cx="1625089" cy="1958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628254"/>
              <a:satOff val="294"/>
              <a:lumOff val="87"/>
              <a:alphaOff val="0"/>
            </a:schemeClr>
          </a:fillRef>
          <a:effectRef idx="0">
            <a:schemeClr val="accent3">
              <a:hueOff val="-628254"/>
              <a:satOff val="294"/>
              <a:lumOff val="8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D56605-2C64-7644-07E1-5E19B529AF89}"/>
              </a:ext>
            </a:extLst>
          </p:cNvPr>
          <p:cNvGrpSpPr/>
          <p:nvPr/>
        </p:nvGrpSpPr>
        <p:grpSpPr>
          <a:xfrm>
            <a:off x="2114484" y="3772472"/>
            <a:ext cx="2175692" cy="1305415"/>
            <a:chOff x="1881401" y="3263750"/>
            <a:chExt cx="2175692" cy="130541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D876F0F-43CC-BAC0-E9DD-95B706F01882}"/>
                </a:ext>
              </a:extLst>
            </p:cNvPr>
            <p:cNvSpPr/>
            <p:nvPr/>
          </p:nvSpPr>
          <p:spPr>
            <a:xfrm>
              <a:off x="1881401" y="3263750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65429"/>
                <a:satOff val="264"/>
                <a:lumOff val="78"/>
                <a:alphaOff val="0"/>
              </a:schemeClr>
            </a:fillRef>
            <a:effectRef idx="0">
              <a:schemeClr val="accent3">
                <a:hueOff val="-565429"/>
                <a:satOff val="264"/>
                <a:lumOff val="7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: Rounded Corners 11">
              <a:extLst>
                <a:ext uri="{FF2B5EF4-FFF2-40B4-BE49-F238E27FC236}">
                  <a16:creationId xmlns:a16="http://schemas.microsoft.com/office/drawing/2014/main" id="{A0702082-8B27-69FA-CA4F-67394C0FBE1E}"/>
                </a:ext>
              </a:extLst>
            </p:cNvPr>
            <p:cNvSpPr txBox="1"/>
            <p:nvPr/>
          </p:nvSpPr>
          <p:spPr>
            <a:xfrm>
              <a:off x="1919635" y="3301984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Collaborative study groups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5A4638D-A939-B6B3-8CF5-C5E29C39FE73}"/>
              </a:ext>
            </a:extLst>
          </p:cNvPr>
          <p:cNvSpPr/>
          <p:nvPr/>
        </p:nvSpPr>
        <p:spPr>
          <a:xfrm>
            <a:off x="2556302" y="5625150"/>
            <a:ext cx="2886990" cy="1958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942381"/>
              <a:satOff val="441"/>
              <a:lumOff val="131"/>
              <a:alphaOff val="0"/>
            </a:schemeClr>
          </a:fillRef>
          <a:effectRef idx="0">
            <a:schemeClr val="accent3">
              <a:hueOff val="-942381"/>
              <a:satOff val="441"/>
              <a:lumOff val="13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CDD58B-8611-B73D-0466-B0DF4B0091AC}"/>
              </a:ext>
            </a:extLst>
          </p:cNvPr>
          <p:cNvGrpSpPr/>
          <p:nvPr/>
        </p:nvGrpSpPr>
        <p:grpSpPr>
          <a:xfrm>
            <a:off x="2114484" y="5404241"/>
            <a:ext cx="2175692" cy="1305415"/>
            <a:chOff x="1881401" y="4895519"/>
            <a:chExt cx="2175692" cy="130541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293D6D3-2368-8655-88F9-8B06C2F31EA5}"/>
                </a:ext>
              </a:extLst>
            </p:cNvPr>
            <p:cNvSpPr/>
            <p:nvPr/>
          </p:nvSpPr>
          <p:spPr>
            <a:xfrm>
              <a:off x="1881401" y="4895519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48143"/>
                <a:satOff val="397"/>
                <a:lumOff val="118"/>
                <a:alphaOff val="0"/>
              </a:schemeClr>
            </a:fillRef>
            <a:effectRef idx="0">
              <a:schemeClr val="accent3">
                <a:hueOff val="-848143"/>
                <a:satOff val="397"/>
                <a:lumOff val="1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: Rounded Corners 14">
              <a:extLst>
                <a:ext uri="{FF2B5EF4-FFF2-40B4-BE49-F238E27FC236}">
                  <a16:creationId xmlns:a16="http://schemas.microsoft.com/office/drawing/2014/main" id="{BAC16342-0766-FA84-6575-37A0FB7BDBC6}"/>
                </a:ext>
              </a:extLst>
            </p:cNvPr>
            <p:cNvSpPr txBox="1"/>
            <p:nvPr/>
          </p:nvSpPr>
          <p:spPr>
            <a:xfrm>
              <a:off x="1919635" y="4933753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Resource sharing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6029611-5551-ED17-6F20-A26842C1D5E9}"/>
              </a:ext>
            </a:extLst>
          </p:cNvPr>
          <p:cNvSpPr/>
          <p:nvPr/>
        </p:nvSpPr>
        <p:spPr>
          <a:xfrm rot="16200000">
            <a:off x="4634088" y="4809266"/>
            <a:ext cx="1625089" cy="1958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256508"/>
              <a:satOff val="588"/>
              <a:lumOff val="174"/>
              <a:alphaOff val="0"/>
            </a:schemeClr>
          </a:fillRef>
          <a:effectRef idx="0">
            <a:schemeClr val="accent3">
              <a:hueOff val="-1256508"/>
              <a:satOff val="588"/>
              <a:lumOff val="17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3D3F1B-0F93-234D-9536-D28D07B8F5A9}"/>
              </a:ext>
            </a:extLst>
          </p:cNvPr>
          <p:cNvGrpSpPr/>
          <p:nvPr/>
        </p:nvGrpSpPr>
        <p:grpSpPr>
          <a:xfrm>
            <a:off x="5008154" y="5404241"/>
            <a:ext cx="2175692" cy="1305415"/>
            <a:chOff x="4775071" y="4895519"/>
            <a:chExt cx="2175692" cy="130541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C326E21-B50E-C7F5-5A4D-36519F2303D9}"/>
                </a:ext>
              </a:extLst>
            </p:cNvPr>
            <p:cNvSpPr/>
            <p:nvPr/>
          </p:nvSpPr>
          <p:spPr>
            <a:xfrm>
              <a:off x="4775071" y="4895519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130857"/>
                <a:satOff val="529"/>
                <a:lumOff val="157"/>
                <a:alphaOff val="0"/>
              </a:schemeClr>
            </a:fillRef>
            <a:effectRef idx="0">
              <a:schemeClr val="accent3">
                <a:hueOff val="-1130857"/>
                <a:satOff val="529"/>
                <a:lumOff val="15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: Rounded Corners 17">
              <a:extLst>
                <a:ext uri="{FF2B5EF4-FFF2-40B4-BE49-F238E27FC236}">
                  <a16:creationId xmlns:a16="http://schemas.microsoft.com/office/drawing/2014/main" id="{E9658F80-B111-5DD6-0A8A-294113992227}"/>
                </a:ext>
              </a:extLst>
            </p:cNvPr>
            <p:cNvSpPr txBox="1"/>
            <p:nvPr/>
          </p:nvSpPr>
          <p:spPr>
            <a:xfrm>
              <a:off x="4813305" y="4933753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Celebrate diversity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1021E85-FBD6-E2B7-1B63-6D3FF9577647}"/>
              </a:ext>
            </a:extLst>
          </p:cNvPr>
          <p:cNvSpPr/>
          <p:nvPr/>
        </p:nvSpPr>
        <p:spPr>
          <a:xfrm rot="16200000">
            <a:off x="4634088" y="3177497"/>
            <a:ext cx="1625089" cy="1958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570635"/>
              <a:satOff val="734"/>
              <a:lumOff val="218"/>
              <a:alphaOff val="0"/>
            </a:schemeClr>
          </a:fillRef>
          <a:effectRef idx="0">
            <a:schemeClr val="accent3">
              <a:hueOff val="-1570635"/>
              <a:satOff val="734"/>
              <a:lumOff val="21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18F951-2517-D6B5-8557-D06D771EBE9C}"/>
              </a:ext>
            </a:extLst>
          </p:cNvPr>
          <p:cNvGrpSpPr/>
          <p:nvPr/>
        </p:nvGrpSpPr>
        <p:grpSpPr>
          <a:xfrm>
            <a:off x="5008154" y="3772472"/>
            <a:ext cx="2175692" cy="1305415"/>
            <a:chOff x="4775071" y="3263750"/>
            <a:chExt cx="2175692" cy="130541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5C0432C-1175-9690-B6D4-6645CE78FBD4}"/>
                </a:ext>
              </a:extLst>
            </p:cNvPr>
            <p:cNvSpPr/>
            <p:nvPr/>
          </p:nvSpPr>
          <p:spPr>
            <a:xfrm>
              <a:off x="4775071" y="3263750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3571"/>
                <a:satOff val="661"/>
                <a:lumOff val="196"/>
                <a:alphaOff val="0"/>
              </a:schemeClr>
            </a:fillRef>
            <a:effectRef idx="0">
              <a:schemeClr val="accent3">
                <a:hueOff val="-1413571"/>
                <a:satOff val="661"/>
                <a:lumOff val="19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: Rounded Corners 20">
              <a:extLst>
                <a:ext uri="{FF2B5EF4-FFF2-40B4-BE49-F238E27FC236}">
                  <a16:creationId xmlns:a16="http://schemas.microsoft.com/office/drawing/2014/main" id="{8D97497D-0C98-CF43-26C8-D1448DD9610A}"/>
                </a:ext>
              </a:extLst>
            </p:cNvPr>
            <p:cNvSpPr txBox="1"/>
            <p:nvPr/>
          </p:nvSpPr>
          <p:spPr>
            <a:xfrm>
              <a:off x="4813305" y="3301984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Random acts of kindness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A2B843D-C44D-09CA-BBC4-030FDA72ADF8}"/>
              </a:ext>
            </a:extLst>
          </p:cNvPr>
          <p:cNvSpPr/>
          <p:nvPr/>
        </p:nvSpPr>
        <p:spPr>
          <a:xfrm rot="16200000">
            <a:off x="4634088" y="1545728"/>
            <a:ext cx="1625089" cy="1958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884762"/>
              <a:satOff val="881"/>
              <a:lumOff val="261"/>
              <a:alphaOff val="0"/>
            </a:schemeClr>
          </a:fillRef>
          <a:effectRef idx="0">
            <a:schemeClr val="accent3">
              <a:hueOff val="-1884762"/>
              <a:satOff val="881"/>
              <a:lumOff val="26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4AB13E-6572-82AD-D342-14F6E277B6FF}"/>
              </a:ext>
            </a:extLst>
          </p:cNvPr>
          <p:cNvGrpSpPr/>
          <p:nvPr/>
        </p:nvGrpSpPr>
        <p:grpSpPr>
          <a:xfrm>
            <a:off x="5008154" y="2140703"/>
            <a:ext cx="2175692" cy="1305415"/>
            <a:chOff x="4775071" y="1631981"/>
            <a:chExt cx="2175692" cy="130541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68F1851-0F80-FAC5-A96A-176E15B89E87}"/>
                </a:ext>
              </a:extLst>
            </p:cNvPr>
            <p:cNvSpPr/>
            <p:nvPr/>
          </p:nvSpPr>
          <p:spPr>
            <a:xfrm>
              <a:off x="4775071" y="1631981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96286"/>
                <a:satOff val="793"/>
                <a:lumOff val="235"/>
                <a:alphaOff val="0"/>
              </a:schemeClr>
            </a:fillRef>
            <a:effectRef idx="0">
              <a:schemeClr val="accent3">
                <a:hueOff val="-1696286"/>
                <a:satOff val="793"/>
                <a:lumOff val="23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23">
              <a:extLst>
                <a:ext uri="{FF2B5EF4-FFF2-40B4-BE49-F238E27FC236}">
                  <a16:creationId xmlns:a16="http://schemas.microsoft.com/office/drawing/2014/main" id="{6536ED13-6311-38B2-0D0C-5C30BB808438}"/>
                </a:ext>
              </a:extLst>
            </p:cNvPr>
            <p:cNvSpPr txBox="1"/>
            <p:nvPr/>
          </p:nvSpPr>
          <p:spPr>
            <a:xfrm>
              <a:off x="4813305" y="1670215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Wellness workshops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D0DC23A-68D5-E3D2-D93C-90A46CE404D4}"/>
              </a:ext>
            </a:extLst>
          </p:cNvPr>
          <p:cNvSpPr/>
          <p:nvPr/>
        </p:nvSpPr>
        <p:spPr>
          <a:xfrm>
            <a:off x="5449972" y="729843"/>
            <a:ext cx="2886990" cy="1958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198889"/>
              <a:satOff val="1028"/>
              <a:lumOff val="305"/>
              <a:alphaOff val="0"/>
            </a:schemeClr>
          </a:fillRef>
          <a:effectRef idx="0">
            <a:schemeClr val="accent3">
              <a:hueOff val="-2198889"/>
              <a:satOff val="1028"/>
              <a:lumOff val="30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1E942E-9205-7D7C-C9FB-631E291BBFDD}"/>
              </a:ext>
            </a:extLst>
          </p:cNvPr>
          <p:cNvGrpSpPr/>
          <p:nvPr/>
        </p:nvGrpSpPr>
        <p:grpSpPr>
          <a:xfrm>
            <a:off x="5008154" y="508934"/>
            <a:ext cx="2175692" cy="1305415"/>
            <a:chOff x="4775071" y="212"/>
            <a:chExt cx="2175692" cy="1305415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C286811-7DB5-73DB-D6AC-2B008655861A}"/>
                </a:ext>
              </a:extLst>
            </p:cNvPr>
            <p:cNvSpPr/>
            <p:nvPr/>
          </p:nvSpPr>
          <p:spPr>
            <a:xfrm>
              <a:off x="4775071" y="212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979000"/>
                <a:satOff val="925"/>
                <a:lumOff val="274"/>
                <a:alphaOff val="0"/>
              </a:schemeClr>
            </a:fillRef>
            <a:effectRef idx="0">
              <a:schemeClr val="accent3">
                <a:hueOff val="-1979000"/>
                <a:satOff val="925"/>
                <a:lumOff val="27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: Rounded Corners 26">
              <a:extLst>
                <a:ext uri="{FF2B5EF4-FFF2-40B4-BE49-F238E27FC236}">
                  <a16:creationId xmlns:a16="http://schemas.microsoft.com/office/drawing/2014/main" id="{F9666663-F43A-1B2B-BCAB-646452165FB8}"/>
                </a:ext>
              </a:extLst>
            </p:cNvPr>
            <p:cNvSpPr txBox="1"/>
            <p:nvPr/>
          </p:nvSpPr>
          <p:spPr>
            <a:xfrm>
              <a:off x="4813305" y="38446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Support networks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9A47F65-2884-0AFC-B254-8D06236A32CA}"/>
              </a:ext>
            </a:extLst>
          </p:cNvPr>
          <p:cNvSpPr/>
          <p:nvPr/>
        </p:nvSpPr>
        <p:spPr>
          <a:xfrm rot="5400000">
            <a:off x="7527758" y="1545728"/>
            <a:ext cx="1625089" cy="1958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513016"/>
              <a:satOff val="1175"/>
              <a:lumOff val="348"/>
              <a:alphaOff val="0"/>
            </a:schemeClr>
          </a:fillRef>
          <a:effectRef idx="0">
            <a:schemeClr val="accent3">
              <a:hueOff val="-2513016"/>
              <a:satOff val="1175"/>
              <a:lumOff val="34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B7F289-04E0-2778-6034-DBADDA263075}"/>
              </a:ext>
            </a:extLst>
          </p:cNvPr>
          <p:cNvGrpSpPr/>
          <p:nvPr/>
        </p:nvGrpSpPr>
        <p:grpSpPr>
          <a:xfrm>
            <a:off x="7901824" y="508934"/>
            <a:ext cx="2175692" cy="1305415"/>
            <a:chOff x="7668741" y="212"/>
            <a:chExt cx="2175692" cy="130541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5B87A98-A8F0-AB8E-9557-107ADA55A343}"/>
                </a:ext>
              </a:extLst>
            </p:cNvPr>
            <p:cNvSpPr/>
            <p:nvPr/>
          </p:nvSpPr>
          <p:spPr>
            <a:xfrm>
              <a:off x="7668741" y="212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261714"/>
                <a:satOff val="1058"/>
                <a:lumOff val="314"/>
                <a:alphaOff val="0"/>
              </a:schemeClr>
            </a:fillRef>
            <a:effectRef idx="0">
              <a:schemeClr val="accent3">
                <a:hueOff val="-2261714"/>
                <a:satOff val="1058"/>
                <a:lumOff val="31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: Rounded Corners 29">
              <a:extLst>
                <a:ext uri="{FF2B5EF4-FFF2-40B4-BE49-F238E27FC236}">
                  <a16:creationId xmlns:a16="http://schemas.microsoft.com/office/drawing/2014/main" id="{0EA6C9F3-B80A-70F9-6F54-B0DA44D09427}"/>
                </a:ext>
              </a:extLst>
            </p:cNvPr>
            <p:cNvSpPr txBox="1"/>
            <p:nvPr/>
          </p:nvSpPr>
          <p:spPr>
            <a:xfrm>
              <a:off x="7706975" y="38446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Cultural exchanges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64A8A6F-AB31-F0D0-FB5C-3729DA64FF6A}"/>
              </a:ext>
            </a:extLst>
          </p:cNvPr>
          <p:cNvSpPr/>
          <p:nvPr/>
        </p:nvSpPr>
        <p:spPr>
          <a:xfrm rot="5400000">
            <a:off x="7527758" y="3177497"/>
            <a:ext cx="1625089" cy="19581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2827143"/>
              <a:satOff val="1322"/>
              <a:lumOff val="392"/>
              <a:alphaOff val="0"/>
            </a:schemeClr>
          </a:fillRef>
          <a:effectRef idx="0">
            <a:schemeClr val="accent3">
              <a:hueOff val="-2827143"/>
              <a:satOff val="1322"/>
              <a:lumOff val="39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A2FE4C-E0D6-20A0-CC57-8B902BCA1B93}"/>
              </a:ext>
            </a:extLst>
          </p:cNvPr>
          <p:cNvGrpSpPr/>
          <p:nvPr/>
        </p:nvGrpSpPr>
        <p:grpSpPr>
          <a:xfrm>
            <a:off x="7901824" y="2140703"/>
            <a:ext cx="2175692" cy="1305415"/>
            <a:chOff x="7668741" y="1631981"/>
            <a:chExt cx="2175692" cy="130541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CC1C777-39AA-0FF0-C713-C3221D114CC6}"/>
                </a:ext>
              </a:extLst>
            </p:cNvPr>
            <p:cNvSpPr/>
            <p:nvPr/>
          </p:nvSpPr>
          <p:spPr>
            <a:xfrm>
              <a:off x="7668741" y="1631981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544429"/>
                <a:satOff val="1190"/>
                <a:lumOff val="353"/>
                <a:alphaOff val="0"/>
              </a:schemeClr>
            </a:fillRef>
            <a:effectRef idx="0">
              <a:schemeClr val="accent3">
                <a:hueOff val="-2544429"/>
                <a:satOff val="1190"/>
                <a:lumOff val="35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: Rounded Corners 32">
              <a:extLst>
                <a:ext uri="{FF2B5EF4-FFF2-40B4-BE49-F238E27FC236}">
                  <a16:creationId xmlns:a16="http://schemas.microsoft.com/office/drawing/2014/main" id="{7D2B697F-59E0-8EEF-DD00-340A2F4488B4}"/>
                </a:ext>
              </a:extLst>
            </p:cNvPr>
            <p:cNvSpPr txBox="1"/>
            <p:nvPr/>
          </p:nvSpPr>
          <p:spPr>
            <a:xfrm>
              <a:off x="7706975" y="1670215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Conflict resolution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BA4350-1265-A793-54D8-760FFF2833BD}"/>
              </a:ext>
            </a:extLst>
          </p:cNvPr>
          <p:cNvGrpSpPr/>
          <p:nvPr/>
        </p:nvGrpSpPr>
        <p:grpSpPr>
          <a:xfrm>
            <a:off x="7901824" y="3772472"/>
            <a:ext cx="2175692" cy="1305415"/>
            <a:chOff x="7668741" y="3263750"/>
            <a:chExt cx="2175692" cy="130541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4D57013-CB43-E2B8-E76F-224D063DE66D}"/>
                </a:ext>
              </a:extLst>
            </p:cNvPr>
            <p:cNvSpPr/>
            <p:nvPr/>
          </p:nvSpPr>
          <p:spPr>
            <a:xfrm>
              <a:off x="7668741" y="3263750"/>
              <a:ext cx="2175692" cy="13054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27143"/>
                <a:satOff val="1322"/>
                <a:lumOff val="392"/>
                <a:alphaOff val="0"/>
              </a:schemeClr>
            </a:fillRef>
            <a:effectRef idx="0">
              <a:schemeClr val="accent3">
                <a:hueOff val="-2827143"/>
                <a:satOff val="1322"/>
                <a:lumOff val="3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: Rounded Corners 34">
              <a:extLst>
                <a:ext uri="{FF2B5EF4-FFF2-40B4-BE49-F238E27FC236}">
                  <a16:creationId xmlns:a16="http://schemas.microsoft.com/office/drawing/2014/main" id="{E3C468F8-4F24-FCDA-4C8A-9F2E95802A57}"/>
                </a:ext>
              </a:extLst>
            </p:cNvPr>
            <p:cNvSpPr txBox="1"/>
            <p:nvPr/>
          </p:nvSpPr>
          <p:spPr>
            <a:xfrm>
              <a:off x="7706975" y="3301984"/>
              <a:ext cx="2099224" cy="1228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Volunteer opportunities.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8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0415" y="0"/>
            <a:ext cx="3589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FOR OTHERS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68" y="523220"/>
            <a:ext cx="2762250" cy="1657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17818" y="523220"/>
            <a:ext cx="7615157" cy="145228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</a:t>
            </a:r>
          </a:p>
          <a:p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involves demonstrating empathy, kindness, and support to fellow residents.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2498723"/>
            <a:ext cx="4787153" cy="76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Caring for others involves: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5FFC4B-E819-EC43-23E5-D9DE165EF57C}"/>
              </a:ext>
            </a:extLst>
          </p:cNvPr>
          <p:cNvGrpSpPr/>
          <p:nvPr/>
        </p:nvGrpSpPr>
        <p:grpSpPr>
          <a:xfrm>
            <a:off x="848439" y="3153433"/>
            <a:ext cx="2182408" cy="1309445"/>
            <a:chOff x="4030" y="679175"/>
            <a:chExt cx="2182408" cy="130944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E65CE-8D8E-F052-8201-EFBFD0BD63D6}"/>
                </a:ext>
              </a:extLst>
            </p:cNvPr>
            <p:cNvSpPr/>
            <p:nvPr/>
          </p:nvSpPr>
          <p:spPr>
            <a:xfrm>
              <a:off x="4030" y="679175"/>
              <a:ext cx="2182408" cy="130944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30D3FB-DE0E-0AB6-FCB6-EB2870CACEDC}"/>
                </a:ext>
              </a:extLst>
            </p:cNvPr>
            <p:cNvSpPr txBox="1"/>
            <p:nvPr/>
          </p:nvSpPr>
          <p:spPr>
            <a:xfrm>
              <a:off x="4030" y="679175"/>
              <a:ext cx="2182408" cy="1309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Small acts of kindness</a:t>
              </a:r>
              <a:endParaRPr lang="en-US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1B3695-6CA7-7F19-43F0-E79ECCE7072C}"/>
              </a:ext>
            </a:extLst>
          </p:cNvPr>
          <p:cNvGrpSpPr/>
          <p:nvPr/>
        </p:nvGrpSpPr>
        <p:grpSpPr>
          <a:xfrm>
            <a:off x="3650685" y="3132953"/>
            <a:ext cx="2182408" cy="1309445"/>
            <a:chOff x="2404680" y="679175"/>
            <a:chExt cx="2182408" cy="130944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72C87D-7796-1E89-50C0-6D6BE9A544A7}"/>
                </a:ext>
              </a:extLst>
            </p:cNvPr>
            <p:cNvSpPr/>
            <p:nvPr/>
          </p:nvSpPr>
          <p:spPr>
            <a:xfrm>
              <a:off x="2404680" y="679175"/>
              <a:ext cx="2182408" cy="130944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353393"/>
                <a:satOff val="165"/>
                <a:lumOff val="49"/>
                <a:alphaOff val="0"/>
              </a:schemeClr>
            </a:fillRef>
            <a:effectRef idx="0">
              <a:schemeClr val="accent3">
                <a:hueOff val="-353393"/>
                <a:satOff val="165"/>
                <a:lumOff val="4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BB376E-8E57-B60C-E3EB-6539E5A51CAD}"/>
                </a:ext>
              </a:extLst>
            </p:cNvPr>
            <p:cNvSpPr txBox="1"/>
            <p:nvPr/>
          </p:nvSpPr>
          <p:spPr>
            <a:xfrm>
              <a:off x="2404680" y="679175"/>
              <a:ext cx="2182408" cy="1309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Active listening</a:t>
              </a:r>
              <a:endParaRPr lang="en-US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4B6120-1A53-4091-370E-B2A2221697CD}"/>
              </a:ext>
            </a:extLst>
          </p:cNvPr>
          <p:cNvGrpSpPr/>
          <p:nvPr/>
        </p:nvGrpSpPr>
        <p:grpSpPr>
          <a:xfrm>
            <a:off x="6339348" y="3153433"/>
            <a:ext cx="2182408" cy="1309445"/>
            <a:chOff x="4805330" y="679175"/>
            <a:chExt cx="2182408" cy="130944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5546B-EDE8-A2FB-19D7-12F914552FFD}"/>
                </a:ext>
              </a:extLst>
            </p:cNvPr>
            <p:cNvSpPr/>
            <p:nvPr/>
          </p:nvSpPr>
          <p:spPr>
            <a:xfrm>
              <a:off x="4805330" y="679175"/>
              <a:ext cx="2182408" cy="130944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706786"/>
                <a:satOff val="331"/>
                <a:lumOff val="98"/>
                <a:alphaOff val="0"/>
              </a:schemeClr>
            </a:fillRef>
            <a:effectRef idx="0">
              <a:schemeClr val="accent3">
                <a:hueOff val="-706786"/>
                <a:satOff val="331"/>
                <a:lumOff val="9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1F276C-0DD1-BFD7-ACB4-B588C6DBD417}"/>
                </a:ext>
              </a:extLst>
            </p:cNvPr>
            <p:cNvSpPr txBox="1"/>
            <p:nvPr/>
          </p:nvSpPr>
          <p:spPr>
            <a:xfrm>
              <a:off x="4805330" y="679175"/>
              <a:ext cx="2182408" cy="1309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Encouragement</a:t>
              </a:r>
              <a:endParaRPr lang="en-US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75222-E747-01E3-A2CF-4569EC76AE90}"/>
              </a:ext>
            </a:extLst>
          </p:cNvPr>
          <p:cNvGrpSpPr/>
          <p:nvPr/>
        </p:nvGrpSpPr>
        <p:grpSpPr>
          <a:xfrm>
            <a:off x="9050567" y="3153434"/>
            <a:ext cx="2182408" cy="1309445"/>
            <a:chOff x="7205980" y="679175"/>
            <a:chExt cx="2182408" cy="130944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0D5BD8C-4FB3-7DEE-EB29-81C13FECDE87}"/>
                </a:ext>
              </a:extLst>
            </p:cNvPr>
            <p:cNvSpPr/>
            <p:nvPr/>
          </p:nvSpPr>
          <p:spPr>
            <a:xfrm>
              <a:off x="7205980" y="679175"/>
              <a:ext cx="2182408" cy="130944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060179"/>
                <a:satOff val="496"/>
                <a:lumOff val="147"/>
                <a:alphaOff val="0"/>
              </a:schemeClr>
            </a:fillRef>
            <a:effectRef idx="0">
              <a:schemeClr val="accent3">
                <a:hueOff val="-1060179"/>
                <a:satOff val="496"/>
                <a:lumOff val="1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7D913E-8FC8-2E3D-2909-F305595A3493}"/>
                </a:ext>
              </a:extLst>
            </p:cNvPr>
            <p:cNvSpPr txBox="1"/>
            <p:nvPr/>
          </p:nvSpPr>
          <p:spPr>
            <a:xfrm>
              <a:off x="7205980" y="679175"/>
              <a:ext cx="2182408" cy="1309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Offering assistance</a:t>
              </a:r>
              <a:endParaRPr lang="en-US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5DF875-6860-9CDA-7D07-B3A5AB45EB88}"/>
              </a:ext>
            </a:extLst>
          </p:cNvPr>
          <p:cNvGrpSpPr/>
          <p:nvPr/>
        </p:nvGrpSpPr>
        <p:grpSpPr>
          <a:xfrm>
            <a:off x="228600" y="4805671"/>
            <a:ext cx="1572808" cy="1050266"/>
            <a:chOff x="9606630" y="679175"/>
            <a:chExt cx="2182408" cy="130944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7FC980-A6BC-14FC-CAC6-9466FBCB8999}"/>
                </a:ext>
              </a:extLst>
            </p:cNvPr>
            <p:cNvSpPr/>
            <p:nvPr/>
          </p:nvSpPr>
          <p:spPr>
            <a:xfrm>
              <a:off x="9606630" y="679175"/>
              <a:ext cx="2182408" cy="130944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3571"/>
                <a:satOff val="661"/>
                <a:lumOff val="196"/>
                <a:alphaOff val="0"/>
              </a:schemeClr>
            </a:fillRef>
            <a:effectRef idx="0">
              <a:schemeClr val="accent3">
                <a:hueOff val="-1413571"/>
                <a:satOff val="661"/>
                <a:lumOff val="19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4520FC-6C9E-7FCB-62F2-514A3660926A}"/>
                </a:ext>
              </a:extLst>
            </p:cNvPr>
            <p:cNvSpPr txBox="1"/>
            <p:nvPr/>
          </p:nvSpPr>
          <p:spPr>
            <a:xfrm>
              <a:off x="9606630" y="679175"/>
              <a:ext cx="2182408" cy="1309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Inclusion</a:t>
              </a:r>
              <a:endParaRPr lang="en-US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FD5D20-0AC4-E902-CC81-1031FC6DAF21}"/>
              </a:ext>
            </a:extLst>
          </p:cNvPr>
          <p:cNvGrpSpPr/>
          <p:nvPr/>
        </p:nvGrpSpPr>
        <p:grpSpPr>
          <a:xfrm>
            <a:off x="1957738" y="4776436"/>
            <a:ext cx="2182408" cy="1309445"/>
            <a:chOff x="1204355" y="2206861"/>
            <a:chExt cx="2182408" cy="13094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55C8C7C-EED1-8931-AE16-5AE38785AA2A}"/>
                </a:ext>
              </a:extLst>
            </p:cNvPr>
            <p:cNvSpPr/>
            <p:nvPr/>
          </p:nvSpPr>
          <p:spPr>
            <a:xfrm>
              <a:off x="1204355" y="2206861"/>
              <a:ext cx="2182408" cy="130944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766964"/>
                <a:satOff val="826"/>
                <a:lumOff val="245"/>
                <a:alphaOff val="0"/>
              </a:schemeClr>
            </a:fillRef>
            <a:effectRef idx="0">
              <a:schemeClr val="accent3">
                <a:hueOff val="-1766964"/>
                <a:satOff val="826"/>
                <a:lumOff val="2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7323B1-B06D-4E4E-49F1-D0FCF8B9BA37}"/>
                </a:ext>
              </a:extLst>
            </p:cNvPr>
            <p:cNvSpPr txBox="1"/>
            <p:nvPr/>
          </p:nvSpPr>
          <p:spPr>
            <a:xfrm>
              <a:off x="1204355" y="2206861"/>
              <a:ext cx="2182408" cy="1309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Celebrating achievements</a:t>
              </a:r>
              <a:endParaRPr lang="en-US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E422DA-62D1-F67B-ABC3-7429B3F3FCAE}"/>
              </a:ext>
            </a:extLst>
          </p:cNvPr>
          <p:cNvGrpSpPr/>
          <p:nvPr/>
        </p:nvGrpSpPr>
        <p:grpSpPr>
          <a:xfrm>
            <a:off x="4249267" y="4776436"/>
            <a:ext cx="2182408" cy="1309445"/>
            <a:chOff x="3605005" y="2206861"/>
            <a:chExt cx="2182408" cy="130944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F455F4-B28B-386A-D8FB-1FC5D066C16C}"/>
                </a:ext>
              </a:extLst>
            </p:cNvPr>
            <p:cNvSpPr/>
            <p:nvPr/>
          </p:nvSpPr>
          <p:spPr>
            <a:xfrm>
              <a:off x="3605005" y="2206861"/>
              <a:ext cx="2182408" cy="130944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120357"/>
                <a:satOff val="992"/>
                <a:lumOff val="294"/>
                <a:alphaOff val="0"/>
              </a:schemeClr>
            </a:fillRef>
            <a:effectRef idx="0">
              <a:schemeClr val="accent3">
                <a:hueOff val="-2120357"/>
                <a:satOff val="992"/>
                <a:lumOff val="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AEB58C-9F54-E992-3675-904CDB749090}"/>
                </a:ext>
              </a:extLst>
            </p:cNvPr>
            <p:cNvSpPr txBox="1"/>
            <p:nvPr/>
          </p:nvSpPr>
          <p:spPr>
            <a:xfrm>
              <a:off x="3605005" y="2206861"/>
              <a:ext cx="2182408" cy="1309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Respecting differences</a:t>
              </a:r>
              <a:endParaRPr lang="en-US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88B9A0-4302-F1F2-6AC2-CF0F13F7D913}"/>
              </a:ext>
            </a:extLst>
          </p:cNvPr>
          <p:cNvGrpSpPr/>
          <p:nvPr/>
        </p:nvGrpSpPr>
        <p:grpSpPr>
          <a:xfrm>
            <a:off x="6649917" y="4805671"/>
            <a:ext cx="2182408" cy="1309445"/>
            <a:chOff x="6005655" y="2206861"/>
            <a:chExt cx="2182408" cy="13094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4228C3-723D-91C2-F4C9-94E5314E9321}"/>
                </a:ext>
              </a:extLst>
            </p:cNvPr>
            <p:cNvSpPr/>
            <p:nvPr/>
          </p:nvSpPr>
          <p:spPr>
            <a:xfrm>
              <a:off x="6005655" y="2206861"/>
              <a:ext cx="2182408" cy="130944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473750"/>
                <a:satOff val="1157"/>
                <a:lumOff val="343"/>
                <a:alphaOff val="0"/>
              </a:schemeClr>
            </a:fillRef>
            <a:effectRef idx="0">
              <a:schemeClr val="accent3">
                <a:hueOff val="-2473750"/>
                <a:satOff val="1157"/>
                <a:lumOff val="3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4FC882-83BA-482F-087F-9D69CFA258F3}"/>
                </a:ext>
              </a:extLst>
            </p:cNvPr>
            <p:cNvSpPr txBox="1"/>
            <p:nvPr/>
          </p:nvSpPr>
          <p:spPr>
            <a:xfrm>
              <a:off x="6005655" y="2206861"/>
              <a:ext cx="2182408" cy="1309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Volunteer initiative</a:t>
              </a:r>
              <a:endParaRPr lang="en-US"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E591F4-BC66-0959-9DA8-AC572677E03D}"/>
              </a:ext>
            </a:extLst>
          </p:cNvPr>
          <p:cNvGrpSpPr/>
          <p:nvPr/>
        </p:nvGrpSpPr>
        <p:grpSpPr>
          <a:xfrm>
            <a:off x="9050567" y="4827863"/>
            <a:ext cx="2182408" cy="1309445"/>
            <a:chOff x="8406305" y="2206861"/>
            <a:chExt cx="2182408" cy="130944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6B281F-1168-4973-B938-0C32C2A43E7F}"/>
                </a:ext>
              </a:extLst>
            </p:cNvPr>
            <p:cNvSpPr/>
            <p:nvPr/>
          </p:nvSpPr>
          <p:spPr>
            <a:xfrm>
              <a:off x="8406305" y="2206861"/>
              <a:ext cx="2182408" cy="130944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827143"/>
                <a:satOff val="1322"/>
                <a:lumOff val="392"/>
                <a:alphaOff val="0"/>
              </a:schemeClr>
            </a:fillRef>
            <a:effectRef idx="0">
              <a:schemeClr val="accent3">
                <a:hueOff val="-2827143"/>
                <a:satOff val="1322"/>
                <a:lumOff val="3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EE839A-FFE2-5B01-315B-EF1A101AEB2E}"/>
                </a:ext>
              </a:extLst>
            </p:cNvPr>
            <p:cNvSpPr txBox="1"/>
            <p:nvPr/>
          </p:nvSpPr>
          <p:spPr>
            <a:xfrm>
              <a:off x="8406305" y="2206861"/>
              <a:ext cx="2182408" cy="1309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Offering emotional support. </a:t>
              </a:r>
              <a:endParaRPr lang="en-US" sz="20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8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16" y="0"/>
            <a:ext cx="10515600" cy="81821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BENEFITS OF CARING FOR OTHERS.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7" y="667894"/>
            <a:ext cx="2847975" cy="1600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7434" y="2245710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well-being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86859" y="2327922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 bonds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50" y="730319"/>
            <a:ext cx="2390775" cy="1600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285668" y="237930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isolation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627" y="799037"/>
            <a:ext cx="2619375" cy="16141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745559" y="2393414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atmosphere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954" y="825395"/>
            <a:ext cx="2393399" cy="15502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5244" y="4076271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 resilience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46" y="2660867"/>
            <a:ext cx="3181350" cy="14382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080575" y="4176413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 success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133" y="2680382"/>
            <a:ext cx="2581275" cy="15462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387503" y="4293955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mental health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4590" y="2780111"/>
            <a:ext cx="2143125" cy="160014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26620" y="6352580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Confidence and self-esteem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034" y="4544513"/>
            <a:ext cx="2366229" cy="182823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818554" y="6189863"/>
            <a:ext cx="2594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of fulfillment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25142" y="6330620"/>
            <a:ext cx="273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 learning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9060" y="4697644"/>
            <a:ext cx="2590800" cy="16751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8027" y="474716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8" grpId="0"/>
      <p:bldP spid="30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2344</TotalTime>
  <Words>487</Words>
  <Application>Microsoft Office PowerPoint</Application>
  <PresentationFormat>Widescreen</PresentationFormat>
  <Paragraphs>149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Century Schoolbook</vt:lpstr>
      <vt:lpstr>Tahoma</vt:lpstr>
      <vt:lpstr>Wingdings 2</vt:lpstr>
      <vt:lpstr>View</vt:lpstr>
      <vt:lpstr>PowerPoint Presentation</vt:lpstr>
      <vt:lpstr>INTRODUCTION</vt:lpstr>
      <vt:lpstr>PowerPoint Presentation</vt:lpstr>
      <vt:lpstr>IMPORTANCE OF SELF CARE</vt:lpstr>
      <vt:lpstr>CHALLENGES IN POSTGRADUATE HOSTEL </vt:lpstr>
      <vt:lpstr>STRATEGIES FOR SELF CARE</vt:lpstr>
      <vt:lpstr>FOSTERING A SUPPORT COMMUNITY</vt:lpstr>
      <vt:lpstr>PowerPoint Presentation</vt:lpstr>
      <vt:lpstr>BENEFITS OF CARING FOR OTHERS.</vt:lpstr>
      <vt:lpstr>EXAMPLES OF CARING FOR OTHERS</vt:lpstr>
      <vt:lpstr>HOW TO PROMOTE WELL-BEING WITHIN THE  POSTGRADUATE HOSTEL. </vt:lpstr>
      <vt:lpstr>INSTITUTIONAL SUPPORT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Samuel Nwachokor</cp:lastModifiedBy>
  <cp:revision>78</cp:revision>
  <dcterms:created xsi:type="dcterms:W3CDTF">2023-06-22T16:49:39Z</dcterms:created>
  <dcterms:modified xsi:type="dcterms:W3CDTF">2023-09-11T15:22:36Z</dcterms:modified>
</cp:coreProperties>
</file>