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58" r:id="rId4"/>
    <p:sldId id="302" r:id="rId5"/>
    <p:sldId id="259" r:id="rId6"/>
    <p:sldId id="293" r:id="rId7"/>
    <p:sldId id="308" r:id="rId8"/>
    <p:sldId id="300" r:id="rId9"/>
    <p:sldId id="304" r:id="rId10"/>
    <p:sldId id="294" r:id="rId11"/>
    <p:sldId id="284" r:id="rId12"/>
    <p:sldId id="295" r:id="rId13"/>
    <p:sldId id="296" r:id="rId14"/>
    <p:sldId id="297" r:id="rId15"/>
    <p:sldId id="289" r:id="rId16"/>
    <p:sldId id="287" r:id="rId17"/>
    <p:sldId id="263" r:id="rId18"/>
    <p:sldId id="264" r:id="rId19"/>
    <p:sldId id="265" r:id="rId20"/>
    <p:sldId id="267" r:id="rId21"/>
    <p:sldId id="268" r:id="rId22"/>
    <p:sldId id="271" r:id="rId23"/>
    <p:sldId id="272" r:id="rId24"/>
    <p:sldId id="273" r:id="rId25"/>
    <p:sldId id="275" r:id="rId26"/>
    <p:sldId id="276" r:id="rId27"/>
    <p:sldId id="277" r:id="rId28"/>
    <p:sldId id="305" r:id="rId29"/>
    <p:sldId id="306" r:id="rId30"/>
    <p:sldId id="307" r:id="rId31"/>
    <p:sldId id="279" r:id="rId32"/>
    <p:sldId id="292" r:id="rId33"/>
  </p:sldIdLst>
  <p:sldSz cx="9144000" cy="6858000" type="screen4x3"/>
  <p:notesSz cx="6858000" cy="9144000"/>
  <p:embeddedFontLst>
    <p:embeddedFont>
      <p:font typeface="MS Mincho" panose="02020609040205080304" pitchFamily="49" charset="-128"/>
      <p:regular r:id="rId35"/>
    </p:embeddedFont>
    <p:embeddedFont>
      <p:font typeface="Berlin Sans FB Demi" panose="020E0802020502020306" pitchFamily="34" charset="0"/>
      <p:bold r:id="rId36"/>
    </p:embeddedFont>
    <p:embeddedFont>
      <p:font typeface="Arial Rounded MT Bold" panose="020F0704030504030204" pitchFamily="34" charset="0"/>
      <p:regular r:id="rId37"/>
    </p:embeddedFont>
    <p:embeddedFont>
      <p:font typeface="Calibri" panose="020F0502020204030204" pitchFamily="34" charset="0"/>
      <p:regular r:id="rId38"/>
      <p:bold r:id="rId39"/>
      <p:italic r:id="rId40"/>
      <p:boldItalic r:id="rId41"/>
    </p:embeddedFont>
    <p:embeddedFont>
      <p:font typeface="Arial Black" panose="020B0A04020102020204" pitchFamily="34" charset="0"/>
      <p:bold r:id="rId42"/>
    </p:embeddedFont>
    <p:embeddedFont>
      <p:font typeface="Algerian" panose="04020705040A02060702" pitchFamily="82"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E929FDE0-C9FA-4F7A-AC90-131E06673648}">
          <p14:sldIdLst>
            <p14:sldId id="256"/>
            <p14:sldId id="257"/>
            <p14:sldId id="258"/>
            <p14:sldId id="302"/>
            <p14:sldId id="259"/>
            <p14:sldId id="293"/>
            <p14:sldId id="308"/>
            <p14:sldId id="300"/>
            <p14:sldId id="304"/>
            <p14:sldId id="294"/>
            <p14:sldId id="284"/>
            <p14:sldId id="295"/>
            <p14:sldId id="296"/>
            <p14:sldId id="297"/>
            <p14:sldId id="289"/>
            <p14:sldId id="287"/>
            <p14:sldId id="263"/>
            <p14:sldId id="264"/>
            <p14:sldId id="265"/>
            <p14:sldId id="267"/>
            <p14:sldId id="268"/>
            <p14:sldId id="271"/>
            <p14:sldId id="272"/>
            <p14:sldId id="273"/>
            <p14:sldId id="275"/>
          </p14:sldIdLst>
        </p14:section>
        <p14:section name="Untitled Section" id="{3723345E-F723-454A-8634-C901CE9D733E}">
          <p14:sldIdLst>
            <p14:sldId id="276"/>
            <p14:sldId id="277"/>
            <p14:sldId id="305"/>
            <p14:sldId id="306"/>
            <p14:sldId id="307"/>
            <p14:sldId id="279"/>
            <p14:sldId id="2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hyEI3iHzak1fFbyI/KMrGMPB5J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0CBA25-4FB7-4495-B61C-B8587B166FAC}">
  <a:tblStyle styleId="{300CBA25-4FB7-4495-B61C-B8587B166FA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38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5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53227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403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675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6452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3343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8084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1166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3325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715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3577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4868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0" name="Google Shape;25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None/>
              </a:pPr>
              <a:t>26</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672445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3331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4885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1396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02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312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2383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0069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2340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9215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1661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6" name="Google Shape;34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None/>
              </a:pPr>
              <a:t>16</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208484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advClick="0">
    <p:cut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advClick="0">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advClick="0">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advClick="0">
    <p:cut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4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advClick="0">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4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4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4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advClick="0">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advClick="0">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advClick="0">
    <p:cut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7"/>
          <p:cNvSpPr>
            <a:spLocks noGrp="1"/>
          </p:cNvSpPr>
          <p:nvPr>
            <p:ph type="pic" idx="2"/>
          </p:nvPr>
        </p:nvSpPr>
        <p:spPr>
          <a:xfrm>
            <a:off x="1792288" y="612775"/>
            <a:ext cx="5486400" cy="4114800"/>
          </a:xfrm>
          <a:prstGeom prst="rect">
            <a:avLst/>
          </a:prstGeom>
          <a:noFill/>
          <a:ln>
            <a:noFill/>
          </a:ln>
        </p:spPr>
      </p:sp>
      <p:sp>
        <p:nvSpPr>
          <p:cNvPr id="68" name="Google Shape;68;p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advClick="0">
    <p:cut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advClick="0">
    <p:cut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ransition advClick="0">
    <p:cut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gif"/><Relationship Id="rId3" Type="http://schemas.openxmlformats.org/officeDocument/2006/relationships/hyperlink" Target="http://www.facebook.com/unnlibrary" TargetMode="External"/><Relationship Id="rId7" Type="http://schemas.openxmlformats.org/officeDocument/2006/relationships/hyperlink" Target="http://libraryunn.blogspot.com.ng/" TargetMode="External"/><Relationship Id="rId12"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hyperlink" Target="https://twitter.com/libraryunn" TargetMode="Externa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hyperlink" Target="http://library.unn.edu.n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elgaronline.com/noresults?access=user"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www.nature.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3" name="Google Shape;93;p1"/>
          <p:cNvSpPr/>
          <p:nvPr/>
        </p:nvSpPr>
        <p:spPr>
          <a:xfrm>
            <a:off x="2715348" y="3657600"/>
            <a:ext cx="3499922" cy="589912"/>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2000" b="1" dirty="0" smtClean="0">
                <a:solidFill>
                  <a:schemeClr val="dk1"/>
                </a:solidFill>
                <a:latin typeface="Times New Roman"/>
                <a:ea typeface="Times New Roman"/>
                <a:cs typeface="Times New Roman"/>
                <a:sym typeface="Times New Roman"/>
              </a:rPr>
              <a:t>Dr </a:t>
            </a:r>
            <a:r>
              <a:rPr lang="en-US" sz="2000" b="1" dirty="0">
                <a:solidFill>
                  <a:schemeClr val="dk1"/>
                </a:solidFill>
                <a:latin typeface="Times New Roman"/>
                <a:ea typeface="Times New Roman"/>
                <a:cs typeface="Times New Roman"/>
                <a:sym typeface="Times New Roman"/>
              </a:rPr>
              <a:t>(</a:t>
            </a:r>
            <a:r>
              <a:rPr lang="en-US" sz="2000" b="1" dirty="0" err="1">
                <a:solidFill>
                  <a:schemeClr val="dk1"/>
                </a:solidFill>
                <a:latin typeface="Times New Roman"/>
                <a:ea typeface="Times New Roman"/>
                <a:cs typeface="Times New Roman"/>
                <a:sym typeface="Times New Roman"/>
              </a:rPr>
              <a:t>Mrs</a:t>
            </a:r>
            <a:r>
              <a:rPr lang="en-US" sz="2000" b="1" dirty="0">
                <a:solidFill>
                  <a:schemeClr val="dk1"/>
                </a:solidFill>
                <a:latin typeface="Times New Roman"/>
                <a:ea typeface="Times New Roman"/>
                <a:cs typeface="Times New Roman"/>
                <a:sym typeface="Times New Roman"/>
              </a:rPr>
              <a:t>) PROMISE I. ILO</a:t>
            </a:r>
            <a:endParaRPr sz="2000" b="1" dirty="0">
              <a:solidFill>
                <a:schemeClr val="dk1"/>
              </a:solidFill>
              <a:latin typeface="Times New Roman"/>
              <a:ea typeface="Times New Roman"/>
              <a:cs typeface="Times New Roman"/>
              <a:sym typeface="Times New Roman"/>
            </a:endParaRPr>
          </a:p>
          <a:p>
            <a:pPr marL="0" marR="0" lvl="0" indent="0" algn="ctr" rtl="0">
              <a:lnSpc>
                <a:spcPct val="80000"/>
              </a:lnSpc>
              <a:spcBef>
                <a:spcPts val="0"/>
              </a:spcBef>
              <a:spcAft>
                <a:spcPts val="0"/>
              </a:spcAft>
              <a:buNone/>
            </a:pPr>
            <a:r>
              <a:rPr lang="en-US" sz="1800" i="1" dirty="0">
                <a:solidFill>
                  <a:schemeClr val="dk1"/>
                </a:solidFill>
                <a:latin typeface="Times New Roman"/>
                <a:ea typeface="Times New Roman"/>
                <a:cs typeface="Times New Roman"/>
                <a:sym typeface="Times New Roman"/>
              </a:rPr>
              <a:t>University Librarian</a:t>
            </a:r>
            <a:endParaRPr sz="1200" i="1" dirty="0"/>
          </a:p>
        </p:txBody>
      </p:sp>
      <p:pic>
        <p:nvPicPr>
          <p:cNvPr id="94" name="Google Shape;94;p1" descr="http://www.nairaland.com/attachments/1776920_unnlibrary22_jpega26f5ab2ef2342d64423c9d2b9650134"/>
          <p:cNvPicPr preferRelativeResize="0"/>
          <p:nvPr/>
        </p:nvPicPr>
        <p:blipFill rotWithShape="1">
          <a:blip r:embed="rId3">
            <a:alphaModFix/>
          </a:blip>
          <a:srcRect/>
          <a:stretch/>
        </p:blipFill>
        <p:spPr>
          <a:xfrm>
            <a:off x="-35881" y="4770782"/>
            <a:ext cx="9051637" cy="1802295"/>
          </a:xfrm>
          <a:prstGeom prst="ellipse">
            <a:avLst/>
          </a:prstGeom>
          <a:noFill/>
          <a:ln>
            <a:noFill/>
          </a:ln>
        </p:spPr>
      </p:pic>
      <p:sp>
        <p:nvSpPr>
          <p:cNvPr id="95" name="Google Shape;95;p1"/>
          <p:cNvSpPr/>
          <p:nvPr/>
        </p:nvSpPr>
        <p:spPr>
          <a:xfrm>
            <a:off x="128244" y="4158064"/>
            <a:ext cx="3931861" cy="5090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6" name="Google Shape;96;p1"/>
          <p:cNvPicPr preferRelativeResize="0"/>
          <p:nvPr/>
        </p:nvPicPr>
        <p:blipFill rotWithShape="1">
          <a:blip r:embed="rId4">
            <a:alphaModFix/>
          </a:blip>
          <a:srcRect/>
          <a:stretch/>
        </p:blipFill>
        <p:spPr>
          <a:xfrm>
            <a:off x="7718096" y="4802239"/>
            <a:ext cx="1425904" cy="205576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 name="TextBox 1">
            <a:extLst>
              <a:ext uri="{FF2B5EF4-FFF2-40B4-BE49-F238E27FC236}">
                <a16:creationId xmlns:a16="http://schemas.microsoft.com/office/drawing/2014/main" xmlns="" id="{7602FB70-5259-4082-9940-B7E989EE5152}"/>
              </a:ext>
            </a:extLst>
          </p:cNvPr>
          <p:cNvSpPr txBox="1"/>
          <p:nvPr/>
        </p:nvSpPr>
        <p:spPr>
          <a:xfrm>
            <a:off x="417093" y="334390"/>
            <a:ext cx="8145687" cy="1938992"/>
          </a:xfrm>
          <a:prstGeom prst="rect">
            <a:avLst/>
          </a:prstGeom>
          <a:noFill/>
        </p:spPr>
        <p:txBody>
          <a:bodyPr wrap="square" rtlCol="0">
            <a:spAutoFit/>
          </a:bodyPr>
          <a:lstStyle/>
          <a:p>
            <a:pPr algn="ctr"/>
            <a:r>
              <a:rPr lang="en-US" sz="4000" dirty="0" smtClean="0">
                <a:latin typeface="Algerian" panose="04020705040A02060702" pitchFamily="82" charset="0"/>
              </a:rPr>
              <a:t>Optimal Use of Library Resources in Modern </a:t>
            </a:r>
            <a:r>
              <a:rPr lang="en-US" sz="4000" dirty="0" smtClean="0">
                <a:latin typeface="Algerian" panose="04020705040A02060702" pitchFamily="82" charset="0"/>
              </a:rPr>
              <a:t>Research </a:t>
            </a:r>
            <a:endParaRPr lang="en-US" sz="4000" dirty="0">
              <a:latin typeface="Algerian" panose="04020705040A02060702" pitchFamily="82" charset="0"/>
            </a:endParaRPr>
          </a:p>
        </p:txBody>
      </p:sp>
      <p:sp>
        <p:nvSpPr>
          <p:cNvPr id="3" name="TextBox 2">
            <a:extLst>
              <a:ext uri="{FF2B5EF4-FFF2-40B4-BE49-F238E27FC236}">
                <a16:creationId xmlns:a16="http://schemas.microsoft.com/office/drawing/2014/main" xmlns="" id="{AC5B71E1-EE94-4B53-B19F-1B99705581B9}"/>
              </a:ext>
            </a:extLst>
          </p:cNvPr>
          <p:cNvSpPr txBox="1"/>
          <p:nvPr/>
        </p:nvSpPr>
        <p:spPr>
          <a:xfrm>
            <a:off x="371061" y="2835965"/>
            <a:ext cx="8083826" cy="1323439"/>
          </a:xfrm>
          <a:prstGeom prst="rect">
            <a:avLst/>
          </a:prstGeom>
          <a:noFill/>
        </p:spPr>
        <p:txBody>
          <a:bodyPr wrap="square" rtlCol="0">
            <a:spAutoFit/>
          </a:bodyPr>
          <a:lstStyle/>
          <a:p>
            <a:pPr algn="ctr"/>
            <a:endParaRPr lang="en-US" sz="1600" b="1" dirty="0" smtClean="0">
              <a:latin typeface="+mn-lt"/>
            </a:endParaRPr>
          </a:p>
          <a:p>
            <a:pPr algn="ctr"/>
            <a:r>
              <a:rPr lang="en-US" sz="1600" b="1" dirty="0" smtClean="0">
                <a:latin typeface="+mn-lt"/>
              </a:rPr>
              <a:t>A Presentation made at the Postgraduate Orientation Exercise for 2021/2022 Academic Session</a:t>
            </a:r>
            <a:r>
              <a:rPr lang="en-US" sz="1600" b="1" cap="small" dirty="0" smtClean="0">
                <a:latin typeface="+mn-lt"/>
              </a:rPr>
              <a:t>,</a:t>
            </a:r>
            <a:r>
              <a:rPr lang="en-US" sz="1600" b="1" dirty="0" smtClean="0">
                <a:latin typeface="+mn-lt"/>
              </a:rPr>
              <a:t> September 13</a:t>
            </a:r>
            <a:r>
              <a:rPr lang="en-US" sz="1600" b="1" dirty="0" smtClean="0"/>
              <a:t>, 2023 by Dr (</a:t>
            </a:r>
            <a:r>
              <a:rPr lang="en-US" sz="1600" b="1" dirty="0" err="1" smtClean="0"/>
              <a:t>Mrs</a:t>
            </a:r>
            <a:r>
              <a:rPr lang="en-US" sz="1600" b="1" dirty="0" smtClean="0"/>
              <a:t>) C.P. </a:t>
            </a:r>
            <a:r>
              <a:rPr lang="en-US" sz="1600" b="1" dirty="0" err="1" smtClean="0"/>
              <a:t>Madumere</a:t>
            </a:r>
            <a:r>
              <a:rPr lang="en-US" sz="1600" b="1" dirty="0" smtClean="0"/>
              <a:t> on behalf of</a:t>
            </a:r>
            <a:endParaRPr lang="en-US" sz="1600" b="1" dirty="0" smtClean="0">
              <a:latin typeface="+mn-lt"/>
            </a:endParaRPr>
          </a:p>
          <a:p>
            <a:pPr algn="ctr"/>
            <a:endParaRPr lang="en-US" sz="1600" b="1" dirty="0" smtClean="0">
              <a:latin typeface="+mn-lt"/>
            </a:endParaRPr>
          </a:p>
          <a:p>
            <a:pPr algn="ctr"/>
            <a:r>
              <a:rPr lang="en-US" sz="1600" b="1" dirty="0" smtClean="0">
                <a:latin typeface="+mn-lt"/>
              </a:rPr>
              <a:t> </a:t>
            </a:r>
            <a:endParaRPr lang="en-US" sz="1600" b="1" dirty="0">
              <a:latin typeface="+mn-lt"/>
            </a:endParaRPr>
          </a:p>
        </p:txBody>
      </p:sp>
      <p:pic>
        <p:nvPicPr>
          <p:cNvPr id="88" name="Google Shape;88;p1" descr="https://upload.wikimedia.org/wikipedia/en/5/56/UNN_Logo.jpg"/>
          <p:cNvPicPr preferRelativeResize="0"/>
          <p:nvPr/>
        </p:nvPicPr>
        <p:blipFill rotWithShape="1">
          <a:blip r:embed="rId5">
            <a:alphaModFix/>
          </a:blip>
          <a:srcRect/>
          <a:stretch/>
        </p:blipFill>
        <p:spPr>
          <a:xfrm>
            <a:off x="0" y="4978090"/>
            <a:ext cx="1034687" cy="1332115"/>
          </a:xfrm>
          <a:prstGeom prst="rect">
            <a:avLst/>
          </a:prstGeom>
          <a:noFill/>
          <a:ln>
            <a:noFill/>
          </a:ln>
        </p:spPr>
      </p:pic>
    </p:spTree>
  </p:cSld>
  <p:clrMapOvr>
    <a:masterClrMapping/>
  </p:clrMapOvr>
  <p:transition advClick="0">
    <p:cut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F6A94376-155A-4B9B-84B9-8DBDD14FDD5C}"/>
              </a:ext>
            </a:extLst>
          </p:cNvPr>
          <p:cNvSpPr txBox="1">
            <a:spLocks/>
          </p:cNvSpPr>
          <p:nvPr/>
        </p:nvSpPr>
        <p:spPr>
          <a:xfrm>
            <a:off x="356366" y="887879"/>
            <a:ext cx="7907810" cy="8013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algn="just"/>
            <a:r>
              <a:rPr lang="en-US" sz="1800" b="1" dirty="0">
                <a:solidFill>
                  <a:schemeClr val="tx1"/>
                </a:solidFill>
                <a:latin typeface="Times New Roman" panose="02020603050405020304" pitchFamily="18" charset="0"/>
                <a:cs typeface="Times New Roman" panose="02020603050405020304" pitchFamily="18" charset="0"/>
              </a:rPr>
              <a:t>The division is made up of two sections; Serials Section and Bibliographical Control Section</a:t>
            </a:r>
            <a:r>
              <a:rPr lang="en-US" sz="1800" dirty="0">
                <a:solidFill>
                  <a:schemeClr val="tx1"/>
                </a:solidFill>
                <a:latin typeface="Times New Roman" panose="02020603050405020304" pitchFamily="18" charset="0"/>
                <a:cs typeface="Times New Roman" panose="02020603050405020304" pitchFamily="18" charset="0"/>
              </a:rPr>
              <a:t>.</a:t>
            </a:r>
          </a:p>
          <a:p>
            <a:pPr marL="0" indent="0" algn="just"/>
            <a:r>
              <a:rPr lang="en-US" sz="2800" b="1" dirty="0">
                <a:solidFill>
                  <a:schemeClr val="tx1"/>
                </a:solidFill>
                <a:latin typeface="Times New Roman" panose="02020603050405020304" pitchFamily="18" charset="0"/>
                <a:cs typeface="Times New Roman" panose="02020603050405020304" pitchFamily="18" charset="0"/>
              </a:rPr>
              <a:t>The division is concerned with the</a:t>
            </a:r>
          </a:p>
          <a:p>
            <a:pPr algn="just"/>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5" name="Flowchart: Connector 4">
            <a:extLst>
              <a:ext uri="{FF2B5EF4-FFF2-40B4-BE49-F238E27FC236}">
                <a16:creationId xmlns:a16="http://schemas.microsoft.com/office/drawing/2014/main" xmlns="" id="{BA6DAC68-8980-4794-AC4A-A9BA29C5F585}"/>
              </a:ext>
            </a:extLst>
          </p:cNvPr>
          <p:cNvSpPr/>
          <p:nvPr/>
        </p:nvSpPr>
        <p:spPr>
          <a:xfrm>
            <a:off x="728869" y="2228162"/>
            <a:ext cx="1470992" cy="131140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25B1FCB-1F4B-4C05-80C5-8B95706DD141}"/>
              </a:ext>
            </a:extLst>
          </p:cNvPr>
          <p:cNvSpPr txBox="1"/>
          <p:nvPr/>
        </p:nvSpPr>
        <p:spPr>
          <a:xfrm>
            <a:off x="838200" y="2683811"/>
            <a:ext cx="1736035" cy="400110"/>
          </a:xfrm>
          <a:prstGeom prst="rect">
            <a:avLst/>
          </a:prstGeom>
          <a:noFill/>
        </p:spPr>
        <p:txBody>
          <a:bodyPr wrap="square" rtlCol="0">
            <a:spAutoFit/>
          </a:bodyPr>
          <a:lstStyle/>
          <a:p>
            <a:pPr marL="0" indent="0" algn="just">
              <a:buNone/>
            </a:pPr>
            <a:r>
              <a:rPr lang="en-US" sz="2000" b="1" dirty="0">
                <a:solidFill>
                  <a:schemeClr val="bg1"/>
                </a:solidFill>
                <a:latin typeface="Times New Roman" panose="02020603050405020304" pitchFamily="18" charset="0"/>
                <a:cs typeface="Times New Roman" panose="02020603050405020304" pitchFamily="18" charset="0"/>
              </a:rPr>
              <a:t>acquisition</a:t>
            </a:r>
          </a:p>
        </p:txBody>
      </p:sp>
      <p:sp>
        <p:nvSpPr>
          <p:cNvPr id="7" name="Flowchart: Connector 6">
            <a:extLst>
              <a:ext uri="{FF2B5EF4-FFF2-40B4-BE49-F238E27FC236}">
                <a16:creationId xmlns:a16="http://schemas.microsoft.com/office/drawing/2014/main" xmlns="" id="{CA118093-31E3-42D1-A8F0-BFA39F38D1C6}"/>
              </a:ext>
            </a:extLst>
          </p:cNvPr>
          <p:cNvSpPr/>
          <p:nvPr/>
        </p:nvSpPr>
        <p:spPr>
          <a:xfrm>
            <a:off x="3421119" y="2255931"/>
            <a:ext cx="1470992" cy="131140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BDCC6533-4C5E-43B4-AD09-C593F677B2B0}"/>
              </a:ext>
            </a:extLst>
          </p:cNvPr>
          <p:cNvSpPr txBox="1"/>
          <p:nvPr/>
        </p:nvSpPr>
        <p:spPr>
          <a:xfrm>
            <a:off x="3382618" y="2683811"/>
            <a:ext cx="1855306" cy="400110"/>
          </a:xfrm>
          <a:prstGeom prst="rect">
            <a:avLst/>
          </a:prstGeom>
          <a:noFill/>
        </p:spPr>
        <p:txBody>
          <a:bodyPr wrap="square" rtlCol="0">
            <a:spAutoFit/>
          </a:bodyPr>
          <a:lstStyle/>
          <a:p>
            <a:pPr marL="0" indent="0" algn="just">
              <a:buNone/>
            </a:pPr>
            <a:r>
              <a:rPr lang="en-US" sz="2000" b="1" dirty="0">
                <a:solidFill>
                  <a:schemeClr val="bg1"/>
                </a:solidFill>
                <a:latin typeface="Times New Roman" panose="02020603050405020304" pitchFamily="18" charset="0"/>
                <a:cs typeface="Times New Roman" panose="02020603050405020304" pitchFamily="18" charset="0"/>
              </a:rPr>
              <a:t>preservation</a:t>
            </a:r>
          </a:p>
        </p:txBody>
      </p:sp>
      <p:sp>
        <p:nvSpPr>
          <p:cNvPr id="9" name="TextBox 8">
            <a:extLst>
              <a:ext uri="{FF2B5EF4-FFF2-40B4-BE49-F238E27FC236}">
                <a16:creationId xmlns:a16="http://schemas.microsoft.com/office/drawing/2014/main" xmlns="" id="{D39248D2-A725-42BE-947B-F57A0FCDAE87}"/>
              </a:ext>
            </a:extLst>
          </p:cNvPr>
          <p:cNvSpPr txBox="1"/>
          <p:nvPr/>
        </p:nvSpPr>
        <p:spPr>
          <a:xfrm>
            <a:off x="5129421" y="2803234"/>
            <a:ext cx="783532" cy="400110"/>
          </a:xfrm>
          <a:prstGeom prst="rect">
            <a:avLst/>
          </a:prstGeom>
          <a:noFill/>
        </p:spPr>
        <p:txBody>
          <a:bodyPr wrap="square" rtlCol="0">
            <a:spAutoFit/>
          </a:bodyPr>
          <a:lstStyle/>
          <a:p>
            <a:r>
              <a:rPr lang="en-US" sz="2000" b="1" dirty="0"/>
              <a:t>of</a:t>
            </a:r>
          </a:p>
        </p:txBody>
      </p:sp>
      <p:sp>
        <p:nvSpPr>
          <p:cNvPr id="10" name="TextBox 9">
            <a:extLst>
              <a:ext uri="{FF2B5EF4-FFF2-40B4-BE49-F238E27FC236}">
                <a16:creationId xmlns:a16="http://schemas.microsoft.com/office/drawing/2014/main" xmlns="" id="{BD54FF86-8DF1-4ED1-A029-DE5DF0BD0105}"/>
              </a:ext>
            </a:extLst>
          </p:cNvPr>
          <p:cNvSpPr txBox="1"/>
          <p:nvPr/>
        </p:nvSpPr>
        <p:spPr>
          <a:xfrm>
            <a:off x="2540699" y="2711580"/>
            <a:ext cx="783532" cy="400110"/>
          </a:xfrm>
          <a:prstGeom prst="rect">
            <a:avLst/>
          </a:prstGeom>
          <a:noFill/>
        </p:spPr>
        <p:txBody>
          <a:bodyPr wrap="square" rtlCol="0">
            <a:spAutoFit/>
          </a:bodyPr>
          <a:lstStyle/>
          <a:p>
            <a:r>
              <a:rPr lang="en-US" sz="2000" b="1" dirty="0"/>
              <a:t>and</a:t>
            </a:r>
          </a:p>
        </p:txBody>
      </p:sp>
      <p:sp>
        <p:nvSpPr>
          <p:cNvPr id="11" name="TextBox 10">
            <a:extLst>
              <a:ext uri="{FF2B5EF4-FFF2-40B4-BE49-F238E27FC236}">
                <a16:creationId xmlns:a16="http://schemas.microsoft.com/office/drawing/2014/main" xmlns="" id="{C9AB56B2-0260-4219-AE7A-0DF1E872BE9E}"/>
              </a:ext>
            </a:extLst>
          </p:cNvPr>
          <p:cNvSpPr txBox="1"/>
          <p:nvPr/>
        </p:nvSpPr>
        <p:spPr>
          <a:xfrm>
            <a:off x="728868" y="3716494"/>
            <a:ext cx="3710609" cy="400110"/>
          </a:xfrm>
          <a:prstGeom prst="rect">
            <a:avLst/>
          </a:prstGeom>
          <a:noFill/>
        </p:spPr>
        <p:txBody>
          <a:bodyPr wrap="square" rtlCol="0">
            <a:spAutoFit/>
          </a:bodyPr>
          <a:lstStyle/>
          <a:p>
            <a:pPr marL="0" indent="0" algn="just">
              <a:buNone/>
            </a:pPr>
            <a:r>
              <a:rPr lang="en-US" sz="2000" b="1" dirty="0">
                <a:solidFill>
                  <a:srgbClr val="FF0000"/>
                </a:solidFill>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 magazines and newspapers</a:t>
            </a:r>
          </a:p>
        </p:txBody>
      </p:sp>
      <p:sp>
        <p:nvSpPr>
          <p:cNvPr id="12" name="TextBox 11">
            <a:extLst>
              <a:ext uri="{FF2B5EF4-FFF2-40B4-BE49-F238E27FC236}">
                <a16:creationId xmlns:a16="http://schemas.microsoft.com/office/drawing/2014/main" xmlns="" id="{69F2D33B-EC7C-4BCC-9FC5-AD2E44836B40}"/>
              </a:ext>
            </a:extLst>
          </p:cNvPr>
          <p:cNvSpPr txBox="1"/>
          <p:nvPr/>
        </p:nvSpPr>
        <p:spPr>
          <a:xfrm>
            <a:off x="723286" y="4467747"/>
            <a:ext cx="1604770" cy="400110"/>
          </a:xfrm>
          <a:prstGeom prst="rect">
            <a:avLst/>
          </a:prstGeom>
          <a:noFill/>
        </p:spPr>
        <p:txBody>
          <a:bodyPr wrap="square" rtlCol="0">
            <a:spAutoFit/>
          </a:bodyPr>
          <a:lstStyle/>
          <a:p>
            <a:pPr marL="0" indent="0" algn="just">
              <a:buNone/>
            </a:pP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newsletters</a:t>
            </a:r>
          </a:p>
        </p:txBody>
      </p:sp>
      <p:sp>
        <p:nvSpPr>
          <p:cNvPr id="13" name="TextBox 12">
            <a:extLst>
              <a:ext uri="{FF2B5EF4-FFF2-40B4-BE49-F238E27FC236}">
                <a16:creationId xmlns:a16="http://schemas.microsoft.com/office/drawing/2014/main" xmlns="" id="{3AA3D333-28A2-40CA-9231-FA6CB391FE1C}"/>
              </a:ext>
            </a:extLst>
          </p:cNvPr>
          <p:cNvSpPr txBox="1"/>
          <p:nvPr/>
        </p:nvSpPr>
        <p:spPr>
          <a:xfrm>
            <a:off x="778563" y="4946154"/>
            <a:ext cx="1930284" cy="369332"/>
          </a:xfrm>
          <a:prstGeom prst="rect">
            <a:avLst/>
          </a:prstGeom>
          <a:noFill/>
        </p:spPr>
        <p:txBody>
          <a:bodyPr wrap="square" rtlCol="0">
            <a:spAutoFit/>
          </a:bodyPr>
          <a:lstStyle/>
          <a:p>
            <a:pPr marL="0" indent="0" algn="just">
              <a:buNone/>
            </a:pPr>
            <a:endParaRPr lang="en-US" sz="1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6D1D6B55-EF1F-43B9-94AB-0BD7E03EC9EA}"/>
              </a:ext>
            </a:extLst>
          </p:cNvPr>
          <p:cNvSpPr txBox="1"/>
          <p:nvPr/>
        </p:nvSpPr>
        <p:spPr>
          <a:xfrm>
            <a:off x="723286" y="4991095"/>
            <a:ext cx="2835966"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a:t>Electronic journals</a:t>
            </a:r>
          </a:p>
        </p:txBody>
      </p:sp>
      <p:sp>
        <p:nvSpPr>
          <p:cNvPr id="16" name="TextBox 15">
            <a:extLst>
              <a:ext uri="{FF2B5EF4-FFF2-40B4-BE49-F238E27FC236}">
                <a16:creationId xmlns:a16="http://schemas.microsoft.com/office/drawing/2014/main" xmlns="" id="{AD3EDE9C-C229-4D33-A55C-1BA0558796D5}"/>
              </a:ext>
            </a:extLst>
          </p:cNvPr>
          <p:cNvSpPr txBox="1"/>
          <p:nvPr/>
        </p:nvSpPr>
        <p:spPr>
          <a:xfrm>
            <a:off x="4929809" y="3843802"/>
            <a:ext cx="3034748" cy="1015663"/>
          </a:xfrm>
          <a:prstGeom prst="rect">
            <a:avLst/>
          </a:prstGeom>
          <a:noFill/>
        </p:spPr>
        <p:txBody>
          <a:bodyPr wrap="square" rtlCol="0">
            <a:spAutoFit/>
          </a:bodyPr>
          <a:lstStyle/>
          <a:p>
            <a:pPr marL="0" indent="0" algn="just">
              <a:buNone/>
            </a:pPr>
            <a:r>
              <a:rPr lang="en-US" sz="2000" b="1" dirty="0" smtClean="0">
                <a:solidFill>
                  <a:schemeClr val="tx1"/>
                </a:solidFill>
                <a:latin typeface="Times New Roman" panose="02020603050405020304" pitchFamily="18" charset="0"/>
                <a:cs typeface="Times New Roman" panose="02020603050405020304" pitchFamily="18" charset="0"/>
              </a:rPr>
              <a:t>The Division also does</a:t>
            </a:r>
          </a:p>
          <a:p>
            <a:pPr marL="0" indent="0" algn="just">
              <a:buNone/>
            </a:pPr>
            <a:r>
              <a:rPr lang="en-US" sz="2000" b="1" dirty="0" smtClean="0">
                <a:solidFill>
                  <a:schemeClr val="tx1"/>
                </a:solidFill>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abstracting and indexing of journals</a:t>
            </a:r>
            <a:endParaRPr lang="en-US" sz="20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3D9B5123-5AF5-4E2E-A328-8A098AF6F759}"/>
              </a:ext>
            </a:extLst>
          </p:cNvPr>
          <p:cNvSpPr txBox="1"/>
          <p:nvPr/>
        </p:nvSpPr>
        <p:spPr>
          <a:xfrm>
            <a:off x="3319300" y="243318"/>
            <a:ext cx="3088979" cy="584775"/>
          </a:xfrm>
          <a:prstGeom prst="rect">
            <a:avLst/>
          </a:prstGeom>
          <a:noFill/>
        </p:spPr>
        <p:txBody>
          <a:bodyPr wrap="square" rtlCol="0">
            <a:spAutoFit/>
          </a:bodyPr>
          <a:lstStyle/>
          <a:p>
            <a:r>
              <a:rPr lang="en-US" sz="3200" b="1" dirty="0">
                <a:solidFill>
                  <a:schemeClr val="accent1"/>
                </a:solidFill>
                <a:latin typeface="Arial Rounded MT Bold" panose="020F0704030504030204" pitchFamily="34" charset="0"/>
              </a:rPr>
              <a:t>SERIALS</a:t>
            </a:r>
            <a:endParaRPr lang="en-US" sz="3200" dirty="0"/>
          </a:p>
        </p:txBody>
      </p:sp>
    </p:spTree>
    <p:extLst>
      <p:ext uri="{BB962C8B-B14F-4D97-AF65-F5344CB8AC3E}">
        <p14:creationId xmlns:p14="http://schemas.microsoft.com/office/powerpoint/2010/main" val="1326469281"/>
      </p:ext>
    </p:extLst>
  </p:cSld>
  <p:clrMapOvr>
    <a:masterClrMapping/>
  </p:clrMapOvr>
  <p:transition advClick="0">
    <p:cut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29" descr="C:\Users\EKE M. U\Documents\Bluetooth Folder\Lib Tour\IMG_20151207_100258.jpg"/>
          <p:cNvPicPr preferRelativeResize="0"/>
          <p:nvPr/>
        </p:nvPicPr>
        <p:blipFill rotWithShape="1">
          <a:blip r:embed="rId3">
            <a:alphaModFix/>
          </a:blip>
          <a:srcRect/>
          <a:stretch/>
        </p:blipFill>
        <p:spPr>
          <a:xfrm>
            <a:off x="161336" y="846066"/>
            <a:ext cx="8821327" cy="4618203"/>
          </a:xfrm>
          <a:prstGeom prst="rect">
            <a:avLst/>
          </a:prstGeom>
          <a:noFill/>
          <a:ln>
            <a:noFill/>
          </a:ln>
        </p:spPr>
      </p:pic>
      <p:sp>
        <p:nvSpPr>
          <p:cNvPr id="323" name="Google Shape;323;p29"/>
          <p:cNvSpPr txBox="1">
            <a:spLocks noGrp="1"/>
          </p:cNvSpPr>
          <p:nvPr>
            <p:ph type="title"/>
          </p:nvPr>
        </p:nvSpPr>
        <p:spPr>
          <a:xfrm>
            <a:off x="2318108" y="33469"/>
            <a:ext cx="4253664" cy="689280"/>
          </a:xfrm>
          <a:prstGeom prst="rect">
            <a:avLst/>
          </a:prstGeom>
          <a:solidFill>
            <a:srgbClr val="003300"/>
          </a:soli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200"/>
              <a:buFont typeface="Calibri"/>
              <a:buNone/>
            </a:pPr>
            <a:r>
              <a:rPr lang="en-US" sz="3200" b="1" dirty="0">
                <a:solidFill>
                  <a:schemeClr val="lt1"/>
                </a:solidFill>
              </a:rPr>
              <a:t>NEWSPAPER SECTION</a:t>
            </a:r>
            <a:endParaRPr dirty="0"/>
          </a:p>
        </p:txBody>
      </p:sp>
      <p:pic>
        <p:nvPicPr>
          <p:cNvPr id="324" name="Google Shape;324;p29"/>
          <p:cNvPicPr preferRelativeResize="0"/>
          <p:nvPr/>
        </p:nvPicPr>
        <p:blipFill rotWithShape="1">
          <a:blip r:embed="rId4">
            <a:alphaModFix/>
          </a:blip>
          <a:srcRect/>
          <a:stretch/>
        </p:blipFill>
        <p:spPr>
          <a:xfrm rot="-2334140">
            <a:off x="7308404" y="708368"/>
            <a:ext cx="1450675" cy="2048990"/>
          </a:xfrm>
          <a:prstGeom prst="rect">
            <a:avLst/>
          </a:prstGeom>
          <a:noFill/>
          <a:ln>
            <a:noFill/>
          </a:ln>
        </p:spPr>
      </p:pic>
      <p:pic>
        <p:nvPicPr>
          <p:cNvPr id="325" name="Google Shape;325;p29" descr="https://encrypted-tbn1.gstatic.com/images?q=tbn:ANd9GcTnX1GmL1WhNvibBAVDgVzRRJmytZXn72fUKechtvbFd860YJM8"/>
          <p:cNvPicPr preferRelativeResize="0"/>
          <p:nvPr/>
        </p:nvPicPr>
        <p:blipFill rotWithShape="1">
          <a:blip r:embed="rId5">
            <a:alphaModFix/>
          </a:blip>
          <a:srcRect/>
          <a:stretch/>
        </p:blipFill>
        <p:spPr>
          <a:xfrm rot="1508887">
            <a:off x="5850229" y="1444573"/>
            <a:ext cx="1443087" cy="1859362"/>
          </a:xfrm>
          <a:prstGeom prst="rect">
            <a:avLst/>
          </a:prstGeom>
          <a:noFill/>
          <a:ln>
            <a:noFill/>
          </a:ln>
        </p:spPr>
      </p:pic>
      <p:sp>
        <p:nvSpPr>
          <p:cNvPr id="326" name="Google Shape;326;p29"/>
          <p:cNvSpPr txBox="1"/>
          <p:nvPr/>
        </p:nvSpPr>
        <p:spPr>
          <a:xfrm>
            <a:off x="0" y="5464269"/>
            <a:ext cx="7076049" cy="101562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3600"/>
              <a:buFont typeface="Arial"/>
              <a:buChar char="•"/>
            </a:pPr>
            <a:r>
              <a:rPr lang="en-US" sz="2000" dirty="0">
                <a:solidFill>
                  <a:schemeClr val="dk1"/>
                </a:solidFill>
                <a:latin typeface="Arial" panose="020B0604020202020204" pitchFamily="34" charset="0"/>
                <a:ea typeface="Calibri"/>
                <a:cs typeface="Arial" panose="020B0604020202020204" pitchFamily="34" charset="0"/>
                <a:sym typeface="Calibri"/>
              </a:rPr>
              <a:t>Indexing of Newspapers and Magazines</a:t>
            </a:r>
          </a:p>
          <a:p>
            <a:pPr marR="0" lvl="0" algn="l" rtl="0">
              <a:spcBef>
                <a:spcPts val="0"/>
              </a:spcBef>
              <a:spcAft>
                <a:spcPts val="0"/>
              </a:spcAft>
              <a:buClr>
                <a:schemeClr val="dk1"/>
              </a:buClr>
              <a:buSzPts val="3600"/>
            </a:pPr>
            <a:endParaRPr sz="2000"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dk1"/>
              </a:buClr>
              <a:buSzPts val="3200"/>
              <a:buFont typeface="Arial"/>
              <a:buChar char="•"/>
            </a:pPr>
            <a:r>
              <a:rPr lang="en-US" sz="2000" dirty="0">
                <a:solidFill>
                  <a:schemeClr val="dk1"/>
                </a:solidFill>
                <a:latin typeface="Arial" panose="020B0604020202020204" pitchFamily="34" charset="0"/>
                <a:ea typeface="Calibri"/>
                <a:cs typeface="Arial" panose="020B0604020202020204" pitchFamily="34" charset="0"/>
                <a:sym typeface="Calibri"/>
              </a:rPr>
              <a:t>Serving </a:t>
            </a:r>
            <a:r>
              <a:rPr lang="en-US" sz="2000" dirty="0" smtClean="0">
                <a:solidFill>
                  <a:schemeClr val="dk1"/>
                </a:solidFill>
                <a:latin typeface="Arial" panose="020B0604020202020204" pitchFamily="34" charset="0"/>
                <a:ea typeface="Calibri"/>
                <a:cs typeface="Arial" panose="020B0604020202020204" pitchFamily="34" charset="0"/>
                <a:sym typeface="Calibri"/>
              </a:rPr>
              <a:t>users</a:t>
            </a:r>
            <a:r>
              <a:rPr lang="en-US" sz="2000" smtClean="0">
                <a:solidFill>
                  <a:schemeClr val="dk1"/>
                </a:solidFill>
                <a:latin typeface="Arial" panose="020B0604020202020204" pitchFamily="34" charset="0"/>
                <a:ea typeface="Calibri"/>
                <a:cs typeface="Arial" panose="020B0604020202020204" pitchFamily="34" charset="0"/>
                <a:sym typeface="Calibri"/>
              </a:rPr>
              <a:t>, using </a:t>
            </a:r>
            <a:r>
              <a:rPr lang="en-US" sz="2000" dirty="0">
                <a:solidFill>
                  <a:schemeClr val="dk1"/>
                </a:solidFill>
                <a:latin typeface="Arial" panose="020B0604020202020204" pitchFamily="34" charset="0"/>
                <a:ea typeface="Calibri"/>
                <a:cs typeface="Arial" panose="020B0604020202020204" pitchFamily="34" charset="0"/>
                <a:sym typeface="Calibri"/>
              </a:rPr>
              <a:t>newspapers and magazines. </a:t>
            </a:r>
            <a:endParaRPr sz="2000" dirty="0">
              <a:solidFill>
                <a:schemeClr val="dk1"/>
              </a:solidFill>
              <a:latin typeface="Arial" panose="020B0604020202020204" pitchFamily="34" charset="0"/>
              <a:ea typeface="Calibri"/>
              <a:cs typeface="Arial" panose="020B0604020202020204" pitchFamily="34" charset="0"/>
              <a:sym typeface="Calibri"/>
            </a:endParaRPr>
          </a:p>
        </p:txBody>
      </p:sp>
    </p:spTree>
  </p:cSld>
  <p:clrMapOvr>
    <a:masterClrMapping/>
  </p:clrMapOvr>
  <p:transition advClick="0">
    <p:cut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1EAE77-5B67-4DE1-87B8-A786B642ADAA}"/>
              </a:ext>
            </a:extLst>
          </p:cNvPr>
          <p:cNvSpPr>
            <a:spLocks noGrp="1"/>
          </p:cNvSpPr>
          <p:nvPr>
            <p:ph type="ctrTitle"/>
          </p:nvPr>
        </p:nvSpPr>
        <p:spPr>
          <a:xfrm>
            <a:off x="2042005" y="285201"/>
            <a:ext cx="4842804" cy="838176"/>
          </a:xfrm>
        </p:spPr>
        <p:txBody>
          <a:bodyPr>
            <a:normAutofit fontScale="90000"/>
          </a:bodyPr>
          <a:lstStyle/>
          <a:p>
            <a:r>
              <a:rPr lang="en-GB" sz="3200" b="1" dirty="0">
                <a:solidFill>
                  <a:schemeClr val="accent1"/>
                </a:solidFill>
                <a:effectLst/>
                <a:latin typeface="Arial Rounded MT Bold" panose="020F0704030504030204" pitchFamily="34" charset="0"/>
                <a:ea typeface="Calibri" panose="020F0502020204030204" pitchFamily="34" charset="0"/>
                <a:cs typeface="Times New Roman" panose="02020603050405020304" pitchFamily="18" charset="0"/>
              </a:rPr>
              <a:t>SPECIAL COLLECTIONS</a:t>
            </a:r>
            <a:r>
              <a:rPr lang="en-US" sz="3200" b="1" dirty="0">
                <a:effectLst/>
                <a:latin typeface="+mn-lt"/>
                <a:ea typeface="Calibri" panose="020F0502020204030204" pitchFamily="34" charset="0"/>
                <a:cs typeface="Times New Roman" panose="02020603050405020304" pitchFamily="18" charset="0"/>
              </a:rPr>
              <a:t/>
            </a:r>
            <a:br>
              <a:rPr lang="en-US" sz="3200" b="1" dirty="0">
                <a:effectLst/>
                <a:latin typeface="+mn-lt"/>
                <a:ea typeface="Calibri" panose="020F0502020204030204" pitchFamily="34" charset="0"/>
                <a:cs typeface="Times New Roman" panose="02020603050405020304" pitchFamily="18" charset="0"/>
              </a:rPr>
            </a:br>
            <a:endParaRPr lang="en-US" sz="3200" dirty="0"/>
          </a:p>
        </p:txBody>
      </p:sp>
      <p:sp>
        <p:nvSpPr>
          <p:cNvPr id="5" name="TextBox 4">
            <a:extLst>
              <a:ext uri="{FF2B5EF4-FFF2-40B4-BE49-F238E27FC236}">
                <a16:creationId xmlns:a16="http://schemas.microsoft.com/office/drawing/2014/main" xmlns="" id="{A19967C0-AE59-4DB0-9352-EE1A15F232C1}"/>
              </a:ext>
            </a:extLst>
          </p:cNvPr>
          <p:cNvSpPr txBox="1"/>
          <p:nvPr/>
        </p:nvSpPr>
        <p:spPr>
          <a:xfrm>
            <a:off x="305971" y="1390301"/>
            <a:ext cx="7920110" cy="4657685"/>
          </a:xfrm>
          <a:prstGeom prst="rect">
            <a:avLst/>
          </a:prstGeom>
          <a:noFill/>
        </p:spPr>
        <p:txBody>
          <a:bodyPr wrap="square">
            <a:spAutoFit/>
          </a:bodyPr>
          <a:lstStyle/>
          <a:p>
            <a:pPr marL="0" marR="0" indent="0">
              <a:lnSpc>
                <a:spcPct val="200000"/>
              </a:lnSpc>
              <a:spcBef>
                <a:spcPts val="0"/>
              </a:spcBef>
              <a:spcAft>
                <a:spcPts val="1000"/>
              </a:spcAft>
              <a:buNone/>
            </a:pP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This is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located on the last floor of the </a:t>
            </a:r>
            <a:r>
              <a:rPr lang="en-GB"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Library .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The division is made up of three sections namely, Africana, </a:t>
            </a: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Government Documents/Archives</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and United Nations Organization Publications.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1000"/>
              </a:spcAft>
              <a:buNone/>
            </a:pPr>
            <a:r>
              <a:rPr lang="en-GB"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AFRICANA SECTION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1000"/>
              </a:spcAft>
            </a:pPr>
            <a:r>
              <a:rPr lang="en-GB" sz="2000" dirty="0" smtClean="0">
                <a:latin typeface="Times New Roman" panose="02020603050405020304" pitchFamily="18" charset="0"/>
                <a:ea typeface="Calibri" panose="020F0502020204030204" pitchFamily="34" charset="0"/>
                <a:cs typeface="Times New Roman" panose="02020603050405020304" pitchFamily="18" charset="0"/>
              </a:rPr>
              <a:t>C</a:t>
            </a: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ollections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about Africa </a:t>
            </a: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and by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Africans. </a:t>
            </a:r>
            <a:r>
              <a:rPr lang="en-US" sz="2000" dirty="0" smtClean="0">
                <a:solidFill>
                  <a:schemeClr val="dk1"/>
                </a:solidFill>
                <a:latin typeface="Times New Roman" pitchFamily="18" charset="0"/>
                <a:ea typeface="Times New Roman"/>
                <a:cs typeface="Times New Roman" pitchFamily="18" charset="0"/>
                <a:sym typeface="Times New Roman"/>
              </a:rPr>
              <a:t>Houses Africana materials  including fictions, books in different subject areas, rare publications  and students’ projects, theses and dissertations</a:t>
            </a:r>
            <a:r>
              <a:rPr lang="en-US" sz="200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It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has three sub-sections: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0711297"/>
      </p:ext>
    </p:extLst>
  </p:cSld>
  <p:clrMapOvr>
    <a:masterClrMapping/>
  </p:clrMapOvr>
  <p:transition advClick="0">
    <p:cut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FD01F40-F7FD-419C-BEB6-7BA3A69A758D}"/>
              </a:ext>
            </a:extLst>
          </p:cNvPr>
          <p:cNvSpPr txBox="1"/>
          <p:nvPr/>
        </p:nvSpPr>
        <p:spPr>
          <a:xfrm>
            <a:off x="1012874" y="422031"/>
            <a:ext cx="4600135" cy="584775"/>
          </a:xfrm>
          <a:prstGeom prst="rect">
            <a:avLst/>
          </a:prstGeom>
          <a:noFill/>
        </p:spPr>
        <p:txBody>
          <a:bodyPr wrap="square" rtlCol="0">
            <a:spAutoFit/>
          </a:bodyPr>
          <a:lstStyle/>
          <a:p>
            <a:r>
              <a:rPr lang="en-US" sz="3200" dirty="0"/>
              <a:t>Special </a:t>
            </a:r>
            <a:r>
              <a:rPr lang="en-US" sz="3200" dirty="0" smtClean="0"/>
              <a:t>Collections </a:t>
            </a:r>
            <a:endParaRPr lang="en-US" sz="3200" dirty="0"/>
          </a:p>
        </p:txBody>
      </p:sp>
      <p:sp>
        <p:nvSpPr>
          <p:cNvPr id="6" name="TextBox 5">
            <a:extLst>
              <a:ext uri="{FF2B5EF4-FFF2-40B4-BE49-F238E27FC236}">
                <a16:creationId xmlns:a16="http://schemas.microsoft.com/office/drawing/2014/main" xmlns="" id="{C31D7BC7-4D2D-475F-B8E0-7D7F6FF8F66F}"/>
              </a:ext>
            </a:extLst>
          </p:cNvPr>
          <p:cNvSpPr txBox="1"/>
          <p:nvPr/>
        </p:nvSpPr>
        <p:spPr>
          <a:xfrm>
            <a:off x="492369" y="693229"/>
            <a:ext cx="8299939" cy="6273512"/>
          </a:xfrm>
          <a:prstGeom prst="rect">
            <a:avLst/>
          </a:prstGeom>
          <a:noFill/>
        </p:spPr>
        <p:txBody>
          <a:bodyPr wrap="square">
            <a:spAutoFit/>
          </a:bodyPr>
          <a:lstStyle/>
          <a:p>
            <a:pPr marL="0" marR="0" indent="0">
              <a:lnSpc>
                <a:spcPct val="200000"/>
              </a:lnSpc>
              <a:spcBef>
                <a:spcPts val="0"/>
              </a:spcBef>
              <a:spcAft>
                <a:spcPts val="1000"/>
              </a:spcAft>
              <a:buNone/>
            </a:pPr>
            <a:r>
              <a:rPr lang="en-GB"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BIAFRANA</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nSpc>
                <a:spcPct val="200000"/>
              </a:lnSpc>
              <a:spcBef>
                <a:spcPts val="0"/>
              </a:spcBef>
              <a:spcAft>
                <a:spcPts val="1000"/>
              </a:spcAft>
              <a:buNone/>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A collection of documents about Nigeria/Biafra Civil war of 1967 to 1970; </a:t>
            </a: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and</a:t>
            </a:r>
          </a:p>
          <a:p>
            <a:pPr marL="0" marR="0" indent="0">
              <a:lnSpc>
                <a:spcPct val="200000"/>
              </a:lnSpc>
              <a:spcBef>
                <a:spcPts val="0"/>
              </a:spcBef>
              <a:spcAft>
                <a:spcPts val="1000"/>
              </a:spcAft>
              <a:buNone/>
            </a:pPr>
            <a:r>
              <a:rPr lang="en-GB" sz="2000" b="1"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ACHEBEANA</a:t>
            </a:r>
          </a:p>
          <a:p>
            <a:pPr marL="0" marR="0" indent="0">
              <a:lnSpc>
                <a:spcPct val="200000"/>
              </a:lnSpc>
              <a:spcBef>
                <a:spcPts val="0"/>
              </a:spcBef>
              <a:spcAft>
                <a:spcPts val="1000"/>
              </a:spcAft>
              <a:buNone/>
            </a:pPr>
            <a:r>
              <a:rPr lang="en-US" sz="2000" dirty="0" smtClean="0">
                <a:solidFill>
                  <a:schemeClr val="tx1"/>
                </a:solidFill>
                <a:effectLst/>
                <a:latin typeface="Times New Roman" pitchFamily="18" charset="0"/>
                <a:ea typeface="Calibri" panose="020F0502020204030204" pitchFamily="34" charset="0"/>
                <a:cs typeface="Times New Roman" pitchFamily="18" charset="0"/>
              </a:rPr>
              <a:t>This is a unit that houses materials  about Chinua Achebe and by Achebe</a:t>
            </a:r>
            <a:endParaRPr lang="en-US" sz="2000" dirty="0">
              <a:solidFill>
                <a:schemeClr val="tx1"/>
              </a:solidFill>
              <a:effectLst/>
              <a:latin typeface="Times New Roman" pitchFamily="18" charset="0"/>
              <a:ea typeface="Calibri" panose="020F0502020204030204" pitchFamily="34" charset="0"/>
              <a:cs typeface="Times New Roman" pitchFamily="18" charset="0"/>
            </a:endParaRPr>
          </a:p>
          <a:p>
            <a:pPr marL="0" marR="0" indent="0">
              <a:lnSpc>
                <a:spcPct val="200000"/>
              </a:lnSpc>
              <a:spcBef>
                <a:spcPts val="0"/>
              </a:spcBef>
              <a:spcAft>
                <a:spcPts val="1000"/>
              </a:spcAft>
              <a:buNone/>
            </a:pPr>
            <a:r>
              <a:rPr lang="en-GB"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ZIKIANA</a:t>
            </a: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400" b="1"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1000"/>
              </a:spcAft>
              <a:buNone/>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It houses resources by and about the late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Dr.</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Nnamdi Azikiwe. Each section has </a:t>
            </a: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in</a:t>
            </a: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its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custody collections of unique resources that enhance scholarly communication</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0461342"/>
      </p:ext>
    </p:extLst>
  </p:cSld>
  <p:clrMapOvr>
    <a:masterClrMapping/>
  </p:clrMapOvr>
  <p:transition advClick="0">
    <p:cut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8EEC14-3E8C-4B4F-BE10-2E3DFB94DDF5}"/>
              </a:ext>
            </a:extLst>
          </p:cNvPr>
          <p:cNvSpPr>
            <a:spLocks noGrp="1"/>
          </p:cNvSpPr>
          <p:nvPr>
            <p:ph type="ctrTitle"/>
          </p:nvPr>
        </p:nvSpPr>
        <p:spPr>
          <a:xfrm>
            <a:off x="404447" y="273172"/>
            <a:ext cx="4445849" cy="697499"/>
          </a:xfrm>
        </p:spPr>
        <p:txBody>
          <a:bodyPr>
            <a:noAutofit/>
          </a:bodyPr>
          <a:lstStyle/>
          <a:p>
            <a:r>
              <a:rPr lang="en-US" sz="3200" dirty="0">
                <a:latin typeface="Times New Roman" pitchFamily="18" charset="0"/>
                <a:cs typeface="Times New Roman" pitchFamily="18" charset="0"/>
              </a:rPr>
              <a:t>Special </a:t>
            </a:r>
            <a:r>
              <a:rPr lang="en-US" sz="3200" dirty="0" smtClean="0">
                <a:latin typeface="Times New Roman" pitchFamily="18" charset="0"/>
                <a:cs typeface="Times New Roman" pitchFamily="18" charset="0"/>
              </a:rPr>
              <a:t>Collections</a:t>
            </a:r>
            <a:endParaRPr lang="en-US" sz="3200"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B903B456-810B-4AEE-A8B1-2472BE447992}"/>
              </a:ext>
            </a:extLst>
          </p:cNvPr>
          <p:cNvSpPr txBox="1"/>
          <p:nvPr/>
        </p:nvSpPr>
        <p:spPr>
          <a:xfrm>
            <a:off x="239151" y="817045"/>
            <a:ext cx="8679766" cy="5786199"/>
          </a:xfrm>
          <a:prstGeom prst="rect">
            <a:avLst/>
          </a:prstGeom>
          <a:noFill/>
        </p:spPr>
        <p:txBody>
          <a:bodyPr wrap="square">
            <a:spAutoFit/>
          </a:bodyPr>
          <a:lstStyle/>
          <a:p>
            <a:pPr marL="0" marR="0" indent="0">
              <a:lnSpc>
                <a:spcPct val="200000"/>
              </a:lnSpc>
              <a:spcBef>
                <a:spcPts val="0"/>
              </a:spcBef>
              <a:spcAft>
                <a:spcPts val="1000"/>
              </a:spcAft>
              <a:buNone/>
            </a:pPr>
            <a:r>
              <a:rPr lang="en-GB"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GOVERNMENT </a:t>
            </a:r>
            <a:r>
              <a:rPr lang="en-GB" sz="2000" b="1" dirty="0" smtClean="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DOCUMENTS/ARCHIVES SECTION </a:t>
            </a:r>
            <a:endParaRPr lang="en-GB" sz="20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1000"/>
              </a:spcAft>
              <a:buNone/>
            </a:pP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It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has in its custody collections of Nigerian Government publications and archival resources. These are products of day-to-day activities in Nigerian </a:t>
            </a: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Government. </a:t>
            </a:r>
          </a:p>
          <a:p>
            <a:pPr marL="0" marR="0" indent="0">
              <a:lnSpc>
                <a:spcPct val="200000"/>
              </a:lnSpc>
              <a:spcBef>
                <a:spcPts val="0"/>
              </a:spcBef>
              <a:spcAft>
                <a:spcPts val="1000"/>
              </a:spcAft>
              <a:buNone/>
            </a:pPr>
            <a:endParaRPr lang="en-GB" sz="2000"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1000"/>
              </a:spcAft>
              <a:buNone/>
            </a:pPr>
            <a:endParaRPr lang="en-GB"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1000"/>
              </a:spcAft>
              <a:buNone/>
            </a:pPr>
            <a:endParaRPr lang="en-GB" sz="2000"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1000"/>
              </a:spcAft>
              <a:buNone/>
            </a:pPr>
            <a:endParaRPr lang="en-GB"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10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oogle Shape;374;p35"/>
          <p:cNvPicPr preferRelativeResize="0">
            <a:picLocks/>
          </p:cNvPicPr>
          <p:nvPr/>
        </p:nvPicPr>
        <p:blipFill rotWithShape="1">
          <a:blip r:embed="rId2">
            <a:alphaModFix/>
          </a:blip>
          <a:srcRect/>
          <a:stretch/>
        </p:blipFill>
        <p:spPr>
          <a:xfrm>
            <a:off x="225287" y="2756451"/>
            <a:ext cx="8771789" cy="4083963"/>
          </a:xfrm>
          <a:prstGeom prst="rect">
            <a:avLst/>
          </a:prstGeom>
          <a:noFill/>
          <a:ln>
            <a:noFill/>
          </a:ln>
        </p:spPr>
      </p:pic>
    </p:spTree>
    <p:extLst>
      <p:ext uri="{BB962C8B-B14F-4D97-AF65-F5344CB8AC3E}">
        <p14:creationId xmlns:p14="http://schemas.microsoft.com/office/powerpoint/2010/main" val="1271075100"/>
      </p:ext>
    </p:extLst>
  </p:cSld>
  <p:clrMapOvr>
    <a:masterClrMapping/>
  </p:clrMapOvr>
  <p:transition advClick="0">
    <p:cut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34"/>
          <p:cNvPicPr preferRelativeResize="0"/>
          <p:nvPr/>
        </p:nvPicPr>
        <p:blipFill rotWithShape="1">
          <a:blip r:embed="rId3">
            <a:alphaModFix/>
          </a:blip>
          <a:srcRect/>
          <a:stretch/>
        </p:blipFill>
        <p:spPr>
          <a:xfrm>
            <a:off x="0" y="-1"/>
            <a:ext cx="9144000" cy="4664765"/>
          </a:xfrm>
          <a:prstGeom prst="rect">
            <a:avLst/>
          </a:prstGeom>
          <a:solidFill>
            <a:schemeClr val="dk1"/>
          </a:solidFill>
          <a:ln>
            <a:noFill/>
          </a:ln>
        </p:spPr>
      </p:pic>
      <p:pic>
        <p:nvPicPr>
          <p:cNvPr id="368" name="Google Shape;368;p34"/>
          <p:cNvPicPr preferRelativeResize="0"/>
          <p:nvPr/>
        </p:nvPicPr>
        <p:blipFill rotWithShape="1">
          <a:blip r:embed="rId4">
            <a:alphaModFix/>
          </a:blip>
          <a:srcRect t="1112" r="1763"/>
          <a:stretch/>
        </p:blipFill>
        <p:spPr>
          <a:xfrm>
            <a:off x="0" y="-6095"/>
            <a:ext cx="3453115" cy="3676948"/>
          </a:xfrm>
          <a:prstGeom prst="rect">
            <a:avLst/>
          </a:prstGeom>
          <a:solidFill>
            <a:schemeClr val="dk1"/>
          </a:solidFill>
          <a:ln>
            <a:noFill/>
          </a:ln>
        </p:spPr>
      </p:pic>
      <p:sp>
        <p:nvSpPr>
          <p:cNvPr id="369" name="Google Shape;369;p34"/>
          <p:cNvSpPr txBox="1"/>
          <p:nvPr/>
        </p:nvSpPr>
        <p:spPr>
          <a:xfrm>
            <a:off x="3417946" y="0"/>
            <a:ext cx="5690885" cy="1384995"/>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lt1"/>
                </a:solidFill>
                <a:latin typeface="Calibri"/>
                <a:ea typeface="Calibri"/>
                <a:cs typeface="Calibri"/>
                <a:sym typeface="Calibri"/>
              </a:rPr>
              <a:t>Houses </a:t>
            </a:r>
            <a:r>
              <a:rPr lang="en-US" sz="2800" b="1" dirty="0">
                <a:solidFill>
                  <a:schemeClr val="lt1"/>
                </a:solidFill>
                <a:latin typeface="Times New Roman"/>
                <a:ea typeface="Times New Roman"/>
                <a:cs typeface="Times New Roman"/>
                <a:sym typeface="Times New Roman"/>
              </a:rPr>
              <a:t>United Nations Publications (WHO, UNICEF, UNESCO etc.)</a:t>
            </a:r>
            <a:endParaRPr sz="2800" b="1" dirty="0">
              <a:solidFill>
                <a:schemeClr val="lt1"/>
              </a:solidFill>
              <a:latin typeface="Calibri"/>
              <a:ea typeface="Calibri"/>
              <a:cs typeface="Calibri"/>
              <a:sym typeface="Calibri"/>
            </a:endParaRPr>
          </a:p>
          <a:p>
            <a:pPr marL="0" marR="0" lvl="0" indent="0" algn="l" rtl="0">
              <a:spcBef>
                <a:spcPts val="0"/>
              </a:spcBef>
              <a:spcAft>
                <a:spcPts val="0"/>
              </a:spcAft>
              <a:buNone/>
            </a:pPr>
            <a:endParaRPr sz="2800" dirty="0">
              <a:solidFill>
                <a:schemeClr val="lt1"/>
              </a:solidFill>
              <a:latin typeface="Calibri"/>
              <a:ea typeface="Calibri"/>
              <a:cs typeface="Calibri"/>
              <a:sym typeface="Calibri"/>
            </a:endParaRPr>
          </a:p>
        </p:txBody>
      </p:sp>
      <p:sp>
        <p:nvSpPr>
          <p:cNvPr id="5" name="Rectangle 4"/>
          <p:cNvSpPr/>
          <p:nvPr/>
        </p:nvSpPr>
        <p:spPr>
          <a:xfrm>
            <a:off x="0" y="4611230"/>
            <a:ext cx="9144000" cy="2308324"/>
          </a:xfrm>
          <a:prstGeom prst="rect">
            <a:avLst/>
          </a:prstGeom>
        </p:spPr>
        <p:txBody>
          <a:bodyPr wrap="square">
            <a:spAutoFit/>
          </a:bodyPr>
          <a:lstStyle/>
          <a:p>
            <a:pPr algn="just">
              <a:lnSpc>
                <a:spcPct val="200000"/>
              </a:lnSpc>
              <a:spcAft>
                <a:spcPts val="1000"/>
              </a:spcAft>
            </a:pPr>
            <a:r>
              <a:rPr lang="en-GB" sz="1800" dirty="0" smtClean="0">
                <a:latin typeface="Times New Roman" panose="02020603050405020304" pitchFamily="18" charset="0"/>
                <a:ea typeface="Calibri" panose="020F0502020204030204" pitchFamily="34" charset="0"/>
                <a:cs typeface="Times New Roman" panose="02020603050405020304" pitchFamily="18" charset="0"/>
              </a:rPr>
              <a:t>This section is a depository of publications of the UNO. The section collects and keeps unique materials on current events in the world. Materials in this section are mainly research works and books from UNs Agencies. Use is restricted to postgraduates, final year students, staff and external users</a:t>
            </a:r>
            <a:r>
              <a:rPr lang="en-GB"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advClick="0">
    <p:cut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p32"/>
          <p:cNvSpPr txBox="1"/>
          <p:nvPr/>
        </p:nvSpPr>
        <p:spPr>
          <a:xfrm>
            <a:off x="20639" y="14288"/>
            <a:ext cx="9123362" cy="461962"/>
          </a:xfrm>
          <a:prstGeom prst="rect">
            <a:avLst/>
          </a:prstGeom>
          <a:solidFill>
            <a:srgbClr val="003300"/>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400"/>
              <a:buFont typeface="Arial"/>
              <a:buNone/>
            </a:pPr>
            <a:r>
              <a:rPr lang="en-US" sz="2400" b="1" dirty="0">
                <a:solidFill>
                  <a:schemeClr val="lt1"/>
                </a:solidFill>
                <a:latin typeface="Arial"/>
                <a:ea typeface="Arial"/>
                <a:cs typeface="Arial"/>
                <a:sym typeface="Arial"/>
              </a:rPr>
              <a:t>DIGITAL LIBRARY SERVICES</a:t>
            </a:r>
            <a:endParaRPr sz="2400" b="1" dirty="0">
              <a:solidFill>
                <a:schemeClr val="lt1"/>
              </a:solidFill>
              <a:latin typeface="Arial"/>
              <a:ea typeface="Arial"/>
              <a:cs typeface="Arial"/>
              <a:sym typeface="Arial"/>
            </a:endParaRPr>
          </a:p>
        </p:txBody>
      </p:sp>
      <p:sp>
        <p:nvSpPr>
          <p:cNvPr id="351" name="Google Shape;351;p32"/>
          <p:cNvSpPr txBox="1"/>
          <p:nvPr/>
        </p:nvSpPr>
        <p:spPr>
          <a:xfrm>
            <a:off x="-28709" y="4940905"/>
            <a:ext cx="8988425" cy="400069"/>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chemeClr val="dk1"/>
              </a:buClr>
              <a:buSzPts val="2400"/>
              <a:buFont typeface="Arial"/>
              <a:buChar char="•"/>
            </a:pPr>
            <a:r>
              <a:rPr lang="en-US" sz="2000" dirty="0">
                <a:solidFill>
                  <a:schemeClr val="dk1"/>
                </a:solidFill>
                <a:latin typeface="Times New Roman" pitchFamily="18" charset="0"/>
                <a:cs typeface="Times New Roman" pitchFamily="18" charset="0"/>
                <a:sym typeface="Arial"/>
              </a:rPr>
              <a:t> </a:t>
            </a:r>
            <a:r>
              <a:rPr lang="en-US" sz="2000" dirty="0" smtClean="0">
                <a:solidFill>
                  <a:schemeClr val="dk1"/>
                </a:solidFill>
                <a:latin typeface="Times New Roman" pitchFamily="18" charset="0"/>
                <a:cs typeface="Times New Roman" pitchFamily="18" charset="0"/>
                <a:sym typeface="Arial"/>
              </a:rPr>
              <a:t>Access to several Databases </a:t>
            </a:r>
            <a:endParaRPr sz="2000" dirty="0">
              <a:solidFill>
                <a:schemeClr val="dk1"/>
              </a:solidFill>
              <a:latin typeface="Times New Roman" pitchFamily="18" charset="0"/>
              <a:cs typeface="Times New Roman" pitchFamily="18" charset="0"/>
              <a:sym typeface="Arial"/>
            </a:endParaRPr>
          </a:p>
        </p:txBody>
      </p:sp>
      <p:sp>
        <p:nvSpPr>
          <p:cNvPr id="352" name="Google Shape;352;p32" descr="blob:https://web.whatsapp.com/82f6c155-021c-4e65-a194-da4c412c1d0a"/>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32"/>
          <p:cNvSpPr txBox="1"/>
          <p:nvPr/>
        </p:nvSpPr>
        <p:spPr>
          <a:xfrm>
            <a:off x="0" y="6075479"/>
            <a:ext cx="8988425" cy="400069"/>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chemeClr val="dk1"/>
              </a:buClr>
              <a:buSzPts val="2400"/>
              <a:buFont typeface="Arial"/>
              <a:buChar char="•"/>
            </a:pPr>
            <a:r>
              <a:rPr lang="en-US" sz="2000" dirty="0">
                <a:solidFill>
                  <a:schemeClr val="dk1"/>
                </a:solidFill>
                <a:latin typeface="Arial"/>
                <a:ea typeface="Arial"/>
                <a:cs typeface="Arial"/>
                <a:sym typeface="Arial"/>
              </a:rPr>
              <a:t> </a:t>
            </a:r>
            <a:r>
              <a:rPr lang="en-US" sz="2000" dirty="0" smtClean="0">
                <a:solidFill>
                  <a:schemeClr val="dk1"/>
                </a:solidFill>
              </a:rPr>
              <a:t>Institutional Repository, Online Public Access Catalogue (OPAC)</a:t>
            </a:r>
            <a:r>
              <a:rPr lang="en-US" sz="2000" dirty="0" smtClean="0">
                <a:solidFill>
                  <a:schemeClr val="dk1"/>
                </a:solidFill>
                <a:latin typeface="Arial"/>
                <a:ea typeface="Arial"/>
                <a:cs typeface="Arial"/>
                <a:sym typeface="Arial"/>
              </a:rPr>
              <a:t> </a:t>
            </a:r>
            <a:endParaRPr sz="2000" dirty="0">
              <a:solidFill>
                <a:schemeClr val="dk1"/>
              </a:solidFill>
              <a:latin typeface="Arial"/>
              <a:ea typeface="Arial"/>
              <a:cs typeface="Arial"/>
              <a:sym typeface="Arial"/>
            </a:endParaRPr>
          </a:p>
        </p:txBody>
      </p:sp>
      <p:sp>
        <p:nvSpPr>
          <p:cNvPr id="354" name="Google Shape;354;p32"/>
          <p:cNvSpPr txBox="1"/>
          <p:nvPr/>
        </p:nvSpPr>
        <p:spPr>
          <a:xfrm>
            <a:off x="-58017" y="5530855"/>
            <a:ext cx="8988425" cy="400069"/>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chemeClr val="dk1"/>
              </a:buClr>
              <a:buSzPts val="2400"/>
              <a:buFont typeface="Arial"/>
              <a:buChar char="•"/>
            </a:pPr>
            <a:r>
              <a:rPr lang="en-US" sz="2000" dirty="0" err="1" smtClean="0">
                <a:solidFill>
                  <a:schemeClr val="dk1"/>
                </a:solidFill>
                <a:latin typeface="Times New Roman" pitchFamily="18" charset="0"/>
                <a:cs typeface="Times New Roman" pitchFamily="18" charset="0"/>
                <a:sym typeface="Arial"/>
              </a:rPr>
              <a:t>Turnitin</a:t>
            </a:r>
            <a:r>
              <a:rPr lang="en-US" sz="2000" dirty="0" smtClean="0">
                <a:solidFill>
                  <a:schemeClr val="dk1"/>
                </a:solidFill>
                <a:latin typeface="Times New Roman" pitchFamily="18" charset="0"/>
                <a:cs typeface="Times New Roman" pitchFamily="18" charset="0"/>
                <a:sym typeface="Arial"/>
              </a:rPr>
              <a:t> Services (Plagiarism Check), Photocopying, Printing and Scanning</a:t>
            </a:r>
            <a:endParaRPr lang="en-US" sz="2000" dirty="0">
              <a:solidFill>
                <a:schemeClr val="dk1"/>
              </a:solidFill>
              <a:latin typeface="Times New Roman" pitchFamily="18" charset="0"/>
              <a:cs typeface="Times New Roman" pitchFamily="18" charset="0"/>
              <a:sym typeface="Arial"/>
            </a:endParaRPr>
          </a:p>
        </p:txBody>
      </p:sp>
      <p:pic>
        <p:nvPicPr>
          <p:cNvPr id="3" name="Picture 2">
            <a:extLst>
              <a:ext uri="{FF2B5EF4-FFF2-40B4-BE49-F238E27FC236}">
                <a16:creationId xmlns:a16="http://schemas.microsoft.com/office/drawing/2014/main" xmlns="" id="{17F5DA5F-8FD7-4E81-BF80-1DBE4F306F78}"/>
              </a:ext>
            </a:extLst>
          </p:cNvPr>
          <p:cNvPicPr>
            <a:picLocks noChangeAspect="1"/>
          </p:cNvPicPr>
          <p:nvPr/>
        </p:nvPicPr>
        <p:blipFill>
          <a:blip r:embed="rId3"/>
          <a:stretch>
            <a:fillRect/>
          </a:stretch>
        </p:blipFill>
        <p:spPr>
          <a:xfrm>
            <a:off x="214531" y="557704"/>
            <a:ext cx="8735578" cy="4239173"/>
          </a:xfrm>
          <a:prstGeom prst="rect">
            <a:avLst/>
          </a:prstGeom>
        </p:spPr>
      </p:pic>
    </p:spTree>
  </p:cSld>
  <p:clrMapOvr>
    <a:masterClrMapping/>
  </p:clrMapOvr>
  <p:transition advClick="0">
    <p:cut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aphicFrame>
        <p:nvGraphicFramePr>
          <p:cNvPr id="142" name="Google Shape;142;p8"/>
          <p:cNvGraphicFramePr/>
          <p:nvPr>
            <p:extLst>
              <p:ext uri="{D42A27DB-BD31-4B8C-83A1-F6EECF244321}">
                <p14:modId xmlns:p14="http://schemas.microsoft.com/office/powerpoint/2010/main" val="22376259"/>
              </p:ext>
            </p:extLst>
          </p:nvPr>
        </p:nvGraphicFramePr>
        <p:xfrm>
          <a:off x="228600" y="1346850"/>
          <a:ext cx="8915400" cy="1981200"/>
        </p:xfrm>
        <a:graphic>
          <a:graphicData uri="http://schemas.openxmlformats.org/drawingml/2006/table">
            <a:tbl>
              <a:tblPr firstRow="1" bandRow="1">
                <a:noFill/>
                <a:tableStyleId>{300CBA25-4FB7-4495-B61C-B8587B166FAC}</a:tableStyleId>
              </a:tblPr>
              <a:tblGrid>
                <a:gridCol w="4457700">
                  <a:extLst>
                    <a:ext uri="{9D8B030D-6E8A-4147-A177-3AD203B41FA5}">
                      <a16:colId xmlns:a16="http://schemas.microsoft.com/office/drawing/2014/main" xmlns="" val="20000"/>
                    </a:ext>
                  </a:extLst>
                </a:gridCol>
                <a:gridCol w="4457700">
                  <a:extLst>
                    <a:ext uri="{9D8B030D-6E8A-4147-A177-3AD203B41FA5}">
                      <a16:colId xmlns:a16="http://schemas.microsoft.com/office/drawing/2014/main" xmlns="" val="20001"/>
                    </a:ext>
                  </a:extLst>
                </a:gridCol>
              </a:tblGrid>
              <a:tr h="660400">
                <a:tc>
                  <a:txBody>
                    <a:bodyPr/>
                    <a:lstStyle/>
                    <a:p>
                      <a:pPr marL="0" marR="0" lvl="0" indent="0" algn="l" rtl="0">
                        <a:spcBef>
                          <a:spcPts val="0"/>
                        </a:spcBef>
                        <a:spcAft>
                          <a:spcPts val="0"/>
                        </a:spcAft>
                        <a:buNone/>
                      </a:pPr>
                      <a:r>
                        <a:rPr lang="en-US" sz="3200" b="1" u="none" strike="noStrike" cap="none" dirty="0"/>
                        <a:t>Mondays - Fridays</a:t>
                      </a:r>
                      <a:endParaRPr sz="3200" b="1" dirty="0"/>
                    </a:p>
                  </a:txBody>
                  <a:tcPr marL="91450" marR="91450" marT="45725" marB="45725"/>
                </a:tc>
                <a:tc>
                  <a:txBody>
                    <a:bodyPr/>
                    <a:lstStyle/>
                    <a:p>
                      <a:pPr marL="0" marR="0" lvl="0" indent="0" algn="l" rtl="0">
                        <a:spcBef>
                          <a:spcPts val="0"/>
                        </a:spcBef>
                        <a:spcAft>
                          <a:spcPts val="0"/>
                        </a:spcAft>
                        <a:buNone/>
                      </a:pPr>
                      <a:r>
                        <a:rPr lang="en-US" sz="3200" b="1">
                          <a:solidFill>
                            <a:schemeClr val="lt1"/>
                          </a:solidFill>
                          <a:latin typeface="Calibri"/>
                          <a:ea typeface="Calibri"/>
                          <a:cs typeface="Calibri"/>
                          <a:sym typeface="Calibri"/>
                        </a:rPr>
                        <a:t>8.00 am – 10.0pm.</a:t>
                      </a:r>
                      <a:endParaRPr sz="3200" b="1"/>
                    </a:p>
                  </a:txBody>
                  <a:tcPr marL="91450" marR="91450" marT="45725" marB="45725"/>
                </a:tc>
                <a:extLst>
                  <a:ext uri="{0D108BD9-81ED-4DB2-BD59-A6C34878D82A}">
                    <a16:rowId xmlns:a16="http://schemas.microsoft.com/office/drawing/2014/main" xmlns="" val="10000"/>
                  </a:ext>
                </a:extLst>
              </a:tr>
              <a:tr h="660400">
                <a:tc>
                  <a:txBody>
                    <a:bodyPr/>
                    <a:lstStyle/>
                    <a:p>
                      <a:pPr marL="0" marR="0" lvl="0" indent="0" algn="l" rtl="0">
                        <a:spcBef>
                          <a:spcPts val="0"/>
                        </a:spcBef>
                        <a:spcAft>
                          <a:spcPts val="0"/>
                        </a:spcAft>
                        <a:buNone/>
                      </a:pPr>
                      <a:r>
                        <a:rPr lang="en-US" sz="3200" b="1"/>
                        <a:t>Saturdays</a:t>
                      </a:r>
                      <a:endParaRPr sz="3200" b="1"/>
                    </a:p>
                  </a:txBody>
                  <a:tcPr marL="91450" marR="91450" marT="45725" marB="45725"/>
                </a:tc>
                <a:tc>
                  <a:txBody>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8.00 am – 8.00pm.   </a:t>
                      </a:r>
                      <a:endParaRPr sz="3200" b="1"/>
                    </a:p>
                  </a:txBody>
                  <a:tcPr marL="91450" marR="91450" marT="45725" marB="45725"/>
                </a:tc>
                <a:extLst>
                  <a:ext uri="{0D108BD9-81ED-4DB2-BD59-A6C34878D82A}">
                    <a16:rowId xmlns:a16="http://schemas.microsoft.com/office/drawing/2014/main" xmlns="" val="10001"/>
                  </a:ext>
                </a:extLst>
              </a:tr>
              <a:tr h="660400">
                <a:tc>
                  <a:txBody>
                    <a:bodyPr/>
                    <a:lstStyle/>
                    <a:p>
                      <a:pPr marL="0" marR="0" lvl="0" indent="0" algn="l" rtl="0">
                        <a:spcBef>
                          <a:spcPts val="0"/>
                        </a:spcBef>
                        <a:spcAft>
                          <a:spcPts val="0"/>
                        </a:spcAft>
                        <a:buNone/>
                      </a:pPr>
                      <a:r>
                        <a:rPr lang="en-US" sz="3200" b="1"/>
                        <a:t>Sundays</a:t>
                      </a:r>
                      <a:endParaRPr sz="3200" b="1"/>
                    </a:p>
                  </a:txBody>
                  <a:tcPr marL="91450" marR="91450" marT="45725" marB="45725"/>
                </a:tc>
                <a:tc>
                  <a:txBody>
                    <a:bodyPr/>
                    <a:lstStyle/>
                    <a:p>
                      <a:pPr marL="0" marR="0" lvl="0" indent="0" algn="l" rtl="0">
                        <a:spcBef>
                          <a:spcPts val="0"/>
                        </a:spcBef>
                        <a:spcAft>
                          <a:spcPts val="0"/>
                        </a:spcAft>
                        <a:buNone/>
                      </a:pPr>
                      <a:r>
                        <a:rPr lang="en-US" sz="3200" b="1" dirty="0">
                          <a:solidFill>
                            <a:schemeClr val="dk1"/>
                          </a:solidFill>
                          <a:latin typeface="Calibri"/>
                          <a:ea typeface="Calibri"/>
                          <a:cs typeface="Calibri"/>
                          <a:sym typeface="Calibri"/>
                        </a:rPr>
                        <a:t>2.00pm---6.00pm </a:t>
                      </a:r>
                      <a:endParaRPr sz="3200" b="1" dirty="0"/>
                    </a:p>
                  </a:txBody>
                  <a:tcPr marL="91450" marR="91450" marT="45725" marB="45725"/>
                </a:tc>
                <a:extLst>
                  <a:ext uri="{0D108BD9-81ED-4DB2-BD59-A6C34878D82A}">
                    <a16:rowId xmlns:a16="http://schemas.microsoft.com/office/drawing/2014/main" xmlns="" val="10002"/>
                  </a:ext>
                </a:extLst>
              </a:tr>
            </a:tbl>
          </a:graphicData>
        </a:graphic>
      </p:graphicFrame>
      <p:sp>
        <p:nvSpPr>
          <p:cNvPr id="143" name="Google Shape;143;p8"/>
          <p:cNvSpPr txBox="1">
            <a:spLocks noGrp="1"/>
          </p:cNvSpPr>
          <p:nvPr>
            <p:ph type="title"/>
          </p:nvPr>
        </p:nvSpPr>
        <p:spPr>
          <a:xfrm>
            <a:off x="0" y="0"/>
            <a:ext cx="9144000" cy="829994"/>
          </a:xfrm>
          <a:prstGeom prst="rect">
            <a:avLst/>
          </a:prstGeom>
          <a:solidFill>
            <a:srgbClr val="009900"/>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5400"/>
              <a:buFont typeface="Calibri"/>
              <a:buNone/>
            </a:pPr>
            <a:r>
              <a:rPr lang="en-US" sz="3200" b="1" dirty="0">
                <a:solidFill>
                  <a:schemeClr val="lt1"/>
                </a:solidFill>
              </a:rPr>
              <a:t>LIBRARY HOURS</a:t>
            </a:r>
            <a:endParaRPr sz="3200" dirty="0">
              <a:solidFill>
                <a:schemeClr val="lt1"/>
              </a:solidFill>
            </a:endParaRPr>
          </a:p>
        </p:txBody>
      </p:sp>
      <p:sp>
        <p:nvSpPr>
          <p:cNvPr id="144" name="Google Shape;144;p8"/>
          <p:cNvSpPr/>
          <p:nvPr/>
        </p:nvSpPr>
        <p:spPr>
          <a:xfrm>
            <a:off x="0" y="4923297"/>
            <a:ext cx="8931965" cy="58781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800" b="1" dirty="0">
                <a:solidFill>
                  <a:srgbClr val="C00000"/>
                </a:solidFill>
                <a:latin typeface="Arial"/>
                <a:ea typeface="Arial"/>
                <a:cs typeface="Arial"/>
                <a:sym typeface="Arial"/>
              </a:rPr>
              <a:t>**The </a:t>
            </a:r>
            <a:r>
              <a:rPr lang="en-US" sz="2800" b="1" dirty="0" smtClean="0">
                <a:solidFill>
                  <a:srgbClr val="C00000"/>
                </a:solidFill>
                <a:latin typeface="Arial"/>
                <a:ea typeface="Arial"/>
                <a:cs typeface="Arial"/>
                <a:sym typeface="Arial"/>
              </a:rPr>
              <a:t>Library </a:t>
            </a:r>
            <a:r>
              <a:rPr lang="en-US" sz="2800" b="1" dirty="0" smtClean="0">
                <a:solidFill>
                  <a:srgbClr val="C00000"/>
                </a:solidFill>
              </a:rPr>
              <a:t>is </a:t>
            </a:r>
            <a:r>
              <a:rPr lang="en-US" sz="2800" b="1" dirty="0" smtClean="0">
                <a:solidFill>
                  <a:srgbClr val="C00000"/>
                </a:solidFill>
                <a:latin typeface="Arial"/>
                <a:ea typeface="Arial"/>
                <a:cs typeface="Arial"/>
                <a:sym typeface="Arial"/>
              </a:rPr>
              <a:t>closed </a:t>
            </a:r>
            <a:r>
              <a:rPr lang="en-US" sz="2800" b="1" dirty="0">
                <a:solidFill>
                  <a:srgbClr val="C00000"/>
                </a:solidFill>
                <a:latin typeface="Arial"/>
                <a:ea typeface="Arial"/>
                <a:cs typeface="Arial"/>
                <a:sym typeface="Arial"/>
              </a:rPr>
              <a:t>on official public holidays.</a:t>
            </a:r>
            <a:endParaRPr sz="2400" b="1" dirty="0">
              <a:solidFill>
                <a:srgbClr val="C00000"/>
              </a:solidFill>
              <a:latin typeface="Calibri"/>
              <a:ea typeface="Calibri"/>
              <a:cs typeface="Calibri"/>
              <a:sym typeface="Calibri"/>
            </a:endParaRPr>
          </a:p>
        </p:txBody>
      </p:sp>
    </p:spTree>
  </p:cSld>
  <p:clrMapOvr>
    <a:masterClrMapping/>
  </p:clrMapOvr>
  <p:transition advClick="0">
    <p:cut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0" y="0"/>
            <a:ext cx="9144000" cy="609600"/>
          </a:xfrm>
          <a:prstGeom prst="rect">
            <a:avLst/>
          </a:prstGeom>
          <a:solidFill>
            <a:srgbClr val="009900"/>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00000"/>
              <a:buFont typeface="Calibri"/>
              <a:buNone/>
            </a:pPr>
            <a:r>
              <a:rPr lang="en-US" sz="4000" b="1" dirty="0">
                <a:solidFill>
                  <a:schemeClr val="lt1"/>
                </a:solidFill>
              </a:rPr>
              <a:t>LIBRARY </a:t>
            </a:r>
            <a:r>
              <a:rPr lang="en-US" sz="3600" b="1" dirty="0">
                <a:solidFill>
                  <a:schemeClr val="lt1"/>
                </a:solidFill>
              </a:rPr>
              <a:t>RULES AND REGULATIONS</a:t>
            </a:r>
            <a:endParaRPr sz="4000" b="1" dirty="0">
              <a:solidFill>
                <a:schemeClr val="lt1"/>
              </a:solidFill>
            </a:endParaRPr>
          </a:p>
        </p:txBody>
      </p:sp>
      <p:sp>
        <p:nvSpPr>
          <p:cNvPr id="150" name="Google Shape;150;p9"/>
          <p:cNvSpPr txBox="1">
            <a:spLocks noGrp="1"/>
          </p:cNvSpPr>
          <p:nvPr>
            <p:ph type="body" idx="1"/>
          </p:nvPr>
        </p:nvSpPr>
        <p:spPr>
          <a:xfrm>
            <a:off x="0" y="1003495"/>
            <a:ext cx="9144000" cy="515876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sz="2800" dirty="0">
                <a:latin typeface="Times New Roman" pitchFamily="18" charset="0"/>
                <a:cs typeface="Times New Roman" pitchFamily="18" charset="0"/>
              </a:rPr>
              <a:t>Do </a:t>
            </a:r>
            <a:r>
              <a:rPr lang="en-US" sz="2800" dirty="0" smtClean="0">
                <a:latin typeface="Times New Roman" pitchFamily="18" charset="0"/>
                <a:cs typeface="Times New Roman" pitchFamily="18" charset="0"/>
              </a:rPr>
              <a:t>not </a:t>
            </a:r>
            <a:r>
              <a:rPr lang="en-US" sz="2800" dirty="0">
                <a:latin typeface="Times New Roman" pitchFamily="18" charset="0"/>
                <a:cs typeface="Times New Roman" pitchFamily="18" charset="0"/>
              </a:rPr>
              <a:t>enter the library with bags. </a:t>
            </a:r>
            <a:endParaRPr lang="en-US" sz="2800" dirty="0" smtClean="0">
              <a:latin typeface="Times New Roman" pitchFamily="18" charset="0"/>
              <a:cs typeface="Times New Roman" pitchFamily="18" charset="0"/>
            </a:endParaRPr>
          </a:p>
          <a:p>
            <a:pPr marL="342900" lvl="0" indent="-342900" algn="l" rtl="0">
              <a:spcBef>
                <a:spcPts val="0"/>
              </a:spcBef>
              <a:spcAft>
                <a:spcPts val="0"/>
              </a:spcAft>
              <a:buClr>
                <a:schemeClr val="dk1"/>
              </a:buClr>
              <a:buSzPts val="3200"/>
              <a:buChar char="•"/>
            </a:pPr>
            <a:r>
              <a:rPr lang="en-US" sz="2800" dirty="0" smtClean="0">
                <a:latin typeface="Times New Roman" pitchFamily="18" charset="0"/>
                <a:cs typeface="Times New Roman" pitchFamily="18" charset="0"/>
              </a:rPr>
              <a:t>Always </a:t>
            </a:r>
            <a:r>
              <a:rPr lang="en-US" sz="2800" dirty="0">
                <a:latin typeface="Times New Roman" pitchFamily="18" charset="0"/>
                <a:cs typeface="Times New Roman" pitchFamily="18" charset="0"/>
              </a:rPr>
              <a:t>surrender yourself for search while leaving the library</a:t>
            </a:r>
            <a:endParaRPr sz="2800" dirty="0">
              <a:latin typeface="Times New Roman" pitchFamily="18" charset="0"/>
              <a:cs typeface="Times New Roman" pitchFamily="18" charset="0"/>
            </a:endParaRPr>
          </a:p>
          <a:p>
            <a:pPr marL="342900" lvl="0" indent="-342900" algn="l" rtl="0">
              <a:spcBef>
                <a:spcPts val="640"/>
              </a:spcBef>
              <a:spcAft>
                <a:spcPts val="0"/>
              </a:spcAft>
              <a:buClr>
                <a:schemeClr val="dk1"/>
              </a:buClr>
              <a:buSzPts val="3200"/>
              <a:buChar char="•"/>
            </a:pPr>
            <a:r>
              <a:rPr lang="en-US" sz="2800" dirty="0">
                <a:latin typeface="Times New Roman" pitchFamily="18" charset="0"/>
                <a:cs typeface="Times New Roman" pitchFamily="18" charset="0"/>
              </a:rPr>
              <a:t>Do not drink </a:t>
            </a:r>
            <a:r>
              <a:rPr lang="en-US" sz="2800" dirty="0" smtClean="0">
                <a:latin typeface="Times New Roman" pitchFamily="18" charset="0"/>
                <a:cs typeface="Times New Roman" pitchFamily="18" charset="0"/>
              </a:rPr>
              <a:t>or </a:t>
            </a:r>
            <a:r>
              <a:rPr lang="en-US" sz="2800" dirty="0">
                <a:latin typeface="Times New Roman" pitchFamily="18" charset="0"/>
                <a:cs typeface="Times New Roman" pitchFamily="18" charset="0"/>
              </a:rPr>
              <a:t>eat anything in the library</a:t>
            </a:r>
            <a:endParaRPr sz="2800" dirty="0">
              <a:latin typeface="Times New Roman" pitchFamily="18" charset="0"/>
              <a:cs typeface="Times New Roman" pitchFamily="18" charset="0"/>
            </a:endParaRPr>
          </a:p>
          <a:p>
            <a:pPr marL="342900" lvl="0" indent="-342900" algn="l" rtl="0">
              <a:spcBef>
                <a:spcPts val="640"/>
              </a:spcBef>
              <a:spcAft>
                <a:spcPts val="0"/>
              </a:spcAft>
              <a:buClr>
                <a:schemeClr val="dk1"/>
              </a:buClr>
              <a:buSzPts val="3200"/>
              <a:buChar char="•"/>
            </a:pPr>
            <a:r>
              <a:rPr lang="en-US" sz="2800" dirty="0">
                <a:latin typeface="Times New Roman" pitchFamily="18" charset="0"/>
                <a:cs typeface="Times New Roman" pitchFamily="18" charset="0"/>
              </a:rPr>
              <a:t>Leave all consulted books on the table. </a:t>
            </a:r>
            <a:endParaRPr sz="2800" dirty="0">
              <a:latin typeface="Times New Roman" pitchFamily="18" charset="0"/>
              <a:cs typeface="Times New Roman" pitchFamily="18" charset="0"/>
            </a:endParaRPr>
          </a:p>
          <a:p>
            <a:pPr marL="342900" lvl="0" indent="-342900" algn="l" rtl="0">
              <a:spcBef>
                <a:spcPts val="640"/>
              </a:spcBef>
              <a:spcAft>
                <a:spcPts val="0"/>
              </a:spcAft>
              <a:buClr>
                <a:schemeClr val="dk1"/>
              </a:buClr>
              <a:buSzPts val="3200"/>
              <a:buChar char="•"/>
            </a:pPr>
            <a:r>
              <a:rPr lang="en-US" sz="2800" dirty="0">
                <a:latin typeface="Times New Roman" pitchFamily="18" charset="0"/>
                <a:cs typeface="Times New Roman" pitchFamily="18" charset="0"/>
              </a:rPr>
              <a:t>Do not write or make any mark inside a book</a:t>
            </a:r>
            <a:endParaRPr sz="2800" dirty="0">
              <a:latin typeface="Times New Roman" pitchFamily="18" charset="0"/>
              <a:cs typeface="Times New Roman" pitchFamily="18" charset="0"/>
            </a:endParaRPr>
          </a:p>
          <a:p>
            <a:pPr marL="342900" lvl="0" indent="-342900" algn="l" rtl="0">
              <a:spcBef>
                <a:spcPts val="640"/>
              </a:spcBef>
              <a:spcAft>
                <a:spcPts val="0"/>
              </a:spcAft>
              <a:buClr>
                <a:schemeClr val="dk1"/>
              </a:buClr>
              <a:buSzPts val="3200"/>
              <a:buChar char="•"/>
            </a:pPr>
            <a:r>
              <a:rPr lang="en-US" sz="2800" dirty="0">
                <a:latin typeface="Times New Roman" pitchFamily="18" charset="0"/>
                <a:cs typeface="Times New Roman" pitchFamily="18" charset="0"/>
              </a:rPr>
              <a:t>Do not make noise </a:t>
            </a:r>
            <a:r>
              <a:rPr lang="en-US" sz="2800" dirty="0" smtClean="0">
                <a:latin typeface="Times New Roman" pitchFamily="18" charset="0"/>
                <a:cs typeface="Times New Roman" pitchFamily="18" charset="0"/>
              </a:rPr>
              <a:t>or </a:t>
            </a:r>
            <a:r>
              <a:rPr lang="en-US" sz="2800" dirty="0">
                <a:latin typeface="Times New Roman" pitchFamily="18" charset="0"/>
                <a:cs typeface="Times New Roman" pitchFamily="18" charset="0"/>
              </a:rPr>
              <a:t>wear noisy shoes to the library. </a:t>
            </a:r>
            <a:endParaRPr sz="2800" dirty="0">
              <a:latin typeface="Times New Roman" pitchFamily="18" charset="0"/>
              <a:cs typeface="Times New Roman" pitchFamily="18" charset="0"/>
            </a:endParaRPr>
          </a:p>
          <a:p>
            <a:pPr marL="342900" lvl="0" indent="-342900" algn="l" rtl="0">
              <a:spcBef>
                <a:spcPts val="640"/>
              </a:spcBef>
              <a:spcAft>
                <a:spcPts val="0"/>
              </a:spcAft>
              <a:buClr>
                <a:schemeClr val="dk1"/>
              </a:buClr>
              <a:buSzPts val="3200"/>
              <a:buChar char="•"/>
            </a:pPr>
            <a:r>
              <a:rPr lang="en-US" sz="2800" dirty="0">
                <a:latin typeface="Times New Roman" pitchFamily="18" charset="0"/>
                <a:cs typeface="Times New Roman" pitchFamily="18" charset="0"/>
              </a:rPr>
              <a:t>Do not go out of the library with books that are not properly </a:t>
            </a:r>
            <a:r>
              <a:rPr lang="en-US" sz="2800" dirty="0" smtClean="0">
                <a:latin typeface="Times New Roman" pitchFamily="18" charset="0"/>
                <a:cs typeface="Times New Roman" pitchFamily="18" charset="0"/>
              </a:rPr>
              <a:t>charged out.</a:t>
            </a:r>
            <a:endParaRPr sz="2800" dirty="0">
              <a:latin typeface="Times New Roman" pitchFamily="18" charset="0"/>
              <a:cs typeface="Times New Roman" pitchFamily="18" charset="0"/>
            </a:endParaRPr>
          </a:p>
          <a:p>
            <a:pPr marL="342900" lvl="0" indent="-342900" algn="l" rtl="0">
              <a:spcBef>
                <a:spcPts val="640"/>
              </a:spcBef>
              <a:spcAft>
                <a:spcPts val="0"/>
              </a:spcAft>
              <a:buClr>
                <a:schemeClr val="dk1"/>
              </a:buClr>
              <a:buSzPts val="3200"/>
              <a:buChar char="•"/>
            </a:pPr>
            <a:r>
              <a:rPr lang="en-US" sz="2800" dirty="0">
                <a:latin typeface="Times New Roman" pitchFamily="18" charset="0"/>
                <a:cs typeface="Times New Roman" pitchFamily="18" charset="0"/>
              </a:rPr>
              <a:t>Dress decently while coming to the library</a:t>
            </a:r>
            <a:endParaRPr sz="2800" dirty="0">
              <a:solidFill>
                <a:srgbClr val="FF0000"/>
              </a:solidFill>
              <a:latin typeface="Times New Roman" pitchFamily="18" charset="0"/>
              <a:cs typeface="Times New Roman" pitchFamily="18" charset="0"/>
            </a:endParaRPr>
          </a:p>
          <a:p>
            <a:pPr marL="342900" lvl="0" indent="-215900" algn="l" rtl="0">
              <a:spcBef>
                <a:spcPts val="400"/>
              </a:spcBef>
              <a:spcAft>
                <a:spcPts val="0"/>
              </a:spcAft>
              <a:buClr>
                <a:schemeClr val="dk1"/>
              </a:buClr>
              <a:buSzPts val="2000"/>
              <a:buNone/>
            </a:pPr>
            <a:endParaRPr sz="2400" dirty="0"/>
          </a:p>
        </p:txBody>
      </p:sp>
    </p:spTree>
  </p:cSld>
  <p:clrMapOvr>
    <a:masterClrMapping/>
  </p:clrMapOvr>
  <p:transition advClick="0">
    <p:cut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457200" y="362719"/>
            <a:ext cx="4740812" cy="738236"/>
          </a:xfrm>
          <a:prstGeom prst="rect">
            <a:avLst/>
          </a:prstGeom>
          <a:solidFill>
            <a:srgbClr val="00B050"/>
          </a:soli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800"/>
              <a:buFont typeface="Calibri"/>
              <a:buNone/>
            </a:pPr>
            <a:r>
              <a:rPr lang="en-US" sz="3200" b="1" dirty="0">
                <a:solidFill>
                  <a:schemeClr val="lt1"/>
                </a:solidFill>
              </a:rPr>
              <a:t> Registration and Usage</a:t>
            </a:r>
            <a:endParaRPr sz="3200" dirty="0">
              <a:solidFill>
                <a:schemeClr val="lt1"/>
              </a:solidFill>
            </a:endParaRPr>
          </a:p>
        </p:txBody>
      </p:sp>
      <p:sp>
        <p:nvSpPr>
          <p:cNvPr id="156" name="Google Shape;156;p10"/>
          <p:cNvSpPr txBox="1">
            <a:spLocks noGrp="1"/>
          </p:cNvSpPr>
          <p:nvPr>
            <p:ph type="body" idx="1"/>
          </p:nvPr>
        </p:nvSpPr>
        <p:spPr>
          <a:xfrm>
            <a:off x="168812" y="1389185"/>
            <a:ext cx="8806375" cy="4525963"/>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3200"/>
              <a:buChar char="•"/>
            </a:pPr>
            <a:r>
              <a:rPr lang="en-US" sz="2800" dirty="0">
                <a:latin typeface="Times New Roman" pitchFamily="18" charset="0"/>
                <a:cs typeface="Times New Roman" pitchFamily="18" charset="0"/>
              </a:rPr>
              <a:t>Registration is </a:t>
            </a:r>
            <a:r>
              <a:rPr lang="en-US" sz="2800" b="1" dirty="0">
                <a:latin typeface="Times New Roman" pitchFamily="18" charset="0"/>
                <a:cs typeface="Times New Roman" pitchFamily="18" charset="0"/>
              </a:rPr>
              <a:t>open to all categories of staff </a:t>
            </a:r>
            <a:r>
              <a:rPr lang="en-US" sz="2800" dirty="0">
                <a:latin typeface="Times New Roman" pitchFamily="18" charset="0"/>
                <a:cs typeface="Times New Roman" pitchFamily="18" charset="0"/>
              </a:rPr>
              <a:t>and </a:t>
            </a:r>
            <a:r>
              <a:rPr lang="en-US" sz="2800" b="1" dirty="0">
                <a:latin typeface="Times New Roman" pitchFamily="18" charset="0"/>
                <a:cs typeface="Times New Roman" pitchFamily="18" charset="0"/>
              </a:rPr>
              <a:t>students </a:t>
            </a:r>
            <a:r>
              <a:rPr lang="en-US" sz="2800" dirty="0">
                <a:latin typeface="Times New Roman" pitchFamily="18" charset="0"/>
                <a:cs typeface="Times New Roman" pitchFamily="18" charset="0"/>
              </a:rPr>
              <a:t>of the university.  To be a registered user, one must complete the library </a:t>
            </a:r>
            <a:r>
              <a:rPr lang="en-US" sz="2800" b="1" dirty="0">
                <a:latin typeface="Times New Roman" pitchFamily="18" charset="0"/>
                <a:cs typeface="Times New Roman" pitchFamily="18" charset="0"/>
              </a:rPr>
              <a:t>registration forms </a:t>
            </a:r>
            <a:r>
              <a:rPr lang="en-US" sz="2800" dirty="0">
                <a:latin typeface="Times New Roman" pitchFamily="18" charset="0"/>
                <a:cs typeface="Times New Roman" pitchFamily="18" charset="0"/>
              </a:rPr>
              <a:t>at the </a:t>
            </a:r>
            <a:r>
              <a:rPr lang="en-US" sz="2800" b="1" dirty="0" smtClean="0">
                <a:latin typeface="Times New Roman" pitchFamily="18" charset="0"/>
                <a:cs typeface="Times New Roman" pitchFamily="18" charset="0"/>
              </a:rPr>
              <a:t>Circulation </a:t>
            </a:r>
            <a:r>
              <a:rPr lang="en-US" sz="2800" b="1" dirty="0">
                <a:latin typeface="Times New Roman" pitchFamily="18" charset="0"/>
                <a:cs typeface="Times New Roman" pitchFamily="18" charset="0"/>
              </a:rPr>
              <a:t>desk.</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pPr marL="342900" lvl="0" indent="-342900" algn="just" rtl="0">
              <a:spcBef>
                <a:spcPts val="0"/>
              </a:spcBef>
              <a:spcAft>
                <a:spcPts val="0"/>
              </a:spcAft>
              <a:buClr>
                <a:schemeClr val="dk1"/>
              </a:buClr>
              <a:buSzPts val="3200"/>
              <a:buChar char="•"/>
            </a:pPr>
            <a:r>
              <a:rPr lang="en-US" sz="2800" dirty="0" smtClean="0">
                <a:latin typeface="Times New Roman" pitchFamily="18" charset="0"/>
                <a:cs typeface="Times New Roman" pitchFamily="18" charset="0"/>
              </a:rPr>
              <a:t>Upon </a:t>
            </a:r>
            <a:r>
              <a:rPr lang="en-US" sz="2800" dirty="0">
                <a:latin typeface="Times New Roman" pitchFamily="18" charset="0"/>
                <a:cs typeface="Times New Roman" pitchFamily="18" charset="0"/>
              </a:rPr>
              <a:t>completion and return of these forms,  the user is issued with  Library (</a:t>
            </a:r>
            <a:r>
              <a:rPr lang="en-US" sz="2800" dirty="0" smtClean="0">
                <a:latin typeface="Times New Roman" pitchFamily="18" charset="0"/>
                <a:cs typeface="Times New Roman" pitchFamily="18" charset="0"/>
              </a:rPr>
              <a:t>Borrowers’) </a:t>
            </a:r>
            <a:r>
              <a:rPr lang="en-US" sz="2800" dirty="0">
                <a:latin typeface="Times New Roman" pitchFamily="18" charset="0"/>
                <a:cs typeface="Times New Roman" pitchFamily="18" charset="0"/>
              </a:rPr>
              <a:t>card with his or her passport affixed after having been recommended by the reader’s Head of Department.</a:t>
            </a:r>
          </a:p>
          <a:p>
            <a:pPr marL="0" lvl="0" indent="0" algn="just" rtl="0">
              <a:spcBef>
                <a:spcPts val="0"/>
              </a:spcBef>
              <a:spcAft>
                <a:spcPts val="0"/>
              </a:spcAft>
              <a:buClr>
                <a:schemeClr val="dk1"/>
              </a:buClr>
              <a:buSzPts val="3200"/>
              <a:buNone/>
            </a:pPr>
            <a:r>
              <a:rPr lang="en-US" sz="2800" dirty="0">
                <a:latin typeface="Times New Roman" pitchFamily="18" charset="0"/>
                <a:cs typeface="Times New Roman" pitchFamily="18" charset="0"/>
              </a:rPr>
              <a:t> </a:t>
            </a:r>
          </a:p>
          <a:p>
            <a:pPr marL="0" lvl="0" indent="0" algn="just" rtl="0">
              <a:spcBef>
                <a:spcPts val="0"/>
              </a:spcBef>
              <a:spcAft>
                <a:spcPts val="0"/>
              </a:spcAft>
              <a:buClr>
                <a:schemeClr val="dk1"/>
              </a:buClr>
              <a:buSzPts val="3200"/>
              <a:buNone/>
            </a:pPr>
            <a:r>
              <a:rPr lang="en-US" sz="2800" dirty="0">
                <a:latin typeface="Times New Roman" pitchFamily="18" charset="0"/>
                <a:cs typeface="Times New Roman" pitchFamily="18" charset="0"/>
              </a:rPr>
              <a:t>**</a:t>
            </a:r>
            <a:r>
              <a:rPr lang="en-US" sz="2800" b="1" dirty="0">
                <a:solidFill>
                  <a:srgbClr val="FF0000"/>
                </a:solidFill>
                <a:latin typeface="Times New Roman" pitchFamily="18" charset="0"/>
                <a:cs typeface="Times New Roman" pitchFamily="18" charset="0"/>
              </a:rPr>
              <a:t>Your Library Card is used in borrowing books</a:t>
            </a:r>
            <a:endParaRPr sz="2800" b="1" dirty="0">
              <a:solidFill>
                <a:srgbClr val="FF0000"/>
              </a:solidFill>
              <a:latin typeface="Times New Roman" pitchFamily="18" charset="0"/>
              <a:cs typeface="Times New Roman" pitchFamily="18" charset="0"/>
            </a:endParaRPr>
          </a:p>
        </p:txBody>
      </p:sp>
    </p:spTree>
  </p:cSld>
  <p:clrMapOvr>
    <a:masterClrMapping/>
  </p:clrMapOvr>
  <p:transition advClick="0">
    <p:cut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0" y="626164"/>
            <a:ext cx="9144000" cy="6172200"/>
          </a:xfrm>
          <a:prstGeom prst="rect">
            <a:avLst/>
          </a:prstGeom>
          <a:noFill/>
          <a:ln>
            <a:noFill/>
          </a:ln>
        </p:spPr>
      </p:pic>
      <p:sp>
        <p:nvSpPr>
          <p:cNvPr id="102" name="Google Shape;102;p2"/>
          <p:cNvSpPr txBox="1"/>
          <p:nvPr/>
        </p:nvSpPr>
        <p:spPr>
          <a:xfrm>
            <a:off x="0" y="0"/>
            <a:ext cx="9144000" cy="52318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TO RESTORE THE DIGNITY OF MAN</a:t>
            </a:r>
            <a:endParaRPr sz="2800" b="1">
              <a:solidFill>
                <a:schemeClr val="lt1"/>
              </a:solidFill>
              <a:latin typeface="Arial"/>
              <a:ea typeface="Arial"/>
              <a:cs typeface="Arial"/>
              <a:sym typeface="Arial"/>
            </a:endParaRPr>
          </a:p>
        </p:txBody>
      </p:sp>
      <p:sp>
        <p:nvSpPr>
          <p:cNvPr id="103" name="Google Shape;103;p2"/>
          <p:cNvSpPr txBox="1"/>
          <p:nvPr/>
        </p:nvSpPr>
        <p:spPr>
          <a:xfrm rot="1067421">
            <a:off x="3848099" y="2247350"/>
            <a:ext cx="1447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The Library </a:t>
            </a:r>
            <a:endParaRPr sz="18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To restore </a:t>
            </a:r>
            <a:endParaRPr sz="1800" b="1" dirty="0">
              <a:solidFill>
                <a:schemeClr val="dk1"/>
              </a:solidFill>
              <a:latin typeface="Calibri"/>
              <a:ea typeface="Calibri"/>
              <a:cs typeface="Calibri"/>
              <a:sym typeface="Calibri"/>
            </a:endParaRPr>
          </a:p>
        </p:txBody>
      </p:sp>
      <p:sp>
        <p:nvSpPr>
          <p:cNvPr id="104" name="Google Shape;104;p2"/>
          <p:cNvSpPr txBox="1"/>
          <p:nvPr/>
        </p:nvSpPr>
        <p:spPr>
          <a:xfrm rot="1067421">
            <a:off x="5066008" y="2649603"/>
            <a:ext cx="1447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3300"/>
                </a:solidFill>
                <a:latin typeface="Calibri"/>
                <a:ea typeface="Calibri"/>
                <a:cs typeface="Calibri"/>
                <a:sym typeface="Calibri"/>
              </a:rPr>
              <a:t>Helps UNN</a:t>
            </a:r>
            <a:endParaRPr sz="1800" b="1">
              <a:solidFill>
                <a:srgbClr val="003300"/>
              </a:solidFill>
              <a:latin typeface="Calibri"/>
              <a:ea typeface="Calibri"/>
              <a:cs typeface="Calibri"/>
              <a:sym typeface="Calibri"/>
            </a:endParaRPr>
          </a:p>
        </p:txBody>
      </p:sp>
      <p:sp>
        <p:nvSpPr>
          <p:cNvPr id="105" name="Google Shape;105;p2"/>
          <p:cNvSpPr txBox="1"/>
          <p:nvPr/>
        </p:nvSpPr>
        <p:spPr>
          <a:xfrm rot="1067421">
            <a:off x="4898606" y="2881335"/>
            <a:ext cx="1447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3300"/>
                </a:solidFill>
                <a:latin typeface="Calibri"/>
                <a:ea typeface="Calibri"/>
                <a:cs typeface="Calibri"/>
                <a:sym typeface="Calibri"/>
              </a:rPr>
              <a:t>The Dignity</a:t>
            </a:r>
            <a:endParaRPr sz="1800" b="1">
              <a:solidFill>
                <a:srgbClr val="003300"/>
              </a:solidFill>
              <a:latin typeface="Calibri"/>
              <a:ea typeface="Calibri"/>
              <a:cs typeface="Calibri"/>
              <a:sym typeface="Calibri"/>
            </a:endParaRPr>
          </a:p>
        </p:txBody>
      </p:sp>
      <p:sp>
        <p:nvSpPr>
          <p:cNvPr id="106" name="Google Shape;106;p2"/>
          <p:cNvSpPr txBox="1"/>
          <p:nvPr/>
        </p:nvSpPr>
        <p:spPr>
          <a:xfrm rot="1067421">
            <a:off x="4803523" y="3146470"/>
            <a:ext cx="1447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003300"/>
                </a:solidFill>
                <a:latin typeface="Calibri"/>
                <a:ea typeface="Calibri"/>
                <a:cs typeface="Calibri"/>
                <a:sym typeface="Calibri"/>
              </a:rPr>
              <a:t>of Man!</a:t>
            </a:r>
            <a:endParaRPr sz="1800" b="1" dirty="0">
              <a:solidFill>
                <a:srgbClr val="003300"/>
              </a:solidFill>
              <a:latin typeface="Calibri"/>
              <a:ea typeface="Calibri"/>
              <a:cs typeface="Calibri"/>
              <a:sym typeface="Calibri"/>
            </a:endParaRPr>
          </a:p>
        </p:txBody>
      </p:sp>
    </p:spTree>
  </p:cSld>
  <p:clrMapOvr>
    <a:masterClrMapping/>
  </p:clrMapOvr>
  <p:transition advClick="0">
    <p:cut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68" name="Google Shape;168;p12"/>
          <p:cNvSpPr txBox="1"/>
          <p:nvPr/>
        </p:nvSpPr>
        <p:spPr>
          <a:xfrm>
            <a:off x="3674790" y="3588696"/>
            <a:ext cx="357905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PORTER’S DESK</a:t>
            </a:r>
            <a:endParaRPr sz="4000" b="1" dirty="0">
              <a:solidFill>
                <a:schemeClr val="dk1"/>
              </a:solidFill>
              <a:latin typeface="Calibri"/>
              <a:ea typeface="Calibri"/>
              <a:cs typeface="Calibri"/>
              <a:sym typeface="Calibri"/>
            </a:endParaRPr>
          </a:p>
        </p:txBody>
      </p:sp>
      <p:pic>
        <p:nvPicPr>
          <p:cNvPr id="169" name="Google Shape;169;p12"/>
          <p:cNvPicPr preferRelativeResize="0"/>
          <p:nvPr/>
        </p:nvPicPr>
        <p:blipFill rotWithShape="1">
          <a:blip r:embed="rId4">
            <a:alphaModFix/>
          </a:blip>
          <a:srcRect/>
          <a:stretch/>
        </p:blipFill>
        <p:spPr>
          <a:xfrm>
            <a:off x="3412110" y="4278131"/>
            <a:ext cx="1177475" cy="1625349"/>
          </a:xfrm>
          <a:prstGeom prst="rect">
            <a:avLst/>
          </a:prstGeom>
          <a:noFill/>
          <a:ln>
            <a:noFill/>
          </a:ln>
        </p:spPr>
      </p:pic>
      <p:pic>
        <p:nvPicPr>
          <p:cNvPr id="170" name="Google Shape;170;p12"/>
          <p:cNvPicPr preferRelativeResize="0"/>
          <p:nvPr/>
        </p:nvPicPr>
        <p:blipFill rotWithShape="1">
          <a:blip r:embed="rId5">
            <a:alphaModFix/>
          </a:blip>
          <a:srcRect/>
          <a:stretch/>
        </p:blipFill>
        <p:spPr>
          <a:xfrm>
            <a:off x="4624754" y="4278131"/>
            <a:ext cx="1212870" cy="1599412"/>
          </a:xfrm>
          <a:prstGeom prst="rect">
            <a:avLst/>
          </a:prstGeom>
          <a:noFill/>
          <a:ln>
            <a:noFill/>
          </a:ln>
        </p:spPr>
      </p:pic>
      <p:sp>
        <p:nvSpPr>
          <p:cNvPr id="171" name="Google Shape;171;p12"/>
          <p:cNvSpPr/>
          <p:nvPr/>
        </p:nvSpPr>
        <p:spPr>
          <a:xfrm>
            <a:off x="3688742" y="4393157"/>
            <a:ext cx="1927081" cy="2310666"/>
          </a:xfrm>
          <a:prstGeom prst="mathMultiply">
            <a:avLst>
              <a:gd name="adj1" fmla="val 23520"/>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12"/>
          <p:cNvSpPr txBox="1"/>
          <p:nvPr/>
        </p:nvSpPr>
        <p:spPr>
          <a:xfrm>
            <a:off x="5892455" y="4990303"/>
            <a:ext cx="188202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a:ea typeface="Arial"/>
                <a:cs typeface="Arial"/>
                <a:sym typeface="Arial"/>
              </a:rPr>
              <a:t>ALLOWED</a:t>
            </a:r>
            <a:r>
              <a:rPr lang="en-US" sz="2000">
                <a:solidFill>
                  <a:schemeClr val="dk1"/>
                </a:solidFill>
                <a:latin typeface="Arial"/>
                <a:ea typeface="Arial"/>
                <a:cs typeface="Arial"/>
                <a:sym typeface="Arial"/>
              </a:rPr>
              <a:t> in the Library</a:t>
            </a:r>
            <a:endParaRPr sz="2000">
              <a:solidFill>
                <a:schemeClr val="dk1"/>
              </a:solidFill>
              <a:latin typeface="Arial"/>
              <a:ea typeface="Arial"/>
              <a:cs typeface="Arial"/>
              <a:sym typeface="Arial"/>
            </a:endParaRPr>
          </a:p>
        </p:txBody>
      </p:sp>
      <p:sp>
        <p:nvSpPr>
          <p:cNvPr id="173" name="Google Shape;173;p12"/>
          <p:cNvSpPr txBox="1"/>
          <p:nvPr/>
        </p:nvSpPr>
        <p:spPr>
          <a:xfrm>
            <a:off x="5966578" y="4590193"/>
            <a:ext cx="188202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Bags </a:t>
            </a:r>
            <a:r>
              <a:rPr lang="en-US" sz="2000">
                <a:solidFill>
                  <a:schemeClr val="dk1"/>
                </a:solidFill>
                <a:latin typeface="Arial"/>
                <a:ea typeface="Arial"/>
                <a:cs typeface="Arial"/>
                <a:sym typeface="Arial"/>
              </a:rPr>
              <a:t>are </a:t>
            </a:r>
            <a:r>
              <a:rPr lang="en-US" sz="2000" b="1">
                <a:solidFill>
                  <a:srgbClr val="FF0000"/>
                </a:solidFill>
                <a:latin typeface="Arial"/>
                <a:ea typeface="Arial"/>
                <a:cs typeface="Arial"/>
                <a:sym typeface="Arial"/>
              </a:rPr>
              <a:t>NOT</a:t>
            </a:r>
            <a:endParaRPr sz="2000">
              <a:solidFill>
                <a:schemeClr val="dk1"/>
              </a:solidFill>
              <a:latin typeface="Arial"/>
              <a:ea typeface="Arial"/>
              <a:cs typeface="Arial"/>
              <a:sym typeface="Arial"/>
            </a:endParaRPr>
          </a:p>
        </p:txBody>
      </p:sp>
    </p:spTree>
  </p:cSld>
  <p:clrMapOvr>
    <a:masterClrMapping/>
  </p:clrMapOvr>
  <p:transition advClick="0">
    <p:cut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3"/>
          <p:cNvSpPr txBox="1">
            <a:spLocks noGrp="1"/>
          </p:cNvSpPr>
          <p:nvPr>
            <p:ph type="title"/>
          </p:nvPr>
        </p:nvSpPr>
        <p:spPr>
          <a:xfrm>
            <a:off x="114300" y="38100"/>
            <a:ext cx="8915400" cy="1143000"/>
          </a:xfrm>
          <a:prstGeom prst="rect">
            <a:avLst/>
          </a:prstGeom>
          <a:solidFill>
            <a:srgbClr val="006600"/>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00000"/>
              <a:buFont typeface="Calibri"/>
              <a:buNone/>
            </a:pPr>
            <a:r>
              <a:rPr lang="en-US" b="1" dirty="0">
                <a:solidFill>
                  <a:schemeClr val="lt1"/>
                </a:solidFill>
              </a:rPr>
              <a:t>WHAT HAPPENS AT THE </a:t>
            </a:r>
            <a:r>
              <a:rPr lang="en-US" b="1" dirty="0" smtClean="0">
                <a:solidFill>
                  <a:schemeClr val="lt1"/>
                </a:solidFill>
              </a:rPr>
              <a:t>PORTERS’ </a:t>
            </a:r>
            <a:r>
              <a:rPr lang="en-US" b="1" dirty="0">
                <a:solidFill>
                  <a:schemeClr val="lt1"/>
                </a:solidFill>
              </a:rPr>
              <a:t>DESK?</a:t>
            </a:r>
            <a:endParaRPr b="1">
              <a:solidFill>
                <a:schemeClr val="lt1"/>
              </a:solidFill>
            </a:endParaRPr>
          </a:p>
        </p:txBody>
      </p:sp>
      <p:sp>
        <p:nvSpPr>
          <p:cNvPr id="179" name="Google Shape;179;p13"/>
          <p:cNvSpPr txBox="1">
            <a:spLocks noGrp="1"/>
          </p:cNvSpPr>
          <p:nvPr>
            <p:ph type="body" idx="1"/>
          </p:nvPr>
        </p:nvSpPr>
        <p:spPr>
          <a:xfrm>
            <a:off x="457200" y="1371600"/>
            <a:ext cx="8229600" cy="3003346"/>
          </a:xfrm>
          <a:prstGeom prst="rect">
            <a:avLst/>
          </a:prstGeom>
          <a:noFill/>
          <a:ln>
            <a:noFill/>
          </a:ln>
        </p:spPr>
        <p:txBody>
          <a:bodyPr spcFirstLastPara="1" wrap="square" lIns="91425" tIns="45700" rIns="91425" bIns="45700" anchor="t" anchorCtr="0">
            <a:spAutoFit/>
          </a:bodyPr>
          <a:lstStyle/>
          <a:p>
            <a:pPr marL="342900" marR="0" lvl="0" indent="-139700" algn="l" rtl="0">
              <a:spcBef>
                <a:spcPts val="0"/>
              </a:spcBef>
              <a:spcAft>
                <a:spcPts val="0"/>
              </a:spcAft>
              <a:buClr>
                <a:schemeClr val="dk1"/>
              </a:buClr>
              <a:buSzPts val="3200"/>
              <a:buFont typeface="Arial"/>
              <a:buNone/>
            </a:pPr>
            <a:endParaRPr sz="2000" b="0" i="0" u="none" strike="noStrike" cap="none" dirty="0">
              <a:solidFill>
                <a:schemeClr val="dk1"/>
              </a:solidFill>
              <a:latin typeface="Arial"/>
              <a:ea typeface="Arial"/>
              <a:cs typeface="Arial"/>
              <a:sym typeface="Arial"/>
            </a:endParaRPr>
          </a:p>
          <a:p>
            <a:pPr marL="342900" marR="0" lvl="0" indent="-342900" algn="l" rtl="0">
              <a:spcBef>
                <a:spcPts val="720"/>
              </a:spcBef>
              <a:spcAft>
                <a:spcPts val="0"/>
              </a:spcAft>
              <a:buClr>
                <a:schemeClr val="dk1"/>
              </a:buClr>
              <a:buSzPts val="3600"/>
              <a:buFont typeface="Arial"/>
              <a:buChar char="•"/>
            </a:pPr>
            <a:r>
              <a:rPr lang="en-US" sz="2800" b="0" i="0" u="none" strike="noStrike" cap="none" dirty="0" smtClean="0">
                <a:solidFill>
                  <a:schemeClr val="dk1"/>
                </a:solidFill>
                <a:latin typeface="Times New Roman" pitchFamily="18" charset="0"/>
                <a:ea typeface="Arial"/>
                <a:cs typeface="Times New Roman" pitchFamily="18" charset="0"/>
                <a:sym typeface="Arial"/>
              </a:rPr>
              <a:t>Students and Staff Present Their Library Cards.</a:t>
            </a:r>
            <a:endParaRPr lang="en-US" sz="2800" dirty="0" smtClean="0">
              <a:latin typeface="Times New Roman" pitchFamily="18" charset="0"/>
              <a:ea typeface="Arial"/>
              <a:cs typeface="Times New Roman" pitchFamily="18" charset="0"/>
              <a:sym typeface="Arial"/>
            </a:endParaRPr>
          </a:p>
          <a:p>
            <a:pPr marL="0" marR="0" lvl="0" indent="0" algn="l" rtl="0">
              <a:spcBef>
                <a:spcPts val="720"/>
              </a:spcBef>
              <a:spcAft>
                <a:spcPts val="0"/>
              </a:spcAft>
              <a:buClr>
                <a:schemeClr val="dk1"/>
              </a:buClr>
              <a:buSzPts val="3600"/>
              <a:buNone/>
            </a:pPr>
            <a:endParaRPr lang="en-US" sz="2800" b="0" i="0" u="none" strike="noStrike" cap="none" dirty="0" smtClean="0">
              <a:solidFill>
                <a:schemeClr val="dk1"/>
              </a:solidFill>
              <a:latin typeface="Times New Roman" pitchFamily="18" charset="0"/>
              <a:ea typeface="Arial"/>
              <a:cs typeface="Times New Roman" pitchFamily="18" charset="0"/>
              <a:sym typeface="Arial"/>
            </a:endParaRPr>
          </a:p>
          <a:p>
            <a:pPr marL="342900" marR="0" lvl="0" indent="-342900" algn="l" rtl="0">
              <a:spcBef>
                <a:spcPts val="720"/>
              </a:spcBef>
              <a:spcAft>
                <a:spcPts val="0"/>
              </a:spcAft>
              <a:buClr>
                <a:schemeClr val="dk1"/>
              </a:buClr>
              <a:buSzPts val="3600"/>
              <a:buFont typeface="Arial"/>
              <a:buChar char="•"/>
            </a:pPr>
            <a:r>
              <a:rPr lang="en-US" sz="2800" b="0" i="0" u="none" strike="noStrike" cap="none" dirty="0" smtClean="0">
                <a:solidFill>
                  <a:schemeClr val="dk1"/>
                </a:solidFill>
                <a:latin typeface="Times New Roman" pitchFamily="18" charset="0"/>
                <a:ea typeface="Arial"/>
                <a:cs typeface="Times New Roman" pitchFamily="18" charset="0"/>
                <a:sym typeface="Arial"/>
              </a:rPr>
              <a:t>External Users Present Introductory Letters</a:t>
            </a:r>
          </a:p>
          <a:p>
            <a:pPr marL="0" marR="0" lvl="0" indent="0" algn="l" rtl="0">
              <a:spcBef>
                <a:spcPts val="720"/>
              </a:spcBef>
              <a:spcAft>
                <a:spcPts val="0"/>
              </a:spcAft>
              <a:buClr>
                <a:schemeClr val="dk1"/>
              </a:buClr>
              <a:buSzPts val="3600"/>
              <a:buNone/>
            </a:pPr>
            <a:endParaRPr lang="en-US" sz="2800" b="0" i="0" u="none" strike="noStrike" cap="none" dirty="0" smtClean="0">
              <a:solidFill>
                <a:schemeClr val="dk1"/>
              </a:solidFill>
              <a:latin typeface="Times New Roman" pitchFamily="18" charset="0"/>
              <a:ea typeface="Arial"/>
              <a:cs typeface="Times New Roman" pitchFamily="18" charset="0"/>
              <a:sym typeface="Arial"/>
            </a:endParaRPr>
          </a:p>
          <a:p>
            <a:pPr marL="342900" marR="0" lvl="0" indent="-342900" algn="l" rtl="0">
              <a:spcBef>
                <a:spcPts val="720"/>
              </a:spcBef>
              <a:spcAft>
                <a:spcPts val="0"/>
              </a:spcAft>
              <a:buClr>
                <a:schemeClr val="dk1"/>
              </a:buClr>
              <a:buSzPts val="3600"/>
              <a:buFont typeface="Arial"/>
              <a:buChar char="•"/>
            </a:pPr>
            <a:r>
              <a:rPr lang="en-US" sz="2800" dirty="0" smtClean="0">
                <a:latin typeface="Times New Roman" pitchFamily="18" charset="0"/>
                <a:cs typeface="Times New Roman" pitchFamily="18" charset="0"/>
                <a:sym typeface="Arial"/>
              </a:rPr>
              <a:t>Users Make General Enquiries</a:t>
            </a:r>
            <a:endParaRPr lang="en-US" sz="2800" dirty="0">
              <a:latin typeface="Times New Roman" pitchFamily="18" charset="0"/>
              <a:cs typeface="Times New Roman" pitchFamily="18" charset="0"/>
            </a:endParaRPr>
          </a:p>
        </p:txBody>
      </p:sp>
    </p:spTree>
  </p:cSld>
  <p:clrMapOvr>
    <a:masterClrMapping/>
  </p:clrMapOvr>
  <p:transition advClick="0">
    <p:cut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6"/>
          <p:cNvPicPr preferRelativeResize="0"/>
          <p:nvPr/>
        </p:nvPicPr>
        <p:blipFill rotWithShape="1">
          <a:blip r:embed="rId3">
            <a:alphaModFix/>
          </a:blip>
          <a:srcRect/>
          <a:stretch/>
        </p:blipFill>
        <p:spPr>
          <a:xfrm>
            <a:off x="1" y="82691"/>
            <a:ext cx="9143999" cy="3657600"/>
          </a:xfrm>
          <a:prstGeom prst="rect">
            <a:avLst/>
          </a:prstGeom>
          <a:noFill/>
          <a:ln>
            <a:noFill/>
          </a:ln>
        </p:spPr>
      </p:pic>
      <p:pic>
        <p:nvPicPr>
          <p:cNvPr id="199" name="Google Shape;199;p16"/>
          <p:cNvPicPr preferRelativeResize="0"/>
          <p:nvPr/>
        </p:nvPicPr>
        <p:blipFill rotWithShape="1">
          <a:blip r:embed="rId4">
            <a:alphaModFix/>
          </a:blip>
          <a:srcRect/>
          <a:stretch/>
        </p:blipFill>
        <p:spPr>
          <a:xfrm>
            <a:off x="25022" y="3742566"/>
            <a:ext cx="9143999" cy="3115434"/>
          </a:xfrm>
          <a:prstGeom prst="rect">
            <a:avLst/>
          </a:prstGeom>
          <a:noFill/>
          <a:ln>
            <a:noFill/>
          </a:ln>
        </p:spPr>
      </p:pic>
      <p:sp>
        <p:nvSpPr>
          <p:cNvPr id="200" name="Google Shape;200;p16"/>
          <p:cNvSpPr txBox="1"/>
          <p:nvPr/>
        </p:nvSpPr>
        <p:spPr>
          <a:xfrm>
            <a:off x="1447800" y="3741095"/>
            <a:ext cx="73914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TRADITIONAL LIBRARY CATALOGUE</a:t>
            </a:r>
            <a:endParaRPr sz="3200" b="1">
              <a:solidFill>
                <a:schemeClr val="dk1"/>
              </a:solidFill>
              <a:latin typeface="Calibri"/>
              <a:ea typeface="Calibri"/>
              <a:cs typeface="Calibri"/>
              <a:sym typeface="Calibri"/>
            </a:endParaRPr>
          </a:p>
        </p:txBody>
      </p:sp>
    </p:spTree>
  </p:cSld>
  <p:clrMapOvr>
    <a:masterClrMapping/>
  </p:clrMapOvr>
  <p:transition advClick="0">
    <p:cut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6" name="Google Shape;206;p17"/>
          <p:cNvSpPr txBox="1"/>
          <p:nvPr/>
        </p:nvSpPr>
        <p:spPr>
          <a:xfrm rot="585228">
            <a:off x="1016477" y="4625583"/>
            <a:ext cx="327324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ONLINE    PUBLIC</a:t>
            </a:r>
            <a:endParaRPr sz="3200" b="1">
              <a:solidFill>
                <a:schemeClr val="dk1"/>
              </a:solidFill>
              <a:latin typeface="Calibri"/>
              <a:ea typeface="Calibri"/>
              <a:cs typeface="Calibri"/>
              <a:sym typeface="Calibri"/>
            </a:endParaRPr>
          </a:p>
        </p:txBody>
      </p:sp>
      <p:sp>
        <p:nvSpPr>
          <p:cNvPr id="207" name="Google Shape;207;p17"/>
          <p:cNvSpPr txBox="1"/>
          <p:nvPr/>
        </p:nvSpPr>
        <p:spPr>
          <a:xfrm rot="-623146">
            <a:off x="3768989" y="4467418"/>
            <a:ext cx="38239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ACCESS  CATALOGUE</a:t>
            </a:r>
            <a:endParaRPr sz="3200" b="1">
              <a:solidFill>
                <a:schemeClr val="dk1"/>
              </a:solidFill>
              <a:latin typeface="Calibri"/>
              <a:ea typeface="Calibri"/>
              <a:cs typeface="Calibri"/>
              <a:sym typeface="Calibri"/>
            </a:endParaRPr>
          </a:p>
        </p:txBody>
      </p:sp>
      <p:sp>
        <p:nvSpPr>
          <p:cNvPr id="208" name="Google Shape;208;p17"/>
          <p:cNvSpPr txBox="1"/>
          <p:nvPr/>
        </p:nvSpPr>
        <p:spPr>
          <a:xfrm rot="-745460">
            <a:off x="6503375" y="4790553"/>
            <a:ext cx="220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www.nal.unn.edu.ng</a:t>
            </a:r>
            <a:endParaRPr sz="1800" b="1">
              <a:solidFill>
                <a:srgbClr val="C00000"/>
              </a:solidFill>
              <a:latin typeface="Calibri"/>
              <a:ea typeface="Calibri"/>
              <a:cs typeface="Calibri"/>
              <a:sym typeface="Calibri"/>
            </a:endParaRPr>
          </a:p>
        </p:txBody>
      </p:sp>
      <p:sp>
        <p:nvSpPr>
          <p:cNvPr id="209" name="Google Shape;209;p17"/>
          <p:cNvSpPr txBox="1"/>
          <p:nvPr/>
        </p:nvSpPr>
        <p:spPr>
          <a:xfrm>
            <a:off x="3552615" y="-76200"/>
            <a:ext cx="403860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00"/>
                </a:solidFill>
                <a:latin typeface="Calibri"/>
                <a:ea typeface="Calibri"/>
                <a:cs typeface="Calibri"/>
                <a:sym typeface="Calibri"/>
              </a:rPr>
              <a:t>OPAC</a:t>
            </a:r>
            <a:endParaRPr sz="6600" b="1">
              <a:solidFill>
                <a:srgbClr val="FFFF00"/>
              </a:solidFill>
              <a:latin typeface="Calibri"/>
              <a:ea typeface="Calibri"/>
              <a:cs typeface="Calibri"/>
              <a:sym typeface="Calibri"/>
            </a:endParaRPr>
          </a:p>
        </p:txBody>
      </p:sp>
      <p:sp>
        <p:nvSpPr>
          <p:cNvPr id="210" name="Google Shape;210;p17"/>
          <p:cNvSpPr txBox="1"/>
          <p:nvPr/>
        </p:nvSpPr>
        <p:spPr>
          <a:xfrm>
            <a:off x="703740" y="774592"/>
            <a:ext cx="389871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www.nal.unn.edu.ng</a:t>
            </a:r>
            <a:endParaRPr sz="3200" b="1">
              <a:solidFill>
                <a:schemeClr val="dk1"/>
              </a:solidFill>
              <a:latin typeface="Calibri"/>
              <a:ea typeface="Calibri"/>
              <a:cs typeface="Calibri"/>
              <a:sym typeface="Calibri"/>
            </a:endParaRPr>
          </a:p>
        </p:txBody>
      </p:sp>
    </p:spTree>
  </p:cSld>
  <p:clrMapOvr>
    <a:masterClrMapping/>
  </p:clrMapOvr>
  <p:transition advClick="0">
    <p:cut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8"/>
          <p:cNvSpPr txBox="1">
            <a:spLocks noGrp="1"/>
          </p:cNvSpPr>
          <p:nvPr>
            <p:ph type="subTitle" idx="1"/>
          </p:nvPr>
        </p:nvSpPr>
        <p:spPr>
          <a:xfrm>
            <a:off x="4343400" y="3733800"/>
            <a:ext cx="3657600" cy="666750"/>
          </a:xfrm>
          <a:prstGeom prst="rect">
            <a:avLst/>
          </a:prstGeom>
          <a:noFill/>
          <a:ln>
            <a:noFill/>
          </a:ln>
        </p:spPr>
        <p:txBody>
          <a:bodyPr spcFirstLastPara="1" wrap="square" lIns="91425" tIns="45700" rIns="91425" bIns="45700" anchor="t" anchorCtr="0">
            <a:normAutofit fontScale="55000" lnSpcReduction="20000"/>
          </a:bodyPr>
          <a:lstStyle/>
          <a:p>
            <a:pPr marL="0" lvl="0" indent="0" algn="ctr" rtl="0">
              <a:lnSpc>
                <a:spcPct val="80000"/>
              </a:lnSpc>
              <a:spcBef>
                <a:spcPts val="0"/>
              </a:spcBef>
              <a:spcAft>
                <a:spcPts val="0"/>
              </a:spcAft>
              <a:buClr>
                <a:srgbClr val="888888"/>
              </a:buClr>
              <a:buSzPct val="100000"/>
              <a:buNone/>
            </a:pPr>
            <a:endParaRPr sz="2800">
              <a:solidFill>
                <a:schemeClr val="dk1"/>
              </a:solidFill>
              <a:latin typeface="Times New Roman"/>
              <a:ea typeface="Times New Roman"/>
              <a:cs typeface="Times New Roman"/>
              <a:sym typeface="Times New Roman"/>
            </a:endParaRPr>
          </a:p>
          <a:p>
            <a:pPr marL="0" lvl="0" indent="0" algn="ctr" rtl="0">
              <a:lnSpc>
                <a:spcPct val="80000"/>
              </a:lnSpc>
              <a:spcBef>
                <a:spcPts val="228"/>
              </a:spcBef>
              <a:spcAft>
                <a:spcPts val="0"/>
              </a:spcAft>
              <a:buClr>
                <a:srgbClr val="888888"/>
              </a:buClr>
              <a:buSzPct val="100000"/>
              <a:buNone/>
            </a:pPr>
            <a:endParaRPr sz="2400">
              <a:solidFill>
                <a:schemeClr val="dk1"/>
              </a:solidFill>
              <a:latin typeface="Times New Roman"/>
              <a:ea typeface="Times New Roman"/>
              <a:cs typeface="Times New Roman"/>
              <a:sym typeface="Times New Roman"/>
            </a:endParaRPr>
          </a:p>
          <a:p>
            <a:pPr marL="0" lvl="0" indent="0" algn="ctr" rtl="0">
              <a:lnSpc>
                <a:spcPct val="80000"/>
              </a:lnSpc>
              <a:spcBef>
                <a:spcPts val="228"/>
              </a:spcBef>
              <a:spcAft>
                <a:spcPts val="0"/>
              </a:spcAft>
              <a:buClr>
                <a:srgbClr val="888888"/>
              </a:buClr>
              <a:buSzPct val="100000"/>
              <a:buNone/>
            </a:pPr>
            <a:endParaRPr sz="2400" b="1">
              <a:solidFill>
                <a:schemeClr val="dk1"/>
              </a:solidFill>
              <a:latin typeface="Times New Roman"/>
              <a:ea typeface="Times New Roman"/>
              <a:cs typeface="Times New Roman"/>
              <a:sym typeface="Times New Roman"/>
            </a:endParaRPr>
          </a:p>
          <a:p>
            <a:pPr marL="0" lvl="0" indent="0" algn="ctr" rtl="0">
              <a:lnSpc>
                <a:spcPct val="80000"/>
              </a:lnSpc>
              <a:spcBef>
                <a:spcPts val="228"/>
              </a:spcBef>
              <a:spcAft>
                <a:spcPts val="0"/>
              </a:spcAft>
              <a:buClr>
                <a:schemeClr val="dk1"/>
              </a:buClr>
              <a:buSzPct val="100000"/>
              <a:buNone/>
            </a:pPr>
            <a:r>
              <a:rPr lang="en-US" sz="2400">
                <a:solidFill>
                  <a:schemeClr val="dk1"/>
                </a:solidFill>
                <a:latin typeface="Times New Roman"/>
                <a:ea typeface="Times New Roman"/>
                <a:cs typeface="Times New Roman"/>
                <a:sym typeface="Times New Roman"/>
              </a:rPr>
              <a:t>  </a:t>
            </a:r>
            <a:endParaRPr/>
          </a:p>
        </p:txBody>
      </p:sp>
      <p:sp>
        <p:nvSpPr>
          <p:cNvPr id="216" name="Google Shape;216;p18" descr="Image result for UNN Logo"/>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 name="Google Shape;217;p18" descr="Image result for UNN Logo"/>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8" name="Google Shape;218;p18"/>
          <p:cNvSpPr/>
          <p:nvPr/>
        </p:nvSpPr>
        <p:spPr>
          <a:xfrm>
            <a:off x="17463" y="7937"/>
            <a:ext cx="9108394" cy="838200"/>
          </a:xfrm>
          <a:prstGeom prst="roundRect">
            <a:avLst>
              <a:gd name="adj" fmla="val 16667"/>
            </a:avLst>
          </a:prstGeom>
          <a:solidFill>
            <a:srgbClr val="0033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OUR WEB PRESENCE</a:t>
            </a:r>
            <a:endParaRPr sz="3600" b="1">
              <a:solidFill>
                <a:schemeClr val="lt1"/>
              </a:solidFill>
              <a:latin typeface="Calibri"/>
              <a:ea typeface="Calibri"/>
              <a:cs typeface="Calibri"/>
              <a:sym typeface="Calibri"/>
            </a:endParaRPr>
          </a:p>
        </p:txBody>
      </p:sp>
      <p:pic>
        <p:nvPicPr>
          <p:cNvPr id="219" name="Google Shape;219;p18">
            <a:hlinkClick r:id="rId3"/>
          </p:cNvPr>
          <p:cNvPicPr preferRelativeResize="0"/>
          <p:nvPr/>
        </p:nvPicPr>
        <p:blipFill rotWithShape="1">
          <a:blip r:embed="rId4">
            <a:alphaModFix/>
          </a:blip>
          <a:srcRect/>
          <a:stretch/>
        </p:blipFill>
        <p:spPr>
          <a:xfrm>
            <a:off x="-39688" y="1017927"/>
            <a:ext cx="649288" cy="649287"/>
          </a:xfrm>
          <a:prstGeom prst="rect">
            <a:avLst/>
          </a:prstGeom>
          <a:noFill/>
          <a:ln>
            <a:noFill/>
          </a:ln>
        </p:spPr>
      </p:pic>
      <p:pic>
        <p:nvPicPr>
          <p:cNvPr id="220" name="Google Shape;220;p18">
            <a:hlinkClick r:id="rId5"/>
          </p:cNvPr>
          <p:cNvPicPr preferRelativeResize="0"/>
          <p:nvPr/>
        </p:nvPicPr>
        <p:blipFill rotWithShape="1">
          <a:blip r:embed="rId6">
            <a:alphaModFix/>
          </a:blip>
          <a:srcRect/>
          <a:stretch/>
        </p:blipFill>
        <p:spPr>
          <a:xfrm>
            <a:off x="30163" y="1721983"/>
            <a:ext cx="579437" cy="639763"/>
          </a:xfrm>
          <a:prstGeom prst="rect">
            <a:avLst/>
          </a:prstGeom>
          <a:noFill/>
          <a:ln>
            <a:noFill/>
          </a:ln>
        </p:spPr>
      </p:pic>
      <p:pic>
        <p:nvPicPr>
          <p:cNvPr id="221" name="Google Shape;221;p18">
            <a:hlinkClick r:id="rId7"/>
          </p:cNvPr>
          <p:cNvPicPr preferRelativeResize="0"/>
          <p:nvPr/>
        </p:nvPicPr>
        <p:blipFill rotWithShape="1">
          <a:blip r:embed="rId8">
            <a:alphaModFix/>
          </a:blip>
          <a:srcRect r="16102" b="6010"/>
          <a:stretch/>
        </p:blipFill>
        <p:spPr>
          <a:xfrm>
            <a:off x="-39688" y="2595265"/>
            <a:ext cx="592137" cy="598487"/>
          </a:xfrm>
          <a:prstGeom prst="rect">
            <a:avLst/>
          </a:prstGeom>
          <a:noFill/>
          <a:ln>
            <a:noFill/>
          </a:ln>
        </p:spPr>
      </p:pic>
      <p:pic>
        <p:nvPicPr>
          <p:cNvPr id="222" name="Google Shape;222;p18">
            <a:hlinkClick r:id="rId9"/>
          </p:cNvPr>
          <p:cNvPicPr preferRelativeResize="0"/>
          <p:nvPr/>
        </p:nvPicPr>
        <p:blipFill rotWithShape="1">
          <a:blip r:embed="rId10">
            <a:alphaModFix/>
          </a:blip>
          <a:srcRect l="10840" t="14285" r="4442" b="11105"/>
          <a:stretch/>
        </p:blipFill>
        <p:spPr>
          <a:xfrm>
            <a:off x="-39688" y="3411084"/>
            <a:ext cx="714375" cy="627062"/>
          </a:xfrm>
          <a:prstGeom prst="rect">
            <a:avLst/>
          </a:prstGeom>
          <a:noFill/>
          <a:ln>
            <a:noFill/>
          </a:ln>
        </p:spPr>
      </p:pic>
      <p:sp>
        <p:nvSpPr>
          <p:cNvPr id="223" name="Google Shape;223;p18"/>
          <p:cNvSpPr txBox="1"/>
          <p:nvPr/>
        </p:nvSpPr>
        <p:spPr>
          <a:xfrm>
            <a:off x="527390" y="1085850"/>
            <a:ext cx="72866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  </a:t>
            </a:r>
            <a:r>
              <a:rPr lang="en-US" sz="2400" b="1">
                <a:solidFill>
                  <a:schemeClr val="dk1"/>
                </a:solidFill>
                <a:latin typeface="Arial"/>
                <a:ea typeface="Arial"/>
                <a:cs typeface="Arial"/>
                <a:sym typeface="Arial"/>
              </a:rPr>
              <a:t>Facebook:    </a:t>
            </a:r>
            <a:r>
              <a:rPr lang="en-US" sz="2400" b="1">
                <a:solidFill>
                  <a:srgbClr val="002060"/>
                </a:solidFill>
                <a:latin typeface="Arial"/>
                <a:ea typeface="Arial"/>
                <a:cs typeface="Arial"/>
                <a:sym typeface="Arial"/>
              </a:rPr>
              <a:t>www.facebook.com/unnlibrary</a:t>
            </a:r>
            <a:endParaRPr sz="2000" b="1">
              <a:solidFill>
                <a:srgbClr val="002060"/>
              </a:solidFill>
              <a:latin typeface="Arial"/>
              <a:ea typeface="Arial"/>
              <a:cs typeface="Arial"/>
              <a:sym typeface="Arial"/>
            </a:endParaRPr>
          </a:p>
        </p:txBody>
      </p:sp>
      <p:sp>
        <p:nvSpPr>
          <p:cNvPr id="224" name="Google Shape;224;p18"/>
          <p:cNvSpPr txBox="1"/>
          <p:nvPr/>
        </p:nvSpPr>
        <p:spPr>
          <a:xfrm>
            <a:off x="493032" y="1858814"/>
            <a:ext cx="66697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  </a:t>
            </a:r>
            <a:r>
              <a:rPr lang="en-US" sz="2400" b="1">
                <a:solidFill>
                  <a:schemeClr val="dk1"/>
                </a:solidFill>
                <a:latin typeface="Arial"/>
                <a:ea typeface="Arial"/>
                <a:cs typeface="Arial"/>
                <a:sym typeface="Arial"/>
              </a:rPr>
              <a:t>Twitter:         </a:t>
            </a:r>
            <a:r>
              <a:rPr lang="en-US" sz="2400" b="1">
                <a:solidFill>
                  <a:srgbClr val="002060"/>
                </a:solidFill>
                <a:latin typeface="Arial"/>
                <a:ea typeface="Arial"/>
                <a:cs typeface="Arial"/>
                <a:sym typeface="Arial"/>
              </a:rPr>
              <a:t>www.twitter.com/libraryunn</a:t>
            </a:r>
            <a:endParaRPr/>
          </a:p>
        </p:txBody>
      </p:sp>
      <p:sp>
        <p:nvSpPr>
          <p:cNvPr id="225" name="Google Shape;225;p18"/>
          <p:cNvSpPr txBox="1"/>
          <p:nvPr/>
        </p:nvSpPr>
        <p:spPr>
          <a:xfrm>
            <a:off x="718004" y="2727516"/>
            <a:ext cx="743539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Blog:            </a:t>
            </a:r>
            <a:r>
              <a:rPr lang="en-US" sz="2400" b="1">
                <a:solidFill>
                  <a:srgbClr val="002060"/>
                </a:solidFill>
                <a:latin typeface="Arial"/>
                <a:ea typeface="Arial"/>
                <a:cs typeface="Arial"/>
                <a:sym typeface="Arial"/>
              </a:rPr>
              <a:t>www.libraryunn.blogspot.com.ng</a:t>
            </a:r>
            <a:endParaRPr sz="2000">
              <a:solidFill>
                <a:srgbClr val="002060"/>
              </a:solidFill>
              <a:latin typeface="Arial"/>
              <a:ea typeface="Arial"/>
              <a:cs typeface="Arial"/>
              <a:sym typeface="Arial"/>
            </a:endParaRPr>
          </a:p>
        </p:txBody>
      </p:sp>
      <p:sp>
        <p:nvSpPr>
          <p:cNvPr id="226" name="Google Shape;226;p18"/>
          <p:cNvSpPr txBox="1"/>
          <p:nvPr/>
        </p:nvSpPr>
        <p:spPr>
          <a:xfrm>
            <a:off x="700087" y="3477873"/>
            <a:ext cx="646271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Website:      </a:t>
            </a:r>
            <a:r>
              <a:rPr lang="en-US" sz="2400" b="1">
                <a:solidFill>
                  <a:srgbClr val="002060"/>
                </a:solidFill>
                <a:latin typeface="Arial"/>
                <a:ea typeface="Arial"/>
                <a:cs typeface="Arial"/>
                <a:sym typeface="Arial"/>
              </a:rPr>
              <a:t>www.library.unn.edu.ng</a:t>
            </a:r>
            <a:endParaRPr sz="2000">
              <a:solidFill>
                <a:srgbClr val="002060"/>
              </a:solidFill>
              <a:latin typeface="Arial"/>
              <a:ea typeface="Arial"/>
              <a:cs typeface="Arial"/>
              <a:sym typeface="Arial"/>
            </a:endParaRPr>
          </a:p>
          <a:p>
            <a:pPr marL="0" marR="0" lvl="0" indent="0" algn="l" rtl="0">
              <a:spcBef>
                <a:spcPts val="0"/>
              </a:spcBef>
              <a:spcAft>
                <a:spcPts val="0"/>
              </a:spcAft>
              <a:buClr>
                <a:schemeClr val="dk1"/>
              </a:buClr>
              <a:buSzPts val="2000"/>
              <a:buFont typeface="Arial"/>
              <a:buNone/>
            </a:pPr>
            <a:endParaRPr sz="2000">
              <a:solidFill>
                <a:schemeClr val="dk1"/>
              </a:solidFill>
              <a:latin typeface="Arial"/>
              <a:ea typeface="Arial"/>
              <a:cs typeface="Arial"/>
              <a:sym typeface="Arial"/>
            </a:endParaRPr>
          </a:p>
        </p:txBody>
      </p:sp>
      <p:pic>
        <p:nvPicPr>
          <p:cNvPr id="227" name="Google Shape;227;p18"/>
          <p:cNvPicPr preferRelativeResize="0"/>
          <p:nvPr/>
        </p:nvPicPr>
        <p:blipFill rotWithShape="1">
          <a:blip r:embed="rId11">
            <a:alphaModFix/>
          </a:blip>
          <a:srcRect/>
          <a:stretch/>
        </p:blipFill>
        <p:spPr>
          <a:xfrm>
            <a:off x="-57150" y="4106409"/>
            <a:ext cx="933450" cy="909637"/>
          </a:xfrm>
          <a:prstGeom prst="rect">
            <a:avLst/>
          </a:prstGeom>
          <a:noFill/>
          <a:ln>
            <a:noFill/>
          </a:ln>
        </p:spPr>
      </p:pic>
      <p:sp>
        <p:nvSpPr>
          <p:cNvPr id="228" name="Google Shape;228;p18"/>
          <p:cNvSpPr txBox="1"/>
          <p:nvPr/>
        </p:nvSpPr>
        <p:spPr>
          <a:xfrm>
            <a:off x="794204" y="4184735"/>
            <a:ext cx="82677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Repository: </a:t>
            </a:r>
            <a:r>
              <a:rPr lang="en-US" sz="2400" b="1">
                <a:solidFill>
                  <a:srgbClr val="002060"/>
                </a:solidFill>
                <a:latin typeface="Arial"/>
                <a:ea typeface="Arial"/>
                <a:cs typeface="Arial"/>
                <a:sym typeface="Arial"/>
              </a:rPr>
              <a:t>www.repository.unn.edu.ng</a:t>
            </a:r>
            <a:endParaRPr sz="2400">
              <a:solidFill>
                <a:srgbClr val="002060"/>
              </a:solidFill>
              <a:latin typeface="Arial"/>
              <a:ea typeface="Arial"/>
              <a:cs typeface="Arial"/>
              <a:sym typeface="Arial"/>
            </a:endParaRPr>
          </a:p>
        </p:txBody>
      </p:sp>
      <p:sp>
        <p:nvSpPr>
          <p:cNvPr id="229" name="Google Shape;229;p18"/>
          <p:cNvSpPr/>
          <p:nvPr/>
        </p:nvSpPr>
        <p:spPr>
          <a:xfrm>
            <a:off x="847271" y="4706583"/>
            <a:ext cx="530857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OPAC:         </a:t>
            </a:r>
            <a:r>
              <a:rPr lang="en-US" sz="2400" b="1">
                <a:solidFill>
                  <a:srgbClr val="002060"/>
                </a:solidFill>
                <a:latin typeface="Arial"/>
                <a:ea typeface="Arial"/>
                <a:cs typeface="Arial"/>
                <a:sym typeface="Arial"/>
              </a:rPr>
              <a:t>www.nal.edu.ng  </a:t>
            </a:r>
            <a:endParaRPr sz="2400">
              <a:solidFill>
                <a:srgbClr val="002060"/>
              </a:solidFill>
              <a:latin typeface="Arial"/>
              <a:ea typeface="Arial"/>
              <a:cs typeface="Arial"/>
              <a:sym typeface="Arial"/>
            </a:endParaRPr>
          </a:p>
        </p:txBody>
      </p:sp>
      <p:pic>
        <p:nvPicPr>
          <p:cNvPr id="230" name="Google Shape;230;p18" descr="http://www.nairaland.com/attachments/1776920_unnlibrary22_jpega26f5ab2ef2342d64423c9d2b9650134"/>
          <p:cNvPicPr preferRelativeResize="0"/>
          <p:nvPr/>
        </p:nvPicPr>
        <p:blipFill rotWithShape="1">
          <a:blip r:embed="rId12">
            <a:alphaModFix/>
          </a:blip>
          <a:srcRect/>
          <a:stretch/>
        </p:blipFill>
        <p:spPr>
          <a:xfrm>
            <a:off x="8392" y="5128751"/>
            <a:ext cx="9053512" cy="1710994"/>
          </a:xfrm>
          <a:prstGeom prst="ellipse">
            <a:avLst/>
          </a:prstGeom>
          <a:noFill/>
          <a:ln>
            <a:noFill/>
          </a:ln>
        </p:spPr>
      </p:pic>
      <p:pic>
        <p:nvPicPr>
          <p:cNvPr id="231" name="Google Shape;231;p18"/>
          <p:cNvPicPr preferRelativeResize="0"/>
          <p:nvPr/>
        </p:nvPicPr>
        <p:blipFill rotWithShape="1">
          <a:blip r:embed="rId13">
            <a:alphaModFix/>
          </a:blip>
          <a:srcRect/>
          <a:stretch/>
        </p:blipFill>
        <p:spPr>
          <a:xfrm>
            <a:off x="527390" y="5188282"/>
            <a:ext cx="4170477" cy="1960124"/>
          </a:xfrm>
          <a:prstGeom prst="rect">
            <a:avLst/>
          </a:prstGeom>
          <a:noFill/>
          <a:ln>
            <a:noFill/>
          </a:ln>
        </p:spPr>
      </p:pic>
    </p:spTree>
  </p:cSld>
  <p:clrMapOvr>
    <a:masterClrMapping/>
  </p:clrMapOvr>
  <p:transition advClick="0">
    <p:cut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5" name="Google Shape;245;p20"/>
          <p:cNvSpPr txBox="1">
            <a:spLocks noGrp="1"/>
          </p:cNvSpPr>
          <p:nvPr>
            <p:ph type="body" idx="1"/>
          </p:nvPr>
        </p:nvSpPr>
        <p:spPr>
          <a:xfrm>
            <a:off x="457200" y="1205948"/>
            <a:ext cx="8229600" cy="5486400"/>
          </a:xfrm>
          <a:prstGeom prst="rect">
            <a:avLst/>
          </a:prstGeom>
          <a:noFill/>
          <a:ln>
            <a:noFill/>
          </a:ln>
        </p:spPr>
        <p:txBody>
          <a:bodyPr spcFirstLastPara="1" wrap="square" lIns="91425" tIns="45700" rIns="91425" bIns="45700" anchor="t" anchorCtr="0">
            <a:noAutofit/>
          </a:bodyPr>
          <a:lstStyle/>
          <a:p>
            <a:pPr marL="365760" lvl="0" indent="-256032" algn="l" rtl="0">
              <a:spcBef>
                <a:spcPts val="0"/>
              </a:spcBef>
              <a:spcAft>
                <a:spcPts val="0"/>
              </a:spcAft>
              <a:buClr>
                <a:schemeClr val="dk1"/>
              </a:buClr>
              <a:buSzPts val="1600"/>
              <a:buFont typeface="Wingdings" pitchFamily="2" charset="2"/>
              <a:buChar char="Ø"/>
            </a:pPr>
            <a:r>
              <a:rPr lang="en-US" sz="2000" dirty="0" smtClean="0">
                <a:latin typeface="Times New Roman" pitchFamily="18" charset="0"/>
                <a:cs typeface="Times New Roman" pitchFamily="18" charset="0"/>
              </a:rPr>
              <a:t>Edward </a:t>
            </a:r>
            <a:r>
              <a:rPr lang="en-US" sz="2000" dirty="0">
                <a:latin typeface="Times New Roman" pitchFamily="18" charset="0"/>
                <a:cs typeface="Times New Roman" pitchFamily="18" charset="0"/>
              </a:rPr>
              <a:t>Elgar's Journals and Development Studies eBooks then </a:t>
            </a:r>
            <a:endParaRPr sz="2000" dirty="0">
              <a:latin typeface="Times New Roman" pitchFamily="18" charset="0"/>
              <a:cs typeface="Times New Roman" pitchFamily="18" charset="0"/>
            </a:endParaRPr>
          </a:p>
          <a:p>
            <a:pPr marL="514350" lvl="0" indent="-514350" algn="l" rtl="0">
              <a:lnSpc>
                <a:spcPct val="150000"/>
              </a:lnSpc>
              <a:spcBef>
                <a:spcPts val="400"/>
              </a:spcBef>
              <a:spcAft>
                <a:spcPts val="0"/>
              </a:spcAft>
              <a:buClr>
                <a:schemeClr val="dk1"/>
              </a:buClr>
              <a:buSzPts val="2000"/>
              <a:buNone/>
            </a:pPr>
            <a:r>
              <a:rPr lang="en-US" sz="2000" b="1" u="sng" dirty="0" smtClean="0">
                <a:solidFill>
                  <a:schemeClr val="hlink"/>
                </a:solidFill>
                <a:latin typeface="Times New Roman" pitchFamily="18" charset="0"/>
                <a:cs typeface="Times New Roman" pitchFamily="18" charset="0"/>
                <a:hlinkClick r:id="rId3"/>
              </a:rPr>
              <a:t> http</a:t>
            </a:r>
            <a:r>
              <a:rPr lang="en-US" sz="2000" b="1" u="sng" dirty="0">
                <a:solidFill>
                  <a:schemeClr val="hlink"/>
                </a:solidFill>
                <a:latin typeface="Times New Roman" pitchFamily="18" charset="0"/>
                <a:cs typeface="Times New Roman" pitchFamily="18" charset="0"/>
                <a:hlinkClick r:id="rId3"/>
              </a:rPr>
              <a:t>://www.elgaronline.com/noresults?access=user</a:t>
            </a:r>
            <a:r>
              <a:rPr lang="en-US" sz="2000" dirty="0">
                <a:latin typeface="Times New Roman" pitchFamily="18" charset="0"/>
                <a:cs typeface="Times New Roman" pitchFamily="18" charset="0"/>
              </a:rPr>
              <a:t> </a:t>
            </a:r>
            <a:endParaRPr sz="2000" dirty="0">
              <a:latin typeface="Times New Roman" pitchFamily="18" charset="0"/>
              <a:cs typeface="Times New Roman" pitchFamily="18" charset="0"/>
            </a:endParaRPr>
          </a:p>
          <a:p>
            <a:pPr marL="365760" lvl="0" indent="-256032" algn="l" rtl="0">
              <a:lnSpc>
                <a:spcPct val="150000"/>
              </a:lnSpc>
              <a:spcBef>
                <a:spcPts val="400"/>
              </a:spcBef>
              <a:spcAft>
                <a:spcPts val="0"/>
              </a:spcAft>
              <a:buClr>
                <a:schemeClr val="dk1"/>
              </a:buClr>
              <a:buSzPts val="2000"/>
              <a:buFont typeface="Wingdings" pitchFamily="2" charset="2"/>
              <a:buChar char="Ø"/>
            </a:pPr>
            <a:r>
              <a:rPr lang="en-US" sz="2000" dirty="0">
                <a:latin typeface="Times New Roman" pitchFamily="18" charset="0"/>
                <a:cs typeface="Times New Roman" pitchFamily="18" charset="0"/>
              </a:rPr>
              <a:t> Nature Publishing Group</a:t>
            </a:r>
            <a:endParaRPr sz="2000" dirty="0">
              <a:latin typeface="Times New Roman" pitchFamily="18" charset="0"/>
              <a:cs typeface="Times New Roman" pitchFamily="18" charset="0"/>
            </a:endParaRPr>
          </a:p>
          <a:p>
            <a:pPr marL="365760" lvl="0" indent="-256032" algn="l" rtl="0">
              <a:spcBef>
                <a:spcPts val="400"/>
              </a:spcBef>
              <a:spcAft>
                <a:spcPts val="0"/>
              </a:spcAft>
              <a:buClr>
                <a:schemeClr val="dk1"/>
              </a:buClr>
              <a:buSzPts val="2000"/>
              <a:buNone/>
            </a:pPr>
            <a:r>
              <a:rPr lang="en-US" sz="2000" b="1" u="sng" dirty="0">
                <a:solidFill>
                  <a:schemeClr val="hlink"/>
                </a:solidFill>
                <a:latin typeface="Times New Roman" pitchFamily="18" charset="0"/>
                <a:cs typeface="Times New Roman" pitchFamily="18" charset="0"/>
                <a:hlinkClick r:id="rId4"/>
              </a:rPr>
              <a:t>http://www.nature.com/</a:t>
            </a:r>
            <a:r>
              <a:rPr lang="en-US" sz="2000" b="1" dirty="0">
                <a:latin typeface="Times New Roman" pitchFamily="18" charset="0"/>
                <a:cs typeface="Times New Roman" pitchFamily="18" charset="0"/>
              </a:rPr>
              <a:t>  </a:t>
            </a:r>
            <a:endParaRPr sz="2000" dirty="0">
              <a:latin typeface="Times New Roman" pitchFamily="18" charset="0"/>
              <a:cs typeface="Times New Roman" pitchFamily="18" charset="0"/>
            </a:endParaRPr>
          </a:p>
          <a:p>
            <a:pPr marL="365760" lvl="0" indent="-256032" algn="l" rtl="0">
              <a:lnSpc>
                <a:spcPct val="150000"/>
              </a:lnSpc>
              <a:spcBef>
                <a:spcPts val="400"/>
              </a:spcBef>
              <a:spcAft>
                <a:spcPts val="0"/>
              </a:spcAft>
              <a:buClr>
                <a:schemeClr val="dk1"/>
              </a:buClr>
              <a:buSzPts val="2000"/>
              <a:buFont typeface="Wingdings" pitchFamily="2" charset="2"/>
              <a:buChar char="Ø"/>
            </a:pPr>
            <a:r>
              <a:rPr lang="en-US" sz="2000" dirty="0" smtClean="0">
                <a:latin typeface="Times New Roman" pitchFamily="18" charset="0"/>
                <a:cs typeface="Times New Roman" pitchFamily="18" charset="0"/>
              </a:rPr>
              <a:t>Scopus </a:t>
            </a:r>
            <a:r>
              <a:rPr lang="en-US" sz="2000" dirty="0">
                <a:latin typeface="Times New Roman" pitchFamily="18" charset="0"/>
                <a:cs typeface="Times New Roman" pitchFamily="18" charset="0"/>
              </a:rPr>
              <a:t>Database</a:t>
            </a:r>
            <a:endParaRPr sz="2000" dirty="0">
              <a:latin typeface="Times New Roman" pitchFamily="18" charset="0"/>
              <a:cs typeface="Times New Roman" pitchFamily="18" charset="0"/>
            </a:endParaRPr>
          </a:p>
          <a:p>
            <a:pPr marL="365760" lvl="0" indent="-256032" algn="l" rtl="0">
              <a:lnSpc>
                <a:spcPct val="150000"/>
              </a:lnSpc>
              <a:spcBef>
                <a:spcPts val="400"/>
              </a:spcBef>
              <a:spcAft>
                <a:spcPts val="0"/>
              </a:spcAft>
              <a:buClr>
                <a:schemeClr val="dk1"/>
              </a:buClr>
              <a:buSzPts val="2000"/>
              <a:buNone/>
            </a:pPr>
            <a:r>
              <a:rPr lang="en-US" sz="2000" b="1" u="sng" dirty="0" smtClean="0">
                <a:solidFill>
                  <a:schemeClr val="hlink"/>
                </a:solidFill>
                <a:latin typeface="Times New Roman" pitchFamily="18" charset="0"/>
                <a:cs typeface="Times New Roman" pitchFamily="18" charset="0"/>
              </a:rPr>
              <a:t>www.scopus</a:t>
            </a:r>
            <a:r>
              <a:rPr lang="en-US" sz="2000" b="1" dirty="0" smtClean="0">
                <a:latin typeface="Times New Roman" pitchFamily="18" charset="0"/>
                <a:cs typeface="Times New Roman" pitchFamily="18" charset="0"/>
              </a:rPr>
              <a:t> </a:t>
            </a:r>
          </a:p>
          <a:p>
            <a:pPr marL="365760" indent="-256032">
              <a:lnSpc>
                <a:spcPct val="150000"/>
              </a:lnSpc>
              <a:spcBef>
                <a:spcPts val="400"/>
              </a:spcBef>
              <a:buSzPts val="2000"/>
              <a:buNone/>
            </a:pPr>
            <a:r>
              <a:rPr lang="en-US" sz="2800" b="1" dirty="0" smtClean="0">
                <a:solidFill>
                  <a:schemeClr val="tx1"/>
                </a:solidFill>
                <a:latin typeface="Times New Roman" pitchFamily="18" charset="0"/>
                <a:cs typeface="Times New Roman" pitchFamily="18" charset="0"/>
              </a:rPr>
              <a:t>Open Access</a:t>
            </a:r>
            <a:endParaRPr lang="en-US" sz="2800" dirty="0" smtClean="0">
              <a:solidFill>
                <a:schemeClr val="tx1"/>
              </a:solidFill>
              <a:latin typeface="Times New Roman" pitchFamily="18" charset="0"/>
              <a:cs typeface="Times New Roman" pitchFamily="18" charset="0"/>
            </a:endParaRPr>
          </a:p>
          <a:p>
            <a:r>
              <a:rPr lang="en-US" sz="2400" dirty="0" smtClean="0">
                <a:solidFill>
                  <a:schemeClr val="tx1"/>
                </a:solidFill>
                <a:latin typeface="Times New Roman" pitchFamily="18" charset="0"/>
                <a:cs typeface="Times New Roman" pitchFamily="18" charset="0"/>
              </a:rPr>
              <a:t>DOAJ</a:t>
            </a:r>
          </a:p>
          <a:p>
            <a:r>
              <a:rPr lang="en-US" sz="2400" dirty="0" smtClean="0">
                <a:solidFill>
                  <a:schemeClr val="tx1"/>
                </a:solidFill>
                <a:latin typeface="Times New Roman" pitchFamily="18" charset="0"/>
                <a:cs typeface="Times New Roman" pitchFamily="18" charset="0"/>
              </a:rPr>
              <a:t>DOAB</a:t>
            </a:r>
          </a:p>
          <a:p>
            <a:r>
              <a:rPr lang="en-US" sz="2400" dirty="0" err="1" smtClean="0">
                <a:solidFill>
                  <a:schemeClr val="tx1"/>
                </a:solidFill>
                <a:latin typeface="Times New Roman" pitchFamily="18" charset="0"/>
                <a:cs typeface="Times New Roman" pitchFamily="18" charset="0"/>
              </a:rPr>
              <a:t>PubMed</a:t>
            </a:r>
            <a:r>
              <a:rPr lang="en-US" sz="2400" dirty="0" smtClean="0">
                <a:solidFill>
                  <a:schemeClr val="tx1"/>
                </a:solidFill>
                <a:latin typeface="Times New Roman" pitchFamily="18" charset="0"/>
                <a:cs typeface="Times New Roman" pitchFamily="18" charset="0"/>
              </a:rPr>
              <a:t> Central</a:t>
            </a:r>
          </a:p>
          <a:p>
            <a:r>
              <a:rPr lang="en-US" sz="2400" dirty="0" smtClean="0">
                <a:solidFill>
                  <a:schemeClr val="tx1"/>
                </a:solidFill>
                <a:latin typeface="Times New Roman" pitchFamily="18" charset="0"/>
                <a:cs typeface="Times New Roman" pitchFamily="18" charset="0"/>
              </a:rPr>
              <a:t>Virtual Library on Capacity Development</a:t>
            </a:r>
          </a:p>
          <a:p>
            <a:pPr marL="365760" lvl="0" indent="-256032" algn="l" rtl="0">
              <a:lnSpc>
                <a:spcPct val="150000"/>
              </a:lnSpc>
              <a:spcBef>
                <a:spcPts val="400"/>
              </a:spcBef>
              <a:spcAft>
                <a:spcPts val="0"/>
              </a:spcAft>
              <a:buClr>
                <a:schemeClr val="dk1"/>
              </a:buClr>
              <a:buSzPts val="2000"/>
              <a:buNone/>
            </a:pPr>
            <a:endParaRPr sz="2000" dirty="0">
              <a:latin typeface="Times New Roman" pitchFamily="18" charset="0"/>
              <a:cs typeface="Times New Roman" pitchFamily="18" charset="0"/>
            </a:endParaRPr>
          </a:p>
          <a:p>
            <a:pPr marL="365760" lvl="0" indent="-256032" algn="l" rtl="0">
              <a:spcBef>
                <a:spcPts val="320"/>
              </a:spcBef>
              <a:spcAft>
                <a:spcPts val="0"/>
              </a:spcAft>
              <a:buClr>
                <a:schemeClr val="dk1"/>
              </a:buClr>
              <a:buSzPts val="1600"/>
              <a:buFont typeface="Arial"/>
              <a:buNone/>
            </a:pPr>
            <a:endParaRPr sz="1600" dirty="0"/>
          </a:p>
          <a:p>
            <a:pPr marL="365760" lvl="0" indent="-256032" algn="l" rtl="0">
              <a:spcBef>
                <a:spcPts val="320"/>
              </a:spcBef>
              <a:spcAft>
                <a:spcPts val="0"/>
              </a:spcAft>
              <a:buClr>
                <a:schemeClr val="dk1"/>
              </a:buClr>
              <a:buSzPts val="1600"/>
              <a:buFont typeface="Arial"/>
              <a:buNone/>
            </a:pPr>
            <a:endParaRPr sz="1600" dirty="0"/>
          </a:p>
        </p:txBody>
      </p:sp>
      <p:pic>
        <p:nvPicPr>
          <p:cNvPr id="247" name="Google Shape;247;p20" descr="https://upload.wikimedia.org/wikipedia/en/5/56/UNN_Logo.jpg"/>
          <p:cNvPicPr preferRelativeResize="0"/>
          <p:nvPr/>
        </p:nvPicPr>
        <p:blipFill rotWithShape="1">
          <a:blip r:embed="rId5">
            <a:alphaModFix/>
          </a:blip>
          <a:srcRect/>
          <a:stretch/>
        </p:blipFill>
        <p:spPr>
          <a:xfrm>
            <a:off x="0" y="0"/>
            <a:ext cx="928688" cy="1263650"/>
          </a:xfrm>
          <a:prstGeom prst="rect">
            <a:avLst/>
          </a:prstGeom>
          <a:noFill/>
          <a:ln>
            <a:noFill/>
          </a:ln>
        </p:spPr>
      </p:pic>
      <p:sp>
        <p:nvSpPr>
          <p:cNvPr id="6" name="Google Shape;236;p19"/>
          <p:cNvSpPr txBox="1">
            <a:spLocks noGrp="1"/>
          </p:cNvSpPr>
          <p:nvPr>
            <p:ph type="title"/>
          </p:nvPr>
        </p:nvSpPr>
        <p:spPr>
          <a:xfrm>
            <a:off x="993775" y="0"/>
            <a:ext cx="8150225" cy="1087438"/>
          </a:xfrm>
          <a:prstGeom prst="rect">
            <a:avLst/>
          </a:prstGeom>
          <a:solidFill>
            <a:srgbClr val="0B8F18"/>
          </a:soli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200"/>
              <a:buFont typeface="Calibri"/>
              <a:buNone/>
            </a:pPr>
            <a:r>
              <a:rPr lang="en-US" sz="3200" b="1" dirty="0" smtClean="0">
                <a:solidFill>
                  <a:schemeClr val="lt1"/>
                </a:solidFill>
              </a:rPr>
              <a:t>ONLINE RESOURCES</a:t>
            </a:r>
            <a:endParaRPr/>
          </a:p>
        </p:txBody>
      </p:sp>
    </p:spTree>
  </p:cSld>
  <p:clrMapOvr>
    <a:masterClrMapping/>
  </p:clrMapOvr>
  <p:transition advClick="0">
    <p:cut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1"/>
          <p:cNvPicPr preferRelativeResize="0"/>
          <p:nvPr/>
        </p:nvPicPr>
        <p:blipFill rotWithShape="1">
          <a:blip r:embed="rId3">
            <a:alphaModFix/>
          </a:blip>
          <a:srcRect/>
          <a:stretch/>
        </p:blipFill>
        <p:spPr>
          <a:xfrm>
            <a:off x="4419600" y="3276600"/>
            <a:ext cx="304800" cy="304800"/>
          </a:xfrm>
          <a:prstGeom prst="rect">
            <a:avLst/>
          </a:prstGeom>
          <a:noFill/>
          <a:ln>
            <a:noFill/>
          </a:ln>
        </p:spPr>
      </p:pic>
      <p:sp>
        <p:nvSpPr>
          <p:cNvPr id="254" name="Google Shape;254;p21"/>
          <p:cNvSpPr txBox="1"/>
          <p:nvPr/>
        </p:nvSpPr>
        <p:spPr>
          <a:xfrm>
            <a:off x="0" y="0"/>
            <a:ext cx="9123363" cy="461963"/>
          </a:xfrm>
          <a:prstGeom prst="rect">
            <a:avLst/>
          </a:prstGeom>
          <a:solidFill>
            <a:srgbClr val="003300"/>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COMPUTER ROOM FOR PG STUDENTS</a:t>
            </a:r>
            <a:endParaRPr/>
          </a:p>
        </p:txBody>
      </p:sp>
      <p:sp>
        <p:nvSpPr>
          <p:cNvPr id="255" name="Google Shape;255;p21"/>
          <p:cNvSpPr txBox="1"/>
          <p:nvPr/>
        </p:nvSpPr>
        <p:spPr>
          <a:xfrm>
            <a:off x="14775" y="1219200"/>
            <a:ext cx="4398963" cy="3785611"/>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chemeClr val="dk1"/>
              </a:buClr>
              <a:buSzPts val="2400"/>
              <a:buFont typeface="Arial"/>
              <a:buChar char="•"/>
            </a:pPr>
            <a:r>
              <a:rPr lang="en-US" sz="2400" b="1" dirty="0">
                <a:solidFill>
                  <a:schemeClr val="dk1"/>
                </a:solidFill>
                <a:latin typeface="Arial"/>
                <a:ea typeface="Arial"/>
                <a:cs typeface="Arial"/>
                <a:sym typeface="Arial"/>
              </a:rPr>
              <a:t>A </a:t>
            </a:r>
            <a:r>
              <a:rPr lang="en-US" sz="2400" b="1" dirty="0" smtClean="0">
                <a:solidFill>
                  <a:schemeClr val="dk1"/>
                </a:solidFill>
                <a:latin typeface="Arial"/>
                <a:ea typeface="Arial"/>
                <a:cs typeface="Arial"/>
                <a:sym typeface="Arial"/>
              </a:rPr>
              <a:t>Good Number </a:t>
            </a:r>
            <a:r>
              <a:rPr lang="en-US" sz="2400" b="1" dirty="0">
                <a:solidFill>
                  <a:schemeClr val="dk1"/>
                </a:solidFill>
                <a:latin typeface="Arial"/>
                <a:ea typeface="Arial"/>
                <a:cs typeface="Arial"/>
                <a:sym typeface="Arial"/>
              </a:rPr>
              <a:t>of   </a:t>
            </a:r>
            <a:r>
              <a:rPr lang="en-US" sz="2400" b="1" dirty="0" smtClean="0">
                <a:solidFill>
                  <a:schemeClr val="dk1"/>
                </a:solidFill>
                <a:latin typeface="Arial"/>
                <a:ea typeface="Arial"/>
                <a:cs typeface="Arial"/>
                <a:sym typeface="Arial"/>
              </a:rPr>
              <a:t>        Computers</a:t>
            </a:r>
            <a:endParaRPr dirty="0"/>
          </a:p>
          <a:p>
            <a:pPr marL="0" marR="0" lvl="0" indent="0" algn="l" rtl="0">
              <a:spcBef>
                <a:spcPts val="0"/>
              </a:spcBef>
              <a:spcAft>
                <a:spcPts val="0"/>
              </a:spcAft>
              <a:buClr>
                <a:schemeClr val="dk1"/>
              </a:buClr>
              <a:buSzPts val="2400"/>
              <a:buFont typeface="Arial"/>
              <a:buNone/>
            </a:pPr>
            <a:endParaRPr sz="2400" b="1" dirty="0">
              <a:solidFill>
                <a:schemeClr val="dk1"/>
              </a:solidFill>
              <a:latin typeface="Arial"/>
              <a:ea typeface="Arial"/>
              <a:cs typeface="Arial"/>
              <a:sym typeface="Arial"/>
            </a:endParaRPr>
          </a:p>
          <a:p>
            <a:pPr marL="0" marR="0" lvl="0" indent="-152400" algn="l" rtl="0">
              <a:spcBef>
                <a:spcPts val="0"/>
              </a:spcBef>
              <a:spcAft>
                <a:spcPts val="0"/>
              </a:spcAft>
              <a:buClr>
                <a:schemeClr val="dk1"/>
              </a:buClr>
              <a:buSzPts val="2400"/>
              <a:buFont typeface="Arial"/>
              <a:buChar char="•"/>
            </a:pPr>
            <a:r>
              <a:rPr lang="en-US" sz="2400" b="1" dirty="0">
                <a:solidFill>
                  <a:schemeClr val="dk1"/>
                </a:solidFill>
                <a:latin typeface="Arial"/>
                <a:ea typeface="Arial"/>
                <a:cs typeface="Arial"/>
                <a:sym typeface="Arial"/>
              </a:rPr>
              <a:t>For </a:t>
            </a:r>
            <a:r>
              <a:rPr lang="en-US" sz="2400" b="1" dirty="0" smtClean="0">
                <a:solidFill>
                  <a:schemeClr val="dk1"/>
                </a:solidFill>
                <a:latin typeface="Arial"/>
                <a:ea typeface="Arial"/>
                <a:cs typeface="Arial"/>
                <a:sym typeface="Arial"/>
              </a:rPr>
              <a:t>Advanced </a:t>
            </a:r>
            <a:r>
              <a:rPr lang="en-US" sz="2400" b="1" dirty="0">
                <a:solidFill>
                  <a:schemeClr val="dk1"/>
                </a:solidFill>
                <a:latin typeface="Arial"/>
                <a:ea typeface="Arial"/>
                <a:cs typeface="Arial"/>
                <a:sym typeface="Arial"/>
              </a:rPr>
              <a:t>Research</a:t>
            </a:r>
            <a:endParaRPr dirty="0"/>
          </a:p>
          <a:p>
            <a:pPr marL="0" marR="0" lvl="0" indent="0" algn="l" rtl="0">
              <a:spcBef>
                <a:spcPts val="0"/>
              </a:spcBef>
              <a:spcAft>
                <a:spcPts val="0"/>
              </a:spcAft>
              <a:buClr>
                <a:schemeClr val="dk1"/>
              </a:buClr>
              <a:buSzPts val="2400"/>
              <a:buFont typeface="Arial"/>
              <a:buNone/>
            </a:pPr>
            <a:endParaRPr sz="2400" b="1" dirty="0">
              <a:solidFill>
                <a:schemeClr val="dk1"/>
              </a:solidFill>
              <a:latin typeface="Arial"/>
              <a:ea typeface="Arial"/>
              <a:cs typeface="Arial"/>
              <a:sym typeface="Arial"/>
            </a:endParaRPr>
          </a:p>
          <a:p>
            <a:pPr marL="0" marR="0" lvl="0" indent="-152400" algn="l" rtl="0">
              <a:spcBef>
                <a:spcPts val="0"/>
              </a:spcBef>
              <a:spcAft>
                <a:spcPts val="0"/>
              </a:spcAft>
              <a:buClr>
                <a:schemeClr val="dk1"/>
              </a:buClr>
              <a:buSzPts val="2400"/>
              <a:buFont typeface="Arial"/>
              <a:buChar char="•"/>
            </a:pPr>
            <a:r>
              <a:rPr lang="en-US" sz="2400" b="1" dirty="0">
                <a:solidFill>
                  <a:schemeClr val="dk1"/>
                </a:solidFill>
                <a:latin typeface="Arial"/>
                <a:ea typeface="Arial"/>
                <a:cs typeface="Arial"/>
                <a:sym typeface="Arial"/>
              </a:rPr>
              <a:t>For </a:t>
            </a:r>
            <a:r>
              <a:rPr lang="en-US" sz="2400" b="1" dirty="0" smtClean="0">
                <a:solidFill>
                  <a:schemeClr val="dk1"/>
                </a:solidFill>
                <a:latin typeface="Arial"/>
                <a:ea typeface="Arial"/>
                <a:cs typeface="Arial"/>
                <a:sym typeface="Arial"/>
              </a:rPr>
              <a:t>Senior Researchers </a:t>
            </a:r>
            <a:r>
              <a:rPr lang="en-US" sz="2400" b="1" dirty="0">
                <a:solidFill>
                  <a:schemeClr val="dk1"/>
                </a:solidFill>
                <a:latin typeface="Arial"/>
                <a:ea typeface="Arial"/>
                <a:cs typeface="Arial"/>
                <a:sym typeface="Arial"/>
              </a:rPr>
              <a:t>(</a:t>
            </a:r>
            <a:r>
              <a:rPr lang="en-US" sz="2400" b="1" dirty="0" err="1">
                <a:solidFill>
                  <a:schemeClr val="dk1"/>
                </a:solidFill>
                <a:latin typeface="Arial"/>
                <a:ea typeface="Arial"/>
                <a:cs typeface="Arial"/>
                <a:sym typeface="Arial"/>
              </a:rPr>
              <a:t>eg</a:t>
            </a:r>
            <a:r>
              <a:rPr lang="en-US" sz="2400" b="1" dirty="0">
                <a:solidFill>
                  <a:schemeClr val="dk1"/>
                </a:solidFill>
                <a:latin typeface="Arial"/>
                <a:ea typeface="Arial"/>
                <a:cs typeface="Arial"/>
                <a:sym typeface="Arial"/>
              </a:rPr>
              <a:t>. Lecturers and PG students)</a:t>
            </a:r>
            <a:endParaRPr dirty="0"/>
          </a:p>
          <a:p>
            <a:pPr marL="0" marR="0" lvl="0" indent="0" algn="l" rtl="0">
              <a:spcBef>
                <a:spcPts val="0"/>
              </a:spcBef>
              <a:spcAft>
                <a:spcPts val="0"/>
              </a:spcAft>
              <a:buClr>
                <a:schemeClr val="dk1"/>
              </a:buClr>
              <a:buSzPts val="2400"/>
              <a:buFont typeface="Arial"/>
              <a:buNone/>
            </a:pPr>
            <a:endParaRPr sz="24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2400"/>
              <a:buFont typeface="Arial"/>
              <a:buNone/>
            </a:pPr>
            <a:endParaRPr sz="2400" b="1" dirty="0">
              <a:solidFill>
                <a:schemeClr val="dk1"/>
              </a:solidFill>
              <a:latin typeface="Arial"/>
              <a:ea typeface="Arial"/>
              <a:cs typeface="Arial"/>
              <a:sym typeface="Arial"/>
            </a:endParaRPr>
          </a:p>
        </p:txBody>
      </p:sp>
      <p:pic>
        <p:nvPicPr>
          <p:cNvPr id="256" name="Google Shape;256;p21" descr="C:\Users\EKE M. U\Documents\Bluetooth Folder\Lib Tour\IMG_20150929_130705.jpg"/>
          <p:cNvPicPr preferRelativeResize="0"/>
          <p:nvPr/>
        </p:nvPicPr>
        <p:blipFill rotWithShape="1">
          <a:blip r:embed="rId4">
            <a:alphaModFix/>
          </a:blip>
          <a:srcRect/>
          <a:stretch/>
        </p:blipFill>
        <p:spPr>
          <a:xfrm>
            <a:off x="4398963" y="709614"/>
            <a:ext cx="4724400" cy="4581984"/>
          </a:xfrm>
          <a:prstGeom prst="rect">
            <a:avLst/>
          </a:prstGeom>
          <a:noFill/>
          <a:ln>
            <a:noFill/>
          </a:ln>
        </p:spPr>
      </p:pic>
    </p:spTree>
  </p:cSld>
  <p:clrMapOvr>
    <a:masterClrMapping/>
  </p:clrMapOvr>
  <p:transition advClick="0">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5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2" descr="C:\Users\Helen\Pictures\lib painted pic.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62" name="Google Shape;262;p22"/>
          <p:cNvSpPr txBox="1"/>
          <p:nvPr/>
        </p:nvSpPr>
        <p:spPr>
          <a:xfrm>
            <a:off x="2057400" y="152400"/>
            <a:ext cx="5715000"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3200"/>
              <a:buFont typeface="Arial"/>
              <a:buNone/>
            </a:pPr>
            <a:r>
              <a:rPr lang="en-US" sz="3200" b="1">
                <a:solidFill>
                  <a:srgbClr val="FF0000"/>
                </a:solidFill>
                <a:latin typeface="Arial"/>
                <a:ea typeface="Arial"/>
                <a:cs typeface="Arial"/>
                <a:sym typeface="Arial"/>
              </a:rPr>
              <a:t>NEW LIBRARY BUILDING</a:t>
            </a:r>
            <a:endParaRPr/>
          </a:p>
        </p:txBody>
      </p:sp>
      <p:pic>
        <p:nvPicPr>
          <p:cNvPr id="263" name="Google Shape;263;p22" descr="https://1.bp.blogspot.com/-r9fCaKqLjO8/WfRkFl_g1WI/AAAAAAAABYM/FmXpc0FHvgINb8GMBI3tJ_r_f8azfMRfwCLcBGAs/s640/phy%2Bch.jpg"/>
          <p:cNvPicPr preferRelativeResize="0"/>
          <p:nvPr/>
        </p:nvPicPr>
        <p:blipFill rotWithShape="1">
          <a:blip r:embed="rId4">
            <a:alphaModFix/>
          </a:blip>
          <a:srcRect/>
          <a:stretch/>
        </p:blipFill>
        <p:spPr>
          <a:xfrm>
            <a:off x="152400" y="152400"/>
            <a:ext cx="9144000" cy="6858000"/>
          </a:xfrm>
          <a:prstGeom prst="rect">
            <a:avLst/>
          </a:prstGeom>
          <a:noFill/>
          <a:ln>
            <a:noFill/>
          </a:ln>
        </p:spPr>
      </p:pic>
      <p:sp>
        <p:nvSpPr>
          <p:cNvPr id="264" name="Google Shape;264;p22"/>
          <p:cNvSpPr txBox="1"/>
          <p:nvPr/>
        </p:nvSpPr>
        <p:spPr>
          <a:xfrm>
            <a:off x="2743200" y="259546"/>
            <a:ext cx="64770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smtClean="0">
                <a:solidFill>
                  <a:schemeClr val="dk1"/>
                </a:solidFill>
                <a:latin typeface="Calibri"/>
                <a:ea typeface="Calibri"/>
                <a:cs typeface="Calibri"/>
                <a:sym typeface="Calibri"/>
              </a:rPr>
              <a:t>THE </a:t>
            </a:r>
            <a:r>
              <a:rPr lang="en-US" sz="2800" b="1" dirty="0">
                <a:solidFill>
                  <a:schemeClr val="dk1"/>
                </a:solidFill>
                <a:latin typeface="Calibri"/>
                <a:ea typeface="Calibri"/>
                <a:cs typeface="Calibri"/>
                <a:sym typeface="Calibri"/>
              </a:rPr>
              <a:t>SPECIAL NEEDS SECTION AT THE LIBRARY BASEMENT</a:t>
            </a:r>
            <a:endParaRPr sz="2800" b="1">
              <a:solidFill>
                <a:schemeClr val="dk1"/>
              </a:solidFill>
              <a:latin typeface="Calibri"/>
              <a:ea typeface="Calibri"/>
              <a:cs typeface="Calibri"/>
              <a:sym typeface="Calibri"/>
            </a:endParaRPr>
          </a:p>
        </p:txBody>
      </p:sp>
    </p:spTree>
  </p:cSld>
  <p:clrMapOvr>
    <a:masterClrMapping/>
  </p:clrMapOvr>
  <p:transition advClick="0">
    <p:cut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
            <a:ext cx="7901609" cy="622851"/>
          </a:xfrm>
        </p:spPr>
        <p:txBody>
          <a:bodyPr>
            <a:normAutofit fontScale="90000"/>
          </a:bodyPr>
          <a:lstStyle/>
          <a:p>
            <a:r>
              <a:rPr lang="en-US" b="1" dirty="0" smtClean="0"/>
              <a:t>SPECIAL NEEDS SECTION</a:t>
            </a:r>
            <a:endParaRPr lang="en-US" dirty="0"/>
          </a:p>
        </p:txBody>
      </p:sp>
      <p:sp>
        <p:nvSpPr>
          <p:cNvPr id="3" name="Subtitle 2"/>
          <p:cNvSpPr>
            <a:spLocks noGrp="1"/>
          </p:cNvSpPr>
          <p:nvPr>
            <p:ph type="subTitle" idx="1"/>
          </p:nvPr>
        </p:nvSpPr>
        <p:spPr>
          <a:xfrm>
            <a:off x="265043" y="901148"/>
            <a:ext cx="8878957" cy="4737652"/>
          </a:xfrm>
        </p:spPr>
        <p:txBody>
          <a:bodyPr/>
          <a:lstStyle/>
          <a:p>
            <a:pPr algn="just"/>
            <a:r>
              <a:rPr lang="en-US" dirty="0" smtClean="0">
                <a:solidFill>
                  <a:schemeClr val="tx1"/>
                </a:solidFill>
              </a:rPr>
              <a:t>It is established with the desire to serve students with disabilities.</a:t>
            </a:r>
          </a:p>
          <a:p>
            <a:pPr algn="just"/>
            <a:endParaRPr lang="en-US" dirty="0">
              <a:solidFill>
                <a:schemeClr val="tx1"/>
              </a:solidFill>
            </a:endParaRPr>
          </a:p>
        </p:txBody>
      </p:sp>
      <p:pic>
        <p:nvPicPr>
          <p:cNvPr id="4" name="Content Placeholder 4">
            <a:extLst>
              <a:ext uri="{FF2B5EF4-FFF2-40B4-BE49-F238E27FC236}">
                <a16:creationId xmlns="" xmlns:a16="http://schemas.microsoft.com/office/drawing/2014/main" id="{4FAE44DE-0D8D-4C46-B5B0-3930FB434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650" y="2414902"/>
            <a:ext cx="7068079" cy="3829049"/>
          </a:xfrm>
          <a:prstGeom prst="rect">
            <a:avLst/>
          </a:prstGeom>
          <a:noFill/>
          <a:ln>
            <a:noFill/>
          </a:ln>
        </p:spPr>
      </p:pic>
    </p:spTree>
  </p:cSld>
  <p:clrMapOvr>
    <a:masterClrMapping/>
  </p:clrMapOvr>
  <p:transition advClick="0">
    <p:cut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009" y="0"/>
            <a:ext cx="7772400" cy="980661"/>
          </a:xfrm>
        </p:spPr>
        <p:txBody>
          <a:bodyPr/>
          <a:lstStyle/>
          <a:p>
            <a:r>
              <a:rPr lang="en-US" b="1" dirty="0" smtClean="0"/>
              <a:t>SPECIAL NEEDS SECTION</a:t>
            </a:r>
            <a:endParaRPr lang="en-US" dirty="0"/>
          </a:p>
        </p:txBody>
      </p:sp>
      <p:sp>
        <p:nvSpPr>
          <p:cNvPr id="3" name="Subtitle 2"/>
          <p:cNvSpPr>
            <a:spLocks noGrp="1"/>
          </p:cNvSpPr>
          <p:nvPr>
            <p:ph type="subTitle" idx="1"/>
          </p:nvPr>
        </p:nvSpPr>
        <p:spPr>
          <a:xfrm>
            <a:off x="159026" y="1020417"/>
            <a:ext cx="8825948" cy="5579166"/>
          </a:xfrm>
        </p:spPr>
        <p:txBody>
          <a:bodyPr>
            <a:normAutofit/>
          </a:bodyPr>
          <a:lstStyle/>
          <a:p>
            <a:pPr algn="just"/>
            <a:r>
              <a:rPr lang="en-US" sz="2400" dirty="0" smtClean="0">
                <a:solidFill>
                  <a:schemeClr val="tx1"/>
                </a:solidFill>
                <a:latin typeface="Times New Roman" pitchFamily="18" charset="0"/>
                <a:cs typeface="Times New Roman" pitchFamily="18" charset="0"/>
              </a:rPr>
              <a:t>Services for Physically challenged User (Special Needs). Teaching students with special needs digital literacy</a:t>
            </a:r>
            <a:r>
              <a:rPr lang="en-US" dirty="0" smtClean="0">
                <a:solidFill>
                  <a:schemeClr val="tx1"/>
                </a:solidFill>
              </a:rPr>
              <a:t>.</a:t>
            </a:r>
            <a:endParaRPr lang="en-US" dirty="0">
              <a:solidFill>
                <a:schemeClr val="tx1"/>
              </a:solidFill>
            </a:endParaRPr>
          </a:p>
        </p:txBody>
      </p:sp>
      <p:pic>
        <p:nvPicPr>
          <p:cNvPr id="4" name="Content Placeholder 4">
            <a:extLst>
              <a:ext uri="{FF2B5EF4-FFF2-40B4-BE49-F238E27FC236}">
                <a16:creationId xmlns="" xmlns:a16="http://schemas.microsoft.com/office/drawing/2014/main" id="{0CE68308-928D-4276-A396-498B4EB1A7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32195" y="2506662"/>
            <a:ext cx="8143874" cy="4351338"/>
          </a:xfrm>
          <a:prstGeom prst="rect">
            <a:avLst/>
          </a:prstGeom>
          <a:noFill/>
          <a:ln>
            <a:noFill/>
          </a:ln>
        </p:spPr>
      </p:pic>
    </p:spTree>
  </p:cSld>
  <p:clrMapOvr>
    <a:masterClrMapping/>
  </p:clrMapOvr>
  <p:transition advClick="0">
    <p:cut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a:spLocks noGrp="1"/>
          </p:cNvSpPr>
          <p:nvPr>
            <p:ph type="title"/>
          </p:nvPr>
        </p:nvSpPr>
        <p:spPr>
          <a:xfrm>
            <a:off x="1" y="76200"/>
            <a:ext cx="9096232" cy="1143000"/>
          </a:xfrm>
          <a:prstGeom prst="rect">
            <a:avLst/>
          </a:prstGeom>
          <a:solidFill>
            <a:srgbClr val="009900"/>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000"/>
              <a:buFont typeface="Calibri"/>
              <a:buNone/>
            </a:pPr>
            <a:r>
              <a:rPr lang="en-US" sz="4000" b="1" dirty="0">
                <a:solidFill>
                  <a:schemeClr val="lt1"/>
                </a:solidFill>
              </a:rPr>
              <a:t/>
            </a:r>
            <a:br>
              <a:rPr lang="en-US" sz="4000" b="1" dirty="0">
                <a:solidFill>
                  <a:schemeClr val="lt1"/>
                </a:solidFill>
              </a:rPr>
            </a:br>
            <a:r>
              <a:rPr lang="en-US" sz="4000" b="1" dirty="0">
                <a:solidFill>
                  <a:schemeClr val="lt1"/>
                </a:solidFill>
              </a:rPr>
              <a:t>The University of Nigeria </a:t>
            </a:r>
            <a:r>
              <a:rPr lang="en-US" sz="4000" b="1" dirty="0" err="1">
                <a:solidFill>
                  <a:schemeClr val="lt1"/>
                </a:solidFill>
              </a:rPr>
              <a:t>Nsukka</a:t>
            </a:r>
            <a:r>
              <a:rPr lang="en-US" sz="4000" b="1" dirty="0">
                <a:solidFill>
                  <a:schemeClr val="lt1"/>
                </a:solidFill>
              </a:rPr>
              <a:t> Library</a:t>
            </a:r>
            <a:r>
              <a:rPr lang="en-US" sz="4000" dirty="0">
                <a:solidFill>
                  <a:schemeClr val="lt1"/>
                </a:solidFill>
              </a:rPr>
              <a:t/>
            </a:r>
            <a:br>
              <a:rPr lang="en-US" sz="4000" dirty="0">
                <a:solidFill>
                  <a:schemeClr val="lt1"/>
                </a:solidFill>
              </a:rPr>
            </a:br>
            <a:endParaRPr sz="4000">
              <a:solidFill>
                <a:schemeClr val="lt1"/>
              </a:solidFill>
            </a:endParaRPr>
          </a:p>
        </p:txBody>
      </p:sp>
      <p:sp>
        <p:nvSpPr>
          <p:cNvPr id="112" name="Google Shape;112;p3"/>
          <p:cNvSpPr txBox="1">
            <a:spLocks noGrp="1"/>
          </p:cNvSpPr>
          <p:nvPr>
            <p:ph type="body" idx="1"/>
          </p:nvPr>
        </p:nvSpPr>
        <p:spPr>
          <a:xfrm>
            <a:off x="0" y="1447800"/>
            <a:ext cx="9096233" cy="5334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Char char="•"/>
            </a:pPr>
            <a:r>
              <a:rPr lang="en-US" dirty="0"/>
              <a:t>The University of Nigeria Nsukka operates a </a:t>
            </a:r>
            <a:r>
              <a:rPr lang="en-US" dirty="0">
                <a:solidFill>
                  <a:schemeClr val="tx1"/>
                </a:solidFill>
              </a:rPr>
              <a:t>multi-library system at the campus locations namely;</a:t>
            </a:r>
            <a:endParaRPr dirty="0">
              <a:solidFill>
                <a:schemeClr val="tx1"/>
              </a:solidFill>
            </a:endParaRPr>
          </a:p>
          <a:p>
            <a:pPr marL="514350" lvl="0" indent="-514350" algn="l" rtl="0">
              <a:spcBef>
                <a:spcPts val="592"/>
              </a:spcBef>
              <a:spcAft>
                <a:spcPts val="0"/>
              </a:spcAft>
              <a:buClr>
                <a:schemeClr val="dk1"/>
              </a:buClr>
              <a:buSzPct val="100000"/>
              <a:buAutoNum type="arabicPeriod"/>
            </a:pPr>
            <a:r>
              <a:rPr lang="en-US" b="1" dirty="0"/>
              <a:t>The central/ main Library </a:t>
            </a:r>
          </a:p>
          <a:p>
            <a:pPr marL="0" lvl="0" indent="0" algn="l" rtl="0">
              <a:spcBef>
                <a:spcPts val="592"/>
              </a:spcBef>
              <a:spcAft>
                <a:spcPts val="0"/>
              </a:spcAft>
              <a:buClr>
                <a:schemeClr val="dk1"/>
              </a:buClr>
              <a:buSzPct val="100000"/>
              <a:buNone/>
            </a:pPr>
            <a:endParaRPr lang="en-US" b="1" dirty="0"/>
          </a:p>
          <a:p>
            <a:pPr marL="0" lvl="0" indent="0" algn="l" rtl="0">
              <a:spcBef>
                <a:spcPts val="592"/>
              </a:spcBef>
              <a:spcAft>
                <a:spcPts val="0"/>
              </a:spcAft>
              <a:buClr>
                <a:schemeClr val="dk1"/>
              </a:buClr>
              <a:buSzPct val="100000"/>
              <a:buNone/>
            </a:pPr>
            <a:r>
              <a:rPr lang="en-US" b="1" dirty="0"/>
              <a:t>2</a:t>
            </a:r>
            <a:r>
              <a:rPr lang="en-US" dirty="0"/>
              <a:t>. </a:t>
            </a:r>
            <a:r>
              <a:rPr lang="en-US" b="1" dirty="0"/>
              <a:t>The  Enugu Campus Library</a:t>
            </a:r>
          </a:p>
          <a:p>
            <a:pPr marL="0" lvl="0" indent="0" algn="l" rtl="0">
              <a:spcBef>
                <a:spcPts val="592"/>
              </a:spcBef>
              <a:spcAft>
                <a:spcPts val="0"/>
              </a:spcAft>
              <a:buClr>
                <a:schemeClr val="dk1"/>
              </a:buClr>
              <a:buSzPct val="100000"/>
              <a:buNone/>
            </a:pPr>
            <a:endParaRPr dirty="0"/>
          </a:p>
          <a:p>
            <a:pPr marL="0" lvl="0" indent="0" algn="l" rtl="0">
              <a:spcBef>
                <a:spcPts val="592"/>
              </a:spcBef>
              <a:spcAft>
                <a:spcPts val="0"/>
              </a:spcAft>
              <a:buClr>
                <a:schemeClr val="dk1"/>
              </a:buClr>
              <a:buSzPct val="100000"/>
              <a:buNone/>
            </a:pPr>
            <a:r>
              <a:rPr lang="en-US" b="1" dirty="0"/>
              <a:t>3. College of Medicine Library</a:t>
            </a:r>
            <a:endParaRPr dirty="0"/>
          </a:p>
          <a:p>
            <a:pPr marL="342900" lvl="0" indent="-154940" algn="l" rtl="0">
              <a:spcBef>
                <a:spcPts val="592"/>
              </a:spcBef>
              <a:spcAft>
                <a:spcPts val="0"/>
              </a:spcAft>
              <a:buClr>
                <a:schemeClr val="dk1"/>
              </a:buClr>
              <a:buSzPct val="100000"/>
              <a:buNone/>
            </a:pPr>
            <a:endParaRPr dirty="0"/>
          </a:p>
          <a:p>
            <a:pPr marL="0" lvl="0" indent="0" algn="l" rtl="0">
              <a:spcBef>
                <a:spcPts val="592"/>
              </a:spcBef>
              <a:spcAft>
                <a:spcPts val="0"/>
              </a:spcAft>
              <a:buClr>
                <a:schemeClr val="dk1"/>
              </a:buClr>
              <a:buSzPct val="100000"/>
              <a:buNone/>
            </a:pPr>
            <a:endParaRPr dirty="0"/>
          </a:p>
          <a:p>
            <a:pPr marL="342900" lvl="0" indent="-154940" algn="l" rtl="0">
              <a:spcBef>
                <a:spcPts val="592"/>
              </a:spcBef>
              <a:spcAft>
                <a:spcPts val="0"/>
              </a:spcAft>
              <a:buClr>
                <a:schemeClr val="dk1"/>
              </a:buClr>
              <a:buSzPct val="100000"/>
              <a:buNone/>
            </a:pPr>
            <a:endParaRPr dirty="0"/>
          </a:p>
        </p:txBody>
      </p:sp>
    </p:spTree>
  </p:cSld>
  <p:clrMapOvr>
    <a:masterClrMapping/>
  </p:clrMapOvr>
  <p:transition advClick="0">
    <p:cut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269" y="1"/>
            <a:ext cx="8299174" cy="742122"/>
          </a:xfrm>
        </p:spPr>
        <p:txBody>
          <a:bodyPr>
            <a:normAutofit fontScale="90000"/>
          </a:bodyPr>
          <a:lstStyle/>
          <a:p>
            <a:r>
              <a:rPr lang="en-US" b="1" dirty="0" smtClean="0"/>
              <a:t>SPECIAL NEEDS SECTION</a:t>
            </a:r>
            <a:endParaRPr lang="en-US" dirty="0"/>
          </a:p>
        </p:txBody>
      </p:sp>
      <p:sp>
        <p:nvSpPr>
          <p:cNvPr id="3" name="Subtitle 2"/>
          <p:cNvSpPr>
            <a:spLocks noGrp="1"/>
          </p:cNvSpPr>
          <p:nvPr>
            <p:ph type="subTitle" idx="1"/>
          </p:nvPr>
        </p:nvSpPr>
        <p:spPr>
          <a:xfrm>
            <a:off x="291548" y="980661"/>
            <a:ext cx="8428382" cy="5526156"/>
          </a:xfrm>
        </p:spPr>
        <p:txBody>
          <a:bodyPr>
            <a:normAutofit/>
          </a:bodyPr>
          <a:lstStyle/>
          <a:p>
            <a:pPr algn="l"/>
            <a:r>
              <a:rPr lang="en-US" sz="2800" dirty="0" smtClean="0">
                <a:solidFill>
                  <a:schemeClr val="tx1"/>
                </a:solidFill>
                <a:latin typeface="Times New Roman" pitchFamily="18" charset="0"/>
                <a:cs typeface="Times New Roman" pitchFamily="18" charset="0"/>
              </a:rPr>
              <a:t>Services for Physically challenged Users (Special needs). Information repackaging through scanning</a:t>
            </a:r>
            <a:endParaRPr lang="en-US" sz="2800" dirty="0">
              <a:solidFill>
                <a:schemeClr val="tx1"/>
              </a:solidFill>
              <a:latin typeface="Times New Roman" pitchFamily="18" charset="0"/>
              <a:cs typeface="Times New Roman" pitchFamily="18" charset="0"/>
            </a:endParaRPr>
          </a:p>
        </p:txBody>
      </p:sp>
      <p:pic>
        <p:nvPicPr>
          <p:cNvPr id="4" name="Content Placeholder 4">
            <a:extLst>
              <a:ext uri="{FF2B5EF4-FFF2-40B4-BE49-F238E27FC236}">
                <a16:creationId xmlns="" xmlns:a16="http://schemas.microsoft.com/office/drawing/2014/main" id="{69DFEB40-FA28-43B4-8191-14789C5C460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807595" y="1021592"/>
            <a:ext cx="4352925" cy="6915151"/>
          </a:xfrm>
        </p:spPr>
      </p:pic>
    </p:spTree>
  </p:cSld>
  <p:clrMapOvr>
    <a:masterClrMapping/>
  </p:clrMapOvr>
  <p:transition advClick="0">
    <p:cut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4"/>
          <p:cNvSpPr txBox="1">
            <a:spLocks noGrp="1"/>
          </p:cNvSpPr>
          <p:nvPr>
            <p:ph type="title"/>
          </p:nvPr>
        </p:nvSpPr>
        <p:spPr>
          <a:xfrm>
            <a:off x="61074" y="0"/>
            <a:ext cx="9006726" cy="1143000"/>
          </a:xfrm>
          <a:prstGeom prst="rect">
            <a:avLst/>
          </a:prstGeom>
          <a:noFill/>
          <a:ln>
            <a:noFill/>
          </a:ln>
        </p:spPr>
        <p:txBody>
          <a:bodyPr spcFirstLastPara="1" wrap="square" lIns="91425" tIns="45700" rIns="91425" bIns="45700" anchor="ctr" anchorCtr="0">
            <a:normAutofit fontScale="90000"/>
          </a:bodyPr>
          <a:lstStyle/>
          <a:p>
            <a:pPr lvl="0">
              <a:buSzPct val="100000"/>
            </a:pPr>
            <a:r>
              <a:rPr lang="en-US" b="1" dirty="0"/>
              <a:t>A </a:t>
            </a:r>
            <a:r>
              <a:rPr lang="en-US" b="1" dirty="0" smtClean="0"/>
              <a:t>visually impaired student reading a textbook </a:t>
            </a:r>
            <a:r>
              <a:rPr lang="en-US" b="1" dirty="0"/>
              <a:t>in Braille</a:t>
            </a:r>
            <a:endParaRPr b="1"/>
          </a:p>
        </p:txBody>
      </p:sp>
      <p:pic>
        <p:nvPicPr>
          <p:cNvPr id="278" name="Google Shape;278;p24" descr="Ezinne pHOTO 5.jpg"/>
          <p:cNvPicPr preferRelativeResize="0">
            <a:picLocks noGrp="1"/>
          </p:cNvPicPr>
          <p:nvPr>
            <p:ph type="body" idx="1"/>
          </p:nvPr>
        </p:nvPicPr>
        <p:blipFill rotWithShape="1">
          <a:blip r:embed="rId3">
            <a:alphaModFix/>
          </a:blip>
          <a:srcRect/>
          <a:stretch/>
        </p:blipFill>
        <p:spPr>
          <a:xfrm>
            <a:off x="304800" y="1143000"/>
            <a:ext cx="8047108" cy="4526498"/>
          </a:xfrm>
          <a:prstGeom prst="rect">
            <a:avLst/>
          </a:prstGeom>
          <a:noFill/>
          <a:ln>
            <a:noFill/>
          </a:ln>
        </p:spPr>
      </p:pic>
    </p:spTree>
  </p:cSld>
  <p:clrMapOvr>
    <a:masterClrMapping/>
  </p:clrMapOvr>
  <p:transition advClick="0">
    <p:cut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37"/>
          <p:cNvPicPr preferRelativeResize="0"/>
          <p:nvPr/>
        </p:nvPicPr>
        <p:blipFill rotWithShape="1">
          <a:blip r:embed="rId3">
            <a:alphaModFix/>
          </a:blip>
          <a:srcRect/>
          <a:stretch/>
        </p:blipFill>
        <p:spPr>
          <a:xfrm>
            <a:off x="0" y="457200"/>
            <a:ext cx="9144000" cy="6172200"/>
          </a:xfrm>
          <a:prstGeom prst="rect">
            <a:avLst/>
          </a:prstGeom>
          <a:noFill/>
          <a:ln>
            <a:noFill/>
          </a:ln>
        </p:spPr>
      </p:pic>
      <p:sp>
        <p:nvSpPr>
          <p:cNvPr id="388" name="Google Shape;388;p37"/>
          <p:cNvSpPr/>
          <p:nvPr/>
        </p:nvSpPr>
        <p:spPr>
          <a:xfrm>
            <a:off x="6307015" y="457200"/>
            <a:ext cx="2819400" cy="68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advClick="0">
    <p:cut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145F3697-E637-475E-8C7A-0D138F0BF1C0}"/>
              </a:ext>
            </a:extLst>
          </p:cNvPr>
          <p:cNvSpPr>
            <a:spLocks noGrp="1"/>
          </p:cNvSpPr>
          <p:nvPr>
            <p:ph type="subTitle" idx="1"/>
          </p:nvPr>
        </p:nvSpPr>
        <p:spPr>
          <a:xfrm>
            <a:off x="274319" y="411480"/>
            <a:ext cx="8631142" cy="910883"/>
          </a:xfrm>
        </p:spPr>
        <p:txBody>
          <a:bodyPr>
            <a:normAutofit/>
          </a:bodyPr>
          <a:lstStyle/>
          <a:p>
            <a:pPr algn="just"/>
            <a:r>
              <a:rPr lang="en-US" sz="2400" dirty="0">
                <a:solidFill>
                  <a:schemeClr val="tx1"/>
                </a:solidFill>
                <a:latin typeface="Times New Roman" pitchFamily="18" charset="0"/>
                <a:cs typeface="Times New Roman" pitchFamily="18" charset="0"/>
              </a:rPr>
              <a:t>We also have branch libraries located in the faculties and some departments. Some examples include but not limited to:</a:t>
            </a:r>
          </a:p>
          <a:p>
            <a:pPr marL="482600" indent="-457200" algn="l">
              <a:buFont typeface="Wingdings" panose="05000000000000000000" pitchFamily="2" charset="2"/>
              <a:buChar char="§"/>
            </a:pPr>
            <a:endParaRPr lang="en-US" sz="2000" dirty="0">
              <a:solidFill>
                <a:schemeClr val="tx1"/>
              </a:solidFill>
            </a:endParaRPr>
          </a:p>
          <a:p>
            <a:endParaRPr lang="en-US" sz="2000" dirty="0">
              <a:solidFill>
                <a:schemeClr val="tx1"/>
              </a:solidFill>
            </a:endParaRPr>
          </a:p>
        </p:txBody>
      </p:sp>
      <p:sp>
        <p:nvSpPr>
          <p:cNvPr id="4" name="TextBox 3">
            <a:extLst>
              <a:ext uri="{FF2B5EF4-FFF2-40B4-BE49-F238E27FC236}">
                <a16:creationId xmlns:a16="http://schemas.microsoft.com/office/drawing/2014/main" xmlns="" id="{DE5970B4-F018-4FC6-9063-42453B0AC28C}"/>
              </a:ext>
            </a:extLst>
          </p:cNvPr>
          <p:cNvSpPr txBox="1"/>
          <p:nvPr/>
        </p:nvSpPr>
        <p:spPr>
          <a:xfrm>
            <a:off x="1016389" y="1772529"/>
            <a:ext cx="6537350" cy="4524315"/>
          </a:xfrm>
          <a:prstGeom prst="rect">
            <a:avLst/>
          </a:prstGeom>
          <a:noFill/>
        </p:spPr>
        <p:txBody>
          <a:bodyPr wrap="square" rtlCol="0">
            <a:spAutoFit/>
          </a:bodyPr>
          <a:lstStyle/>
          <a:p>
            <a:r>
              <a:rPr lang="en-US" sz="3200" dirty="0"/>
              <a:t>Faculty of Education library</a:t>
            </a:r>
          </a:p>
          <a:p>
            <a:endParaRPr lang="en-US" sz="3200" dirty="0"/>
          </a:p>
          <a:p>
            <a:r>
              <a:rPr lang="en-US" sz="3200" dirty="0"/>
              <a:t>Faculty of Agriculture</a:t>
            </a:r>
          </a:p>
          <a:p>
            <a:r>
              <a:rPr lang="en-US" sz="3200" dirty="0"/>
              <a:t> </a:t>
            </a:r>
          </a:p>
          <a:p>
            <a:r>
              <a:rPr lang="en-US" sz="3200" dirty="0" smtClean="0"/>
              <a:t>Faculty of Engineering</a:t>
            </a:r>
          </a:p>
          <a:p>
            <a:endParaRPr lang="en-US" sz="3200" dirty="0"/>
          </a:p>
          <a:p>
            <a:r>
              <a:rPr lang="en-US" sz="2400" b="1" dirty="0">
                <a:solidFill>
                  <a:schemeClr val="tx1"/>
                </a:solidFill>
                <a:latin typeface="Times New Roman" pitchFamily="18" charset="0"/>
                <a:cs typeface="Times New Roman" pitchFamily="18" charset="0"/>
              </a:rPr>
              <a:t>DEPARTMENTAL </a:t>
            </a:r>
            <a:r>
              <a:rPr lang="en-US" sz="2400" b="1" dirty="0" smtClean="0">
                <a:solidFill>
                  <a:schemeClr val="tx1"/>
                </a:solidFill>
                <a:latin typeface="Times New Roman" pitchFamily="18" charset="0"/>
                <a:cs typeface="Times New Roman" pitchFamily="18" charset="0"/>
              </a:rPr>
              <a:t>LIBRARIES</a:t>
            </a:r>
          </a:p>
          <a:p>
            <a:endParaRPr lang="en-US" sz="2400" b="1" dirty="0">
              <a:solidFill>
                <a:schemeClr val="tx1"/>
              </a:solidFill>
              <a:latin typeface="Times New Roman" pitchFamily="18" charset="0"/>
              <a:cs typeface="Times New Roman" pitchFamily="18" charset="0"/>
            </a:endParaRPr>
          </a:p>
          <a:p>
            <a:pPr>
              <a:buFont typeface="Wingdings" pitchFamily="2" charset="2"/>
              <a:buChar char="Ø"/>
            </a:pPr>
            <a:r>
              <a:rPr lang="en-US" sz="2400" dirty="0">
                <a:latin typeface="Times New Roman" pitchFamily="18" charset="0"/>
                <a:cs typeface="Times New Roman" pitchFamily="18" charset="0"/>
              </a:rPr>
              <a:t>English Department</a:t>
            </a:r>
          </a:p>
          <a:p>
            <a:pPr>
              <a:buFont typeface="Wingdings" pitchFamily="2" charset="2"/>
              <a:buChar char="Ø"/>
            </a:pPr>
            <a:r>
              <a:rPr lang="en-US" sz="2400" dirty="0" smtClean="0">
                <a:latin typeface="Times New Roman" pitchFamily="18" charset="0"/>
                <a:cs typeface="Times New Roman" pitchFamily="18" charset="0"/>
              </a:rPr>
              <a:t>Library </a:t>
            </a:r>
            <a:r>
              <a:rPr lang="en-US" sz="2400" dirty="0">
                <a:latin typeface="Times New Roman" pitchFamily="18" charset="0"/>
                <a:cs typeface="Times New Roman" pitchFamily="18" charset="0"/>
              </a:rPr>
              <a:t>and Information </a:t>
            </a:r>
            <a:r>
              <a:rPr lang="en-US" sz="2400" dirty="0" smtClean="0">
                <a:latin typeface="Times New Roman" pitchFamily="18" charset="0"/>
                <a:cs typeface="Times New Roman" pitchFamily="18" charset="0"/>
              </a:rPr>
              <a:t>Science, among  </a:t>
            </a:r>
            <a:r>
              <a:rPr lang="en-US" sz="2400" dirty="0">
                <a:latin typeface="Times New Roman" pitchFamily="18" charset="0"/>
                <a:cs typeface="Times New Roman" pitchFamily="18" charset="0"/>
              </a:rPr>
              <a:t>others</a:t>
            </a:r>
          </a:p>
        </p:txBody>
      </p:sp>
      <p:sp>
        <p:nvSpPr>
          <p:cNvPr id="5" name="Arrow: Right 4">
            <a:extLst>
              <a:ext uri="{FF2B5EF4-FFF2-40B4-BE49-F238E27FC236}">
                <a16:creationId xmlns:a16="http://schemas.microsoft.com/office/drawing/2014/main" xmlns="" id="{21BA3DE6-000C-4945-9E6A-7DDFB8A5428F}"/>
              </a:ext>
            </a:extLst>
          </p:cNvPr>
          <p:cNvSpPr/>
          <p:nvPr/>
        </p:nvSpPr>
        <p:spPr>
          <a:xfrm>
            <a:off x="294825" y="2016365"/>
            <a:ext cx="457201" cy="211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xmlns="" id="{9EEE682F-3A7B-4530-A7AC-27A1EC1820BC}"/>
              </a:ext>
            </a:extLst>
          </p:cNvPr>
          <p:cNvSpPr/>
          <p:nvPr/>
        </p:nvSpPr>
        <p:spPr>
          <a:xfrm>
            <a:off x="294825" y="2944293"/>
            <a:ext cx="457201" cy="211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xmlns="" id="{9D8D8EEF-06D9-4446-BB28-E73AF72F6750}"/>
              </a:ext>
            </a:extLst>
          </p:cNvPr>
          <p:cNvSpPr/>
          <p:nvPr/>
        </p:nvSpPr>
        <p:spPr>
          <a:xfrm flipV="1">
            <a:off x="294825" y="3872221"/>
            <a:ext cx="457201" cy="22616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853257"/>
      </p:ext>
    </p:extLst>
  </p:cSld>
  <p:clrMapOvr>
    <a:masterClrMapping/>
  </p:clrMapOvr>
  <p:transition advClick="0">
    <p:cut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21" name="Title 1">
            <a:extLst>
              <a:ext uri="{FF2B5EF4-FFF2-40B4-BE49-F238E27FC236}">
                <a16:creationId xmlns:a16="http://schemas.microsoft.com/office/drawing/2014/main" xmlns="" id="{BB2EEBEC-06BE-4BAB-8F76-2A748DBEDF6E}"/>
              </a:ext>
            </a:extLst>
          </p:cNvPr>
          <p:cNvSpPr txBox="1">
            <a:spLocks/>
          </p:cNvSpPr>
          <p:nvPr/>
        </p:nvSpPr>
        <p:spPr>
          <a:xfrm>
            <a:off x="156842" y="889459"/>
            <a:ext cx="3422564" cy="64633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a:latin typeface="Arial Black" panose="020B0A04020102020204" pitchFamily="34" charset="0"/>
              </a:rPr>
              <a:t>DIVISIONS</a:t>
            </a:r>
          </a:p>
        </p:txBody>
      </p:sp>
      <p:sp>
        <p:nvSpPr>
          <p:cNvPr id="22" name="TextBox 21">
            <a:extLst>
              <a:ext uri="{FF2B5EF4-FFF2-40B4-BE49-F238E27FC236}">
                <a16:creationId xmlns:a16="http://schemas.microsoft.com/office/drawing/2014/main" xmlns="" id="{AC49FB03-6A41-4A3C-B19D-03A9D09EA1C4}"/>
              </a:ext>
            </a:extLst>
          </p:cNvPr>
          <p:cNvSpPr txBox="1"/>
          <p:nvPr/>
        </p:nvSpPr>
        <p:spPr>
          <a:xfrm>
            <a:off x="122410" y="3007647"/>
            <a:ext cx="2290002" cy="646331"/>
          </a:xfrm>
          <a:prstGeom prst="rect">
            <a:avLst/>
          </a:prstGeom>
          <a:noFill/>
        </p:spPr>
        <p:txBody>
          <a:bodyPr wrap="square" rtlCol="0">
            <a:spAutoFit/>
          </a:bodyPr>
          <a:lstStyle/>
          <a:p>
            <a:pPr algn="ctr"/>
            <a:r>
              <a:rPr lang="en-US" sz="1800" b="1" dirty="0"/>
              <a:t>COLLECTION DEVELOPMENT</a:t>
            </a:r>
          </a:p>
        </p:txBody>
      </p:sp>
      <p:sp>
        <p:nvSpPr>
          <p:cNvPr id="23" name="TextBox 22">
            <a:extLst>
              <a:ext uri="{FF2B5EF4-FFF2-40B4-BE49-F238E27FC236}">
                <a16:creationId xmlns:a16="http://schemas.microsoft.com/office/drawing/2014/main" xmlns="" id="{AE7B7DDA-DC5E-47E0-A737-C254B616DED8}"/>
              </a:ext>
            </a:extLst>
          </p:cNvPr>
          <p:cNvSpPr txBox="1"/>
          <p:nvPr/>
        </p:nvSpPr>
        <p:spPr>
          <a:xfrm>
            <a:off x="1324466" y="4669544"/>
            <a:ext cx="1974573" cy="646331"/>
          </a:xfrm>
          <a:prstGeom prst="rect">
            <a:avLst/>
          </a:prstGeom>
          <a:noFill/>
        </p:spPr>
        <p:txBody>
          <a:bodyPr wrap="square" rtlCol="0">
            <a:spAutoFit/>
          </a:bodyPr>
          <a:lstStyle/>
          <a:p>
            <a:pPr algn="ctr"/>
            <a:r>
              <a:rPr lang="en-US" sz="1800" b="1" dirty="0"/>
              <a:t>TECHNICAL SERVICES</a:t>
            </a:r>
          </a:p>
        </p:txBody>
      </p:sp>
      <p:sp>
        <p:nvSpPr>
          <p:cNvPr id="24" name="TextBox 23">
            <a:extLst>
              <a:ext uri="{FF2B5EF4-FFF2-40B4-BE49-F238E27FC236}">
                <a16:creationId xmlns:a16="http://schemas.microsoft.com/office/drawing/2014/main" xmlns="" id="{4E0DD8AD-44F3-4C74-B876-539441744A38}"/>
              </a:ext>
            </a:extLst>
          </p:cNvPr>
          <p:cNvSpPr txBox="1"/>
          <p:nvPr/>
        </p:nvSpPr>
        <p:spPr>
          <a:xfrm>
            <a:off x="4072881" y="5148518"/>
            <a:ext cx="1974573" cy="646331"/>
          </a:xfrm>
          <a:prstGeom prst="rect">
            <a:avLst/>
          </a:prstGeom>
          <a:noFill/>
        </p:spPr>
        <p:txBody>
          <a:bodyPr wrap="square" rtlCol="0">
            <a:spAutoFit/>
          </a:bodyPr>
          <a:lstStyle/>
          <a:p>
            <a:pPr algn="ctr"/>
            <a:r>
              <a:rPr lang="en-US" sz="1800" b="1" dirty="0"/>
              <a:t>PUBLIC SERVICES</a:t>
            </a:r>
          </a:p>
        </p:txBody>
      </p:sp>
      <p:sp>
        <p:nvSpPr>
          <p:cNvPr id="25" name="TextBox 24">
            <a:extLst>
              <a:ext uri="{FF2B5EF4-FFF2-40B4-BE49-F238E27FC236}">
                <a16:creationId xmlns:a16="http://schemas.microsoft.com/office/drawing/2014/main" xmlns="" id="{C9315179-5091-4BED-836C-E92FA0507108}"/>
              </a:ext>
            </a:extLst>
          </p:cNvPr>
          <p:cNvSpPr txBox="1"/>
          <p:nvPr/>
        </p:nvSpPr>
        <p:spPr>
          <a:xfrm>
            <a:off x="6822957" y="3120553"/>
            <a:ext cx="1974573" cy="646331"/>
          </a:xfrm>
          <a:prstGeom prst="rect">
            <a:avLst/>
          </a:prstGeom>
          <a:noFill/>
        </p:spPr>
        <p:txBody>
          <a:bodyPr wrap="square" rtlCol="0">
            <a:spAutoFit/>
          </a:bodyPr>
          <a:lstStyle/>
          <a:p>
            <a:pPr algn="ctr"/>
            <a:r>
              <a:rPr lang="en-US" sz="1800" b="1" dirty="0"/>
              <a:t>SPECIAL </a:t>
            </a:r>
          </a:p>
          <a:p>
            <a:pPr algn="ctr"/>
            <a:r>
              <a:rPr lang="en-US" sz="1800" b="1" dirty="0" smtClean="0"/>
              <a:t>COLLECTIONS</a:t>
            </a:r>
            <a:endParaRPr lang="en-US" sz="1800" b="1" dirty="0"/>
          </a:p>
        </p:txBody>
      </p:sp>
      <p:sp>
        <p:nvSpPr>
          <p:cNvPr id="26" name="TextBox 25">
            <a:extLst>
              <a:ext uri="{FF2B5EF4-FFF2-40B4-BE49-F238E27FC236}">
                <a16:creationId xmlns:a16="http://schemas.microsoft.com/office/drawing/2014/main" xmlns="" id="{FE3EC981-F393-48F6-AAEE-B4054083AC18}"/>
              </a:ext>
            </a:extLst>
          </p:cNvPr>
          <p:cNvSpPr txBox="1"/>
          <p:nvPr/>
        </p:nvSpPr>
        <p:spPr>
          <a:xfrm>
            <a:off x="6635116" y="4546898"/>
            <a:ext cx="1974573" cy="369332"/>
          </a:xfrm>
          <a:prstGeom prst="rect">
            <a:avLst/>
          </a:prstGeom>
          <a:noFill/>
        </p:spPr>
        <p:txBody>
          <a:bodyPr wrap="square" rtlCol="0">
            <a:spAutoFit/>
          </a:bodyPr>
          <a:lstStyle/>
          <a:p>
            <a:pPr algn="ctr"/>
            <a:r>
              <a:rPr lang="en-US" sz="1800" b="1" dirty="0"/>
              <a:t>SERIALS</a:t>
            </a:r>
          </a:p>
        </p:txBody>
      </p:sp>
      <p:sp>
        <p:nvSpPr>
          <p:cNvPr id="27" name="TextBox 26">
            <a:extLst>
              <a:ext uri="{FF2B5EF4-FFF2-40B4-BE49-F238E27FC236}">
                <a16:creationId xmlns:a16="http://schemas.microsoft.com/office/drawing/2014/main" xmlns="" id="{B5E736B6-107B-49DE-9CC0-7548CD5D37B3}"/>
              </a:ext>
            </a:extLst>
          </p:cNvPr>
          <p:cNvSpPr txBox="1"/>
          <p:nvPr/>
        </p:nvSpPr>
        <p:spPr>
          <a:xfrm>
            <a:off x="6602702" y="1509591"/>
            <a:ext cx="1974573" cy="923330"/>
          </a:xfrm>
          <a:prstGeom prst="rect">
            <a:avLst/>
          </a:prstGeom>
          <a:noFill/>
        </p:spPr>
        <p:txBody>
          <a:bodyPr wrap="square" rtlCol="0">
            <a:spAutoFit/>
          </a:bodyPr>
          <a:lstStyle/>
          <a:p>
            <a:pPr algn="ctr"/>
            <a:r>
              <a:rPr lang="en-US" sz="1800" b="1" dirty="0"/>
              <a:t>DIGITAL </a:t>
            </a:r>
          </a:p>
          <a:p>
            <a:pPr algn="ctr"/>
            <a:r>
              <a:rPr lang="en-US" sz="1800" b="1" dirty="0"/>
              <a:t>LIBRARY SERVICES</a:t>
            </a:r>
          </a:p>
        </p:txBody>
      </p:sp>
      <p:sp>
        <p:nvSpPr>
          <p:cNvPr id="28" name="Arrow: Curved Right 27">
            <a:extLst>
              <a:ext uri="{FF2B5EF4-FFF2-40B4-BE49-F238E27FC236}">
                <a16:creationId xmlns:a16="http://schemas.microsoft.com/office/drawing/2014/main" xmlns="" id="{3C4AD947-94BC-4252-9C3B-DBD6AA5DA822}"/>
              </a:ext>
            </a:extLst>
          </p:cNvPr>
          <p:cNvSpPr/>
          <p:nvPr/>
        </p:nvSpPr>
        <p:spPr>
          <a:xfrm rot="18918273">
            <a:off x="550504" y="3611264"/>
            <a:ext cx="546202" cy="191049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Curved Right 28">
            <a:extLst>
              <a:ext uri="{FF2B5EF4-FFF2-40B4-BE49-F238E27FC236}">
                <a16:creationId xmlns:a16="http://schemas.microsoft.com/office/drawing/2014/main" xmlns="" id="{BF7747B1-7BC2-46AE-80B4-F013B7832506}"/>
              </a:ext>
            </a:extLst>
          </p:cNvPr>
          <p:cNvSpPr/>
          <p:nvPr/>
        </p:nvSpPr>
        <p:spPr>
          <a:xfrm rot="21305288">
            <a:off x="74119" y="1232787"/>
            <a:ext cx="546202" cy="175469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Arrow: Curved Right 29">
            <a:extLst>
              <a:ext uri="{FF2B5EF4-FFF2-40B4-BE49-F238E27FC236}">
                <a16:creationId xmlns:a16="http://schemas.microsoft.com/office/drawing/2014/main" xmlns="" id="{1D29B8CF-59D7-40DD-8765-86700C110E61}"/>
              </a:ext>
            </a:extLst>
          </p:cNvPr>
          <p:cNvSpPr/>
          <p:nvPr/>
        </p:nvSpPr>
        <p:spPr>
          <a:xfrm rot="12276348">
            <a:off x="8490793" y="3595945"/>
            <a:ext cx="546202" cy="143124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Arrow: Curved Right 30">
            <a:extLst>
              <a:ext uri="{FF2B5EF4-FFF2-40B4-BE49-F238E27FC236}">
                <a16:creationId xmlns:a16="http://schemas.microsoft.com/office/drawing/2014/main" xmlns="" id="{7E9323CD-B8F0-4234-9307-0F57F689CB5F}"/>
              </a:ext>
            </a:extLst>
          </p:cNvPr>
          <p:cNvSpPr/>
          <p:nvPr/>
        </p:nvSpPr>
        <p:spPr>
          <a:xfrm rot="9535493">
            <a:off x="8438730" y="1389085"/>
            <a:ext cx="546202" cy="191049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Arrow: Curved Right 33">
            <a:extLst>
              <a:ext uri="{FF2B5EF4-FFF2-40B4-BE49-F238E27FC236}">
                <a16:creationId xmlns:a16="http://schemas.microsoft.com/office/drawing/2014/main" xmlns="" id="{E1D50588-7AB9-4F9F-8C88-4907A152CB9A}"/>
              </a:ext>
            </a:extLst>
          </p:cNvPr>
          <p:cNvSpPr/>
          <p:nvPr/>
        </p:nvSpPr>
        <p:spPr>
          <a:xfrm rot="6148134">
            <a:off x="6401155" y="78462"/>
            <a:ext cx="467923" cy="197824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TextBox 34">
            <a:extLst>
              <a:ext uri="{FF2B5EF4-FFF2-40B4-BE49-F238E27FC236}">
                <a16:creationId xmlns:a16="http://schemas.microsoft.com/office/drawing/2014/main" xmlns="" id="{527920F6-FBEC-412F-8593-574BA1D18740}"/>
              </a:ext>
            </a:extLst>
          </p:cNvPr>
          <p:cNvSpPr txBox="1"/>
          <p:nvPr/>
        </p:nvSpPr>
        <p:spPr>
          <a:xfrm>
            <a:off x="4628129" y="1133296"/>
            <a:ext cx="1974573" cy="830997"/>
          </a:xfrm>
          <a:prstGeom prst="rect">
            <a:avLst/>
          </a:prstGeom>
          <a:noFill/>
        </p:spPr>
        <p:txBody>
          <a:bodyPr wrap="square" rtlCol="0">
            <a:spAutoFit/>
          </a:bodyPr>
          <a:lstStyle/>
          <a:p>
            <a:pPr algn="ctr"/>
            <a:r>
              <a:rPr lang="en-US" sz="1600" b="1" dirty="0"/>
              <a:t>SPECIAL NEEDS &amp; BRANCH LIBRARIES</a:t>
            </a:r>
          </a:p>
        </p:txBody>
      </p:sp>
      <p:sp>
        <p:nvSpPr>
          <p:cNvPr id="36" name="Arrow: Curved Right 35">
            <a:extLst>
              <a:ext uri="{FF2B5EF4-FFF2-40B4-BE49-F238E27FC236}">
                <a16:creationId xmlns:a16="http://schemas.microsoft.com/office/drawing/2014/main" xmlns="" id="{B9EF80EF-15AB-4428-A30F-420D11A746BD}"/>
              </a:ext>
            </a:extLst>
          </p:cNvPr>
          <p:cNvSpPr/>
          <p:nvPr/>
        </p:nvSpPr>
        <p:spPr>
          <a:xfrm rot="16633757">
            <a:off x="3321551" y="4770490"/>
            <a:ext cx="355643" cy="17456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Arrow: Curved Right 36">
            <a:extLst>
              <a:ext uri="{FF2B5EF4-FFF2-40B4-BE49-F238E27FC236}">
                <a16:creationId xmlns:a16="http://schemas.microsoft.com/office/drawing/2014/main" xmlns="" id="{AF0DF0F0-2595-4F58-A612-F983CC4093AC}"/>
              </a:ext>
            </a:extLst>
          </p:cNvPr>
          <p:cNvSpPr/>
          <p:nvPr/>
        </p:nvSpPr>
        <p:spPr>
          <a:xfrm rot="14719374">
            <a:off x="6508453" y="4708268"/>
            <a:ext cx="549707" cy="1812731"/>
          </a:xfrm>
          <a:prstGeom prst="curvedRightArrow">
            <a:avLst>
              <a:gd name="adj1" fmla="val 25000"/>
              <a:gd name="adj2" fmla="val 20456"/>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ransition advClick="0">
    <p:cut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44328BBB-D03B-4D6E-85B3-F6268540C9F8}"/>
              </a:ext>
            </a:extLst>
          </p:cNvPr>
          <p:cNvSpPr txBox="1">
            <a:spLocks/>
          </p:cNvSpPr>
          <p:nvPr/>
        </p:nvSpPr>
        <p:spPr>
          <a:xfrm>
            <a:off x="838200" y="365125"/>
            <a:ext cx="4343400" cy="7083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200" b="1" dirty="0">
                <a:solidFill>
                  <a:schemeClr val="accent1"/>
                </a:solidFill>
                <a:latin typeface="Times New Roman" pitchFamily="18" charset="0"/>
                <a:ea typeface="Calibri" panose="020F0502020204030204" pitchFamily="34" charset="0"/>
                <a:cs typeface="Times New Roman" pitchFamily="18" charset="0"/>
              </a:rPr>
              <a:t>PUBLIC</a:t>
            </a:r>
            <a:r>
              <a:rPr lang="en-GB" sz="3200" b="1" dirty="0">
                <a:solidFill>
                  <a:schemeClr val="accent1"/>
                </a:solidFill>
                <a:latin typeface="Arial Rounded MT Bold" panose="020F0704030504030204" pitchFamily="34" charset="0"/>
                <a:ea typeface="Calibri" panose="020F0502020204030204" pitchFamily="34" charset="0"/>
                <a:cs typeface="Times New Roman" panose="02020603050405020304" pitchFamily="18" charset="0"/>
              </a:rPr>
              <a:t> SERVICES</a:t>
            </a:r>
            <a:r>
              <a:rPr lang="en-US" sz="3200" dirty="0">
                <a:solidFill>
                  <a:schemeClr val="accent1"/>
                </a:solidFill>
                <a:latin typeface="Arial Rounded MT Bold" panose="020F0704030504030204" pitchFamily="34" charset="0"/>
                <a:ea typeface="Calibri" panose="020F0502020204030204" pitchFamily="34" charset="0"/>
                <a:cs typeface="Times New Roman" panose="02020603050405020304" pitchFamily="18" charset="0"/>
              </a:rPr>
              <a:t/>
            </a:r>
            <a:br>
              <a:rPr lang="en-US" sz="3200" dirty="0">
                <a:solidFill>
                  <a:schemeClr val="accent1"/>
                </a:solidFill>
                <a:latin typeface="Arial Rounded MT Bold" panose="020F0704030504030204" pitchFamily="34" charset="0"/>
                <a:ea typeface="Calibri" panose="020F0502020204030204" pitchFamily="34" charset="0"/>
                <a:cs typeface="Times New Roman" panose="02020603050405020304" pitchFamily="18" charset="0"/>
              </a:rPr>
            </a:br>
            <a:endParaRPr lang="en-US" sz="3200" dirty="0">
              <a:solidFill>
                <a:schemeClr val="accent1"/>
              </a:solidFill>
              <a:latin typeface="Arial Rounded MT Bold" panose="020F0704030504030204" pitchFamily="34" charset="0"/>
            </a:endParaRPr>
          </a:p>
        </p:txBody>
      </p:sp>
      <p:sp>
        <p:nvSpPr>
          <p:cNvPr id="6" name="TextBox 5">
            <a:extLst>
              <a:ext uri="{FF2B5EF4-FFF2-40B4-BE49-F238E27FC236}">
                <a16:creationId xmlns:a16="http://schemas.microsoft.com/office/drawing/2014/main" xmlns="" id="{72EC195B-B7FD-44F6-B572-54CA296995C4}"/>
              </a:ext>
            </a:extLst>
          </p:cNvPr>
          <p:cNvSpPr txBox="1"/>
          <p:nvPr/>
        </p:nvSpPr>
        <p:spPr>
          <a:xfrm>
            <a:off x="838200" y="1073426"/>
            <a:ext cx="7533249" cy="5806718"/>
          </a:xfrm>
          <a:prstGeom prst="rect">
            <a:avLst/>
          </a:prstGeom>
          <a:noFill/>
        </p:spPr>
        <p:txBody>
          <a:bodyPr wrap="square">
            <a:spAutoFit/>
          </a:bodyPr>
          <a:lstStyle/>
          <a:p>
            <a:pPr marL="342900" marR="0" lvl="0" indent="-342900">
              <a:lnSpc>
                <a:spcPct val="150000"/>
              </a:lnSpc>
              <a:spcBef>
                <a:spcPts val="0"/>
              </a:spcBef>
              <a:spcAft>
                <a:spcPts val="1000"/>
              </a:spcAft>
              <a:buFont typeface="Times New Roman" panose="02020603050405020304" pitchFamily="18" charset="0"/>
              <a:buChar char="⮚"/>
              <a:tabLst>
                <a:tab pos="457200" algn="l"/>
              </a:tabLst>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Public Services Division </a:t>
            </a: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takes care of users public needs.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000"/>
              </a:spcAft>
              <a:buFont typeface="Times New Roman" panose="02020603050405020304" pitchFamily="18" charset="0"/>
              <a:buChar char="⮚"/>
              <a:tabLst>
                <a:tab pos="457200" algn="l"/>
              </a:tabLst>
            </a:pPr>
            <a:r>
              <a:rPr lang="en-GB" sz="2000" dirty="0" smtClean="0">
                <a:latin typeface="Times New Roman" panose="02020603050405020304" pitchFamily="18" charset="0"/>
                <a:ea typeface="Calibri" panose="020F0502020204030204" pitchFamily="34" charset="0"/>
                <a:cs typeface="Times New Roman" panose="02020603050405020304" pitchFamily="18" charset="0"/>
              </a:rPr>
              <a:t>The</a:t>
            </a:r>
            <a:r>
              <a:rPr lang="en-GB"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major functions are: </a:t>
            </a:r>
            <a:endParaRPr lang="en-GB"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1000"/>
              </a:spcAft>
              <a:buFont typeface="Times New Roman" panose="02020603050405020304" pitchFamily="18" charset="0"/>
              <a:buChar char="⮚"/>
              <a:tabLst>
                <a:tab pos="457200" algn="l"/>
              </a:tabLst>
            </a:pPr>
            <a:r>
              <a:rPr lang="en-GB" sz="2000" b="1" dirty="0" smtClean="0">
                <a:latin typeface="Times New Roman" panose="02020603050405020304" pitchFamily="18" charset="0"/>
                <a:ea typeface="Calibri" panose="020F0502020204030204" pitchFamily="34" charset="0"/>
                <a:cs typeface="Times New Roman" panose="02020603050405020304" pitchFamily="18" charset="0"/>
              </a:rPr>
              <a:t>CIRCULATION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000"/>
              </a:spcAft>
              <a:buFont typeface="MS Mincho" panose="02020609040205080304" pitchFamily="49" charset="-128"/>
              <a:buChar char="❖"/>
              <a:tabLst>
                <a:tab pos="914400" algn="l"/>
              </a:tabLst>
            </a:pPr>
            <a:r>
              <a:rPr lang="en-GB"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Registration of  Users</a:t>
            </a:r>
          </a:p>
          <a:p>
            <a:pPr marL="742950" marR="0" lvl="1" indent="-285750">
              <a:spcBef>
                <a:spcPts val="0"/>
              </a:spcBef>
              <a:spcAft>
                <a:spcPts val="1000"/>
              </a:spcAft>
              <a:buFont typeface="MS Mincho" panose="02020609040205080304" pitchFamily="49" charset="-128"/>
              <a:buChar char="❖"/>
              <a:tabLst>
                <a:tab pos="914400" algn="l"/>
              </a:tabLst>
            </a:pPr>
            <a:r>
              <a:rPr lang="en-GB"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Issuing clearance to graduating students and retiring staff</a:t>
            </a:r>
          </a:p>
          <a:p>
            <a:pPr marL="742950" marR="0" lvl="1" indent="-285750">
              <a:spcBef>
                <a:spcPts val="0"/>
              </a:spcBef>
              <a:spcAft>
                <a:spcPts val="1000"/>
              </a:spcAft>
              <a:buFont typeface="MS Mincho" panose="02020609040205080304" pitchFamily="49" charset="-128"/>
              <a:buChar char="❖"/>
              <a:tabLst>
                <a:tab pos="914400" algn="l"/>
              </a:tabLst>
            </a:pPr>
            <a:r>
              <a:rPr lang="en-GB"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Capturing user</a:t>
            </a:r>
            <a:r>
              <a:rPr lang="en-GB" sz="1800" dirty="0" smtClean="0">
                <a:latin typeface="Times New Roman" panose="02020603050405020304" pitchFamily="18" charset="0"/>
                <a:ea typeface="Times New Roman" panose="02020603050405020304" pitchFamily="18" charset="0"/>
                <a:cs typeface="Times New Roman" panose="02020603050405020304" pitchFamily="18" charset="0"/>
              </a:rPr>
              <a:t>s’</a:t>
            </a:r>
            <a:r>
              <a:rPr lang="en-GB"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 personal information</a:t>
            </a:r>
          </a:p>
          <a:p>
            <a:pPr marL="742950" marR="0" lvl="1" indent="-285750">
              <a:spcBef>
                <a:spcPts val="0"/>
              </a:spcBef>
              <a:spcAft>
                <a:spcPts val="1000"/>
              </a:spcAft>
              <a:buFont typeface="MS Mincho" panose="02020609040205080304" pitchFamily="49" charset="-128"/>
              <a:buChar char="❖"/>
              <a:tabLst>
                <a:tab pos="914400" algn="l"/>
              </a:tabLst>
            </a:pPr>
            <a:r>
              <a:rPr lang="en-GB" sz="1800" dirty="0" smtClean="0">
                <a:latin typeface="Times New Roman" panose="02020603050405020304" pitchFamily="18" charset="0"/>
                <a:ea typeface="Times New Roman" panose="02020603050405020304" pitchFamily="18" charset="0"/>
                <a:cs typeface="Times New Roman" panose="02020603050405020304" pitchFamily="18" charset="0"/>
              </a:rPr>
              <a:t>Charging and discharging of books.</a:t>
            </a:r>
          </a:p>
          <a:p>
            <a:pPr marL="742950" marR="0" lvl="1" indent="-285750">
              <a:spcBef>
                <a:spcPts val="0"/>
              </a:spcBef>
              <a:spcAft>
                <a:spcPts val="1000"/>
              </a:spcAft>
              <a:buFont typeface="MS Mincho" panose="02020609040205080304" pitchFamily="49" charset="-128"/>
              <a:buChar char="❖"/>
              <a:tabLst>
                <a:tab pos="914400" algn="l"/>
              </a:tabLst>
            </a:pPr>
            <a:r>
              <a:rPr lang="en-GB"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Book renewals</a:t>
            </a:r>
          </a:p>
          <a:p>
            <a:pPr marL="742950" marR="0" lvl="1" indent="-285750">
              <a:spcBef>
                <a:spcPts val="0"/>
              </a:spcBef>
              <a:spcAft>
                <a:spcPts val="1000"/>
              </a:spcAft>
              <a:buFont typeface="MS Mincho" panose="02020609040205080304" pitchFamily="49" charset="-128"/>
              <a:buChar char="❖"/>
              <a:tabLst>
                <a:tab pos="914400" algn="l"/>
              </a:tabLst>
            </a:pPr>
            <a:r>
              <a:rPr lang="en-GB" sz="1800" dirty="0" smtClean="0">
                <a:latin typeface="Times New Roman" panose="02020603050405020304" pitchFamily="18" charset="0"/>
                <a:ea typeface="Times New Roman" panose="02020603050405020304" pitchFamily="18" charset="0"/>
                <a:cs typeface="Times New Roman" panose="02020603050405020304" pitchFamily="18" charset="0"/>
              </a:rPr>
              <a:t>Sending overdue notices to users</a:t>
            </a:r>
            <a:endParaRPr lang="en-GB" sz="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200000"/>
              </a:lnSpc>
              <a:spcBef>
                <a:spcPts val="0"/>
              </a:spcBef>
              <a:spcAft>
                <a:spcPts val="1000"/>
              </a:spcAft>
              <a:buFont typeface="MS Mincho" panose="02020609040205080304" pitchFamily="49" charset="-128"/>
              <a:buChar char="❖"/>
              <a:tabLst>
                <a:tab pos="914400" algn="l"/>
              </a:tabLst>
            </a:pPr>
            <a:endParaRPr lang="en-GB"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200000"/>
              </a:lnSpc>
              <a:spcBef>
                <a:spcPts val="0"/>
              </a:spcBef>
              <a:spcAft>
                <a:spcPts val="1000"/>
              </a:spcAft>
              <a:tabLst>
                <a:tab pos="914400" algn="l"/>
              </a:tabLst>
            </a:pPr>
            <a:endParaRPr lang="en-GB"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9066228"/>
      </p:ext>
    </p:extLst>
  </p:cSld>
  <p:clrMapOvr>
    <a:masterClrMapping/>
  </p:clrMapOvr>
  <p:transition advClick="0">
    <p:cut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Circulation Reading Area</a:t>
            </a:r>
            <a:endParaRPr lang="en-US" dirty="0"/>
          </a:p>
        </p:txBody>
      </p:sp>
      <p:sp>
        <p:nvSpPr>
          <p:cNvPr id="3" name="Subtitle 2"/>
          <p:cNvSpPr>
            <a:spLocks noGrp="1"/>
          </p:cNvSpPr>
          <p:nvPr>
            <p:ph type="subTitle" idx="1"/>
          </p:nvPr>
        </p:nvSpPr>
        <p:spPr>
          <a:xfrm>
            <a:off x="1371600" y="4946573"/>
            <a:ext cx="6400800" cy="692226"/>
          </a:xfrm>
        </p:spPr>
        <p:txBody>
          <a:bodyPr/>
          <a:lstStyle/>
          <a:p>
            <a:r>
              <a:rPr lang="en-US" b="1" dirty="0" smtClean="0">
                <a:latin typeface="Berlin Sans FB Demi" pitchFamily="34" charset="0"/>
              </a:rPr>
              <a:t>Circulation Reading Area</a:t>
            </a:r>
            <a:endParaRPr lang="en-US" b="1" dirty="0">
              <a:latin typeface="Berlin Sans FB Demi" pitchFamily="34" charset="0"/>
            </a:endParaRPr>
          </a:p>
        </p:txBody>
      </p:sp>
      <p:pic>
        <p:nvPicPr>
          <p:cNvPr id="4" name="Picture 2"/>
          <p:cNvPicPr>
            <a:picLocks noGrp="1" noChangeAspect="1" noChangeArrowheads="1"/>
          </p:cNvPicPr>
          <p:nvPr>
            <p:ph idx="1"/>
          </p:nvPr>
        </p:nvPicPr>
        <p:blipFill>
          <a:blip r:embed="rId2" cstate="print"/>
          <a:srcRect/>
          <a:stretch>
            <a:fillRect/>
          </a:stretch>
        </p:blipFill>
        <p:spPr bwMode="auto">
          <a:xfrm>
            <a:off x="1286599" y="1046603"/>
            <a:ext cx="6614869" cy="3944038"/>
          </a:xfrm>
          <a:prstGeom prst="rect">
            <a:avLst/>
          </a:prstGeom>
          <a:noFill/>
          <a:ln w="9525">
            <a:noFill/>
            <a:miter lim="800000"/>
            <a:headEnd/>
            <a:tailEnd/>
          </a:ln>
        </p:spPr>
      </p:pic>
    </p:spTree>
  </p:cSld>
  <p:clrMapOvr>
    <a:masterClrMapping/>
  </p:clrMapOvr>
  <p:transition advClick="0">
    <p:cut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D17A602-B81A-45FF-AC0E-CE6B73135EC5}"/>
              </a:ext>
            </a:extLst>
          </p:cNvPr>
          <p:cNvSpPr txBox="1"/>
          <p:nvPr/>
        </p:nvSpPr>
        <p:spPr>
          <a:xfrm>
            <a:off x="422029" y="1931663"/>
            <a:ext cx="7540284" cy="4099584"/>
          </a:xfrm>
          <a:prstGeom prst="rect">
            <a:avLst/>
          </a:prstGeom>
          <a:noFill/>
        </p:spPr>
        <p:txBody>
          <a:bodyPr wrap="square">
            <a:spAutoFit/>
          </a:bodyPr>
          <a:lstStyle/>
          <a:p>
            <a:pPr marL="685800" marR="0" lvl="1" indent="-457200" algn="just" rtl="0">
              <a:lnSpc>
                <a:spcPct val="80000"/>
              </a:lnSpc>
              <a:spcBef>
                <a:spcPts val="600"/>
              </a:spcBef>
              <a:spcAft>
                <a:spcPts val="0"/>
              </a:spcAft>
              <a:buClr>
                <a:srgbClr val="000000"/>
              </a:buClr>
              <a:buSzPts val="3000"/>
              <a:buFont typeface="Noto Sans Symbols"/>
              <a:buChar char="❖"/>
            </a:pPr>
            <a:r>
              <a:rPr lang="en-US" sz="2400" b="0" i="0" u="none" strike="noStrike" cap="none" dirty="0" smtClean="0">
                <a:solidFill>
                  <a:srgbClr val="000000"/>
                </a:solidFill>
                <a:latin typeface="Times New Roman" panose="02020603050405020304"/>
                <a:ea typeface="Times New Roman" panose="02020603050405020304"/>
                <a:cs typeface="Times New Roman" panose="02020603050405020304"/>
                <a:sym typeface="Times New Roman" panose="02020603050405020304"/>
              </a:rPr>
              <a:t>Answers reference queries</a:t>
            </a:r>
          </a:p>
          <a:p>
            <a:pPr marL="685800" marR="0" lvl="1" indent="-457200" algn="just" rtl="0">
              <a:lnSpc>
                <a:spcPct val="80000"/>
              </a:lnSpc>
              <a:spcBef>
                <a:spcPts val="600"/>
              </a:spcBef>
              <a:spcAft>
                <a:spcPts val="0"/>
              </a:spcAft>
              <a:buClr>
                <a:srgbClr val="000000"/>
              </a:buClr>
              <a:buSzPts val="3000"/>
              <a:buFont typeface="Noto Sans Symbols"/>
              <a:buChar char="❖"/>
            </a:pPr>
            <a:r>
              <a:rPr lang="en-US" sz="2400" dirty="0" smtClean="0">
                <a:latin typeface="Times New Roman" panose="02020603050405020304"/>
                <a:ea typeface="Times New Roman" panose="02020603050405020304"/>
                <a:cs typeface="Times New Roman" panose="02020603050405020304"/>
                <a:sym typeface="Times New Roman" panose="02020603050405020304"/>
              </a:rPr>
              <a:t>Gives guidance to users on the choice of resources and locations</a:t>
            </a:r>
          </a:p>
          <a:p>
            <a:pPr marL="685800" marR="0" lvl="1" indent="-457200" algn="just" rtl="0">
              <a:lnSpc>
                <a:spcPct val="80000"/>
              </a:lnSpc>
              <a:spcBef>
                <a:spcPts val="600"/>
              </a:spcBef>
              <a:spcAft>
                <a:spcPts val="0"/>
              </a:spcAft>
              <a:buClr>
                <a:srgbClr val="000000"/>
              </a:buClr>
              <a:buSzPts val="3000"/>
              <a:buFont typeface="Noto Sans Symbols"/>
              <a:buChar char="❖"/>
            </a:pPr>
            <a:r>
              <a:rPr lang="en-US" sz="2400" b="0" i="0" u="none" strike="noStrike" cap="none" dirty="0" smtClean="0">
                <a:solidFill>
                  <a:srgbClr val="000000"/>
                </a:solidFill>
                <a:latin typeface="Times New Roman" panose="02020603050405020304"/>
                <a:ea typeface="Times New Roman" panose="02020603050405020304"/>
                <a:cs typeface="Times New Roman" panose="02020603050405020304"/>
                <a:sym typeface="Times New Roman" panose="02020603050405020304"/>
              </a:rPr>
              <a:t>Organizes orientation programmers to get the users acquainted with library procedures and use.</a:t>
            </a:r>
          </a:p>
          <a:p>
            <a:pPr marL="685800" marR="0" lvl="1" indent="-457200" algn="just" rtl="0">
              <a:lnSpc>
                <a:spcPct val="80000"/>
              </a:lnSpc>
              <a:spcBef>
                <a:spcPts val="600"/>
              </a:spcBef>
              <a:spcAft>
                <a:spcPts val="0"/>
              </a:spcAft>
              <a:buClr>
                <a:srgbClr val="000000"/>
              </a:buClr>
              <a:buSzPts val="3000"/>
              <a:buFont typeface="Noto Sans Symbols"/>
              <a:buChar char="❖"/>
            </a:pPr>
            <a:r>
              <a:rPr lang="en-US" sz="2400" dirty="0" smtClean="0">
                <a:latin typeface="Times New Roman" panose="02020603050405020304"/>
                <a:ea typeface="Times New Roman" panose="02020603050405020304"/>
                <a:cs typeface="Times New Roman" panose="02020603050405020304"/>
                <a:sym typeface="Times New Roman" panose="02020603050405020304"/>
              </a:rPr>
              <a:t>Prepares bibliographies in various subjects to help users know the available materials in their areas of interest.</a:t>
            </a:r>
            <a:endParaRPr lang="en-US" sz="2400" b="0" i="0" u="none" strike="noStrike" cap="none" dirty="0" smtClean="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685800" marR="0" lvl="1" indent="-457200" algn="just" rtl="0">
              <a:lnSpc>
                <a:spcPct val="80000"/>
              </a:lnSpc>
              <a:spcBef>
                <a:spcPts val="600"/>
              </a:spcBef>
              <a:spcAft>
                <a:spcPts val="0"/>
              </a:spcAft>
              <a:buClr>
                <a:srgbClr val="000000"/>
              </a:buClr>
              <a:buSzPts val="3000"/>
              <a:buFont typeface="Noto Sans Symbols"/>
              <a:buChar char="❖"/>
            </a:pPr>
            <a:r>
              <a:rPr lang="en-US" sz="2400" b="0" i="0" u="none" strike="noStrike" cap="none" dirty="0" smtClean="0">
                <a:solidFill>
                  <a:srgbClr val="000000"/>
                </a:solidFill>
                <a:latin typeface="Times New Roman" panose="02020603050405020304"/>
                <a:ea typeface="Times New Roman" panose="02020603050405020304"/>
                <a:cs typeface="Times New Roman" panose="02020603050405020304"/>
                <a:sym typeface="Times New Roman" panose="02020603050405020304"/>
              </a:rPr>
              <a:t>Preparation of </a:t>
            </a:r>
            <a:r>
              <a:rPr lang="en-US" sz="2400" b="0" i="0" u="none" strike="noStrike" cap="none"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Readers’ </a:t>
            </a:r>
            <a:r>
              <a:rPr lang="en-US" sz="2400" b="0" i="0" u="none" strike="noStrike" cap="none" dirty="0" smtClean="0">
                <a:solidFill>
                  <a:srgbClr val="000000"/>
                </a:solidFill>
                <a:latin typeface="Times New Roman" panose="02020603050405020304"/>
                <a:ea typeface="Times New Roman" panose="02020603050405020304"/>
                <a:cs typeface="Times New Roman" panose="02020603050405020304"/>
                <a:sym typeface="Times New Roman" panose="02020603050405020304"/>
              </a:rPr>
              <a:t>Guide for effective use of the Library. </a:t>
            </a:r>
            <a:endParaRPr lang="en-US" sz="2400" b="0" i="0" u="none" strike="noStrike" cap="none" dirty="0">
              <a:latin typeface="Arial" panose="020B0604020202020204"/>
              <a:ea typeface="Arial" panose="020B0604020202020204"/>
              <a:cs typeface="Arial" panose="020B0604020202020204"/>
              <a:sym typeface="Arial" panose="020B0604020202020204"/>
            </a:endParaRPr>
          </a:p>
          <a:p>
            <a:pPr marL="685800" marR="0" lvl="1" indent="-457200" algn="just" rtl="0">
              <a:lnSpc>
                <a:spcPct val="80000"/>
              </a:lnSpc>
              <a:spcBef>
                <a:spcPts val="600"/>
              </a:spcBef>
              <a:spcAft>
                <a:spcPts val="0"/>
              </a:spcAft>
              <a:buClr>
                <a:srgbClr val="000000"/>
              </a:buClr>
              <a:buSzPts val="3000"/>
            </a:pPr>
            <a:r>
              <a:rPr lang="en-US" sz="2400" b="0" i="0" u="none" strike="noStrike" cap="none" dirty="0" smtClean="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sz="2400" b="0" i="0" u="none" strike="noStrike" cap="none" dirty="0">
              <a:latin typeface="Arial" panose="020B0604020202020204"/>
              <a:ea typeface="Arial" panose="020B0604020202020204"/>
              <a:cs typeface="Arial" panose="020B0604020202020204"/>
              <a:sym typeface="Arial" panose="020B0604020202020204"/>
            </a:endParaRPr>
          </a:p>
          <a:p>
            <a:pPr marL="685800" marR="0" lvl="1" indent="-457200" algn="just" rtl="0">
              <a:lnSpc>
                <a:spcPct val="80000"/>
              </a:lnSpc>
              <a:spcBef>
                <a:spcPts val="600"/>
              </a:spcBef>
              <a:spcAft>
                <a:spcPts val="0"/>
              </a:spcAft>
              <a:buClr>
                <a:srgbClr val="000000"/>
              </a:buClr>
              <a:buSzPts val="3000"/>
            </a:pPr>
            <a:endParaRPr lang="en-US" sz="2400" b="0" i="0" u="none" strike="noStrike" cap="none" dirty="0">
              <a:latin typeface="Arial" panose="020B0604020202020204"/>
              <a:ea typeface="Arial" panose="020B0604020202020204"/>
              <a:cs typeface="Arial" panose="020B0604020202020204"/>
              <a:sym typeface="Arial" panose="020B0604020202020204"/>
            </a:endParaRPr>
          </a:p>
        </p:txBody>
      </p:sp>
      <p:sp>
        <p:nvSpPr>
          <p:cNvPr id="6" name="TextBox 5">
            <a:extLst>
              <a:ext uri="{FF2B5EF4-FFF2-40B4-BE49-F238E27FC236}">
                <a16:creationId xmlns:a16="http://schemas.microsoft.com/office/drawing/2014/main" xmlns="" id="{7E52AAD1-7878-4AD9-B90D-598D3BD4B305}"/>
              </a:ext>
            </a:extLst>
          </p:cNvPr>
          <p:cNvSpPr txBox="1"/>
          <p:nvPr/>
        </p:nvSpPr>
        <p:spPr>
          <a:xfrm>
            <a:off x="1973758" y="132520"/>
            <a:ext cx="5190978" cy="1569660"/>
          </a:xfrm>
          <a:prstGeom prst="rect">
            <a:avLst/>
          </a:prstGeom>
          <a:noFill/>
        </p:spPr>
        <p:txBody>
          <a:bodyPr wrap="square" rtlCol="0">
            <a:spAutoFit/>
          </a:bodyPr>
          <a:lstStyle/>
          <a:p>
            <a:pPr algn="ctr"/>
            <a:endParaRPr lang="en-GB" sz="3200" b="1" dirty="0" smtClean="0">
              <a:solidFill>
                <a:schemeClr val="accent1"/>
              </a:solidFill>
              <a:latin typeface="Times New Roman" pitchFamily="18" charset="0"/>
              <a:cs typeface="Times New Roman" pitchFamily="18" charset="0"/>
              <a:sym typeface="Calibri" panose="020F0502020204030204"/>
            </a:endParaRPr>
          </a:p>
          <a:p>
            <a:pPr algn="ctr"/>
            <a:r>
              <a:rPr lang="en-GB" sz="3200" b="1" dirty="0" smtClean="0">
                <a:solidFill>
                  <a:schemeClr val="accent1"/>
                </a:solidFill>
                <a:latin typeface="Times New Roman" pitchFamily="18" charset="0"/>
                <a:cs typeface="Times New Roman" pitchFamily="18" charset="0"/>
                <a:sym typeface="Calibri" panose="020F0502020204030204"/>
              </a:rPr>
              <a:t>REFERENCE SECTION</a:t>
            </a:r>
            <a:endParaRPr lang="en-GB" sz="3200" b="1" i="0" u="none" strike="noStrike" cap="none" dirty="0">
              <a:solidFill>
                <a:schemeClr val="accent1"/>
              </a:solidFill>
              <a:latin typeface="Times New Roman" pitchFamily="18" charset="0"/>
              <a:cs typeface="Times New Roman" pitchFamily="18" charset="0"/>
              <a:sym typeface="Arial" panose="020B0604020202020204"/>
            </a:endParaRPr>
          </a:p>
          <a:p>
            <a:pPr algn="ctr"/>
            <a:endParaRPr lang="en-US" sz="3200" b="1" dirty="0">
              <a:solidFill>
                <a:schemeClr val="accent1"/>
              </a:solidFill>
              <a:latin typeface="Times New Roman" pitchFamily="18" charset="0"/>
              <a:cs typeface="Times New Roman" pitchFamily="18" charset="0"/>
            </a:endParaRPr>
          </a:p>
        </p:txBody>
      </p:sp>
    </p:spTree>
    <p:extLst>
      <p:ext uri="{BB962C8B-B14F-4D97-AF65-F5344CB8AC3E}">
        <p14:creationId xmlns:p14="http://schemas.microsoft.com/office/powerpoint/2010/main" val="3064422899"/>
      </p:ext>
    </p:extLst>
  </p:cSld>
  <p:clrMapOvr>
    <a:masterClrMapping/>
  </p:clrMapOvr>
  <p:transition advClick="0">
    <p:cut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30"/>
          <p:cNvPicPr preferRelativeResize="0"/>
          <p:nvPr/>
        </p:nvPicPr>
        <p:blipFill rotWithShape="1">
          <a:blip r:embed="rId3">
            <a:alphaModFix/>
          </a:blip>
          <a:srcRect/>
          <a:stretch/>
        </p:blipFill>
        <p:spPr>
          <a:xfrm>
            <a:off x="1752600" y="781164"/>
            <a:ext cx="6477000" cy="3657449"/>
          </a:xfrm>
          <a:prstGeom prst="rect">
            <a:avLst/>
          </a:prstGeom>
          <a:noFill/>
          <a:ln>
            <a:noFill/>
          </a:ln>
        </p:spPr>
      </p:pic>
      <p:sp>
        <p:nvSpPr>
          <p:cNvPr id="332" name="Google Shape;332;p30"/>
          <p:cNvSpPr txBox="1"/>
          <p:nvPr/>
        </p:nvSpPr>
        <p:spPr>
          <a:xfrm>
            <a:off x="3010486" y="11723"/>
            <a:ext cx="3453619" cy="584735"/>
          </a:xfrm>
          <a:prstGeom prst="rect">
            <a:avLst/>
          </a:prstGeom>
          <a:solidFill>
            <a:srgbClr val="0033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lt1"/>
                </a:solidFill>
                <a:latin typeface="Calibri"/>
                <a:ea typeface="Calibri"/>
                <a:cs typeface="Calibri"/>
                <a:sym typeface="Calibri"/>
              </a:rPr>
              <a:t>SERIALS SECTION</a:t>
            </a:r>
            <a:endParaRPr sz="3200" b="1" dirty="0">
              <a:solidFill>
                <a:schemeClr val="lt1"/>
              </a:solidFill>
              <a:latin typeface="Calibri"/>
              <a:ea typeface="Calibri"/>
              <a:cs typeface="Calibri"/>
              <a:sym typeface="Calibri"/>
            </a:endParaRPr>
          </a:p>
        </p:txBody>
      </p:sp>
    </p:spTree>
  </p:cSld>
  <p:clrMapOvr>
    <a:masterClrMapping/>
  </p:clrMapOvr>
  <p:transition advClick="0">
    <p:cut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623</TotalTime>
  <Words>897</Words>
  <Application>Microsoft Office PowerPoint</Application>
  <PresentationFormat>On-screen Show (4:3)</PresentationFormat>
  <Paragraphs>182</Paragraphs>
  <Slides>32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Times New Roman</vt:lpstr>
      <vt:lpstr>MS Mincho</vt:lpstr>
      <vt:lpstr>Noto Sans Symbols</vt:lpstr>
      <vt:lpstr>Arial</vt:lpstr>
      <vt:lpstr>Berlin Sans FB Demi</vt:lpstr>
      <vt:lpstr>Wingdings</vt:lpstr>
      <vt:lpstr>Arial Rounded MT Bold</vt:lpstr>
      <vt:lpstr>Calibri</vt:lpstr>
      <vt:lpstr>Arial Black</vt:lpstr>
      <vt:lpstr>Algerian</vt:lpstr>
      <vt:lpstr>Office Theme</vt:lpstr>
      <vt:lpstr>PowerPoint Presentation</vt:lpstr>
      <vt:lpstr>PowerPoint Presentation</vt:lpstr>
      <vt:lpstr> The University of Nigeria Nsukka Library </vt:lpstr>
      <vt:lpstr>PowerPoint Presentation</vt:lpstr>
      <vt:lpstr>PowerPoint Presentation</vt:lpstr>
      <vt:lpstr>PowerPoint Presentation</vt:lpstr>
      <vt:lpstr>Circulation Reading Area</vt:lpstr>
      <vt:lpstr>PowerPoint Presentation</vt:lpstr>
      <vt:lpstr>PowerPoint Presentation</vt:lpstr>
      <vt:lpstr>PowerPoint Presentation</vt:lpstr>
      <vt:lpstr>NEWSPAPER SECTION</vt:lpstr>
      <vt:lpstr>SPECIAL COLLECTIONS </vt:lpstr>
      <vt:lpstr>PowerPoint Presentation</vt:lpstr>
      <vt:lpstr>Special Collections</vt:lpstr>
      <vt:lpstr>PowerPoint Presentation</vt:lpstr>
      <vt:lpstr>PowerPoint Presentation</vt:lpstr>
      <vt:lpstr>LIBRARY HOURS</vt:lpstr>
      <vt:lpstr>LIBRARY RULES AND REGULATIONS</vt:lpstr>
      <vt:lpstr> Registration and Usage</vt:lpstr>
      <vt:lpstr>PowerPoint Presentation</vt:lpstr>
      <vt:lpstr>WHAT HAPPENS AT THE PORTERS’ DESK?</vt:lpstr>
      <vt:lpstr>PowerPoint Presentation</vt:lpstr>
      <vt:lpstr>PowerPoint Presentation</vt:lpstr>
      <vt:lpstr>PowerPoint Presentation</vt:lpstr>
      <vt:lpstr>ONLINE RESOURCES</vt:lpstr>
      <vt:lpstr>PowerPoint Presentation</vt:lpstr>
      <vt:lpstr>PowerPoint Presentation</vt:lpstr>
      <vt:lpstr>SPECIAL NEEDS SECTION</vt:lpstr>
      <vt:lpstr>SPECIAL NEEDS SECTION</vt:lpstr>
      <vt:lpstr>SPECIAL NEEDS SECTION</vt:lpstr>
      <vt:lpstr>A visually impaired student reading a textbook in Braille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CHIDO</dc:creator>
  <cp:lastModifiedBy>Dr Ilo</cp:lastModifiedBy>
  <cp:revision>127</cp:revision>
  <dcterms:created xsi:type="dcterms:W3CDTF">2018-09-06T14:14:28Z</dcterms:created>
  <dcterms:modified xsi:type="dcterms:W3CDTF">2023-09-08T14:27:28Z</dcterms:modified>
</cp:coreProperties>
</file>