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comments/comment1.xml" ContentType="application/vnd.openxmlformats-officedocument.presentationml.comments+xml"/>
  <Override PartName="/ppt/comments/comment2.xml" ContentType="application/vnd.openxmlformats-officedocument.presentationml.comment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13" r:id="rId3"/>
    <p:sldId id="314" r:id="rId4"/>
    <p:sldId id="315" r:id="rId5"/>
    <p:sldId id="395" r:id="rId6"/>
    <p:sldId id="396" r:id="rId7"/>
    <p:sldId id="397" r:id="rId8"/>
    <p:sldId id="367" r:id="rId9"/>
    <p:sldId id="368" r:id="rId10"/>
    <p:sldId id="369" r:id="rId11"/>
    <p:sldId id="370" r:id="rId12"/>
    <p:sldId id="392" r:id="rId13"/>
    <p:sldId id="393" r:id="rId14"/>
    <p:sldId id="426" r:id="rId15"/>
    <p:sldId id="372" r:id="rId16"/>
    <p:sldId id="373" r:id="rId17"/>
    <p:sldId id="374" r:id="rId18"/>
    <p:sldId id="375" r:id="rId19"/>
    <p:sldId id="376" r:id="rId20"/>
    <p:sldId id="378" r:id="rId21"/>
    <p:sldId id="377" r:id="rId22"/>
    <p:sldId id="379" r:id="rId23"/>
    <p:sldId id="380" r:id="rId24"/>
    <p:sldId id="381" r:id="rId25"/>
    <p:sldId id="382" r:id="rId26"/>
    <p:sldId id="383" r:id="rId27"/>
    <p:sldId id="384" r:id="rId28"/>
    <p:sldId id="385" r:id="rId29"/>
    <p:sldId id="386" r:id="rId30"/>
    <p:sldId id="387" r:id="rId31"/>
    <p:sldId id="388" r:id="rId32"/>
    <p:sldId id="389" r:id="rId33"/>
    <p:sldId id="390" r:id="rId34"/>
    <p:sldId id="449" r:id="rId35"/>
    <p:sldId id="399" r:id="rId36"/>
    <p:sldId id="400" r:id="rId37"/>
    <p:sldId id="394"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RECTOR UNNIBIZ" initials="D"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79" autoAdjust="0"/>
    <p:restoredTop sz="94660"/>
  </p:normalViewPr>
  <p:slideViewPr>
    <p:cSldViewPr snapToGrid="0">
      <p:cViewPr varScale="1">
        <p:scale>
          <a:sx n="73" d="100"/>
          <a:sy n="73" d="100"/>
        </p:scale>
        <p:origin x="426"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2" Type="http://schemas.openxmlformats.org/officeDocument/2006/relationships/commentAuthors" Target="commentAuthors.xml"/><Relationship Id="rId41" Type="http://schemas.openxmlformats.org/officeDocument/2006/relationships/tableStyles" Target="tableStyles.xml"/><Relationship Id="rId40" Type="http://schemas.openxmlformats.org/officeDocument/2006/relationships/viewProps" Target="viewProps.xml"/><Relationship Id="rId4" Type="http://schemas.openxmlformats.org/officeDocument/2006/relationships/slide" Target="slides/slide2.xml"/><Relationship Id="rId39" Type="http://schemas.openxmlformats.org/officeDocument/2006/relationships/presProps" Target="presProps.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9-01T16:33:59.135" idx="1">
    <p:pos x="449" y="3346"/>
    <p:text/>
  </p:cm>
</p:cmLst>
</file>

<file path=ppt/comments/comment2.xml><?xml version="1.0" encoding="utf-8"?>
<p:cmLst xmlns:a="http://schemas.openxmlformats.org/drawingml/2006/main" xmlns:r="http://schemas.openxmlformats.org/officeDocument/2006/relationships" xmlns:p="http://schemas.openxmlformats.org/presentationml/2006/main">
  <p:cm authorId="1" dt="2021-09-01T16:36:03.154" idx="2">
    <p:pos x="3335" y="3346"/>
    <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a:p>
        </p:txBody>
      </p:sp>
      <p:sp>
        <p:nvSpPr>
          <p:cNvPr id="30" name="Date Placeholder 29"/>
          <p:cNvSpPr>
            <a:spLocks noGrp="1"/>
          </p:cNvSpPr>
          <p:nvPr>
            <p:ph type="dt" sz="half" idx="10"/>
          </p:nvPr>
        </p:nvSpPr>
        <p:spPr/>
        <p:txBody>
          <a:bodyPr/>
          <a:lstStyle/>
          <a:p>
            <a:fld id="{8A3FE3A7-457C-446E-A9E5-D8492D883269}" type="datetimeFigureOut">
              <a:rPr lang="en-US" smtClean="0"/>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9930193-8D17-44EE-819D-920A6509B538}" type="slidenum">
              <a:rPr lang="en-US" smtClean="0"/>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endParaRPr lang="en-US"/>
          </a:p>
          <a:p>
            <a:pPr lvl="1" eaLnBrk="1" latinLnBrk="0" hangingPunct="1"/>
            <a:r>
              <a:rPr lang="en-US"/>
              <a:t>Second level</a:t>
            </a:r>
            <a:endParaRPr lang="en-US"/>
          </a:p>
          <a:p>
            <a:pPr lvl="2" eaLnBrk="1" latinLnBrk="0" hangingPunct="1"/>
            <a:r>
              <a:rPr lang="en-US"/>
              <a:t>Third level</a:t>
            </a:r>
            <a:endParaRPr lang="en-US"/>
          </a:p>
          <a:p>
            <a:pPr lvl="3" eaLnBrk="1" latinLnBrk="0" hangingPunct="1"/>
            <a:r>
              <a:rPr lang="en-US"/>
              <a:t>Fourth level</a:t>
            </a:r>
            <a:endParaRPr lang="en-US"/>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3FE3A7-457C-446E-A9E5-D8492D88326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30193-8D17-44EE-819D-920A6509B538}"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endParaRPr lang="en-US"/>
          </a:p>
          <a:p>
            <a:pPr lvl="1" eaLnBrk="1" latinLnBrk="0" hangingPunct="1"/>
            <a:r>
              <a:rPr lang="en-US"/>
              <a:t>Second level</a:t>
            </a:r>
            <a:endParaRPr lang="en-US"/>
          </a:p>
          <a:p>
            <a:pPr lvl="2" eaLnBrk="1" latinLnBrk="0" hangingPunct="1"/>
            <a:r>
              <a:rPr lang="en-US"/>
              <a:t>Third level</a:t>
            </a:r>
            <a:endParaRPr lang="en-US"/>
          </a:p>
          <a:p>
            <a:pPr lvl="3" eaLnBrk="1" latinLnBrk="0" hangingPunct="1"/>
            <a:r>
              <a:rPr lang="en-US"/>
              <a:t>Fourth level</a:t>
            </a:r>
            <a:endParaRPr lang="en-US"/>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3FE3A7-457C-446E-A9E5-D8492D88326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30193-8D17-44EE-819D-920A6509B538}"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a:t>Click to edit Master text styles</a:t>
            </a:r>
            <a:endParaRPr lang="en-US"/>
          </a:p>
          <a:p>
            <a:pPr lvl="1" eaLnBrk="1" latinLnBrk="0" hangingPunct="1"/>
            <a:r>
              <a:rPr lang="en-US"/>
              <a:t>Second level</a:t>
            </a:r>
            <a:endParaRPr lang="en-US"/>
          </a:p>
          <a:p>
            <a:pPr lvl="2" eaLnBrk="1" latinLnBrk="0" hangingPunct="1"/>
            <a:r>
              <a:rPr lang="en-US"/>
              <a:t>Third level</a:t>
            </a:r>
            <a:endParaRPr lang="en-US"/>
          </a:p>
          <a:p>
            <a:pPr lvl="3" eaLnBrk="1" latinLnBrk="0" hangingPunct="1"/>
            <a:r>
              <a:rPr lang="en-US"/>
              <a:t>Fourth level</a:t>
            </a:r>
            <a:endParaRPr lang="en-US"/>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3FE3A7-457C-446E-A9E5-D8492D88326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30193-8D17-44EE-819D-920A6509B538}"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endParaRPr kumimoji="0" lang="en-US"/>
          </a:p>
        </p:txBody>
      </p:sp>
      <p:sp>
        <p:nvSpPr>
          <p:cNvPr id="4" name="Date Placeholder 3"/>
          <p:cNvSpPr>
            <a:spLocks noGrp="1"/>
          </p:cNvSpPr>
          <p:nvPr>
            <p:ph type="dt" sz="half" idx="10"/>
          </p:nvPr>
        </p:nvSpPr>
        <p:spPr/>
        <p:txBody>
          <a:bodyPr/>
          <a:lstStyle/>
          <a:p>
            <a:fld id="{8A3FE3A7-457C-446E-A9E5-D8492D88326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30193-8D17-44EE-819D-920A6509B538}" type="slidenum">
              <a:rPr lang="en-US" smtClean="0"/>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endParaRPr lang="en-US"/>
          </a:p>
          <a:p>
            <a:pPr lvl="1" eaLnBrk="1" latinLnBrk="0" hangingPunct="1"/>
            <a:r>
              <a:rPr lang="en-US"/>
              <a:t>Second level</a:t>
            </a:r>
            <a:endParaRPr lang="en-US"/>
          </a:p>
          <a:p>
            <a:pPr lvl="2" eaLnBrk="1" latinLnBrk="0" hangingPunct="1"/>
            <a:r>
              <a:rPr lang="en-US"/>
              <a:t>Third level</a:t>
            </a:r>
            <a:endParaRPr lang="en-US"/>
          </a:p>
          <a:p>
            <a:pPr lvl="3" eaLnBrk="1" latinLnBrk="0" hangingPunct="1"/>
            <a:r>
              <a:rPr lang="en-US"/>
              <a:t>Fourth level</a:t>
            </a:r>
            <a:endParaRPr lang="en-US"/>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endParaRPr lang="en-US"/>
          </a:p>
          <a:p>
            <a:pPr lvl="1" eaLnBrk="1" latinLnBrk="0" hangingPunct="1"/>
            <a:r>
              <a:rPr lang="en-US"/>
              <a:t>Second level</a:t>
            </a:r>
            <a:endParaRPr lang="en-US"/>
          </a:p>
          <a:p>
            <a:pPr lvl="2" eaLnBrk="1" latinLnBrk="0" hangingPunct="1"/>
            <a:r>
              <a:rPr lang="en-US"/>
              <a:t>Third level</a:t>
            </a:r>
            <a:endParaRPr lang="en-US"/>
          </a:p>
          <a:p>
            <a:pPr lvl="3" eaLnBrk="1" latinLnBrk="0" hangingPunct="1"/>
            <a:r>
              <a:rPr lang="en-US"/>
              <a:t>Fourth level</a:t>
            </a:r>
            <a:endParaRPr lang="en-US"/>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3FE3A7-457C-446E-A9E5-D8492D88326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930193-8D17-44EE-819D-920A6509B538}"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endParaRPr kumimoji="0" lang="en-US"/>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endParaRPr kumimoji="0" lang="en-US"/>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endParaRPr lang="en-US"/>
          </a:p>
          <a:p>
            <a:pPr lvl="1" eaLnBrk="1" latinLnBrk="0" hangingPunct="1"/>
            <a:r>
              <a:rPr lang="en-US"/>
              <a:t>Second level</a:t>
            </a:r>
            <a:endParaRPr lang="en-US"/>
          </a:p>
          <a:p>
            <a:pPr lvl="2" eaLnBrk="1" latinLnBrk="0" hangingPunct="1"/>
            <a:r>
              <a:rPr lang="en-US"/>
              <a:t>Third level</a:t>
            </a:r>
            <a:endParaRPr lang="en-US"/>
          </a:p>
          <a:p>
            <a:pPr lvl="3" eaLnBrk="1" latinLnBrk="0" hangingPunct="1"/>
            <a:r>
              <a:rPr lang="en-US"/>
              <a:t>Fourth level</a:t>
            </a:r>
            <a:endParaRPr lang="en-US"/>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endParaRPr lang="en-US"/>
          </a:p>
          <a:p>
            <a:pPr lvl="1" eaLnBrk="1" latinLnBrk="0" hangingPunct="1"/>
            <a:r>
              <a:rPr lang="en-US"/>
              <a:t>Second level</a:t>
            </a:r>
            <a:endParaRPr lang="en-US"/>
          </a:p>
          <a:p>
            <a:pPr lvl="2" eaLnBrk="1" latinLnBrk="0" hangingPunct="1"/>
            <a:r>
              <a:rPr lang="en-US"/>
              <a:t>Third level</a:t>
            </a:r>
            <a:endParaRPr lang="en-US"/>
          </a:p>
          <a:p>
            <a:pPr lvl="3" eaLnBrk="1" latinLnBrk="0" hangingPunct="1"/>
            <a:r>
              <a:rPr lang="en-US"/>
              <a:t>Fourth level</a:t>
            </a:r>
            <a:endParaRPr lang="en-US"/>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A3FE3A7-457C-446E-A9E5-D8492D883269}"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930193-8D17-44EE-819D-920A6509B538}"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endParaRPr kumimoji="0" lang="en-US"/>
          </a:p>
        </p:txBody>
      </p:sp>
      <p:sp>
        <p:nvSpPr>
          <p:cNvPr id="3" name="Date Placeholder 2"/>
          <p:cNvSpPr>
            <a:spLocks noGrp="1"/>
          </p:cNvSpPr>
          <p:nvPr>
            <p:ph type="dt" sz="half" idx="10"/>
          </p:nvPr>
        </p:nvSpPr>
        <p:spPr/>
        <p:txBody>
          <a:bodyPr/>
          <a:lstStyle/>
          <a:p>
            <a:fld id="{8A3FE3A7-457C-446E-A9E5-D8492D883269}"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930193-8D17-44EE-819D-920A6509B538}"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3FE3A7-457C-446E-A9E5-D8492D883269}"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930193-8D17-44EE-819D-920A6509B538}"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endParaRPr kumimoji="0" lang="en-US"/>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endParaRPr lang="en-US"/>
          </a:p>
          <a:p>
            <a:pPr lvl="1" eaLnBrk="1" latinLnBrk="0" hangingPunct="1"/>
            <a:r>
              <a:rPr lang="en-US"/>
              <a:t>Second level</a:t>
            </a:r>
            <a:endParaRPr lang="en-US"/>
          </a:p>
          <a:p>
            <a:pPr lvl="2" eaLnBrk="1" latinLnBrk="0" hangingPunct="1"/>
            <a:r>
              <a:rPr lang="en-US"/>
              <a:t>Third level</a:t>
            </a:r>
            <a:endParaRPr lang="en-US"/>
          </a:p>
          <a:p>
            <a:pPr lvl="3" eaLnBrk="1" latinLnBrk="0" hangingPunct="1"/>
            <a:r>
              <a:rPr lang="en-US"/>
              <a:t>Fourth level</a:t>
            </a:r>
            <a:endParaRPr lang="en-US"/>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3FE3A7-457C-446E-A9E5-D8492D88326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930193-8D17-44EE-819D-920A6509B538}"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endParaRPr kumimoji="0" lang="en-US"/>
          </a:p>
        </p:txBody>
      </p:sp>
      <p:sp>
        <p:nvSpPr>
          <p:cNvPr id="5" name="Date Placeholder 4"/>
          <p:cNvSpPr>
            <a:spLocks noGrp="1"/>
          </p:cNvSpPr>
          <p:nvPr>
            <p:ph type="dt" sz="half" idx="10"/>
          </p:nvPr>
        </p:nvSpPr>
        <p:spPr/>
        <p:txBody>
          <a:bodyPr/>
          <a:lstStyle/>
          <a:p>
            <a:fld id="{8A3FE3A7-457C-446E-A9E5-D8492D88326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C9930193-8D17-44EE-819D-920A6509B538}" type="slidenum">
              <a:rPr lang="en-US" smtClean="0"/>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endParaRPr kumimoji="0" lang="en-US"/>
          </a:p>
          <a:p>
            <a:pPr lvl="1" eaLnBrk="1" latinLnBrk="0" hangingPunct="1"/>
            <a:r>
              <a:rPr kumimoji="0" lang="en-US"/>
              <a:t>Second level</a:t>
            </a:r>
            <a:endParaRPr kumimoji="0" lang="en-US"/>
          </a:p>
          <a:p>
            <a:pPr lvl="2" eaLnBrk="1" latinLnBrk="0" hangingPunct="1"/>
            <a:r>
              <a:rPr kumimoji="0" lang="en-US"/>
              <a:t>Third level</a:t>
            </a:r>
            <a:endParaRPr kumimoji="0" lang="en-US"/>
          </a:p>
          <a:p>
            <a:pPr lvl="3" eaLnBrk="1" latinLnBrk="0" hangingPunct="1"/>
            <a:r>
              <a:rPr kumimoji="0" lang="en-US"/>
              <a:t>Fourth level</a:t>
            </a:r>
            <a:endParaRPr kumimoji="0" lang="en-US"/>
          </a:p>
          <a:p>
            <a:pPr lvl="4" eaLnBrk="1" latinLnBrk="0" hangingPunct="1"/>
            <a:r>
              <a:rPr kumimoji="0" lang="en-US"/>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A3FE3A7-457C-446E-A9E5-D8492D883269}" type="datetimeFigureOut">
              <a:rPr lang="en-US" smtClean="0"/>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9930193-8D17-44EE-819D-920A6509B538}" type="slidenum">
              <a:rPr lang="en-US" smtClean="0"/>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panose="05020102010507070707"/>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panose="05020102010507070707"/>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panose="05020102010507070707"/>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panose="05020102010507070707"/>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panose="05020102010507070707"/>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panose="05020102010507070707"/>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panose="05020102010507070707"/>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mailto:josaphat.onwumere@unn.edu.n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524002" y="-63027"/>
            <a:ext cx="9143999" cy="6494085"/>
          </a:xfrm>
          <a:prstGeom prst="rect">
            <a:avLst/>
          </a:prstGeom>
          <a:noFill/>
          <a:ln w="9525">
            <a:noFill/>
            <a:miter lim="800000"/>
          </a:ln>
          <a:effectLst/>
        </p:spPr>
        <p:txBody>
          <a:bodyPr vert="horz" wrap="square" lIns="91440" tIns="45720" rIns="91440" bIns="45720" numCol="1" anchor="ctr" anchorCtr="0" compatLnSpc="1">
            <a:spAutoFit/>
          </a:bodyPr>
          <a:lstStyle/>
          <a:p>
            <a:pPr algn="ctr" fontAlgn="base">
              <a:spcBef>
                <a:spcPct val="0"/>
              </a:spcBef>
              <a:spcAft>
                <a:spcPct val="0"/>
              </a:spcAft>
            </a:pPr>
            <a:r>
              <a:rPr lang="en-US" sz="3600" b="1" dirty="0">
                <a:latin typeface="Bookman Old Style" panose="02050604050505020204" pitchFamily="18" charset="0"/>
                <a:ea typeface="Calibri" panose="020F0502020204030204" pitchFamily="34" charset="0"/>
                <a:cs typeface="Times New Roman" panose="02020603050405020304" pitchFamily="18" charset="0"/>
              </a:rPr>
              <a:t>UNIVERSITY OF NIGERIA, NSUKKA</a:t>
            </a:r>
            <a:endParaRPr lang="en-US" sz="3600" b="1" dirty="0">
              <a:latin typeface="Bookman Old Style" panose="02050604050505020204" pitchFamily="18" charset="0"/>
              <a:ea typeface="Calibri" panose="020F0502020204030204" pitchFamily="34" charset="0"/>
              <a:cs typeface="Times New Roman" panose="02020603050405020304" pitchFamily="18" charset="0"/>
            </a:endParaRPr>
          </a:p>
          <a:p>
            <a:pPr algn="ctr" fontAlgn="base">
              <a:spcBef>
                <a:spcPct val="0"/>
              </a:spcBef>
              <a:spcAft>
                <a:spcPct val="0"/>
              </a:spcAft>
            </a:pPr>
            <a:r>
              <a:rPr lang="en-US" sz="4000" b="1" dirty="0">
                <a:latin typeface="Bookman Old Style" panose="02050604050505020204" pitchFamily="18" charset="0"/>
                <a:ea typeface="Calibri" panose="020F0502020204030204" pitchFamily="34" charset="0"/>
                <a:cs typeface="Times New Roman" panose="02020603050405020304" pitchFamily="18" charset="0"/>
              </a:rPr>
              <a:t> </a:t>
            </a:r>
            <a:r>
              <a:rPr lang="en-US" sz="3200" b="1" dirty="0">
                <a:latin typeface="Bookman Old Style" panose="02050604050505020204" pitchFamily="18" charset="0"/>
                <a:ea typeface="Calibri" panose="020F0502020204030204" pitchFamily="34" charset="0"/>
                <a:cs typeface="Times New Roman" panose="02020603050405020304" pitchFamily="18" charset="0"/>
              </a:rPr>
              <a:t>SCHOOL OF POSTGRADUATE STUDIES</a:t>
            </a:r>
            <a:endParaRPr lang="en-US" sz="3200" b="1" dirty="0">
              <a:latin typeface="Bookman Old Style" panose="02050604050505020204" pitchFamily="18" charset="0"/>
              <a:ea typeface="Calibri" panose="020F0502020204030204" pitchFamily="34" charset="0"/>
              <a:cs typeface="Times New Roman" panose="02020603050405020304" pitchFamily="18" charset="0"/>
            </a:endParaRPr>
          </a:p>
          <a:p>
            <a:pPr algn="ctr" fontAlgn="base">
              <a:spcBef>
                <a:spcPct val="0"/>
              </a:spcBef>
              <a:spcAft>
                <a:spcPct val="0"/>
              </a:spcAft>
            </a:pPr>
            <a:endParaRPr lang="en-US" sz="3200" b="1" dirty="0">
              <a:latin typeface="Bookman Old Style" panose="02050604050505020204" pitchFamily="18" charset="0"/>
              <a:ea typeface="Calibri" panose="020F0502020204030204" pitchFamily="34" charset="0"/>
              <a:cs typeface="Times New Roman" panose="02020603050405020304" pitchFamily="18" charset="0"/>
            </a:endParaRPr>
          </a:p>
          <a:p>
            <a:pPr algn="ctr" fontAlgn="base">
              <a:spcBef>
                <a:spcPct val="0"/>
              </a:spcBef>
              <a:spcAft>
                <a:spcPct val="0"/>
              </a:spcAft>
            </a:pPr>
            <a:r>
              <a:rPr lang="en-US" sz="4000" b="1" dirty="0">
                <a:solidFill>
                  <a:srgbClr val="90C226"/>
                </a:solidFill>
                <a:latin typeface="Times New Roman" panose="02020603050405020304" pitchFamily="18" charset="0"/>
                <a:ea typeface="+mj-ea"/>
                <a:cs typeface="Times New Roman" panose="02020603050405020304" pitchFamily="18" charset="0"/>
              </a:rPr>
              <a:t>RESEARCH METHODS IN BUSINESS </a:t>
            </a:r>
            <a:r>
              <a:rPr lang="en-US" sz="4000" b="1" dirty="0" smtClean="0">
                <a:solidFill>
                  <a:srgbClr val="90C226"/>
                </a:solidFill>
                <a:latin typeface="Times New Roman" panose="02020603050405020304" pitchFamily="18" charset="0"/>
                <a:ea typeface="+mj-ea"/>
                <a:cs typeface="Times New Roman" panose="02020603050405020304" pitchFamily="18" charset="0"/>
              </a:rPr>
              <a:t>ADMINISTRATION, MARITIME AND LAW</a:t>
            </a:r>
            <a:endParaRPr lang="en-US" sz="1200" b="1" dirty="0">
              <a:latin typeface="Bookman Old Style" panose="02050604050505020204" pitchFamily="18" charset="0"/>
              <a:ea typeface="Calibri" panose="020F0502020204030204" pitchFamily="34" charset="0"/>
              <a:cs typeface="Times New Roman" panose="02020603050405020304" pitchFamily="18" charset="0"/>
            </a:endParaRPr>
          </a:p>
          <a:p>
            <a:pPr algn="ctr" fontAlgn="base">
              <a:spcBef>
                <a:spcPct val="0"/>
              </a:spcBef>
              <a:spcAft>
                <a:spcPct val="0"/>
              </a:spcAft>
            </a:pPr>
            <a:r>
              <a:rPr lang="en-US" sz="2800" b="1" i="1" dirty="0">
                <a:latin typeface="Bookman Old Style" panose="02050604050505020204" pitchFamily="18" charset="0"/>
                <a:ea typeface="Calibri" panose="020F0502020204030204" pitchFamily="34" charset="0"/>
                <a:cs typeface="Times New Roman" panose="02020603050405020304" pitchFamily="18" charset="0"/>
              </a:rPr>
              <a:t>Resource Person</a:t>
            </a:r>
            <a:endParaRPr lang="en-US" sz="2800" b="1" i="1" dirty="0">
              <a:latin typeface="Bookman Old Style" panose="02050604050505020204" pitchFamily="18" charset="0"/>
              <a:ea typeface="Calibri" panose="020F0502020204030204" pitchFamily="34" charset="0"/>
              <a:cs typeface="Times New Roman" panose="02020603050405020304" pitchFamily="18" charset="0"/>
            </a:endParaRPr>
          </a:p>
          <a:p>
            <a:pPr algn="ctr"/>
            <a:r>
              <a:rPr lang="en-US" sz="3200" b="1" dirty="0"/>
              <a:t>Professor J.U.J Onwumere</a:t>
            </a:r>
            <a:endParaRPr lang="en-US" sz="3200" b="1" dirty="0"/>
          </a:p>
          <a:p>
            <a:pPr algn="ctr"/>
            <a:r>
              <a:rPr lang="en-US" sz="3200" b="1" dirty="0"/>
              <a:t>DIRECTOR</a:t>
            </a:r>
            <a:endParaRPr lang="en-US" sz="3200" b="1" dirty="0"/>
          </a:p>
          <a:p>
            <a:pPr algn="ctr"/>
            <a:r>
              <a:rPr lang="en-US" sz="3200" b="1" dirty="0"/>
              <a:t>UNN BUSINESS SCHOOL</a:t>
            </a:r>
            <a:endParaRPr lang="en-US" sz="3200" b="1" dirty="0"/>
          </a:p>
          <a:p>
            <a:pPr algn="ctr"/>
            <a:r>
              <a:rPr lang="en-US" sz="3200" b="1" dirty="0"/>
              <a:t>Email: </a:t>
            </a:r>
            <a:r>
              <a:rPr lang="en-US" sz="3200" b="1" dirty="0">
                <a:hlinkClick r:id="rId1"/>
              </a:rPr>
              <a:t>josaphat.onwumere@unn.edu.ng</a:t>
            </a:r>
            <a:endParaRPr lang="en-US" sz="3200" b="1" dirty="0"/>
          </a:p>
          <a:p>
            <a:pPr algn="ctr"/>
            <a:r>
              <a:rPr lang="en-US" sz="3200" b="1" dirty="0"/>
              <a:t>Phone: 08033223250</a:t>
            </a:r>
            <a:endParaRPr lang="en-US" sz="32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t>3.3 CHAPTER THREE: METHODOLOGY</a:t>
            </a:r>
            <a:endParaRPr lang="en-US" dirty="0"/>
          </a:p>
        </p:txBody>
      </p:sp>
      <p:sp>
        <p:nvSpPr>
          <p:cNvPr id="3" name="Content Placeholder 2"/>
          <p:cNvSpPr>
            <a:spLocks noGrp="1"/>
          </p:cNvSpPr>
          <p:nvPr>
            <p:ph idx="1"/>
          </p:nvPr>
        </p:nvSpPr>
        <p:spPr/>
        <p:txBody>
          <a:bodyPr/>
          <a:lstStyle/>
          <a:p>
            <a:pPr marL="0" indent="0">
              <a:buNone/>
            </a:pPr>
            <a:r>
              <a:rPr lang="en-US" dirty="0"/>
              <a:t>3.1 Research Design</a:t>
            </a:r>
            <a:endParaRPr lang="en-US" dirty="0"/>
          </a:p>
          <a:p>
            <a:pPr marL="0" indent="0">
              <a:buNone/>
            </a:pPr>
            <a:r>
              <a:rPr lang="en-US" dirty="0"/>
              <a:t>3.2 Nature and Sources of Data</a:t>
            </a:r>
            <a:endParaRPr lang="en-US" dirty="0"/>
          </a:p>
          <a:p>
            <a:pPr marL="0" indent="0">
              <a:buNone/>
            </a:pPr>
            <a:r>
              <a:rPr lang="en-US" dirty="0"/>
              <a:t>3.3 Population and Sample Determination</a:t>
            </a:r>
            <a:endParaRPr lang="en-US" dirty="0"/>
          </a:p>
          <a:p>
            <a:pPr marL="0" indent="0">
              <a:buNone/>
            </a:pPr>
            <a:r>
              <a:rPr lang="en-US" dirty="0"/>
              <a:t>3.4  Description of Research Instruments (where necessary)</a:t>
            </a:r>
            <a:endParaRPr lang="en-US" dirty="0"/>
          </a:p>
          <a:p>
            <a:pPr marL="0" indent="0">
              <a:buNone/>
            </a:pPr>
            <a:r>
              <a:rPr lang="en-US" dirty="0"/>
              <a:t>3,5 Validity and Reliability of the Instruments (as applicable)</a:t>
            </a:r>
            <a:endParaRPr lang="en-US" dirty="0"/>
          </a:p>
          <a:p>
            <a:pPr marL="0" indent="0">
              <a:buNone/>
            </a:pPr>
            <a:r>
              <a:rPr lang="en-US" dirty="0"/>
              <a:t>3.6 Model Specification (where necessary)</a:t>
            </a:r>
            <a:endParaRPr lang="en-US" dirty="0"/>
          </a:p>
          <a:p>
            <a:pPr marL="0" indent="0">
              <a:buNone/>
            </a:pPr>
            <a:r>
              <a:rPr lang="en-US" dirty="0"/>
              <a:t>3.7 Description of Model Variables (as applicable)</a:t>
            </a:r>
            <a:endParaRPr lang="en-US" dirty="0"/>
          </a:p>
          <a:p>
            <a:pPr marL="0" indent="0">
              <a:buNone/>
            </a:pPr>
            <a:r>
              <a:rPr lang="en-US" dirty="0"/>
              <a:t>3.8 Techniques of Analysis</a:t>
            </a:r>
            <a:endParaRPr lang="en-US" dirty="0"/>
          </a:p>
          <a:p>
            <a:pPr marL="0" indent="0">
              <a:buNone/>
            </a:pPr>
            <a:r>
              <a:rPr lang="en-US" dirty="0"/>
              <a:t> </a:t>
            </a:r>
            <a:endParaRPr lang="en-US" dirty="0"/>
          </a:p>
          <a:p>
            <a:pPr marL="0" indent="0">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indent="0" algn="ctr"/>
            <a:r>
              <a:rPr lang="en-US" dirty="0"/>
              <a:t>3.4 CHAPTER FOUR</a:t>
            </a:r>
            <a:br>
              <a:rPr lang="en-US" dirty="0"/>
            </a:br>
            <a:r>
              <a:rPr lang="en-US" dirty="0"/>
              <a:t>DATA PRESENTATION AND ANALYSIS</a:t>
            </a:r>
            <a:endParaRPr lang="en-US" dirty="0"/>
          </a:p>
        </p:txBody>
      </p:sp>
      <p:sp>
        <p:nvSpPr>
          <p:cNvPr id="3" name="Content Placeholder 2"/>
          <p:cNvSpPr>
            <a:spLocks noGrp="1"/>
          </p:cNvSpPr>
          <p:nvPr>
            <p:ph idx="1"/>
          </p:nvPr>
        </p:nvSpPr>
        <p:spPr>
          <a:xfrm>
            <a:off x="609600" y="2018607"/>
            <a:ext cx="10972800" cy="4389120"/>
          </a:xfrm>
        </p:spPr>
        <p:txBody>
          <a:bodyPr/>
          <a:lstStyle/>
          <a:p>
            <a:pPr marL="0" indent="0">
              <a:buNone/>
            </a:pPr>
            <a:r>
              <a:rPr lang="en-US" dirty="0"/>
              <a:t>      	</a:t>
            </a:r>
            <a:endParaRPr lang="en-US" dirty="0"/>
          </a:p>
          <a:p>
            <a:pPr marL="0" indent="0">
              <a:buNone/>
            </a:pPr>
            <a:r>
              <a:rPr lang="en-US" dirty="0"/>
              <a:t>4.1      Presentation and Brief Description of Data</a:t>
            </a:r>
            <a:endParaRPr lang="en-US" dirty="0"/>
          </a:p>
          <a:p>
            <a:pPr marL="0" indent="0">
              <a:buNone/>
            </a:pPr>
            <a:r>
              <a:rPr lang="en-US" dirty="0"/>
              <a:t>4.2     Descriptive Statistics and Preliminary Diagnostic Tests (where or as applicable)</a:t>
            </a:r>
            <a:endParaRPr lang="en-US" dirty="0"/>
          </a:p>
          <a:p>
            <a:pPr marL="0" indent="0">
              <a:buNone/>
            </a:pPr>
            <a:r>
              <a:rPr lang="en-US" dirty="0"/>
              <a:t>4.3      Data Analysis/Further Tests (where further tests are required)</a:t>
            </a:r>
            <a:endParaRPr lang="en-US" dirty="0"/>
          </a:p>
          <a:p>
            <a:pPr marL="0" indent="0">
              <a:buNone/>
            </a:pPr>
            <a:r>
              <a:rPr lang="en-US" dirty="0"/>
              <a:t>4.4      Test of Hypotheses</a:t>
            </a:r>
            <a:endParaRPr lang="en-US" dirty="0"/>
          </a:p>
          <a:p>
            <a:pPr marL="0" indent="0">
              <a:buNone/>
            </a:pPr>
            <a:endParaRPr lang="en-US" dirty="0"/>
          </a:p>
          <a:p>
            <a:pPr marL="0" indent="0">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49382"/>
            <a:ext cx="10972800" cy="1597706"/>
          </a:xfrm>
        </p:spPr>
        <p:txBody>
          <a:bodyPr>
            <a:noAutofit/>
          </a:bodyPr>
          <a:lstStyle/>
          <a:p>
            <a:pPr algn="ctr"/>
            <a:r>
              <a:rPr lang="en-US" sz="3600" dirty="0"/>
              <a:t>3.5 CHAPTER FIVE</a:t>
            </a:r>
            <a:br>
              <a:rPr lang="en-US" sz="3600" dirty="0"/>
            </a:br>
            <a:r>
              <a:rPr lang="en-US" sz="3600" dirty="0"/>
              <a:t>DISCUSSION OF FINDINGS</a:t>
            </a:r>
            <a:endParaRPr lang="en-US" sz="3600" dirty="0"/>
          </a:p>
        </p:txBody>
      </p:sp>
      <p:sp>
        <p:nvSpPr>
          <p:cNvPr id="3" name="Content Placeholder 2"/>
          <p:cNvSpPr>
            <a:spLocks noGrp="1"/>
          </p:cNvSpPr>
          <p:nvPr>
            <p:ph idx="1"/>
          </p:nvPr>
        </p:nvSpPr>
        <p:spPr/>
        <p:txBody>
          <a:bodyPr/>
          <a:lstStyle/>
          <a:p>
            <a:pPr marL="0" indent="0">
              <a:buNone/>
            </a:pPr>
            <a:r>
              <a:rPr lang="en-US" dirty="0"/>
              <a:t>5.1	General Implications of Results of Hypotheses Tests</a:t>
            </a:r>
            <a:endParaRPr lang="en-US" dirty="0"/>
          </a:p>
          <a:p>
            <a:pPr marL="0" indent="0">
              <a:buNone/>
            </a:pPr>
            <a:r>
              <a:rPr lang="en-US" dirty="0"/>
              <a:t>5.2	Theoretical Implications of Results</a:t>
            </a:r>
            <a:endParaRPr lang="en-US" dirty="0"/>
          </a:p>
          <a:p>
            <a:pPr marL="0" indent="0">
              <a:buNone/>
            </a:pPr>
            <a:r>
              <a:rPr lang="en-US" dirty="0"/>
              <a:t>5.3	Empirical Implications of Results</a:t>
            </a:r>
            <a:endParaRPr lang="en-US" dirty="0"/>
          </a:p>
          <a:p>
            <a:pPr marL="0" indent="0">
              <a:buNone/>
            </a:pPr>
            <a:r>
              <a:rPr lang="en-US" dirty="0"/>
              <a:t>5.4	Policy Implications of Results</a:t>
            </a:r>
            <a:endParaRPr lang="en-US" dirty="0"/>
          </a:p>
          <a:p>
            <a:pPr marL="0" indent="0">
              <a:buNone/>
            </a:pPr>
            <a:r>
              <a:rPr lang="en-US" dirty="0"/>
              <a:t>5.5	Discussion of Findings and Research Objectives</a:t>
            </a:r>
            <a:endParaRPr lang="en-US" dirty="0"/>
          </a:p>
          <a:p>
            <a:pPr marL="0" indent="0">
              <a:buNone/>
            </a:pPr>
            <a:endParaRPr lang="en-US" dirty="0"/>
          </a:p>
          <a:p>
            <a:pPr marL="0" indent="0">
              <a:buNone/>
            </a:pPr>
            <a:endParaRPr lang="en-US" dirty="0"/>
          </a:p>
          <a:p>
            <a:pPr marL="0" indent="0">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                        CHAPTER SIX</a:t>
            </a:r>
            <a:br>
              <a:rPr lang="en-US"/>
            </a:br>
            <a:r>
              <a:rPr lang="en-US"/>
              <a:t>SUMMARY OF FINDINGS, CONCLUSION AND RECOMMENDATIONS</a:t>
            </a:r>
            <a:endParaRPr lang="en-US"/>
          </a:p>
        </p:txBody>
      </p:sp>
      <p:sp>
        <p:nvSpPr>
          <p:cNvPr id="3" name="Content Placeholder 2"/>
          <p:cNvSpPr>
            <a:spLocks noGrp="1"/>
          </p:cNvSpPr>
          <p:nvPr>
            <p:ph idx="1"/>
          </p:nvPr>
        </p:nvSpPr>
        <p:spPr/>
        <p:txBody>
          <a:bodyPr/>
          <a:lstStyle/>
          <a:p>
            <a:pPr marL="0" indent="0">
              <a:buNone/>
            </a:pPr>
            <a:r>
              <a:rPr lang="en-US" dirty="0">
                <a:sym typeface="+mn-ea"/>
              </a:rPr>
              <a:t>6.1	Summary of Findings</a:t>
            </a:r>
            <a:endParaRPr lang="en-US" dirty="0"/>
          </a:p>
          <a:p>
            <a:pPr marL="0" indent="0">
              <a:buNone/>
            </a:pPr>
            <a:r>
              <a:rPr lang="en-US" dirty="0">
                <a:sym typeface="+mn-ea"/>
              </a:rPr>
              <a:t>6.2	Conclusion</a:t>
            </a:r>
            <a:endParaRPr lang="en-US" dirty="0"/>
          </a:p>
          <a:p>
            <a:pPr marL="0" indent="0">
              <a:buNone/>
            </a:pPr>
            <a:r>
              <a:rPr lang="en-US" dirty="0">
                <a:sym typeface="+mn-ea"/>
              </a:rPr>
              <a:t>6.3	Recommendations</a:t>
            </a:r>
            <a:endParaRPr lang="en-US" dirty="0"/>
          </a:p>
          <a:p>
            <a:pPr marL="0" indent="0">
              <a:buNone/>
            </a:pPr>
            <a:r>
              <a:rPr lang="en-US" dirty="0">
                <a:sym typeface="+mn-ea"/>
              </a:rPr>
              <a:t>6.4	Contribution to Knowledge</a:t>
            </a:r>
            <a:endParaRPr lang="en-US" dirty="0"/>
          </a:p>
          <a:p>
            <a:pPr marL="0" indent="0">
              <a:buNone/>
            </a:pPr>
            <a:r>
              <a:rPr lang="en-US" dirty="0">
                <a:sym typeface="+mn-ea"/>
              </a:rPr>
              <a:t>6-.5	Suggestions for Further Studies</a:t>
            </a:r>
            <a:endParaRPr lang="en-US" dirty="0"/>
          </a:p>
          <a:p>
            <a:pPr marL="0" indent="0">
              <a:buNone/>
            </a:pPr>
            <a:endParaRPr lang="en-US" dirty="0"/>
          </a:p>
          <a:p>
            <a:pPr marL="0" indent="0">
              <a:buNone/>
            </a:pPr>
            <a:endParaRPr lang="en-US" dirty="0"/>
          </a:p>
          <a:p>
            <a:pPr marL="0" indent="0">
              <a:buNone/>
            </a:pPr>
            <a:r>
              <a:rPr lang="en-US" dirty="0">
                <a:sym typeface="+mn-ea"/>
              </a:rPr>
              <a:t>Brief on Research Work </a:t>
            </a:r>
            <a:r>
              <a:rPr lang="en-US" dirty="0" err="1">
                <a:sym typeface="+mn-ea"/>
              </a:rPr>
              <a:t>Defence</a:t>
            </a:r>
            <a:endParaRPr lang="en-US" dirty="0"/>
          </a:p>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a:t>4.0 Brief Description of Chapter One: Introduction</a:t>
            </a:r>
            <a:br>
              <a:rPr lang="en-US" sz="3200" dirty="0"/>
            </a:br>
            <a:r>
              <a:rPr lang="en-US" sz="3200" dirty="0"/>
              <a:t>a. </a:t>
            </a:r>
            <a:r>
              <a:rPr lang="en-US" sz="3200" b="1" dirty="0"/>
              <a:t>The Background to the Study</a:t>
            </a:r>
            <a:endParaRPr lang="en-US" sz="3200" dirty="0"/>
          </a:p>
        </p:txBody>
      </p:sp>
      <p:sp>
        <p:nvSpPr>
          <p:cNvPr id="3" name="Content Placeholder 2"/>
          <p:cNvSpPr>
            <a:spLocks noGrp="1"/>
          </p:cNvSpPr>
          <p:nvPr>
            <p:ph idx="1"/>
          </p:nvPr>
        </p:nvSpPr>
        <p:spPr/>
        <p:txBody>
          <a:bodyPr>
            <a:normAutofit lnSpcReduction="10000"/>
          </a:bodyPr>
          <a:lstStyle/>
          <a:p>
            <a:pPr algn="just">
              <a:buFont typeface="Wingdings" panose="05000000000000000000" pitchFamily="2" charset="2"/>
              <a:buChar char="q"/>
            </a:pPr>
            <a:r>
              <a:rPr lang="en-US" dirty="0"/>
              <a:t>This essentially serves to provide the background environment to the problem, that is, the particular circumstance surrounding the problem without necessarily going into giving very elaborate details or the entire history of the relevant area concerned. It should, therefore, focus on the issues or circumstances surrounding the lacuna, research gap or knowledge gap, or challenge. </a:t>
            </a:r>
            <a:endParaRPr lang="en-US" dirty="0"/>
          </a:p>
          <a:p>
            <a:pPr algn="just">
              <a:buFont typeface="Wingdings" panose="05000000000000000000" pitchFamily="2" charset="2"/>
              <a:buChar char="q"/>
            </a:pPr>
            <a:endParaRPr lang="en-US" dirty="0"/>
          </a:p>
          <a:p>
            <a:pPr algn="just">
              <a:buFont typeface="Wingdings" panose="05000000000000000000" pitchFamily="2" charset="2"/>
              <a:buChar char="q"/>
            </a:pPr>
            <a:r>
              <a:rPr lang="en-US" dirty="0"/>
              <a:t>This is an important section of a research work because it serves as the springboard to the entire exercise at this stage and at the time of actually conducting the research. In this way, it sets the tone for the research proposal, the actual research when conducted and the report writing. </a:t>
            </a:r>
            <a:endParaRPr lang="en-US"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t>b. Statement of the Problem</a:t>
            </a:r>
            <a:endParaRPr lang="en-US" dirty="0"/>
          </a:p>
        </p:txBody>
      </p:sp>
      <p:sp>
        <p:nvSpPr>
          <p:cNvPr id="3" name="Content Placeholder 2"/>
          <p:cNvSpPr>
            <a:spLocks noGrp="1"/>
          </p:cNvSpPr>
          <p:nvPr>
            <p:ph idx="1"/>
          </p:nvPr>
        </p:nvSpPr>
        <p:spPr/>
        <p:txBody>
          <a:bodyPr>
            <a:normAutofit fontScale="92500" lnSpcReduction="10000"/>
          </a:bodyPr>
          <a:lstStyle/>
          <a:p>
            <a:pPr algn="just">
              <a:buFont typeface="Wingdings" panose="05000000000000000000" pitchFamily="2" charset="2"/>
              <a:buChar char="q"/>
            </a:pPr>
            <a:r>
              <a:rPr lang="en-US" dirty="0"/>
              <a:t>As the name implies, this elaborates the problem that should necessitate the study in the first instance. This area is very important as without the existence of a problem, or challenge, a study should not be conducted at all. </a:t>
            </a:r>
            <a:endParaRPr lang="en-US" dirty="0"/>
          </a:p>
          <a:p>
            <a:pPr algn="just">
              <a:buFont typeface="Wingdings" panose="05000000000000000000" pitchFamily="2" charset="2"/>
              <a:buChar char="q"/>
            </a:pPr>
            <a:endParaRPr lang="en-US" dirty="0"/>
          </a:p>
          <a:p>
            <a:pPr algn="just">
              <a:buFont typeface="Wingdings" panose="05000000000000000000" pitchFamily="2" charset="2"/>
              <a:buChar char="q"/>
            </a:pPr>
            <a:r>
              <a:rPr lang="en-US" dirty="0"/>
              <a:t>A problem reveals knowledge gap or lacuna that has to be bridged or </a:t>
            </a:r>
            <a:r>
              <a:rPr lang="en-US" dirty="0" err="1"/>
              <a:t>analysed</a:t>
            </a:r>
            <a:r>
              <a:rPr lang="en-US" dirty="0"/>
              <a:t> through research. The knowledge gap may manifest in the form of conceptual distortions, theoretical divergencies, empirical contradictions, methodological deficiencies, data inconsistencies or mutations or irrelevances, flawed conclusions, persistent challenges, un-updated research works (lacking in currency of scope), inadequate geographical coverage (among areas, countries, zones, </a:t>
            </a:r>
            <a:r>
              <a:rPr lang="en-US" dirty="0" err="1"/>
              <a:t>etc</a:t>
            </a:r>
            <a:r>
              <a:rPr lang="en-US" dirty="0"/>
              <a:t>) and other aspects or types of lacuna which  needed to be resolved through the current research. </a:t>
            </a:r>
            <a:endParaRPr lang="en-US" dirty="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Statement of the Problem Contd.</a:t>
            </a:r>
            <a:endParaRPr lang="en-US" dirty="0"/>
          </a:p>
        </p:txBody>
      </p:sp>
      <p:sp>
        <p:nvSpPr>
          <p:cNvPr id="3" name="Content Placeholder 2"/>
          <p:cNvSpPr>
            <a:spLocks noGrp="1"/>
          </p:cNvSpPr>
          <p:nvPr>
            <p:ph idx="1"/>
          </p:nvPr>
        </p:nvSpPr>
        <p:spPr/>
        <p:txBody>
          <a:bodyPr>
            <a:normAutofit fontScale="85000" lnSpcReduction="10000"/>
          </a:bodyPr>
          <a:lstStyle/>
          <a:p>
            <a:pPr algn="just">
              <a:buFont typeface="Wingdings" panose="05000000000000000000" pitchFamily="2" charset="2"/>
              <a:buChar char="q"/>
            </a:pPr>
            <a:r>
              <a:rPr lang="en-US" dirty="0"/>
              <a:t>A problem is normally associated with conditions that define its existence. These include: </a:t>
            </a:r>
            <a:endParaRPr lang="en-US" dirty="0"/>
          </a:p>
          <a:p>
            <a:pPr lvl="0" algn="just">
              <a:buFont typeface="+mj-lt"/>
              <a:buAutoNum type="arabicParenR"/>
            </a:pPr>
            <a:r>
              <a:rPr lang="en-US" dirty="0"/>
              <a:t>The environment in which the problem prevails. Such an environment has its own defining characteristics. </a:t>
            </a:r>
            <a:endParaRPr lang="en-US" dirty="0"/>
          </a:p>
          <a:p>
            <a:pPr lvl="0" algn="just">
              <a:buFont typeface="+mj-lt"/>
              <a:buAutoNum type="arabicParenR"/>
            </a:pPr>
            <a:r>
              <a:rPr lang="en-US" dirty="0"/>
              <a:t>The variables within the environment or setting that are associated with the problem. Specifically there might be individuals, households, private/public organizations or governments, or values/cultures, etc. associated with the problem or challenge. </a:t>
            </a:r>
            <a:endParaRPr lang="en-US" dirty="0"/>
          </a:p>
          <a:p>
            <a:pPr lvl="0" algn="just">
              <a:buFont typeface="+mj-lt"/>
              <a:buAutoNum type="arabicParenR"/>
            </a:pPr>
            <a:r>
              <a:rPr lang="en-US" dirty="0"/>
              <a:t>The identified variables might be influencing the problem. In this way, they are endogenous to it or the problem might be endogenous to them. There might also be situations where causation is bi-directional. </a:t>
            </a:r>
            <a:endParaRPr lang="en-US" dirty="0"/>
          </a:p>
          <a:p>
            <a:pPr lvl="0" algn="just">
              <a:buFont typeface="+mj-lt"/>
              <a:buAutoNum type="arabicParenR"/>
            </a:pPr>
            <a:r>
              <a:rPr lang="en-US" dirty="0"/>
              <a:t>There must be a corollary, at the least between the researcher’s desired search and or outcome and the problem. In other words, the desired objective(s) of the researcher may be situated or achievable within the context of the problem.</a:t>
            </a:r>
            <a:endParaRPr lang="en-US" dirty="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Statement of the Problem Contd.</a:t>
            </a:r>
            <a:endParaRPr lang="en-US" dirty="0"/>
          </a:p>
        </p:txBody>
      </p:sp>
      <p:sp>
        <p:nvSpPr>
          <p:cNvPr id="3" name="Content Placeholder 2"/>
          <p:cNvSpPr>
            <a:spLocks noGrp="1"/>
          </p:cNvSpPr>
          <p:nvPr>
            <p:ph idx="1"/>
          </p:nvPr>
        </p:nvSpPr>
        <p:spPr/>
        <p:txBody>
          <a:bodyPr>
            <a:normAutofit fontScale="85000" lnSpcReduction="20000"/>
          </a:bodyPr>
          <a:lstStyle/>
          <a:p>
            <a:pPr marL="0" indent="0" algn="just">
              <a:buNone/>
            </a:pPr>
            <a:r>
              <a:rPr lang="en-US" dirty="0"/>
              <a:t>5)	There is a gap in knowledge, challenge or lacuna which the problem exemplifies 	or typifies. The implication of this is that some knowledge of the problem exist 	and are documentable. </a:t>
            </a:r>
            <a:endParaRPr lang="en-US" dirty="0"/>
          </a:p>
          <a:p>
            <a:pPr lvl="0" algn="just">
              <a:buAutoNum type="arabicParenR" startAt="6"/>
            </a:pPr>
            <a:r>
              <a:rPr lang="en-US" dirty="0"/>
              <a:t>The issues surrounding the problem are capable of generating questions which research will seek to provide answers to.</a:t>
            </a:r>
            <a:endParaRPr lang="en-US" dirty="0"/>
          </a:p>
          <a:p>
            <a:pPr lvl="0" algn="just">
              <a:buAutoNum type="arabicParenR" startAt="6"/>
            </a:pPr>
            <a:r>
              <a:rPr lang="en-US" dirty="0"/>
              <a:t>There is the issue of the significance of the problem in leading to adequate appreciation and understanding of the importance of the proposed research. The significance of the research lies in its ability to resolve the problem.</a:t>
            </a:r>
            <a:endParaRPr lang="en-US" dirty="0"/>
          </a:p>
          <a:p>
            <a:pPr lvl="0" algn="just">
              <a:buAutoNum type="arabicParenR" startAt="6"/>
            </a:pPr>
            <a:r>
              <a:rPr lang="en-US" dirty="0"/>
              <a:t>There must be facts revealing the problem. These facts must be up-to-date and accurate and referable i.e. traced to certain reliable sources. These sources could even include authorities in the relevant area who had diagnosed and indicated the problem in their published works. They are evidences, therefore, arising from review of related literature on past researches or authoritative sources that must, of necessity, justify the need for the research and again, the choice of the topic.</a:t>
            </a:r>
            <a:endParaRPr lang="en-US" dirty="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Statement of the Problem Contd.</a:t>
            </a:r>
            <a:endParaRPr lang="en-US" dirty="0"/>
          </a:p>
        </p:txBody>
      </p:sp>
      <p:sp>
        <p:nvSpPr>
          <p:cNvPr id="3" name="Content Placeholder 2"/>
          <p:cNvSpPr>
            <a:spLocks noGrp="1"/>
          </p:cNvSpPr>
          <p:nvPr>
            <p:ph idx="1"/>
          </p:nvPr>
        </p:nvSpPr>
        <p:spPr/>
        <p:txBody>
          <a:bodyPr/>
          <a:lstStyle/>
          <a:p>
            <a:pPr algn="just">
              <a:buFont typeface="Wingdings" panose="05000000000000000000" pitchFamily="2" charset="2"/>
              <a:buChar char="q"/>
            </a:pPr>
            <a:r>
              <a:rPr lang="en-US" dirty="0"/>
              <a:t>Statement of the problem may also be presented along the lines of </a:t>
            </a:r>
            <a:endParaRPr lang="en-US" dirty="0"/>
          </a:p>
          <a:p>
            <a:pPr algn="just">
              <a:buFont typeface="+mj-lt"/>
              <a:buAutoNum type="arabicPeriod"/>
            </a:pPr>
            <a:r>
              <a:rPr lang="en-US" dirty="0"/>
              <a:t>the ideal state (which is prescriptive in nature);</a:t>
            </a:r>
            <a:endParaRPr lang="en-US" dirty="0"/>
          </a:p>
          <a:p>
            <a:pPr algn="just">
              <a:buFont typeface="+mj-lt"/>
              <a:buAutoNum type="arabicPeriod"/>
            </a:pPr>
            <a:r>
              <a:rPr lang="en-US" dirty="0"/>
              <a:t>the deviation from the ideal (descriptive in nature); and lastly</a:t>
            </a:r>
            <a:endParaRPr lang="en-US" dirty="0"/>
          </a:p>
          <a:p>
            <a:pPr algn="just">
              <a:buFont typeface="+mj-lt"/>
              <a:buAutoNum type="arabicPeriod"/>
            </a:pPr>
            <a:r>
              <a:rPr lang="en-US" dirty="0"/>
              <a:t>asserting analytically the </a:t>
            </a:r>
            <a:r>
              <a:rPr lang="en-US" b="1" i="1" u="sng" dirty="0"/>
              <a:t>sorry</a:t>
            </a:r>
            <a:r>
              <a:rPr lang="en-US" dirty="0"/>
              <a:t> state of affairs that will arise or currently arising due to deviations from the ideal, hence the necessity and urgency of the study. </a:t>
            </a:r>
            <a:endParaRPr lang="en-US" dirty="0"/>
          </a:p>
          <a:p>
            <a:pPr algn="just">
              <a:buFont typeface="Wingdings" panose="05000000000000000000" pitchFamily="2" charset="2"/>
              <a:buChar char="q"/>
            </a:pPr>
            <a:endParaRPr lang="en-US" dirty="0"/>
          </a:p>
          <a:p>
            <a:pPr algn="just">
              <a:buFont typeface="Wingdings" panose="05000000000000000000" pitchFamily="2" charset="2"/>
              <a:buChar char="q"/>
            </a:pPr>
            <a:r>
              <a:rPr lang="en-US" dirty="0"/>
              <a:t>A problem may equally arise from methodological approaches, and their divergences, or from inappropriateness of variables and data.  </a:t>
            </a:r>
            <a:endParaRPr lang="en-US" dirty="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t>c. Objectives of the Study</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q"/>
            </a:pPr>
            <a:r>
              <a:rPr lang="en-US" dirty="0"/>
              <a:t>In specifying objectives, a researcher should take the following into consideration:</a:t>
            </a:r>
            <a:endParaRPr lang="en-US" dirty="0"/>
          </a:p>
          <a:p>
            <a:pPr lvl="0">
              <a:buFont typeface="+mj-lt"/>
              <a:buAutoNum type="alphaLcParenR"/>
            </a:pPr>
            <a:r>
              <a:rPr lang="en-US" dirty="0"/>
              <a:t>Intended scope of the study,</a:t>
            </a:r>
            <a:endParaRPr lang="en-US" dirty="0"/>
          </a:p>
          <a:p>
            <a:pPr lvl="0">
              <a:buFont typeface="+mj-lt"/>
              <a:buAutoNum type="alphaLcParenR"/>
            </a:pPr>
            <a:r>
              <a:rPr lang="en-US" dirty="0"/>
              <a:t>Resources (financial and others) available at his or her disposal,</a:t>
            </a:r>
            <a:endParaRPr lang="en-US" dirty="0"/>
          </a:p>
          <a:p>
            <a:pPr lvl="0">
              <a:buFont typeface="+mj-lt"/>
              <a:buAutoNum type="alphaLcParenR"/>
            </a:pPr>
            <a:r>
              <a:rPr lang="en-US" dirty="0"/>
              <a:t>Time frame for completing the study; and </a:t>
            </a:r>
            <a:endParaRPr lang="en-US" dirty="0"/>
          </a:p>
          <a:p>
            <a:pPr lvl="0">
              <a:buFont typeface="+mj-lt"/>
              <a:buAutoNum type="alphaLcParenR"/>
            </a:pPr>
            <a:r>
              <a:rPr lang="en-US" dirty="0"/>
              <a:t>Avoidance of over-ambition and ambiguity (by stating more than necessary objectives that can be achieved).</a:t>
            </a:r>
            <a:endParaRPr lang="en-U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1274620" y="155289"/>
            <a:ext cx="9144000" cy="5693866"/>
          </a:xfrm>
          <a:prstGeom prst="rect">
            <a:avLst/>
          </a:prstGeom>
          <a:noFill/>
          <a:ln w="9525">
            <a:noFill/>
            <a:miter lim="800000"/>
          </a:ln>
          <a:effectLst/>
        </p:spPr>
        <p:txBody>
          <a:bodyPr vert="horz" wrap="square" lIns="91440" tIns="45720" rIns="91440" bIns="45720" numCol="1" anchor="ctr" anchorCtr="0" compatLnSpc="1">
            <a:spAutoFit/>
          </a:bodyPr>
          <a:lstStyle/>
          <a:p>
            <a:pPr algn="ctr" fontAlgn="base">
              <a:spcBef>
                <a:spcPct val="0"/>
              </a:spcBef>
              <a:spcAft>
                <a:spcPct val="0"/>
              </a:spcAft>
            </a:pPr>
            <a:r>
              <a:rPr lang="en-US" sz="1400" b="1" dirty="0">
                <a:latin typeface="Bookman Old Style" panose="02050604050505020204" pitchFamily="18" charset="0"/>
                <a:ea typeface="Calibri" panose="020F0502020204030204" pitchFamily="34" charset="0"/>
                <a:cs typeface="Times New Roman" panose="02020603050405020304" pitchFamily="18" charset="0"/>
              </a:rPr>
              <a:t>OUTLINE </a:t>
            </a:r>
            <a:endParaRPr lang="en-US" sz="1400" b="1" dirty="0">
              <a:latin typeface="Bookman Old Style" panose="02050604050505020204" pitchFamily="18" charset="0"/>
              <a:ea typeface="Calibri" panose="020F0502020204030204" pitchFamily="34" charset="0"/>
              <a:cs typeface="Times New Roman" panose="02020603050405020304" pitchFamily="18" charset="0"/>
            </a:endParaRPr>
          </a:p>
          <a:p>
            <a:pPr lvl="0"/>
            <a:r>
              <a:rPr lang="en-US" sz="1400" dirty="0"/>
              <a:t>1.0   Goals and Objectives</a:t>
            </a:r>
            <a:endParaRPr lang="en-US" sz="1400" dirty="0"/>
          </a:p>
          <a:p>
            <a:pPr lvl="0"/>
            <a:r>
              <a:rPr lang="en-US" sz="1400" dirty="0"/>
              <a:t>2.0   Introduction</a:t>
            </a:r>
            <a:endParaRPr lang="en-US" sz="1400" dirty="0"/>
          </a:p>
          <a:p>
            <a:pPr lvl="0"/>
            <a:r>
              <a:rPr lang="en-US" sz="1400" dirty="0"/>
              <a:t>2.1	Research, its Relevance and Process</a:t>
            </a:r>
            <a:endParaRPr lang="en-US" sz="1400" dirty="0"/>
          </a:p>
          <a:p>
            <a:pPr lvl="0"/>
            <a:r>
              <a:rPr lang="en-US" sz="1400" dirty="0"/>
              <a:t>2.1.1	Relevance of Research</a:t>
            </a:r>
            <a:endParaRPr lang="en-US" sz="1400" dirty="0"/>
          </a:p>
          <a:p>
            <a:pPr lvl="0"/>
            <a:r>
              <a:rPr lang="en-US" sz="1400" dirty="0"/>
              <a:t>2.1.2	Research Process</a:t>
            </a:r>
            <a:endParaRPr lang="en-US" sz="1400" dirty="0"/>
          </a:p>
          <a:p>
            <a:pPr lvl="0"/>
            <a:r>
              <a:rPr lang="en-US" sz="1400" dirty="0"/>
              <a:t>3.0  Structuring a Student’s Research Work</a:t>
            </a:r>
            <a:endParaRPr lang="en-US" sz="1400" dirty="0"/>
          </a:p>
          <a:p>
            <a:pPr lvl="0"/>
            <a:r>
              <a:rPr lang="en-US" sz="1400" dirty="0"/>
              <a:t>3.1   Chapter One: Introduction </a:t>
            </a:r>
            <a:endParaRPr lang="en-US" sz="1400" dirty="0"/>
          </a:p>
          <a:p>
            <a:pPr lvl="0"/>
            <a:r>
              <a:rPr lang="en-US" sz="1400" dirty="0"/>
              <a:t>3.2   Chapter Two: Review of Related </a:t>
            </a:r>
            <a:r>
              <a:rPr lang="en-US" sz="1400" dirty="0" smtClean="0"/>
              <a:t>Literature</a:t>
            </a:r>
            <a:endParaRPr lang="en-US" sz="1400" dirty="0" smtClean="0"/>
          </a:p>
          <a:p>
            <a:pPr lvl="0"/>
            <a:r>
              <a:rPr lang="en-US" sz="1400" dirty="0" smtClean="0"/>
              <a:t>3.3   Chapter Three: Methodology</a:t>
            </a:r>
            <a:endParaRPr lang="en-US" sz="1400" dirty="0" smtClean="0"/>
          </a:p>
          <a:p>
            <a:pPr lvl="0"/>
            <a:r>
              <a:rPr lang="en-US" sz="1400" dirty="0" smtClean="0"/>
              <a:t>3.4   Chapter Four: Data Presentation and Analysis</a:t>
            </a:r>
            <a:endParaRPr lang="en-US" sz="1400" dirty="0" smtClean="0"/>
          </a:p>
          <a:p>
            <a:pPr lvl="0"/>
            <a:r>
              <a:rPr lang="en-US" sz="1400" dirty="0" smtClean="0"/>
              <a:t>3.6   Chapter Five : Discussion or Implications of Results</a:t>
            </a:r>
            <a:endParaRPr lang="en-US" sz="1400" dirty="0" smtClean="0"/>
          </a:p>
          <a:p>
            <a:pPr lvl="0"/>
            <a:r>
              <a:rPr lang="en-US" sz="1400" dirty="0" smtClean="0"/>
              <a:t>3.7   Chapter Six: Summary of Findings, Conclusion and Recommendations</a:t>
            </a:r>
            <a:endParaRPr lang="en-US" sz="1400" dirty="0" smtClean="0"/>
          </a:p>
          <a:p>
            <a:pPr lvl="0"/>
            <a:r>
              <a:rPr lang="en-US" sz="1400" dirty="0" smtClean="0"/>
              <a:t>4.0  Brief Description of Chapter One: Introduction</a:t>
            </a:r>
            <a:endParaRPr lang="en-US" sz="1400" dirty="0" smtClean="0"/>
          </a:p>
          <a:p>
            <a:pPr marL="800100" lvl="1" indent="-342900">
              <a:buFont typeface="+mj-lt"/>
              <a:buAutoNum type="alphaLcParenR"/>
            </a:pPr>
            <a:r>
              <a:rPr lang="en-US" sz="1400" dirty="0" smtClean="0"/>
              <a:t>The Background to the Study</a:t>
            </a:r>
            <a:endParaRPr lang="en-US" sz="1400" dirty="0" smtClean="0"/>
          </a:p>
          <a:p>
            <a:pPr marL="800100" lvl="1" indent="-342900">
              <a:buFont typeface="+mj-lt"/>
              <a:buAutoNum type="alphaLcParenR"/>
            </a:pPr>
            <a:r>
              <a:rPr lang="en-US" sz="1400" dirty="0" smtClean="0"/>
              <a:t>Statement of the Problem</a:t>
            </a:r>
            <a:endParaRPr lang="en-US" sz="1400" dirty="0" smtClean="0"/>
          </a:p>
          <a:p>
            <a:pPr marL="800100" lvl="1" indent="-342900">
              <a:buFont typeface="+mj-lt"/>
              <a:buAutoNum type="alphaLcParenR"/>
            </a:pPr>
            <a:r>
              <a:rPr lang="en-US" sz="1400" dirty="0" smtClean="0"/>
              <a:t>Objectives of the Study</a:t>
            </a:r>
            <a:endParaRPr lang="en-US" sz="1400" dirty="0" smtClean="0"/>
          </a:p>
          <a:p>
            <a:pPr marL="800100" lvl="1" indent="-342900">
              <a:buFont typeface="+mj-lt"/>
              <a:buAutoNum type="alphaLcParenR"/>
            </a:pPr>
            <a:r>
              <a:rPr lang="en-US" sz="1400" dirty="0" smtClean="0"/>
              <a:t>Research Questions</a:t>
            </a:r>
            <a:endParaRPr lang="en-US" sz="1400" dirty="0" smtClean="0"/>
          </a:p>
          <a:p>
            <a:pPr marL="800100" lvl="1" indent="-342900">
              <a:buFont typeface="+mj-lt"/>
              <a:buAutoNum type="alphaLcParenR"/>
            </a:pPr>
            <a:r>
              <a:rPr lang="en-US" sz="1400" dirty="0" smtClean="0"/>
              <a:t>Hypotheses of the Study</a:t>
            </a:r>
            <a:endParaRPr lang="en-US" sz="1400" dirty="0" smtClean="0"/>
          </a:p>
          <a:p>
            <a:pPr marL="800100" lvl="1" indent="-342900">
              <a:buFont typeface="+mj-lt"/>
              <a:buAutoNum type="alphaLcParenR"/>
            </a:pPr>
            <a:r>
              <a:rPr lang="en-US" sz="1400" dirty="0" smtClean="0"/>
              <a:t>Scope </a:t>
            </a:r>
            <a:r>
              <a:rPr lang="en-US" sz="1400" dirty="0"/>
              <a:t>of the Research</a:t>
            </a:r>
            <a:endParaRPr lang="en-US" sz="1400" dirty="0"/>
          </a:p>
          <a:p>
            <a:pPr marL="800100" lvl="1" indent="-342900">
              <a:buFont typeface="+mj-lt"/>
              <a:buAutoNum type="alphaLcParenR"/>
            </a:pPr>
            <a:r>
              <a:rPr lang="en-US" sz="1400" dirty="0"/>
              <a:t>Significance of the Study</a:t>
            </a:r>
            <a:endParaRPr lang="en-US" sz="1400" dirty="0"/>
          </a:p>
          <a:p>
            <a:pPr lvl="1" indent="-457200"/>
            <a:r>
              <a:rPr lang="en-US" sz="1400" dirty="0"/>
              <a:t>5.0  Review of Related Literature</a:t>
            </a:r>
            <a:endParaRPr lang="en-US" sz="1400" dirty="0"/>
          </a:p>
          <a:p>
            <a:pPr lvl="1" indent="-457200"/>
            <a:r>
              <a:rPr lang="en-US" sz="1400" dirty="0"/>
              <a:t>6.0  Sources of Literature</a:t>
            </a:r>
            <a:endParaRPr lang="en-US" sz="1400" dirty="0"/>
          </a:p>
          <a:p>
            <a:pPr lvl="1" indent="-457200"/>
            <a:r>
              <a:rPr lang="en-US" sz="1400" dirty="0"/>
              <a:t>7.0  Qualities of a Good Literature Review</a:t>
            </a:r>
            <a:endParaRPr lang="en-US" sz="1400" dirty="0"/>
          </a:p>
          <a:p>
            <a:pPr lvl="1" indent="-457200"/>
            <a:r>
              <a:rPr lang="en-US" sz="1400" dirty="0"/>
              <a:t>8.0  What I Have Learnt from the Workshop</a:t>
            </a:r>
            <a:endParaRPr lang="en-US" sz="1400" dirty="0"/>
          </a:p>
          <a:p>
            <a:pPr lvl="1" indent="-457200"/>
            <a:r>
              <a:rPr lang="en-US" sz="1400" dirty="0"/>
              <a:t>9.0  </a:t>
            </a:r>
            <a:r>
              <a:rPr lang="en-GB" sz="1400" dirty="0"/>
              <a:t>Summary/Recommendations/Conclusion</a:t>
            </a:r>
            <a:endParaRPr lang="en-US" sz="1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t>d. Research Questions</a:t>
            </a:r>
            <a:endParaRPr lang="en-US" dirty="0"/>
          </a:p>
        </p:txBody>
      </p:sp>
      <p:sp>
        <p:nvSpPr>
          <p:cNvPr id="3" name="Content Placeholder 2"/>
          <p:cNvSpPr>
            <a:spLocks noGrp="1"/>
          </p:cNvSpPr>
          <p:nvPr>
            <p:ph idx="1"/>
          </p:nvPr>
        </p:nvSpPr>
        <p:spPr/>
        <p:txBody>
          <a:bodyPr>
            <a:normAutofit fontScale="92500" lnSpcReduction="20000"/>
          </a:bodyPr>
          <a:lstStyle/>
          <a:p>
            <a:pPr>
              <a:buFont typeface="Wingdings" panose="05000000000000000000" pitchFamily="2" charset="2"/>
              <a:buChar char="q"/>
            </a:pPr>
            <a:r>
              <a:rPr lang="en-US" dirty="0"/>
              <a:t>Research questions must, therefore, be:</a:t>
            </a:r>
            <a:endParaRPr lang="en-US" dirty="0"/>
          </a:p>
          <a:p>
            <a:pPr lvl="0">
              <a:buFont typeface="+mj-lt"/>
              <a:buAutoNum type="arabicPeriod"/>
            </a:pPr>
            <a:r>
              <a:rPr lang="en-US" dirty="0"/>
              <a:t>Specific (clearly stated),</a:t>
            </a:r>
            <a:endParaRPr lang="en-US" dirty="0"/>
          </a:p>
          <a:p>
            <a:pPr lvl="0">
              <a:buFont typeface="+mj-lt"/>
              <a:buAutoNum type="arabicPeriod"/>
            </a:pPr>
            <a:r>
              <a:rPr lang="en-US" dirty="0"/>
              <a:t>Directly related to the title of the research,</a:t>
            </a:r>
            <a:endParaRPr lang="en-US" dirty="0"/>
          </a:p>
          <a:p>
            <a:pPr lvl="0">
              <a:buFont typeface="+mj-lt"/>
              <a:buAutoNum type="arabicPeriod"/>
            </a:pPr>
            <a:r>
              <a:rPr lang="en-US" dirty="0"/>
              <a:t>Derived from the problem of the study,</a:t>
            </a:r>
            <a:endParaRPr lang="en-US" dirty="0"/>
          </a:p>
          <a:p>
            <a:pPr lvl="0">
              <a:buFont typeface="+mj-lt"/>
              <a:buAutoNum type="arabicPeriod"/>
            </a:pPr>
            <a:r>
              <a:rPr lang="en-US" dirty="0"/>
              <a:t>Answerable (such that will yield solutions),</a:t>
            </a:r>
            <a:endParaRPr lang="en-US" dirty="0"/>
          </a:p>
          <a:p>
            <a:pPr lvl="0">
              <a:buFont typeface="+mj-lt"/>
              <a:buAutoNum type="arabicPeriod"/>
            </a:pPr>
            <a:r>
              <a:rPr lang="en-US" dirty="0"/>
              <a:t>Fluid in nature (such that it will motivate enquiry and not immediately elicit “yes” or “no” answers). Examples are questions starting with “How far…?, To what extent…? What are…?, etc. </a:t>
            </a:r>
            <a:endParaRPr lang="en-US" dirty="0"/>
          </a:p>
          <a:p>
            <a:pPr lvl="0">
              <a:buFont typeface="+mj-lt"/>
              <a:buAutoNum type="arabicPeriod"/>
            </a:pPr>
            <a:r>
              <a:rPr lang="en-US" dirty="0"/>
              <a:t>Precise (unambiguous and not lengthy), </a:t>
            </a:r>
            <a:endParaRPr lang="en-US" dirty="0"/>
          </a:p>
          <a:p>
            <a:pPr lvl="0">
              <a:buFont typeface="+mj-lt"/>
              <a:buAutoNum type="arabicPeriod"/>
            </a:pPr>
            <a:r>
              <a:rPr lang="en-US" dirty="0"/>
              <a:t>Serve as guide to the whole study,</a:t>
            </a:r>
            <a:endParaRPr lang="en-US" dirty="0"/>
          </a:p>
          <a:p>
            <a:pPr lvl="0">
              <a:buFont typeface="+mj-lt"/>
              <a:buAutoNum type="arabicPeriod"/>
            </a:pPr>
            <a:r>
              <a:rPr lang="en-US" dirty="0"/>
              <a:t>Exhaustive (in the sense of covering vital issues of the study), and</a:t>
            </a:r>
            <a:endParaRPr lang="en-US" dirty="0"/>
          </a:p>
          <a:p>
            <a:pPr lvl="0">
              <a:buFont typeface="+mj-lt"/>
              <a:buAutoNum type="arabicPeriod"/>
            </a:pPr>
            <a:r>
              <a:rPr lang="en-US" dirty="0"/>
              <a:t>Amenable to empirical tests using data gathered in the process of the research. </a:t>
            </a:r>
            <a:endParaRPr lang="en-US" dirty="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Research Objectives</a:t>
            </a:r>
            <a:endParaRPr lang="en-US"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q"/>
            </a:pPr>
            <a:r>
              <a:rPr lang="en-US" dirty="0"/>
              <a:t>It is normal to state the objectives of a study in operative terms, the essence of which is to give indication at a glance, of the nature of expected tangible outputs. Such terms include the following, among others, depending on the nature of the study:</a:t>
            </a:r>
            <a:endParaRPr lang="en-US" dirty="0"/>
          </a:p>
          <a:p>
            <a:pPr marL="400050" lvl="0" indent="-400050">
              <a:buFont typeface="+mj-lt"/>
              <a:buAutoNum type="romanLcPeriod"/>
            </a:pPr>
            <a:r>
              <a:rPr lang="en-US" dirty="0"/>
              <a:t>To assess….</a:t>
            </a:r>
            <a:endParaRPr lang="en-US" dirty="0"/>
          </a:p>
          <a:p>
            <a:pPr marL="400050" lvl="0" indent="-400050">
              <a:buFont typeface="+mj-lt"/>
              <a:buAutoNum type="romanLcPeriod"/>
            </a:pPr>
            <a:r>
              <a:rPr lang="en-US" dirty="0"/>
              <a:t>To evaluate…..</a:t>
            </a:r>
            <a:endParaRPr lang="en-US" dirty="0"/>
          </a:p>
          <a:p>
            <a:pPr marL="400050" lvl="0" indent="-400050">
              <a:buFont typeface="+mj-lt"/>
              <a:buAutoNum type="romanLcPeriod"/>
            </a:pPr>
            <a:r>
              <a:rPr lang="en-US" dirty="0"/>
              <a:t>To investigate…</a:t>
            </a:r>
            <a:endParaRPr lang="en-US" dirty="0"/>
          </a:p>
          <a:p>
            <a:pPr marL="400050" lvl="0" indent="-400050">
              <a:buFont typeface="+mj-lt"/>
              <a:buAutoNum type="romanLcPeriod"/>
            </a:pPr>
            <a:r>
              <a:rPr lang="en-US" dirty="0"/>
              <a:t>To </a:t>
            </a:r>
            <a:r>
              <a:rPr lang="en-US" dirty="0" err="1"/>
              <a:t>analyse</a:t>
            </a:r>
            <a:r>
              <a:rPr lang="en-US" dirty="0"/>
              <a:t>…..</a:t>
            </a:r>
            <a:endParaRPr lang="en-US" dirty="0"/>
          </a:p>
          <a:p>
            <a:pPr marL="400050" lvl="0" indent="-400050">
              <a:buFont typeface="+mj-lt"/>
              <a:buAutoNum type="romanLcPeriod"/>
            </a:pPr>
            <a:r>
              <a:rPr lang="en-US" dirty="0"/>
              <a:t>To compare…..</a:t>
            </a:r>
            <a:endParaRPr lang="en-US" dirty="0"/>
          </a:p>
          <a:p>
            <a:pPr marL="400050" lvl="0" indent="-400050">
              <a:buFont typeface="+mj-lt"/>
              <a:buAutoNum type="romanLcPeriod"/>
            </a:pPr>
            <a:r>
              <a:rPr lang="en-US" dirty="0"/>
              <a:t>To examine…..</a:t>
            </a:r>
            <a:endParaRPr lang="en-US" dirty="0"/>
          </a:p>
          <a:p>
            <a:pPr marL="0" indent="0">
              <a:buNone/>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90C226"/>
                </a:solidFill>
              </a:rPr>
              <a:t>Research Objectives Cont.</a:t>
            </a:r>
            <a:endParaRPr lang="en-US" dirty="0"/>
          </a:p>
        </p:txBody>
      </p:sp>
      <p:sp>
        <p:nvSpPr>
          <p:cNvPr id="3" name="Content Placeholder 2"/>
          <p:cNvSpPr>
            <a:spLocks noGrp="1"/>
          </p:cNvSpPr>
          <p:nvPr>
            <p:ph idx="1"/>
          </p:nvPr>
        </p:nvSpPr>
        <p:spPr/>
        <p:txBody>
          <a:bodyPr/>
          <a:lstStyle/>
          <a:p>
            <a:pPr marL="400050" lvl="0" indent="-400050">
              <a:buFont typeface="+mj-lt"/>
              <a:buAutoNum type="romanLcPeriod"/>
            </a:pPr>
            <a:r>
              <a:rPr lang="en-US" dirty="0"/>
              <a:t>To establish….</a:t>
            </a:r>
            <a:endParaRPr lang="en-US" dirty="0"/>
          </a:p>
          <a:p>
            <a:pPr marL="400050" lvl="0" indent="-400050">
              <a:buFont typeface="+mj-lt"/>
              <a:buAutoNum type="romanLcPeriod"/>
            </a:pPr>
            <a:r>
              <a:rPr lang="en-US" dirty="0"/>
              <a:t>To measure….</a:t>
            </a:r>
            <a:endParaRPr lang="en-US" dirty="0"/>
          </a:p>
          <a:p>
            <a:pPr marL="400050" lvl="0" indent="-400050">
              <a:buFont typeface="+mj-lt"/>
              <a:buAutoNum type="romanLcPeriod"/>
            </a:pPr>
            <a:r>
              <a:rPr lang="en-US" dirty="0"/>
              <a:t>To describe…..</a:t>
            </a:r>
            <a:endParaRPr lang="en-US" dirty="0"/>
          </a:p>
          <a:p>
            <a:pPr marL="400050" lvl="0" indent="-400050">
              <a:buFont typeface="+mj-lt"/>
              <a:buAutoNum type="romanLcPeriod"/>
            </a:pPr>
            <a:r>
              <a:rPr lang="en-US" dirty="0"/>
              <a:t>To ascertain….</a:t>
            </a:r>
            <a:endParaRPr lang="en-US" dirty="0"/>
          </a:p>
          <a:p>
            <a:pPr marL="400050" lvl="0" indent="-400050">
              <a:buFont typeface="+mj-lt"/>
              <a:buAutoNum type="romanLcPeriod"/>
            </a:pPr>
            <a:r>
              <a:rPr lang="en-US" dirty="0"/>
              <a:t>To determine….</a:t>
            </a:r>
            <a:endParaRPr lang="en-US" dirty="0"/>
          </a:p>
          <a:p>
            <a:pPr marL="400050" lvl="0" indent="-400050">
              <a:buFont typeface="+mj-lt"/>
              <a:buAutoNum type="romanLcPeriod"/>
            </a:pPr>
            <a:r>
              <a:rPr lang="en-US" dirty="0"/>
              <a:t>To identify…..</a:t>
            </a:r>
            <a:endParaRPr lang="en-US" dirty="0"/>
          </a:p>
          <a:p>
            <a:pPr marL="400050" lvl="0" indent="-400050">
              <a:buFont typeface="+mj-lt"/>
              <a:buAutoNum type="romanLcPeriod"/>
            </a:pPr>
            <a:r>
              <a:rPr lang="en-US" dirty="0"/>
              <a:t>To provide…..</a:t>
            </a:r>
            <a:endParaRPr lang="en-US" dirty="0"/>
          </a:p>
          <a:p>
            <a:pPr marL="400050" lvl="0" indent="-400050">
              <a:buFont typeface="+mj-lt"/>
              <a:buAutoNum type="romanLcPeriod"/>
            </a:pPr>
            <a:r>
              <a:rPr lang="en-US" dirty="0"/>
              <a:t>To appraise…….</a:t>
            </a:r>
            <a:endParaRPr lang="en-US" dirty="0"/>
          </a:p>
          <a:p>
            <a:pPr marL="400050" lvl="0" indent="-400050">
              <a:buFont typeface="+mj-lt"/>
              <a:buAutoNum type="romanLcPeriod"/>
            </a:pPr>
            <a:r>
              <a:rPr lang="en-US" dirty="0"/>
              <a:t>Etc. </a:t>
            </a:r>
            <a:endParaRPr lang="en-US" dirty="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Research Objectives Contd.</a:t>
            </a:r>
            <a:endParaRPr lang="en-US" dirty="0"/>
          </a:p>
        </p:txBody>
      </p:sp>
      <p:sp>
        <p:nvSpPr>
          <p:cNvPr id="3" name="Content Placeholder 2"/>
          <p:cNvSpPr>
            <a:spLocks noGrp="1"/>
          </p:cNvSpPr>
          <p:nvPr>
            <p:ph idx="1"/>
          </p:nvPr>
        </p:nvSpPr>
        <p:spPr/>
        <p:txBody>
          <a:bodyPr/>
          <a:lstStyle/>
          <a:p>
            <a:pPr marL="0" indent="0">
              <a:buNone/>
            </a:pPr>
            <a:r>
              <a:rPr lang="en-US" dirty="0"/>
              <a:t>Generally, specific objectives must be SMART in order to remain reasonable: </a:t>
            </a:r>
            <a:endParaRPr lang="en-US" dirty="0"/>
          </a:p>
          <a:p>
            <a:pPr lvl="0">
              <a:buFont typeface="+mj-lt"/>
              <a:buAutoNum type="arabicParenR"/>
            </a:pPr>
            <a:r>
              <a:rPr lang="en-US" dirty="0"/>
              <a:t>Specific: There should be no ambiguity as to its intention. There should be clarity of purpose.</a:t>
            </a:r>
            <a:endParaRPr lang="en-US" dirty="0"/>
          </a:p>
          <a:p>
            <a:pPr lvl="0">
              <a:buFont typeface="+mj-lt"/>
              <a:buAutoNum type="arabicParenR"/>
            </a:pPr>
            <a:r>
              <a:rPr lang="en-US" dirty="0"/>
              <a:t>Measurable: The variables in it are such that can be measured.</a:t>
            </a:r>
            <a:endParaRPr lang="en-US" dirty="0"/>
          </a:p>
          <a:p>
            <a:pPr lvl="0">
              <a:buFont typeface="+mj-lt"/>
              <a:buAutoNum type="arabicParenR"/>
            </a:pPr>
            <a:r>
              <a:rPr lang="en-US" dirty="0"/>
              <a:t>Achievable: It must be attainable.</a:t>
            </a:r>
            <a:endParaRPr lang="en-US" dirty="0"/>
          </a:p>
          <a:p>
            <a:pPr lvl="0">
              <a:buFont typeface="+mj-lt"/>
              <a:buAutoNum type="arabicParenR"/>
            </a:pPr>
            <a:r>
              <a:rPr lang="en-US" dirty="0"/>
              <a:t>Realistic: It makes sense and relates to phenomenon.</a:t>
            </a:r>
            <a:endParaRPr lang="en-US" dirty="0"/>
          </a:p>
          <a:p>
            <a:pPr lvl="0">
              <a:buFont typeface="+mj-lt"/>
              <a:buAutoNum type="arabicParenR"/>
            </a:pPr>
            <a:r>
              <a:rPr lang="en-US" dirty="0"/>
              <a:t>Time bound(</a:t>
            </a:r>
            <a:r>
              <a:rPr lang="en-US" dirty="0" err="1"/>
              <a:t>ed</a:t>
            </a:r>
            <a:r>
              <a:rPr lang="en-US" dirty="0"/>
              <a:t>): It gives an indication of the period (of time) being assessed or studied.</a:t>
            </a:r>
            <a:endParaRPr lang="en-US" dirty="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e. Hypotheses of the Study</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algn="just">
              <a:buFont typeface="Wingdings" panose="05000000000000000000" pitchFamily="2" charset="2"/>
              <a:buChar char="q"/>
            </a:pPr>
            <a:r>
              <a:rPr lang="en-US" dirty="0"/>
              <a:t>These define the relationship that exists between relevant variables in the researcher’s investigation. This relationship could be causal, associational, divergent, comparative, independent, etc. </a:t>
            </a:r>
            <a:endParaRPr lang="en-US" dirty="0"/>
          </a:p>
          <a:p>
            <a:pPr algn="just">
              <a:buFont typeface="Wingdings" panose="05000000000000000000" pitchFamily="2" charset="2"/>
              <a:buChar char="q"/>
            </a:pPr>
            <a:endParaRPr lang="en-US" dirty="0"/>
          </a:p>
          <a:p>
            <a:pPr algn="just">
              <a:buFont typeface="Wingdings" panose="05000000000000000000" pitchFamily="2" charset="2"/>
              <a:buChar char="q"/>
            </a:pPr>
            <a:r>
              <a:rPr lang="en-US" dirty="0"/>
              <a:t>Hypotheses are thus tentative or probabilistic statements which are yet to be tested (to be tested later). Their verification or otherwise is subject to empirical scrutiny through the conduct of relevant tests. </a:t>
            </a:r>
            <a:endParaRPr lang="en-US" dirty="0"/>
          </a:p>
          <a:p>
            <a:pPr algn="just">
              <a:buFont typeface="Wingdings" panose="05000000000000000000" pitchFamily="2" charset="2"/>
              <a:buChar char="q"/>
            </a:pPr>
            <a:endParaRPr lang="en-US" dirty="0"/>
          </a:p>
          <a:p>
            <a:pPr algn="just">
              <a:buFont typeface="Wingdings" panose="05000000000000000000" pitchFamily="2" charset="2"/>
              <a:buChar char="q"/>
            </a:pPr>
            <a:r>
              <a:rPr lang="en-US" dirty="0"/>
              <a:t>They derive from and consequently are extensions of the research questions and objectives of the study. Thus, there has to be synergy between the research questions, the objectives of the study and the research hypotheses.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f. Scope of the Research </a:t>
            </a:r>
            <a:endParaRPr lang="en-US" dirty="0"/>
          </a:p>
        </p:txBody>
      </p:sp>
      <p:sp>
        <p:nvSpPr>
          <p:cNvPr id="3" name="Content Placeholder 2"/>
          <p:cNvSpPr>
            <a:spLocks noGrp="1"/>
          </p:cNvSpPr>
          <p:nvPr>
            <p:ph idx="1"/>
          </p:nvPr>
        </p:nvSpPr>
        <p:spPr>
          <a:xfrm>
            <a:off x="677334" y="2119025"/>
            <a:ext cx="8596668" cy="3880773"/>
          </a:xfrm>
        </p:spPr>
        <p:txBody>
          <a:bodyPr>
            <a:normAutofit fontScale="77500" lnSpcReduction="20000"/>
          </a:bodyPr>
          <a:lstStyle/>
          <a:p>
            <a:pPr>
              <a:buFont typeface="Wingdings" panose="05000000000000000000" pitchFamily="2" charset="2"/>
              <a:buChar char="q"/>
            </a:pPr>
            <a:r>
              <a:rPr lang="en-US" dirty="0"/>
              <a:t>Scope is seen along the following lines:</a:t>
            </a:r>
            <a:endParaRPr lang="en-US" dirty="0"/>
          </a:p>
          <a:p>
            <a:pPr lvl="0" algn="just">
              <a:buFont typeface="+mj-lt"/>
              <a:buAutoNum type="arabicParenR"/>
            </a:pPr>
            <a:r>
              <a:rPr lang="en-US" dirty="0"/>
              <a:t>The time period under-studied: For example, it could be at a point in time, t; or for a period of time, t</a:t>
            </a:r>
            <a:r>
              <a:rPr lang="en-US" baseline="-25000" dirty="0"/>
              <a:t>1</a:t>
            </a:r>
            <a:r>
              <a:rPr lang="en-US" dirty="0"/>
              <a:t> to t</a:t>
            </a:r>
            <a:r>
              <a:rPr lang="en-US" baseline="-25000" dirty="0"/>
              <a:t>2</a:t>
            </a:r>
            <a:r>
              <a:rPr lang="en-US" dirty="0"/>
              <a:t>.</a:t>
            </a:r>
            <a:endParaRPr lang="en-US" dirty="0"/>
          </a:p>
          <a:p>
            <a:pPr lvl="0" algn="just">
              <a:buFont typeface="+mj-lt"/>
              <a:buAutoNum type="arabicParenR"/>
            </a:pPr>
            <a:r>
              <a:rPr lang="en-US" dirty="0"/>
              <a:t>Geography (the area in the world being covered): It could be a local government within a state in a country, a state within a country, a country in an economic zone (e.g. the West African economic community, the South East Economic zone), </a:t>
            </a:r>
            <a:r>
              <a:rPr lang="en-US" dirty="0" err="1"/>
              <a:t>etc</a:t>
            </a:r>
            <a:endParaRPr lang="en-US" dirty="0"/>
          </a:p>
          <a:p>
            <a:pPr lvl="0" algn="just">
              <a:buFont typeface="+mj-lt"/>
              <a:buAutoNum type="arabicParenR"/>
            </a:pPr>
            <a:r>
              <a:rPr lang="en-US" dirty="0"/>
              <a:t>Industry: A particular line of economic activity operating within a particular area which could be a local government, State, country, etc. </a:t>
            </a:r>
            <a:endParaRPr lang="en-US" dirty="0"/>
          </a:p>
          <a:p>
            <a:pPr lvl="0" algn="just">
              <a:buFont typeface="+mj-lt"/>
              <a:buAutoNum type="arabicParenR"/>
            </a:pPr>
            <a:r>
              <a:rPr lang="en-US" dirty="0"/>
              <a:t>Firm: A company or organization operating with an industry.</a:t>
            </a:r>
            <a:endParaRPr lang="en-US" dirty="0"/>
          </a:p>
          <a:p>
            <a:pPr lvl="0" algn="just">
              <a:buFont typeface="+mj-lt"/>
              <a:buAutoNum type="arabicParenR"/>
            </a:pPr>
            <a:r>
              <a:rPr lang="en-US" dirty="0"/>
              <a:t>Variables: The particular ingredients or units for analysis in the study.</a:t>
            </a:r>
            <a:endParaRPr lang="en-US" dirty="0"/>
          </a:p>
          <a:p>
            <a:pPr lvl="0" algn="just">
              <a:buFont typeface="+mj-lt"/>
              <a:buAutoNum type="arabicParenR"/>
            </a:pPr>
            <a:r>
              <a:rPr lang="en-US" dirty="0"/>
              <a:t>Methodology: It might state the approach to be adopted in the analysis without going into details.</a:t>
            </a:r>
            <a:endParaRPr lang="en-US" dirty="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g. Significance of the Study</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a:buFont typeface="Wingdings" panose="05000000000000000000" pitchFamily="2" charset="2"/>
              <a:buChar char="q"/>
            </a:pPr>
            <a:r>
              <a:rPr lang="en-US" dirty="0"/>
              <a:t>Specifically, it may highlight the following:</a:t>
            </a:r>
            <a:endParaRPr lang="en-US" dirty="0"/>
          </a:p>
          <a:p>
            <a:pPr lvl="0" algn="just">
              <a:buFont typeface="+mj-lt"/>
              <a:buAutoNum type="arabicParenR"/>
            </a:pPr>
            <a:r>
              <a:rPr lang="en-US" dirty="0"/>
              <a:t>How and why the outcomes will provide solutions to the problem or challenge that necessitated the study. </a:t>
            </a:r>
            <a:endParaRPr lang="en-US" dirty="0"/>
          </a:p>
          <a:p>
            <a:pPr lvl="0" algn="just">
              <a:buFont typeface="+mj-lt"/>
              <a:buAutoNum type="arabicParenR"/>
            </a:pPr>
            <a:r>
              <a:rPr lang="en-US" dirty="0"/>
              <a:t>How the outcomes will be beneficial to certain groups: Here, the individuals, groups or agencies that will benefit from the study are itemized. For each group, it is shown how they stand to benefit. </a:t>
            </a:r>
            <a:endParaRPr lang="en-US" dirty="0"/>
          </a:p>
          <a:p>
            <a:pPr lvl="0" algn="just">
              <a:buFont typeface="+mj-lt"/>
              <a:buAutoNum type="arabicParenR"/>
            </a:pPr>
            <a:r>
              <a:rPr lang="en-US" dirty="0"/>
              <a:t>How the study’s outcomes will contribute to the body of knowledge in the particular area of investigation: This area is important especially for masters and doctor of philosophy research. At the </a:t>
            </a:r>
            <a:r>
              <a:rPr lang="en-US" dirty="0" err="1"/>
              <a:t>Ph.D</a:t>
            </a:r>
            <a:r>
              <a:rPr lang="en-US" dirty="0"/>
              <a:t> level of research, it is normally expected that the thesis embodies significant contributions to knowledge. The thesis has to be orally defended and significant contributions seen to be true before the examiners can recommend that the degree (</a:t>
            </a:r>
            <a:r>
              <a:rPr lang="en-US" dirty="0" err="1"/>
              <a:t>Ph.D</a:t>
            </a:r>
            <a:r>
              <a:rPr lang="en-US" dirty="0"/>
              <a:t>) be awarded by the relevant university or institution. Most masters degree dissertations or project reports are also orally defended though the level of expectation from them is lower than with </a:t>
            </a:r>
            <a:r>
              <a:rPr lang="en-US" dirty="0" err="1"/>
              <a:t>Ph.D</a:t>
            </a:r>
            <a:r>
              <a:rPr lang="en-US" dirty="0"/>
              <a:t> theses. Candidates are always asked during their orals to state and explain the significant contributions their works have made to knowledge. </a:t>
            </a:r>
            <a:endParaRPr lang="en-US" dirty="0"/>
          </a:p>
          <a:p>
            <a:pPr lvl="0" algn="just">
              <a:buFont typeface="+mj-lt"/>
              <a:buAutoNum type="arabicParenR"/>
            </a:pPr>
            <a:r>
              <a:rPr lang="en-US" dirty="0"/>
              <a:t>How the study will contribute to further empirical research in the area of investigation, and to policy making for accelerated development at the local, state, national and regional levels. </a:t>
            </a:r>
            <a:endParaRPr lang="en-US" dirty="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Significance of the Study Contd.</a:t>
            </a:r>
            <a:endParaRPr lang="en-US" dirty="0"/>
          </a:p>
        </p:txBody>
      </p:sp>
      <p:sp>
        <p:nvSpPr>
          <p:cNvPr id="3" name="Content Placeholder 2"/>
          <p:cNvSpPr>
            <a:spLocks noGrp="1"/>
          </p:cNvSpPr>
          <p:nvPr>
            <p:ph idx="1"/>
          </p:nvPr>
        </p:nvSpPr>
        <p:spPr/>
        <p:txBody>
          <a:bodyPr>
            <a:normAutofit fontScale="90000" lnSpcReduction="10000"/>
          </a:bodyPr>
          <a:lstStyle/>
          <a:p>
            <a:pPr>
              <a:buFont typeface="Wingdings" panose="05000000000000000000" pitchFamily="2" charset="2"/>
              <a:buChar char="q"/>
            </a:pPr>
            <a:r>
              <a:rPr lang="en-US" dirty="0"/>
              <a:t>Also, depending on departments or institutions, this aspect of the research proposal may be divided into two major parts, viz, the practical and academic significance.</a:t>
            </a:r>
            <a:endParaRPr lang="en-US" dirty="0"/>
          </a:p>
          <a:p>
            <a:pPr lvl="0" algn="just">
              <a:buFont typeface="+mj-lt"/>
              <a:buAutoNum type="arabicPeriod"/>
            </a:pPr>
            <a:r>
              <a:rPr lang="en-US" b="1" dirty="0"/>
              <a:t>Practical Significance: </a:t>
            </a:r>
            <a:r>
              <a:rPr lang="en-US" dirty="0"/>
              <a:t>Here, it shall itemize those that will benefit from the work (such as managers, policy makers, regulators and the interested public). Under each of these groups, it will be shown how they will benefit from the work.</a:t>
            </a:r>
            <a:endParaRPr lang="en-US" dirty="0"/>
          </a:p>
          <a:p>
            <a:pPr algn="just">
              <a:buFont typeface="+mj-lt"/>
              <a:buAutoNum type="arabicPeriod"/>
            </a:pPr>
            <a:r>
              <a:rPr lang="en-US" b="1" dirty="0"/>
              <a:t>Academic Significance</a:t>
            </a:r>
            <a:r>
              <a:rPr lang="en-US" dirty="0"/>
              <a:t>: Here, it shall be shown how the study will contribute from the academic perspective viewpoint. Focus will be on enrichment of the relevant literature from (</a:t>
            </a:r>
            <a:r>
              <a:rPr lang="en-US" dirty="0" err="1"/>
              <a:t>i</a:t>
            </a:r>
            <a:r>
              <a:rPr lang="en-US" dirty="0"/>
              <a:t>) conceptual grounds, (ii) theoretical angles, and (iii) empirical perspectives.</a:t>
            </a:r>
            <a:endParaRPr lang="en-US" dirty="0"/>
          </a:p>
          <a:p>
            <a:pPr algn="just">
              <a:buFont typeface="+mj-lt"/>
              <a:buAutoNum type="arabicPeriod"/>
            </a:pPr>
            <a:endParaRPr lang="en-US" dirty="0"/>
          </a:p>
          <a:p>
            <a:pPr marL="0" indent="0" algn="just">
              <a:buFont typeface="+mj-lt"/>
              <a:buNone/>
            </a:pPr>
            <a:r>
              <a:rPr lang="en-US" dirty="0"/>
              <a:t>OR it be deleanated into different itemised groups and it will be shown how they individually stand to benefit from the study.</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BRIEF ON LITERATURE REVIEW OR REVIEW OF RELATED LITERATURE.</a:t>
            </a:r>
            <a:endParaRPr lang="en-US"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q"/>
            </a:pPr>
            <a:r>
              <a:rPr lang="en-US" dirty="0"/>
              <a:t> A good review of literature around a topic should function along the following lines:</a:t>
            </a:r>
            <a:endParaRPr lang="en-US" dirty="0"/>
          </a:p>
          <a:p>
            <a:pPr lvl="0">
              <a:buFont typeface="Wingdings" panose="05000000000000000000" pitchFamily="2" charset="2"/>
              <a:buChar char="v"/>
            </a:pPr>
            <a:r>
              <a:rPr lang="en-US" dirty="0"/>
              <a:t>It must establish why the topic is worth being researched upon. In this respect, it should reveal its importance as it relates to the problem under study as well as within the context of studies undertaken in the past. </a:t>
            </a:r>
            <a:endParaRPr lang="en-US" dirty="0"/>
          </a:p>
          <a:p>
            <a:pPr lvl="0">
              <a:buFont typeface="Wingdings" panose="05000000000000000000" pitchFamily="2" charset="2"/>
              <a:buChar char="v"/>
            </a:pPr>
            <a:r>
              <a:rPr lang="en-US" dirty="0"/>
              <a:t>It will reveal the structure of the problem, the challenge, knowledge gap or lacuna under investigation. A problem may have diverse parts.</a:t>
            </a:r>
            <a:endParaRPr lang="en-US" dirty="0"/>
          </a:p>
          <a:p>
            <a:pPr>
              <a:buFont typeface="Wingdings" panose="05000000000000000000" pitchFamily="2" charset="2"/>
              <a:buChar char="v"/>
            </a:pPr>
            <a:r>
              <a:rPr lang="en-US" dirty="0"/>
              <a:t>Literature will identify relevant variables to the topic and problem and also the conceptual and relations issues surrounding them.</a:t>
            </a:r>
            <a:endParaRPr lang="en-US" dirty="0"/>
          </a:p>
          <a:p>
            <a:pPr>
              <a:buFont typeface="Wingdings" panose="05000000000000000000" pitchFamily="2" charset="2"/>
              <a:buChar char="v"/>
            </a:pPr>
            <a:r>
              <a:rPr lang="en-US" dirty="0"/>
              <a:t>It provides the researcher with an up-to-date account of relevant theories to his topic of research.</a:t>
            </a:r>
            <a:endParaRPr lang="en-US" dirty="0"/>
          </a:p>
          <a:p>
            <a:pPr marL="0" indent="0">
              <a:buNone/>
            </a:pP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Literature Review Contd.</a:t>
            </a:r>
            <a:endParaRPr lang="en-US" dirty="0"/>
          </a:p>
        </p:txBody>
      </p:sp>
      <p:sp>
        <p:nvSpPr>
          <p:cNvPr id="3" name="Content Placeholder 2"/>
          <p:cNvSpPr>
            <a:spLocks noGrp="1"/>
          </p:cNvSpPr>
          <p:nvPr>
            <p:ph idx="1"/>
          </p:nvPr>
        </p:nvSpPr>
        <p:spPr/>
        <p:txBody>
          <a:bodyPr>
            <a:normAutofit lnSpcReduction="10000"/>
          </a:bodyPr>
          <a:lstStyle/>
          <a:p>
            <a:pPr algn="just">
              <a:buFont typeface="Wingdings" panose="05000000000000000000" pitchFamily="2" charset="2"/>
              <a:buChar char="v"/>
            </a:pPr>
            <a:r>
              <a:rPr lang="en-US" dirty="0"/>
              <a:t>It shows evidence of how the relevant theories were applied elsewhere in order to solve the problem under investigation or associated problems.</a:t>
            </a:r>
            <a:endParaRPr lang="en-US" dirty="0"/>
          </a:p>
          <a:p>
            <a:pPr algn="just">
              <a:buFont typeface="Wingdings" panose="05000000000000000000" pitchFamily="2" charset="2"/>
              <a:buChar char="v"/>
            </a:pPr>
            <a:r>
              <a:rPr lang="en-US" dirty="0"/>
              <a:t>Literature also reveals researches carried out in the past that were directed at solving the current problem or related lacuna. </a:t>
            </a:r>
            <a:endParaRPr lang="en-US" dirty="0"/>
          </a:p>
          <a:p>
            <a:pPr algn="just">
              <a:buFont typeface="Wingdings" panose="05000000000000000000" pitchFamily="2" charset="2"/>
              <a:buChar char="v"/>
            </a:pPr>
            <a:r>
              <a:rPr lang="en-US" dirty="0"/>
              <a:t>Literature equally reveals the methodologies that had been applied in the past in tackling the problem.</a:t>
            </a:r>
            <a:endParaRPr lang="en-US" dirty="0"/>
          </a:p>
          <a:p>
            <a:pPr algn="just">
              <a:buFont typeface="Wingdings" panose="05000000000000000000" pitchFamily="2" charset="2"/>
              <a:buChar char="v"/>
            </a:pPr>
            <a:r>
              <a:rPr lang="en-US" dirty="0"/>
              <a:t>The review will show the relevant empirical researches earlier carried out in the area of investigation, revealing the names of the authors of the published works, the methodologies adopted and their findings.  </a:t>
            </a:r>
            <a:endParaRPr lang="en-US" dirty="0"/>
          </a:p>
          <a:p>
            <a:pPr algn="just">
              <a:buFont typeface="Wingdings" panose="05000000000000000000" pitchFamily="2" charset="2"/>
              <a:buChar char="v"/>
            </a:pPr>
            <a:r>
              <a:rPr lang="en-US" dirty="0"/>
              <a:t>In the process of review of related literature, relevant data, especially those of time-series nature, may be gathered by the researcher. </a:t>
            </a:r>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12192000" cy="6063198"/>
          </a:xfrm>
          <a:prstGeom prst="rect">
            <a:avLst/>
          </a:prstGeom>
        </p:spPr>
        <p:txBody>
          <a:bodyPr wrap="square">
            <a:spAutoFit/>
          </a:bodyPr>
          <a:lstStyle/>
          <a:p>
            <a:pPr algn="ctr" fontAlgn="base">
              <a:spcBef>
                <a:spcPct val="0"/>
              </a:spcBef>
              <a:spcAft>
                <a:spcPct val="0"/>
              </a:spcAft>
            </a:pPr>
            <a:endParaRPr lang="en-US" sz="3600" b="1" dirty="0">
              <a:latin typeface="Bookman Old Style" panose="02050604050505020204" pitchFamily="18" charset="0"/>
              <a:ea typeface="Calibri" panose="020F0502020204030204" pitchFamily="34" charset="0"/>
              <a:cs typeface="Times New Roman" panose="02020603050405020304" pitchFamily="18" charset="0"/>
            </a:endParaRPr>
          </a:p>
          <a:p>
            <a:pPr algn="ctr" fontAlgn="base">
              <a:spcBef>
                <a:spcPct val="0"/>
              </a:spcBef>
              <a:spcAft>
                <a:spcPct val="0"/>
              </a:spcAft>
            </a:pPr>
            <a:r>
              <a:rPr lang="en-US" sz="3600" b="1" dirty="0">
                <a:latin typeface="Bookman Old Style" panose="02050604050505020204" pitchFamily="18" charset="0"/>
                <a:ea typeface="Calibri" panose="020F0502020204030204" pitchFamily="34" charset="0"/>
                <a:cs typeface="Times New Roman" panose="02020603050405020304" pitchFamily="18" charset="0"/>
              </a:rPr>
              <a:t>1.0 GOALS AND OBJECTIVES</a:t>
            </a:r>
            <a:endParaRPr lang="en-US" sz="3600" b="1" dirty="0">
              <a:latin typeface="Bookman Old Style" panose="02050604050505020204" pitchFamily="18" charset="0"/>
              <a:ea typeface="Calibri" panose="020F0502020204030204" pitchFamily="34" charset="0"/>
              <a:cs typeface="Times New Roman" panose="02020603050405020304" pitchFamily="18" charset="0"/>
            </a:endParaRPr>
          </a:p>
          <a:p>
            <a:r>
              <a:rPr lang="en-US" sz="3200" dirty="0">
                <a:latin typeface="Bookman Old Style" panose="02050604050505020204" pitchFamily="18" charset="0"/>
                <a:cs typeface="Times New Roman" panose="02020603050405020304" pitchFamily="18" charset="0"/>
              </a:rPr>
              <a:t> Participants are to understand:</a:t>
            </a:r>
            <a:endParaRPr lang="en-US" sz="3200" dirty="0">
              <a:latin typeface="Bookman Old Style" panose="02050604050505020204" pitchFamily="18" charset="0"/>
              <a:cs typeface="Times New Roman" panose="02020603050405020304" pitchFamily="18" charset="0"/>
            </a:endParaRPr>
          </a:p>
          <a:p>
            <a:pPr marL="571500" indent="-571500">
              <a:buFont typeface="+mj-lt"/>
              <a:buAutoNum type="romanLcPeriod"/>
            </a:pPr>
            <a:r>
              <a:rPr lang="en-US" sz="3200" dirty="0"/>
              <a:t>The process of carrying out a research work (participants are postgraduate students),</a:t>
            </a:r>
            <a:endParaRPr lang="en-US" sz="3200" dirty="0"/>
          </a:p>
          <a:p>
            <a:pPr marL="571500" lvl="0" indent="-571500">
              <a:buFont typeface="+mj-lt"/>
              <a:buAutoNum type="romanLcPeriod"/>
            </a:pPr>
            <a:r>
              <a:rPr lang="en-US" sz="3200" dirty="0"/>
              <a:t>How to explore literature in  </a:t>
            </a:r>
            <a:r>
              <a:rPr lang="en-US" sz="3200" dirty="0" smtClean="0"/>
              <a:t>the area </a:t>
            </a:r>
            <a:r>
              <a:rPr lang="en-US" sz="3200" dirty="0"/>
              <a:t>of interest and identify the main problem or challenge or the lacuna or knowledge gap, etc. that has to be investigated, </a:t>
            </a:r>
            <a:endParaRPr lang="en-US" sz="3200" dirty="0"/>
          </a:p>
          <a:p>
            <a:pPr marL="571500" lvl="0" indent="-571500">
              <a:buFont typeface="+mj-lt"/>
              <a:buAutoNum type="romanLcPeriod"/>
            </a:pPr>
            <a:r>
              <a:rPr lang="en-US" sz="3200" dirty="0"/>
              <a:t>The research questions to be addressed during investigation, </a:t>
            </a:r>
            <a:endParaRPr lang="en-US" sz="3200" dirty="0"/>
          </a:p>
          <a:p>
            <a:pPr marL="571500" lvl="0" indent="-571500">
              <a:buFont typeface="+mj-lt"/>
              <a:buAutoNum type="romanLcPeriod"/>
            </a:pPr>
            <a:r>
              <a:rPr lang="en-US" sz="3200" dirty="0"/>
              <a:t>The methodology of research, and</a:t>
            </a:r>
            <a:endParaRPr lang="en-US" sz="3200" dirty="0"/>
          </a:p>
          <a:p>
            <a:pPr marL="571500" lvl="0" indent="-571500">
              <a:buFont typeface="+mj-lt"/>
              <a:buAutoNum type="romanLcPeriod"/>
            </a:pPr>
            <a:r>
              <a:rPr lang="en-US" sz="3200" dirty="0"/>
              <a:t>Beyond proposal and analysis; research writing and </a:t>
            </a:r>
            <a:r>
              <a:rPr lang="en-US" sz="3200" dirty="0" err="1"/>
              <a:t>defence</a:t>
            </a:r>
            <a:r>
              <a:rPr lang="en-US" sz="3200" dirty="0"/>
              <a:t>. </a:t>
            </a:r>
            <a:endParaRPr lang="en-US" sz="3200" dirty="0"/>
          </a:p>
          <a:p>
            <a:pPr algn="ctr" fontAlgn="base">
              <a:spcBef>
                <a:spcPct val="0"/>
              </a:spcBef>
              <a:spcAft>
                <a:spcPct val="0"/>
              </a:spcAft>
            </a:pPr>
            <a:endParaRPr lang="en-US" sz="2800" b="1" dirty="0">
              <a:latin typeface="Bookman Old Style" panose="02050604050505020204" pitchFamily="18" charset="0"/>
              <a:ea typeface="Calibri" panose="020F0502020204030204" pitchFamily="34" charset="0"/>
              <a:cs typeface="Times New Roman" panose="02020603050405020304"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normAutofit fontScale="90000"/>
          </a:bodyPr>
          <a:lstStyle/>
          <a:p>
            <a:pPr algn="ctr"/>
            <a:r>
              <a:rPr lang="en-US" b="1" dirty="0"/>
              <a:t> Sources of Literature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Main sources of literature or materials to be reviewed include as follows:</a:t>
            </a:r>
            <a:endParaRPr lang="en-US" dirty="0"/>
          </a:p>
          <a:p>
            <a:pPr lvl="0">
              <a:buFont typeface="+mj-lt"/>
              <a:buAutoNum type="arabicParenR"/>
            </a:pPr>
            <a:r>
              <a:rPr lang="en-US" dirty="0"/>
              <a:t>Publication containing theories in relevant areas of study – Information on theories can be easily found (located) in academic journals and textbooks.</a:t>
            </a:r>
            <a:endParaRPr lang="en-US" dirty="0"/>
          </a:p>
          <a:p>
            <a:pPr lvl="0">
              <a:buFont typeface="+mj-lt"/>
              <a:buAutoNum type="arabicParenR"/>
            </a:pPr>
            <a:r>
              <a:rPr lang="en-US" dirty="0"/>
              <a:t>Conceptual issues can be found in journals and text books and even published conference proceedings. These may be available in soft copies in the relevant internet sites as well as in hard copies (as hard copy published materials). </a:t>
            </a:r>
            <a:endParaRPr lang="en-US" dirty="0"/>
          </a:p>
          <a:p>
            <a:pPr lvl="0">
              <a:buFont typeface="+mj-lt"/>
              <a:buAutoNum type="arabicParenR"/>
            </a:pPr>
            <a:r>
              <a:rPr lang="en-US" dirty="0"/>
              <a:t>Issues of perception and public opinions and the like can be found in newspapers, magazines, periodicals of varied nature and even through verbal transmissions. The social media have recently become avenues through which people vent out their views. </a:t>
            </a:r>
            <a:endParaRPr lang="en-US" dirty="0"/>
          </a:p>
          <a:p>
            <a:pPr lvl="0">
              <a:buFont typeface="+mj-lt"/>
              <a:buAutoNum type="arabicParenR"/>
            </a:pPr>
            <a:r>
              <a:rPr lang="en-US" dirty="0"/>
              <a:t>Empirical works (completed and published works) are mainly found in journals and other relevant publications. There are many and varied journal publications in journals. Discussion of empirical works and also often found in text books.</a:t>
            </a:r>
            <a:endParaRPr lang="en-US" dirty="0"/>
          </a:p>
          <a:p>
            <a:pPr lvl="0">
              <a:buFont typeface="+mj-lt"/>
              <a:buAutoNum type="arabicParenR"/>
            </a:pPr>
            <a:r>
              <a:rPr lang="en-US" dirty="0"/>
              <a:t>Issues of methodology are mainly incorporated in books and researched works in journals. There are also research institutes that publish methods of research investigation which they have evolved over time.</a:t>
            </a:r>
            <a:endParaRPr lang="en-US" dirty="0"/>
          </a:p>
          <a:p>
            <a:pPr lvl="0">
              <a:buFont typeface="+mj-lt"/>
              <a:buAutoNum type="arabicParenR"/>
            </a:pPr>
            <a:r>
              <a:rPr lang="en-US" dirty="0"/>
              <a:t>Others: Here, we are looking at archival records, narrative correspondences and sundry publications. </a:t>
            </a:r>
            <a:endParaRPr lang="en-US" dirty="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Qualities of a Good Literature Review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For a literature to be considered good, it must incorporate the following, among others:</a:t>
            </a:r>
            <a:endParaRPr lang="en-US" dirty="0"/>
          </a:p>
          <a:p>
            <a:pPr lvl="0" algn="just">
              <a:buFont typeface="Wingdings" panose="05000000000000000000" pitchFamily="2" charset="2"/>
              <a:buChar char="q"/>
            </a:pPr>
            <a:r>
              <a:rPr lang="en-US" dirty="0"/>
              <a:t>Discussion must relate to the background and problem statement under investigation (study). We had discussed issues around problem statement much earlier in this chapter. </a:t>
            </a:r>
            <a:endParaRPr lang="en-US" dirty="0"/>
          </a:p>
          <a:p>
            <a:pPr lvl="0" algn="just">
              <a:buFont typeface="Wingdings" panose="05000000000000000000" pitchFamily="2" charset="2"/>
              <a:buChar char="q"/>
            </a:pPr>
            <a:r>
              <a:rPr lang="en-US" dirty="0"/>
              <a:t>It must identify and discuss the relevant concepts of the study and issues around them including how they contribute to explaining the problem statement.</a:t>
            </a:r>
            <a:endParaRPr lang="en-US" dirty="0"/>
          </a:p>
          <a:p>
            <a:pPr lvl="0" algn="just">
              <a:buFont typeface="Wingdings" panose="05000000000000000000" pitchFamily="2" charset="2"/>
              <a:buChar char="q"/>
            </a:pPr>
            <a:r>
              <a:rPr lang="en-US" dirty="0"/>
              <a:t>It must incorporate and discuss relevant theories against the background of the topic and problem statement within the context of previous studies. In this respect, some theories may be emphasizing variables of economic and social nature or of even political or psychological nature, however applicable. </a:t>
            </a:r>
            <a:endParaRPr lang="en-US" dirty="0"/>
          </a:p>
          <a:p>
            <a:pPr lvl="0" algn="just">
              <a:buFont typeface="Wingdings" panose="05000000000000000000" pitchFamily="2" charset="2"/>
              <a:buChar char="q"/>
            </a:pPr>
            <a:r>
              <a:rPr lang="en-US" dirty="0"/>
              <a:t>It should incorporate previous related empirical studies within the context of their methodology (research design, models, techniques of analysis, </a:t>
            </a:r>
            <a:r>
              <a:rPr lang="en-US" dirty="0" err="1"/>
              <a:t>etc</a:t>
            </a:r>
            <a:r>
              <a:rPr lang="en-US" dirty="0"/>
              <a:t>) and findings. It is not uncommon to the many works in economics, management, accounting, marketing and social sciences to produce conflicting evidences or results. In this light, while results emanating from some specific studies might be in agreement with those from some other studies, or their results might be conflicting. Such contradicting results may be as a result of differences in aspects of methodology. </a:t>
            </a:r>
            <a:endParaRPr lang="en-US" dirty="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 Qualities of a Good Literature Review Contd.</a:t>
            </a:r>
            <a:endParaRPr lang="en-US" dirty="0"/>
          </a:p>
        </p:txBody>
      </p:sp>
      <p:sp>
        <p:nvSpPr>
          <p:cNvPr id="3" name="Content Placeholder 2"/>
          <p:cNvSpPr>
            <a:spLocks noGrp="1"/>
          </p:cNvSpPr>
          <p:nvPr>
            <p:ph idx="1"/>
          </p:nvPr>
        </p:nvSpPr>
        <p:spPr/>
        <p:txBody>
          <a:bodyPr>
            <a:normAutofit fontScale="70000" lnSpcReduction="20000"/>
          </a:bodyPr>
          <a:lstStyle/>
          <a:p>
            <a:pPr lvl="0" algn="just">
              <a:buFont typeface="Wingdings" panose="05000000000000000000" pitchFamily="2" charset="2"/>
              <a:buChar char="q"/>
            </a:pPr>
            <a:r>
              <a:rPr lang="en-US" dirty="0"/>
              <a:t>Literature should reveal the environments in which earlier related empirical works were carried out. In this respect, it might group the reviewed works using certain criteria. For instance, it might classify them in terms of areas in which they were carried such as emerging economies, developing economies and developed economies. It could be delineated into those from low-income, middle-income and high-income countries. It could also be studies classified as carried out in industrial or non-industrial enclaves within a country. Different types of criteria may be adopted by the researcher in classifying where previous studies were carried out. </a:t>
            </a:r>
            <a:endParaRPr lang="en-US" dirty="0"/>
          </a:p>
          <a:p>
            <a:pPr lvl="0" algn="just">
              <a:buFont typeface="Wingdings" panose="05000000000000000000" pitchFamily="2" charset="2"/>
              <a:buChar char="q"/>
            </a:pPr>
            <a:r>
              <a:rPr lang="en-US" dirty="0"/>
              <a:t>It should reveal the type and nature of data used in relevant empirical works in some. In many advanced economies, the nature of data is so complex and highly disaggregated. A researcher carrying out similar studies in developing countries may notice, to his dismay, that available data for his may not exist in the disaggregated forms as prevalent in developed economies. At times, the types of data available in the advanced economies may not be available in developing economies. With this exposure form literature, the researcher may have to modify his methodology in order to accommodate the type of data available to him.</a:t>
            </a:r>
            <a:endParaRPr lang="en-US" dirty="0"/>
          </a:p>
          <a:p>
            <a:pPr lvl="0" algn="just">
              <a:buFont typeface="Wingdings" panose="05000000000000000000" pitchFamily="2" charset="2"/>
              <a:buChar char="q"/>
            </a:pPr>
            <a:r>
              <a:rPr lang="en-US" dirty="0"/>
              <a:t>A good literature review should reveal the types of conclusion reached from previous relevant studies and the recommendation made. It will easily show how the recommendations flowed from the findings. It may also reveal the contributions to knowledge by such researches and gaps or areas that need to be covered. </a:t>
            </a:r>
            <a:endParaRPr lang="en-US" dirty="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Further on work structure and other issues</a:t>
            </a:r>
            <a:endParaRPr lang="en-US"/>
          </a:p>
        </p:txBody>
      </p:sp>
      <p:sp>
        <p:nvSpPr>
          <p:cNvPr id="3" name="Content Placeholder 2"/>
          <p:cNvSpPr>
            <a:spLocks noGrp="1"/>
          </p:cNvSpPr>
          <p:nvPr>
            <p:ph idx="1"/>
          </p:nvPr>
        </p:nvSpPr>
        <p:spPr/>
        <p:txBody>
          <a:bodyPr/>
          <a:lstStyle/>
          <a:p>
            <a:pPr marL="0" indent="0">
              <a:buNone/>
            </a:pPr>
            <a:r>
              <a:rPr lang="en-US" sz="5400" dirty="0"/>
              <a:t>Further discussions on methodology, among others (</a:t>
            </a:r>
            <a:r>
              <a:rPr lang="en-US" sz="5400" dirty="0" err="1"/>
              <a:t>referencing,oral</a:t>
            </a:r>
            <a:r>
              <a:rPr lang="en-US" sz="5400" dirty="0"/>
              <a:t> </a:t>
            </a:r>
            <a:r>
              <a:rPr lang="en-US" sz="5400" dirty="0" err="1"/>
              <a:t>defence</a:t>
            </a:r>
            <a:r>
              <a:rPr lang="en-US" sz="5400" dirty="0"/>
              <a:t>, place of ethics in </a:t>
            </a:r>
            <a:r>
              <a:rPr lang="en-US" sz="5400" dirty="0" err="1"/>
              <a:t>research,etc</a:t>
            </a:r>
            <a:r>
              <a:rPr lang="en-US" sz="5400" dirty="0"/>
              <a:t>) : to be more interactively discussed.</a:t>
            </a:r>
            <a:endParaRPr lang="en-US" sz="5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000" dirty="0">
                <a:latin typeface="Times New Roman" panose="02020603050405020304" pitchFamily="18" charset="0"/>
                <a:cs typeface="Times New Roman" panose="02020603050405020304" pitchFamily="18" charset="0"/>
              </a:rPr>
              <a:t>ASSIGMENT FOR INTERACTIVE </a:t>
            </a:r>
            <a:r>
              <a:rPr lang="en-GB" sz="4000" dirty="0" smtClean="0">
                <a:latin typeface="Times New Roman" panose="02020603050405020304" pitchFamily="18" charset="0"/>
                <a:cs typeface="Times New Roman" panose="02020603050405020304" pitchFamily="18" charset="0"/>
              </a:rPr>
              <a:t>DISCUSSION</a:t>
            </a:r>
            <a:endParaRPr lang="en-GB"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gn="ctr">
              <a:buNone/>
            </a:pPr>
            <a:r>
              <a:rPr lang="en-GB" b="1" dirty="0"/>
              <a:t>Group One: </a:t>
            </a:r>
            <a:endParaRPr lang="en-GB" b="1" dirty="0" smtClean="0"/>
          </a:p>
          <a:p>
            <a:pPr marL="0" indent="0" algn="ctr">
              <a:buNone/>
            </a:pPr>
            <a:r>
              <a:rPr lang="en-GB" dirty="0" smtClean="0"/>
              <a:t>Choose </a:t>
            </a:r>
            <a:r>
              <a:rPr lang="en-GB" dirty="0"/>
              <a:t>a researchable  topic and discuss how to research on it. </a:t>
            </a:r>
            <a:endParaRPr lang="en-GB" dirty="0" smtClean="0"/>
          </a:p>
          <a:p>
            <a:pPr marL="0" indent="0">
              <a:buNone/>
            </a:pPr>
            <a:endParaRPr lang="en-GB" dirty="0"/>
          </a:p>
          <a:p>
            <a:pPr marL="0" indent="0" algn="ctr">
              <a:buNone/>
            </a:pPr>
            <a:r>
              <a:rPr lang="en-GB" b="1" dirty="0"/>
              <a:t>Group </a:t>
            </a:r>
            <a:r>
              <a:rPr lang="en-GB" b="1" dirty="0" smtClean="0"/>
              <a:t>Two</a:t>
            </a:r>
            <a:endParaRPr lang="en-GB" b="1" dirty="0" smtClean="0"/>
          </a:p>
          <a:p>
            <a:pPr marL="0" indent="0" algn="ctr">
              <a:buNone/>
            </a:pPr>
            <a:r>
              <a:rPr lang="en-GB" dirty="0" smtClean="0"/>
              <a:t>Choose </a:t>
            </a:r>
            <a:r>
              <a:rPr lang="en-GB" dirty="0"/>
              <a:t>a researchable  topic and discuss how to write a proposal on it. </a:t>
            </a:r>
            <a:endParaRPr lang="en-GB" dirty="0"/>
          </a:p>
          <a:p>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63639"/>
            <a:ext cx="10972800" cy="1383449"/>
          </a:xfrm>
        </p:spPr>
        <p:txBody>
          <a:bodyPr>
            <a:normAutofit fontScale="90000"/>
          </a:bodyPr>
          <a:lstStyle/>
          <a:p>
            <a:pPr algn="ctr"/>
            <a:r>
              <a:rPr lang="en-GB" dirty="0">
                <a:latin typeface="Times New Roman" panose="02020603050405020304" pitchFamily="18" charset="0"/>
                <a:cs typeface="Times New Roman" panose="02020603050405020304" pitchFamily="18" charset="0"/>
              </a:rPr>
              <a:t>8.0 WHAT I HAVE LEARNT FROM THE </a:t>
            </a:r>
            <a:r>
              <a:rPr lang="en-GB" dirty="0" smtClean="0">
                <a:latin typeface="Times New Roman" panose="02020603050405020304" pitchFamily="18" charset="0"/>
                <a:cs typeface="Times New Roman" panose="02020603050405020304" pitchFamily="18" charset="0"/>
              </a:rPr>
              <a:t>WORKSHOP</a:t>
            </a: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GB" dirty="0">
                <a:latin typeface="Times New Roman" panose="02020603050405020304" pitchFamily="18" charset="0"/>
                <a:cs typeface="Times New Roman" panose="02020603050405020304" pitchFamily="18" charset="0"/>
              </a:rPr>
              <a:t>At the end of this presentation, participants must have understood:</a:t>
            </a:r>
            <a:endParaRPr lang="en-GB"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The importance of a student’s research work.</a:t>
            </a:r>
            <a:endParaRPr lang="en-GB"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Ability to explore literature in his area of interest and identify the main problem or challenge or the lacuna or knowledge gap, etc. that has to be investigated. </a:t>
            </a:r>
            <a:endParaRPr lang="en-GB"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Understood research questions to be addressed during investigation and</a:t>
            </a:r>
            <a:endParaRPr lang="en-GB"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Understood methodology of research.</a:t>
            </a:r>
            <a:endParaRPr lang="en-GB"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How to go about data analysis.</a:t>
            </a:r>
            <a:endParaRPr lang="en-GB"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Understood research writing </a:t>
            </a:r>
            <a:r>
              <a:rPr lang="en-GB">
                <a:latin typeface="Times New Roman" panose="02020603050405020304" pitchFamily="18" charset="0"/>
                <a:cs typeface="Times New Roman" panose="02020603050405020304" pitchFamily="18" charset="0"/>
              </a:rPr>
              <a:t>and </a:t>
            </a:r>
            <a:r>
              <a:rPr lang="en-GB" smtClean="0">
                <a:latin typeface="Times New Roman" panose="02020603050405020304" pitchFamily="18" charset="0"/>
                <a:cs typeface="Times New Roman" panose="02020603050405020304" pitchFamily="18" charset="0"/>
              </a:rPr>
              <a:t>defence</a:t>
            </a:r>
            <a:r>
              <a:rPr lang="en-GB" dirty="0">
                <a:latin typeface="Times New Roman" panose="02020603050405020304" pitchFamily="18" charset="0"/>
                <a:cs typeface="Times New Roman" panose="02020603050405020304" pitchFamily="18" charset="0"/>
              </a:rPr>
              <a:t>.</a:t>
            </a:r>
            <a:endParaRPr lang="en-GB" dirty="0">
              <a:latin typeface="Times New Roman" panose="02020603050405020304" pitchFamily="18" charset="0"/>
              <a:cs typeface="Times New Roman" panose="02020603050405020304" pitchFamily="18" charset="0"/>
            </a:endParaRPr>
          </a:p>
          <a:p>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Conclusion</a:t>
            </a:r>
            <a:endParaRPr lang="en-US" dirty="0"/>
          </a:p>
        </p:txBody>
      </p:sp>
      <p:sp>
        <p:nvSpPr>
          <p:cNvPr id="3" name="Content Placeholder 2"/>
          <p:cNvSpPr>
            <a:spLocks noGrp="1"/>
          </p:cNvSpPr>
          <p:nvPr>
            <p:ph idx="1"/>
          </p:nvPr>
        </p:nvSpPr>
        <p:spPr/>
        <p:txBody>
          <a:bodyPr>
            <a:normAutofit/>
          </a:bodyPr>
          <a:lstStyle/>
          <a:p>
            <a:endParaRPr lang="en-US" dirty="0"/>
          </a:p>
          <a:p>
            <a:endParaRPr lang="en-US" dirty="0"/>
          </a:p>
          <a:p>
            <a:r>
              <a:rPr lang="en-US" sz="8000" dirty="0"/>
              <a:t>THANK YOU </a:t>
            </a:r>
            <a:endParaRPr lang="en-US" sz="8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2.1 Research, Its Relevance and Process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q"/>
            </a:pPr>
            <a:r>
              <a:rPr lang="en-US" dirty="0"/>
              <a:t>Research has been from several perspectives:</a:t>
            </a:r>
            <a:endParaRPr lang="en-US" dirty="0"/>
          </a:p>
          <a:p>
            <a:pPr marL="0" indent="0">
              <a:buNone/>
            </a:pPr>
            <a:endParaRPr lang="en-US" dirty="0"/>
          </a:p>
          <a:p>
            <a:pPr>
              <a:buFont typeface="Wingdings" panose="05000000000000000000" pitchFamily="2" charset="2"/>
              <a:buChar char="Ø"/>
            </a:pPr>
            <a:r>
              <a:rPr lang="en-US" dirty="0"/>
              <a:t>Search for the truth about identified problem or challenges and proffering of solutions towards them.</a:t>
            </a:r>
            <a:endParaRPr lang="en-US" dirty="0"/>
          </a:p>
          <a:p>
            <a:pPr marL="0" indent="0">
              <a:buNone/>
            </a:pPr>
            <a:endParaRPr lang="en-US" dirty="0"/>
          </a:p>
          <a:p>
            <a:pPr marL="0" indent="0">
              <a:buNone/>
            </a:pPr>
            <a:r>
              <a:rPr lang="en-US" dirty="0"/>
              <a:t>“A careful or diligent search, studious inquiry or examination, investigation or experimentation aimed at the discovery and interpretation of facts, revisions of theories or laws in the light of new facts” (Kerlinger, 1973. p.11)</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2.2 Relevance of Research </a:t>
            </a:r>
            <a:endParaRPr lang="en-US" dirty="0"/>
          </a:p>
        </p:txBody>
      </p:sp>
      <p:sp>
        <p:nvSpPr>
          <p:cNvPr id="3" name="Content Placeholder 2"/>
          <p:cNvSpPr>
            <a:spLocks noGrp="1"/>
          </p:cNvSpPr>
          <p:nvPr>
            <p:ph idx="1"/>
          </p:nvPr>
        </p:nvSpPr>
        <p:spPr/>
        <p:txBody>
          <a:bodyPr/>
          <a:lstStyle/>
          <a:p>
            <a:pPr algn="just">
              <a:buFont typeface="Wingdings" panose="05000000000000000000" pitchFamily="2" charset="2"/>
              <a:buChar char="q"/>
            </a:pPr>
            <a:r>
              <a:rPr lang="en-US" dirty="0"/>
              <a:t>Expose the truth or  facts about the area of study</a:t>
            </a:r>
            <a:endParaRPr lang="en-US" dirty="0"/>
          </a:p>
          <a:p>
            <a:pPr algn="just">
              <a:buFont typeface="Wingdings" panose="05000000000000000000" pitchFamily="2" charset="2"/>
              <a:buChar char="q"/>
            </a:pPr>
            <a:r>
              <a:rPr lang="en-US" dirty="0"/>
              <a:t>Provide relevant solutions for implementation</a:t>
            </a:r>
            <a:endParaRPr lang="en-US" dirty="0"/>
          </a:p>
          <a:p>
            <a:pPr algn="just">
              <a:buFont typeface="Wingdings" panose="05000000000000000000" pitchFamily="2" charset="2"/>
              <a:buChar char="q"/>
            </a:pPr>
            <a:r>
              <a:rPr lang="en-US" dirty="0"/>
              <a:t>Validate/invalidate relevant existing theories</a:t>
            </a:r>
            <a:endParaRPr lang="en-US" dirty="0"/>
          </a:p>
          <a:p>
            <a:pPr algn="just">
              <a:buFont typeface="Wingdings" panose="05000000000000000000" pitchFamily="2" charset="2"/>
              <a:buChar char="q"/>
            </a:pPr>
            <a:r>
              <a:rPr lang="en-US" dirty="0"/>
              <a:t> Provide new frontiers of knowledge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2.3 Research Process</a:t>
            </a:r>
            <a:endParaRPr lang="en-US" dirty="0"/>
          </a:p>
        </p:txBody>
      </p:sp>
      <p:sp>
        <p:nvSpPr>
          <p:cNvPr id="3" name="Content Placeholder 2"/>
          <p:cNvSpPr>
            <a:spLocks noGrp="1"/>
          </p:cNvSpPr>
          <p:nvPr>
            <p:ph idx="1"/>
          </p:nvPr>
        </p:nvSpPr>
        <p:spPr/>
        <p:txBody>
          <a:bodyPr>
            <a:normAutofit fontScale="77500" lnSpcReduction="10000"/>
          </a:bodyPr>
          <a:lstStyle/>
          <a:p>
            <a:pPr algn="just">
              <a:buFont typeface="Wingdings" panose="05000000000000000000" pitchFamily="2" charset="2"/>
              <a:buChar char="q"/>
            </a:pPr>
            <a:r>
              <a:rPr lang="en-US" dirty="0"/>
              <a:t>Identification of the problem or challenge.</a:t>
            </a:r>
            <a:endParaRPr lang="en-US" dirty="0"/>
          </a:p>
          <a:p>
            <a:pPr algn="just">
              <a:buFont typeface="Wingdings" panose="05000000000000000000" pitchFamily="2" charset="2"/>
              <a:buChar char="q"/>
            </a:pPr>
            <a:r>
              <a:rPr lang="en-US" dirty="0"/>
              <a:t>Choice of topic consequent upon identification of problem.</a:t>
            </a:r>
            <a:endParaRPr lang="en-US" dirty="0"/>
          </a:p>
          <a:p>
            <a:pPr algn="just">
              <a:buFont typeface="Wingdings" panose="05000000000000000000" pitchFamily="2" charset="2"/>
              <a:buChar char="q"/>
            </a:pPr>
            <a:r>
              <a:rPr lang="en-US" dirty="0"/>
              <a:t>Statement of research objectives, research  questions.</a:t>
            </a:r>
            <a:endParaRPr lang="en-US" dirty="0"/>
          </a:p>
          <a:p>
            <a:pPr algn="just">
              <a:buFont typeface="Wingdings" panose="05000000000000000000" pitchFamily="2" charset="2"/>
              <a:buChar char="q"/>
            </a:pPr>
            <a:r>
              <a:rPr lang="en-US" dirty="0"/>
              <a:t>Doing a literature review.</a:t>
            </a:r>
            <a:endParaRPr lang="en-US" dirty="0"/>
          </a:p>
          <a:p>
            <a:pPr algn="just">
              <a:buFont typeface="Wingdings" panose="05000000000000000000" pitchFamily="2" charset="2"/>
              <a:buChar char="q"/>
            </a:pPr>
            <a:r>
              <a:rPr lang="en-US" dirty="0"/>
              <a:t>Formulation of hypotheses.</a:t>
            </a:r>
            <a:endParaRPr lang="en-US" dirty="0"/>
          </a:p>
          <a:p>
            <a:pPr algn="just">
              <a:buFont typeface="Wingdings" panose="05000000000000000000" pitchFamily="2" charset="2"/>
              <a:buChar char="q"/>
            </a:pPr>
            <a:r>
              <a:rPr lang="en-US" dirty="0"/>
              <a:t>Development of good methodology (research design, population and sample determination, data (nature and sources) and collection instrument, models (where necessary), techniques of analysis, etc.).</a:t>
            </a:r>
            <a:endParaRPr lang="en-US" dirty="0"/>
          </a:p>
          <a:p>
            <a:pPr algn="just">
              <a:buFont typeface="Wingdings" panose="05000000000000000000" pitchFamily="2" charset="2"/>
              <a:buChar char="q"/>
            </a:pPr>
            <a:r>
              <a:rPr lang="en-US" dirty="0"/>
              <a:t>Estimating research cost, providing work schedule.</a:t>
            </a:r>
            <a:endParaRPr lang="en-US" dirty="0"/>
          </a:p>
          <a:p>
            <a:pPr algn="just">
              <a:buFont typeface="Wingdings" panose="05000000000000000000" pitchFamily="2" charset="2"/>
              <a:buChar char="q"/>
            </a:pPr>
            <a:r>
              <a:rPr lang="en-US" dirty="0"/>
              <a:t>Conducting the research (collecting and collating data as necessary).</a:t>
            </a:r>
            <a:endParaRPr lang="en-US" dirty="0"/>
          </a:p>
          <a:p>
            <a:pPr algn="just">
              <a:buFont typeface="Wingdings" panose="05000000000000000000" pitchFamily="2" charset="2"/>
              <a:buChar char="q"/>
            </a:pPr>
            <a:r>
              <a:rPr lang="en-US" dirty="0"/>
              <a:t>Carrying out the analysis (which includes hypothesis testing).</a:t>
            </a:r>
            <a:endParaRPr lang="en-US" dirty="0"/>
          </a:p>
          <a:p>
            <a:pPr algn="just">
              <a:buFont typeface="Wingdings" panose="05000000000000000000" pitchFamily="2" charset="2"/>
              <a:buChar char="q"/>
            </a:pPr>
            <a:r>
              <a:rPr lang="en-US" dirty="0"/>
              <a:t>Doing the report writing.</a:t>
            </a:r>
            <a:endParaRPr lang="en-US" dirty="0"/>
          </a:p>
          <a:p>
            <a:pPr algn="just">
              <a:buFont typeface="Wingdings" panose="05000000000000000000" pitchFamily="2" charset="2"/>
              <a:buChar char="q"/>
            </a:pPr>
            <a:r>
              <a:rPr lang="en-US" dirty="0"/>
              <a:t>Being student research, </a:t>
            </a:r>
            <a:r>
              <a:rPr lang="en-US" dirty="0" err="1"/>
              <a:t>defend</a:t>
            </a:r>
            <a:r>
              <a:rPr lang="en-US" dirty="0"/>
              <a:t> where appropriate.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3.0 STRUCTURING A STUDENT RESEARCH WORK</a:t>
            </a:r>
            <a:endParaRPr lang="en-US" dirty="0"/>
          </a:p>
        </p:txBody>
      </p:sp>
      <p:sp>
        <p:nvSpPr>
          <p:cNvPr id="3" name="Content Placeholder 2"/>
          <p:cNvSpPr>
            <a:spLocks noGrp="1"/>
          </p:cNvSpPr>
          <p:nvPr>
            <p:ph idx="1"/>
          </p:nvPr>
        </p:nvSpPr>
        <p:spPr/>
        <p:txBody>
          <a:bodyPr>
            <a:normAutofit fontScale="62500" lnSpcReduction="20000"/>
          </a:bodyPr>
          <a:lstStyle/>
          <a:p>
            <a:pPr marL="0" indent="0">
              <a:buFont typeface="Wingdings" panose="05000000000000000000" pitchFamily="2" charset="2"/>
              <a:buNone/>
            </a:pPr>
            <a:r>
              <a:rPr lang="en-US" dirty="0"/>
              <a:t>Generally, a student’s academic work, prepared towards satisfying partial requirements for the award of a degree at both the undergraduate and postgraduate levels, may take the form denoted hereunder:</a:t>
            </a:r>
            <a:endParaRPr lang="en-US" dirty="0"/>
          </a:p>
          <a:p>
            <a:pPr>
              <a:buFont typeface="Wingdings" panose="05000000000000000000" pitchFamily="2" charset="2"/>
              <a:buChar char="q"/>
            </a:pPr>
            <a:endParaRPr lang="en-US" dirty="0"/>
          </a:p>
          <a:p>
            <a:pPr lvl="0">
              <a:buFont typeface="Wingdings" panose="05000000000000000000" pitchFamily="2" charset="2"/>
              <a:buChar char="q"/>
            </a:pPr>
            <a:r>
              <a:rPr lang="en-US" dirty="0"/>
              <a:t>Cover page (normally not numbered).</a:t>
            </a:r>
            <a:endParaRPr lang="en-US" dirty="0"/>
          </a:p>
          <a:p>
            <a:pPr lvl="0">
              <a:buFont typeface="Wingdings" panose="05000000000000000000" pitchFamily="2" charset="2"/>
              <a:buChar char="q"/>
            </a:pPr>
            <a:r>
              <a:rPr lang="en-US" dirty="0"/>
              <a:t>Title page.</a:t>
            </a:r>
            <a:endParaRPr lang="en-US" dirty="0"/>
          </a:p>
          <a:p>
            <a:pPr lvl="0">
              <a:buFont typeface="Wingdings" panose="05000000000000000000" pitchFamily="2" charset="2"/>
              <a:buChar char="q"/>
            </a:pPr>
            <a:r>
              <a:rPr lang="en-US" dirty="0"/>
              <a:t>Table of contents.</a:t>
            </a:r>
            <a:endParaRPr lang="en-US" dirty="0"/>
          </a:p>
          <a:p>
            <a:pPr lvl="0">
              <a:buFont typeface="Wingdings" panose="05000000000000000000" pitchFamily="2" charset="2"/>
              <a:buChar char="q"/>
            </a:pPr>
            <a:r>
              <a:rPr lang="en-US" dirty="0"/>
              <a:t>Introduction. </a:t>
            </a:r>
            <a:endParaRPr lang="en-US" dirty="0"/>
          </a:p>
          <a:p>
            <a:pPr lvl="0">
              <a:buFont typeface="Wingdings" panose="05000000000000000000" pitchFamily="2" charset="2"/>
              <a:buChar char="q"/>
            </a:pPr>
            <a:r>
              <a:rPr lang="en-US" dirty="0"/>
              <a:t> Literature Review (or Review of Related Literature).</a:t>
            </a:r>
            <a:endParaRPr lang="en-US" dirty="0"/>
          </a:p>
          <a:p>
            <a:pPr lvl="0">
              <a:buFont typeface="Wingdings" panose="05000000000000000000" pitchFamily="2" charset="2"/>
              <a:buChar char="q"/>
            </a:pPr>
            <a:r>
              <a:rPr lang="en-US" dirty="0"/>
              <a:t>Methodology (or Research Methodology). </a:t>
            </a:r>
            <a:endParaRPr lang="en-US" dirty="0"/>
          </a:p>
          <a:p>
            <a:pPr lvl="0">
              <a:buFont typeface="Wingdings" panose="05000000000000000000" pitchFamily="2" charset="2"/>
              <a:buChar char="q"/>
            </a:pPr>
            <a:r>
              <a:rPr lang="en-US" dirty="0"/>
              <a:t>Data Presentation and </a:t>
            </a:r>
            <a:r>
              <a:rPr lang="en-US" dirty="0" smtClean="0"/>
              <a:t>Analyses</a:t>
            </a:r>
            <a:endParaRPr lang="en-US" dirty="0" smtClean="0"/>
          </a:p>
          <a:p>
            <a:pPr lvl="0">
              <a:buFont typeface="Wingdings" panose="05000000000000000000" pitchFamily="2" charset="2"/>
              <a:buChar char="q"/>
            </a:pPr>
            <a:r>
              <a:rPr lang="en-US" dirty="0" smtClean="0"/>
              <a:t>Discussion or Implications </a:t>
            </a:r>
            <a:r>
              <a:rPr lang="en-US" smtClean="0"/>
              <a:t>of Findings</a:t>
            </a:r>
            <a:endParaRPr lang="en-US" dirty="0"/>
          </a:p>
          <a:p>
            <a:pPr lvl="0">
              <a:buFont typeface="Wingdings" panose="05000000000000000000" pitchFamily="2" charset="2"/>
              <a:buChar char="q"/>
            </a:pPr>
            <a:r>
              <a:rPr lang="en-US" dirty="0"/>
              <a:t>Summary of Findings, Conclusion and Recommendations</a:t>
            </a:r>
            <a:endParaRPr lang="en-US" dirty="0"/>
          </a:p>
          <a:p>
            <a:pPr lvl="0">
              <a:buFont typeface="Wingdings" panose="05000000000000000000" pitchFamily="2" charset="2"/>
              <a:buChar char="q"/>
            </a:pPr>
            <a:r>
              <a:rPr lang="en-US" dirty="0"/>
              <a:t>Bibliography</a:t>
            </a:r>
            <a:endParaRPr lang="en-US" dirty="0"/>
          </a:p>
          <a:p>
            <a:pPr lvl="0">
              <a:buFont typeface="Wingdings" panose="05000000000000000000" pitchFamily="2" charset="2"/>
              <a:buChar char="q"/>
            </a:pPr>
            <a:r>
              <a:rPr lang="en-US" dirty="0"/>
              <a:t>Appendixes</a:t>
            </a:r>
            <a:endParaRPr lang="en-US" dirty="0"/>
          </a:p>
          <a:p>
            <a:pPr lvl="0">
              <a:buFont typeface="Wingdings" panose="05000000000000000000" pitchFamily="2" charset="2"/>
              <a:buChar char="q"/>
            </a:pPr>
            <a:endParaRPr lang="en-US" dirty="0"/>
          </a:p>
          <a:p>
            <a:pPr lvl="0">
              <a:buFont typeface="Wingdings" panose="05000000000000000000" pitchFamily="2" charset="2"/>
              <a:buChar char="q"/>
            </a:pPr>
            <a:r>
              <a:rPr lang="en-US" dirty="0"/>
              <a:t>The pages where these are to be found should be indicated in the table of contents. Thus, it may be specifically structured into the following chapters:</a:t>
            </a:r>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normAutofit fontScale="90000"/>
          </a:bodyPr>
          <a:lstStyle/>
          <a:p>
            <a:pPr algn="ctr"/>
            <a:r>
              <a:rPr lang="en-US" b="1" dirty="0"/>
              <a:t>3.1 CHAPTER ONE: INTRODUCTION </a:t>
            </a:r>
            <a:br>
              <a:rPr lang="en-US" dirty="0"/>
            </a:br>
            <a:endParaRPr lang="en-US" dirty="0"/>
          </a:p>
        </p:txBody>
      </p:sp>
      <p:sp>
        <p:nvSpPr>
          <p:cNvPr id="3" name="Content Placeholder 2"/>
          <p:cNvSpPr>
            <a:spLocks noGrp="1"/>
          </p:cNvSpPr>
          <p:nvPr>
            <p:ph idx="1"/>
          </p:nvPr>
        </p:nvSpPr>
        <p:spPr/>
        <p:txBody>
          <a:bodyPr/>
          <a:lstStyle/>
          <a:p>
            <a:pPr marL="457200" lvl="1" indent="0">
              <a:buNone/>
            </a:pPr>
            <a:r>
              <a:rPr lang="en-US" dirty="0"/>
              <a:t>1.1	Background to the Study</a:t>
            </a:r>
            <a:endParaRPr lang="en-US" sz="1400" dirty="0"/>
          </a:p>
          <a:p>
            <a:pPr marL="457200" lvl="1" indent="0">
              <a:buNone/>
            </a:pPr>
            <a:r>
              <a:rPr lang="en-US" dirty="0"/>
              <a:t>1.2	Statement of the Problem</a:t>
            </a:r>
            <a:endParaRPr lang="en-US" sz="1400" dirty="0"/>
          </a:p>
          <a:p>
            <a:pPr marL="457200" lvl="1" indent="0">
              <a:buNone/>
            </a:pPr>
            <a:r>
              <a:rPr lang="en-US" dirty="0"/>
              <a:t>1.3	Research Questions</a:t>
            </a:r>
            <a:endParaRPr lang="en-US" sz="1400" dirty="0"/>
          </a:p>
          <a:p>
            <a:pPr marL="457200" lvl="1" indent="0">
              <a:buNone/>
            </a:pPr>
            <a:r>
              <a:rPr lang="en-US" dirty="0"/>
              <a:t>1.4	Objectives of the Study</a:t>
            </a:r>
            <a:endParaRPr lang="en-US" sz="1400" dirty="0"/>
          </a:p>
          <a:p>
            <a:pPr marL="457200" lvl="1" indent="0">
              <a:buNone/>
            </a:pPr>
            <a:r>
              <a:rPr lang="en-US" dirty="0"/>
              <a:t>1.5	Hypotheses of the Study</a:t>
            </a:r>
            <a:endParaRPr lang="en-US" sz="1400" dirty="0"/>
          </a:p>
          <a:p>
            <a:pPr marL="457200" lvl="1" indent="0">
              <a:buNone/>
            </a:pPr>
            <a:r>
              <a:rPr lang="en-US" dirty="0"/>
              <a:t>1.6	Scope of the Research</a:t>
            </a:r>
            <a:endParaRPr lang="en-US" sz="1400" dirty="0"/>
          </a:p>
          <a:p>
            <a:pPr marL="457200" lvl="1" indent="0">
              <a:buNone/>
            </a:pPr>
            <a:r>
              <a:rPr lang="en-US" dirty="0"/>
              <a:t>1.7	Significance of the Research</a:t>
            </a:r>
            <a:endParaRPr lang="en-US" sz="1400" dirty="0"/>
          </a:p>
          <a:p>
            <a:pPr marL="457200" lvl="1" indent="0">
              <a:buNone/>
            </a:pPr>
            <a:r>
              <a:rPr lang="en-US" dirty="0"/>
              <a:t>1.8	Operational Definition of Terms</a:t>
            </a:r>
            <a:endParaRPr lang="en-US" sz="1400" dirty="0"/>
          </a:p>
          <a:p>
            <a:pPr marL="457200" lvl="1" indent="0">
              <a:buNone/>
            </a:pPr>
            <a:r>
              <a:rPr lang="en-US" dirty="0"/>
              <a:t>1.9	Limitations of the Study</a:t>
            </a:r>
            <a:endParaRPr lang="en-US" sz="1400"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3.2 CHAPTER TWO: REVIEW OF RELATED LITERATURE </a:t>
            </a:r>
            <a:endParaRPr lang="en-US" dirty="0"/>
          </a:p>
        </p:txBody>
      </p:sp>
      <p:sp>
        <p:nvSpPr>
          <p:cNvPr id="3" name="Content Placeholder 2"/>
          <p:cNvSpPr>
            <a:spLocks noGrp="1"/>
          </p:cNvSpPr>
          <p:nvPr>
            <p:ph idx="1"/>
          </p:nvPr>
        </p:nvSpPr>
        <p:spPr/>
        <p:txBody>
          <a:bodyPr/>
          <a:lstStyle/>
          <a:p>
            <a:pPr marL="0" indent="0">
              <a:buNone/>
            </a:pPr>
            <a:r>
              <a:rPr lang="en-US" dirty="0"/>
              <a:t>2.1 	Conceptual Review</a:t>
            </a:r>
            <a:endParaRPr lang="en-US" dirty="0"/>
          </a:p>
          <a:p>
            <a:pPr marL="0" indent="0">
              <a:buNone/>
            </a:pPr>
            <a:r>
              <a:rPr lang="en-US" dirty="0"/>
              <a:t>2.2	</a:t>
            </a:r>
            <a:r>
              <a:rPr lang="en-US" dirty="0" smtClean="0"/>
              <a:t>Conceptual </a:t>
            </a:r>
            <a:r>
              <a:rPr lang="en-US" dirty="0"/>
              <a:t>Framework</a:t>
            </a:r>
            <a:endParaRPr lang="en-US" dirty="0"/>
          </a:p>
          <a:p>
            <a:pPr marL="0" indent="0">
              <a:buNone/>
            </a:pPr>
            <a:r>
              <a:rPr lang="en-US" dirty="0"/>
              <a:t>2.3      </a:t>
            </a:r>
            <a:r>
              <a:rPr lang="en-US" dirty="0" smtClean="0"/>
              <a:t>Contextual </a:t>
            </a:r>
            <a:r>
              <a:rPr lang="en-US" dirty="0"/>
              <a:t>Review</a:t>
            </a:r>
            <a:endParaRPr lang="en-US" dirty="0"/>
          </a:p>
          <a:p>
            <a:pPr marL="0" indent="0">
              <a:buNone/>
            </a:pPr>
            <a:r>
              <a:rPr lang="en-US" dirty="0"/>
              <a:t>2.3 	Theoretical Review </a:t>
            </a:r>
            <a:endParaRPr lang="en-US" dirty="0"/>
          </a:p>
          <a:p>
            <a:pPr marL="0" indent="0">
              <a:buNone/>
            </a:pPr>
            <a:r>
              <a:rPr lang="en-US" dirty="0"/>
              <a:t>2.4      Theoretical Framework</a:t>
            </a:r>
            <a:endParaRPr lang="en-US" dirty="0"/>
          </a:p>
          <a:p>
            <a:pPr marL="0" indent="0">
              <a:buNone/>
            </a:pPr>
            <a:r>
              <a:rPr lang="en-US" dirty="0"/>
              <a:t>2.5 	Empirical Review</a:t>
            </a:r>
            <a:endParaRPr lang="en-US" dirty="0"/>
          </a:p>
          <a:p>
            <a:pPr marL="0" indent="0">
              <a:buNone/>
            </a:pPr>
            <a:r>
              <a:rPr lang="en-US" dirty="0"/>
              <a:t>2.6 	Review Summary</a:t>
            </a:r>
            <a:endParaRPr lang="en-US" dirty="0"/>
          </a:p>
          <a:p>
            <a:pPr marL="0" indent="0">
              <a:buNone/>
            </a:pPr>
            <a:r>
              <a:rPr lang="en-US" dirty="0"/>
              <a:t>2.7	Knowledge Gap</a:t>
            </a:r>
            <a:endParaRPr lang="en-US" dirty="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0</TotalTime>
  <Words>21386</Words>
  <Application>WPS Presentation</Application>
  <PresentationFormat>Widescreen</PresentationFormat>
  <Paragraphs>374</Paragraphs>
  <Slides>36</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36</vt:i4>
      </vt:variant>
    </vt:vector>
  </HeadingPairs>
  <TitlesOfParts>
    <vt:vector size="47" baseType="lpstr">
      <vt:lpstr>Arial</vt:lpstr>
      <vt:lpstr>SimSun</vt:lpstr>
      <vt:lpstr>Wingdings</vt:lpstr>
      <vt:lpstr>Wingdings 2</vt:lpstr>
      <vt:lpstr>Bookman Old Style</vt:lpstr>
      <vt:lpstr>Calibri</vt:lpstr>
      <vt:lpstr>Times New Roman</vt:lpstr>
      <vt:lpstr>Constantia</vt:lpstr>
      <vt:lpstr>Microsoft YaHei</vt:lpstr>
      <vt:lpstr>Arial Unicode MS</vt:lpstr>
      <vt:lpstr>Flow</vt:lpstr>
      <vt:lpstr>PowerPoint 演示文稿</vt:lpstr>
      <vt:lpstr>PowerPoint 演示文稿</vt:lpstr>
      <vt:lpstr>PowerPoint 演示文稿</vt:lpstr>
      <vt:lpstr>2.1 Research, Its Relevance and Process</vt:lpstr>
      <vt:lpstr>2.2 Relevance of Research </vt:lpstr>
      <vt:lpstr>2.3 Research Process</vt:lpstr>
      <vt:lpstr>3.0 STRUCTURING A STUDENT RESEARCH WORK</vt:lpstr>
      <vt:lpstr>3.1 CHAPTER ONE: INTRODUCTION  </vt:lpstr>
      <vt:lpstr>3.2 CHAPTER TWO: REVIEW OF RELATED LITERATURE </vt:lpstr>
      <vt:lpstr>3.3 CHAPTER THREE: METHODOLOGY</vt:lpstr>
      <vt:lpstr>3.4 CHAPTER FOUR DATA PRESENTATION AND ANALYSIS</vt:lpstr>
      <vt:lpstr>3.5 CHAPTER FIVE DISCUSSIONS OF FINDINGS</vt:lpstr>
      <vt:lpstr>                        CHAPTER SIX SUMMARY OF FINDINGS, CONCLUSION AND RECOMMENDATIONS</vt:lpstr>
      <vt:lpstr>4.0 Brief Description of Chapter One: Introduction a. The Background to the Study</vt:lpstr>
      <vt:lpstr>b. Statement of the Problem</vt:lpstr>
      <vt:lpstr>Statement of the Problem Contd.</vt:lpstr>
      <vt:lpstr>Statement of the Problem Contd.</vt:lpstr>
      <vt:lpstr>Statement of the Problem Contd.</vt:lpstr>
      <vt:lpstr>c. Objectives of the Study</vt:lpstr>
      <vt:lpstr>d. Research Questions</vt:lpstr>
      <vt:lpstr>Research Objectives</vt:lpstr>
      <vt:lpstr>Research Objectives Cont.</vt:lpstr>
      <vt:lpstr>Research Objectives Contd.</vt:lpstr>
      <vt:lpstr>e. Hypotheses of the Study </vt:lpstr>
      <vt:lpstr>f. Scope of the Research </vt:lpstr>
      <vt:lpstr>g. Significance of the Study </vt:lpstr>
      <vt:lpstr>Significance of the Study Contd.</vt:lpstr>
      <vt:lpstr>BRIEF ON LITERATURE REVIEW OR REVIEW OF RELATED LITERATURE.</vt:lpstr>
      <vt:lpstr>Literature Review Contd.</vt:lpstr>
      <vt:lpstr> Sources of Literature  </vt:lpstr>
      <vt:lpstr> Qualities of a Good Literature Review  </vt:lpstr>
      <vt:lpstr> Qualities of a Good Literature Review Contd.</vt:lpstr>
      <vt:lpstr>Further on work structure and other issues</vt:lpstr>
      <vt:lpstr>ASSIGMENT FOR INTERACTIVE DISCUSSION</vt:lpstr>
      <vt:lpstr>8.0 WHAT I HAVE LEARNT FROM THE WORKSHOP</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Godsent Nnaemeka Nnaji</dc:creator>
  <cp:lastModifiedBy>DIRECTOR UNNIBIZ</cp:lastModifiedBy>
  <cp:revision>382</cp:revision>
  <dcterms:created xsi:type="dcterms:W3CDTF">2014-02-27T21:32:00Z</dcterms:created>
  <dcterms:modified xsi:type="dcterms:W3CDTF">2022-12-08T11:13:35Z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96BBC0E24AD64F50B6B41EBDBD783BC4</vt:lpwstr>
  </property>
  <property fmtid="{D5CDD505-2E9C-101B-9397-08002B2CF9AE}" pid="3" name="KSOProductBuildVer">
    <vt:lpwstr>1033-11.2.0.11417</vt:lpwstr>
  </property>
</Properties>
</file>