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70" r:id="rId6"/>
    <p:sldId id="276" r:id="rId7"/>
    <p:sldId id="287" r:id="rId8"/>
    <p:sldId id="277" r:id="rId9"/>
    <p:sldId id="257" r:id="rId10"/>
    <p:sldId id="285" r:id="rId11"/>
    <p:sldId id="282" r:id="rId12"/>
    <p:sldId id="269" r:id="rId13"/>
    <p:sldId id="286" r:id="rId14"/>
    <p:sldId id="283" r:id="rId15"/>
    <p:sldId id="281" r:id="rId16"/>
    <p:sldId id="279" r:id="rId17"/>
    <p:sldId id="280" r:id="rId18"/>
    <p:sldId id="284"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5356" autoAdjust="0"/>
  </p:normalViewPr>
  <p:slideViewPr>
    <p:cSldViewPr snapToGrid="0" showGuides="1">
      <p:cViewPr varScale="1">
        <p:scale>
          <a:sx n="83" d="100"/>
          <a:sy n="83" d="100"/>
        </p:scale>
        <p:origin x="643" y="82"/>
      </p:cViewPr>
      <p:guideLst>
        <p:guide orient="horz" pos="2160"/>
        <p:guide pos="3840"/>
      </p:guideLst>
    </p:cSldViewPr>
  </p:slideViewPr>
  <p:notesTextViewPr>
    <p:cViewPr>
      <p:scale>
        <a:sx n="1" d="1"/>
        <a:sy n="1" d="1"/>
      </p:scale>
      <p:origin x="0" y="0"/>
    </p:cViewPr>
  </p:notesTextViewPr>
  <p:notesViewPr>
    <p:cSldViewPr snapToGrid="0" showGuides="1">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pPr/>
              <a:t>30-Aug-21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p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pPr/>
              <a:t>30-Aug-21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p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cs typeface="Arial" pitchFamily="34" charset="0"/>
              </a:rPr>
              <a:t>NOTE: </a:t>
            </a:r>
            <a:r>
              <a:rPr lang="en-US" sz="1200" dirty="0">
                <a:cs typeface="Arial" pitchFamily="34" charset="0"/>
              </a:rPr>
              <a:t>Want a different image on this slide? Select the picture and delete it. Now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p14="http://schemas.microsoft.com/office/powerpoint/2010/main" val="2205551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13</a:t>
            </a:fld>
            <a:endParaRPr lang="en-US"/>
          </a:p>
        </p:txBody>
      </p:sp>
    </p:spTree>
    <p:extLst>
      <p:ext uri="{BB962C8B-B14F-4D97-AF65-F5344CB8AC3E}">
        <p14:creationId xmlns:p14="http://schemas.microsoft.com/office/powerpoint/2010/main" val="399139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14</a:t>
            </a:fld>
            <a:endParaRPr lang="en-US"/>
          </a:p>
        </p:txBody>
      </p:sp>
    </p:spTree>
    <p:extLst>
      <p:ext uri="{BB962C8B-B14F-4D97-AF65-F5344CB8AC3E}">
        <p14:creationId xmlns:p14="http://schemas.microsoft.com/office/powerpoint/2010/main" val="525600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3C37BE-C303-496D-B5CD-85F2937540FC}" type="slidenum">
              <a:rPr lang="en-US"/>
              <a:pPr/>
              <a:t>16</a:t>
            </a:fld>
            <a:endParaRPr lang="en-US"/>
          </a:p>
        </p:txBody>
      </p:sp>
    </p:spTree>
    <p:extLst>
      <p:ext uri="{BB962C8B-B14F-4D97-AF65-F5344CB8AC3E}">
        <p14:creationId xmlns:p14="http://schemas.microsoft.com/office/powerpoint/2010/main" val="2750091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2</a:t>
            </a:fld>
            <a:endParaRPr lang="en-US"/>
          </a:p>
        </p:txBody>
      </p:sp>
    </p:spTree>
    <p:extLst>
      <p:ext uri="{BB962C8B-B14F-4D97-AF65-F5344CB8AC3E}">
        <p14:creationId xmlns:p14="http://schemas.microsoft.com/office/powerpoint/2010/main" val="3796805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3</a:t>
            </a:fld>
            <a:endParaRPr lang="en-US"/>
          </a:p>
        </p:txBody>
      </p:sp>
    </p:spTree>
    <p:extLst>
      <p:ext uri="{BB962C8B-B14F-4D97-AF65-F5344CB8AC3E}">
        <p14:creationId xmlns:p14="http://schemas.microsoft.com/office/powerpoint/2010/main" val="177789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4</a:t>
            </a:fld>
            <a:endParaRPr lang="en-US"/>
          </a:p>
        </p:txBody>
      </p:sp>
    </p:spTree>
    <p:extLst>
      <p:ext uri="{BB962C8B-B14F-4D97-AF65-F5344CB8AC3E}">
        <p14:creationId xmlns:p14="http://schemas.microsoft.com/office/powerpoint/2010/main" val="290020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5</a:t>
            </a:fld>
            <a:endParaRPr lang="en-US"/>
          </a:p>
        </p:txBody>
      </p:sp>
    </p:spTree>
    <p:extLst>
      <p:ext uri="{BB962C8B-B14F-4D97-AF65-F5344CB8AC3E}">
        <p14:creationId xmlns:p14="http://schemas.microsoft.com/office/powerpoint/2010/main" val="3700931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6</a:t>
            </a:fld>
            <a:endParaRPr lang="en-US"/>
          </a:p>
        </p:txBody>
      </p:sp>
    </p:spTree>
    <p:extLst>
      <p:ext uri="{BB962C8B-B14F-4D97-AF65-F5344CB8AC3E}">
        <p14:creationId xmlns:p14="http://schemas.microsoft.com/office/powerpoint/2010/main" val="3796805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9</a:t>
            </a:fld>
            <a:endParaRPr lang="en-US"/>
          </a:p>
        </p:txBody>
      </p:sp>
    </p:spTree>
    <p:extLst>
      <p:ext uri="{BB962C8B-B14F-4D97-AF65-F5344CB8AC3E}">
        <p14:creationId xmlns:p14="http://schemas.microsoft.com/office/powerpoint/2010/main" val="3796805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10</a:t>
            </a:fld>
            <a:endParaRPr lang="en-US"/>
          </a:p>
        </p:txBody>
      </p:sp>
    </p:spTree>
    <p:extLst>
      <p:ext uri="{BB962C8B-B14F-4D97-AF65-F5344CB8AC3E}">
        <p14:creationId xmlns:p14="http://schemas.microsoft.com/office/powerpoint/2010/main" val="1621651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a:pPr/>
              <a:t>12</a:t>
            </a:fld>
            <a:endParaRPr lang="en-US"/>
          </a:p>
        </p:txBody>
      </p:sp>
    </p:spTree>
    <p:extLst>
      <p:ext uri="{BB962C8B-B14F-4D97-AF65-F5344CB8AC3E}">
        <p14:creationId xmlns:p14="http://schemas.microsoft.com/office/powerpoint/2010/main" val="289120198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a:t>Click to edit Master title style</a:t>
            </a: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a:t>Click to edit Master subtitle style</a:t>
            </a:r>
          </a:p>
        </p:txBody>
      </p:sp>
      <p:sp>
        <p:nvSpPr>
          <p:cNvPr id="4" name="Date Placeholder 3"/>
          <p:cNvSpPr>
            <a:spLocks noGrp="1"/>
          </p:cNvSpPr>
          <p:nvPr>
            <p:ph type="dt" sz="half" idx="10"/>
          </p:nvPr>
        </p:nvSpPr>
        <p:spPr/>
        <p:txBody>
          <a:bodyPr/>
          <a:lstStyle/>
          <a:p>
            <a:fld id="{402B9795-92DC-40DC-A1CA-9A4B349D7824}" type="datetimeFigureOut">
              <a:rPr lang="en-US" smtClean="0"/>
              <a:pPr/>
              <a:t>30-Aug-21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a:t>Click to edit Master title style</a:t>
            </a: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30-Aug-21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pPr/>
              <a:t>30-Aug-21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a:t>Click to edit Master title style</a:t>
            </a: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pPr/>
              <a:t>30-Aug-21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402B9795-92DC-40DC-A1CA-9A4B349D7824}" type="datetimeFigureOut">
              <a:rPr lang="en-US" smtClean="0"/>
              <a:pPr/>
              <a:t>30-Aug-21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a:t>Click to edit Master title style</a:t>
            </a:r>
          </a:p>
        </p:txBody>
      </p:sp>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a:t>Click to edit Master subtitle style</a:t>
            </a: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a:t>Click to edit Master title style</a:t>
            </a: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30-Aug-21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pic>
        <p:nvPicPr>
          <p:cNvPr id="7" name="Picture 6"/>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402B9795-92DC-40DC-A1CA-9A4B349D7824}" type="datetimeFigureOut">
              <a:rPr lang="en-US" smtClean="0"/>
              <a:pPr/>
              <a:t>30-Aug-21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402B9795-92DC-40DC-A1CA-9A4B349D7824}" type="datetimeFigureOut">
              <a:rPr lang="en-US" smtClean="0"/>
              <a:pPr/>
              <a:t>30-Aug-21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402B9795-92DC-40DC-A1CA-9A4B349D7824}" type="datetimeFigureOut">
              <a:rPr lang="en-US" smtClean="0"/>
              <a:pPr/>
              <a:t>30-Aug-21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pPr/>
              <a:t>30-Aug-21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a:t>Click to edit Master title style</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30-Aug-21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a:t>Click to edit Master title style</a:t>
            </a: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a:p>
            <a:pPr lvl="5"/>
            <a:r>
              <a:rPr/>
              <a:t>Sixth level</a:t>
            </a:r>
          </a:p>
          <a:p>
            <a:pPr lvl="6"/>
            <a:r>
              <a:rPr/>
              <a:t>Seventh level</a:t>
            </a:r>
          </a:p>
          <a:p>
            <a:pPr lvl="7"/>
            <a:r>
              <a:rPr/>
              <a:t>Eighth level</a:t>
            </a:r>
          </a:p>
          <a:p>
            <a:pPr lvl="8"/>
            <a:r>
              <a:rPr/>
              <a:t>Ninth level</a:t>
            </a: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75000"/>
                  </a:schemeClr>
                </a:solidFill>
              </a:defRPr>
            </a:lvl1pPr>
          </a:lstStyle>
          <a:p>
            <a:fld id="{402B9795-92DC-40DC-A1CA-9A4B349D7824}" type="datetimeFigureOut">
              <a:rPr lang="en-US" smtClean="0"/>
              <a:pPr/>
              <a:t>30-Aug-21</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10.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9313" y="1034469"/>
            <a:ext cx="11979563" cy="5312709"/>
          </a:xfrm>
        </p:spPr>
        <p:txBody>
          <a:bodyPr anchor="ctr">
            <a:noAutofit/>
          </a:bodyPr>
          <a:lstStyle/>
          <a:p>
            <a:pPr algn="ctr"/>
            <a:r>
              <a:rPr lang="en-US" sz="1800" b="1" dirty="0">
                <a:solidFill>
                  <a:schemeClr val="tx2"/>
                </a:solidFill>
                <a:latin typeface="Times New Roman" pitchFamily="18" charset="0"/>
                <a:cs typeface="Times New Roman" pitchFamily="18" charset="0"/>
              </a:rPr>
              <a:t>	</a:t>
            </a:r>
            <a:r>
              <a:rPr lang="en-US" sz="1800" b="1" dirty="0" smtClean="0">
                <a:solidFill>
                  <a:schemeClr val="tx2"/>
                </a:solidFill>
                <a:latin typeface="Times New Roman" pitchFamily="18" charset="0"/>
                <a:cs typeface="Times New Roman" pitchFamily="18" charset="0"/>
              </a:rPr>
              <a:t>	</a:t>
            </a:r>
            <a:r>
              <a:rPr lang="en-US" sz="2000" b="1" dirty="0" smtClean="0">
                <a:solidFill>
                  <a:schemeClr val="tx2"/>
                </a:solidFill>
                <a:latin typeface="Times New Roman" pitchFamily="18" charset="0"/>
                <a:cs typeface="Times New Roman" pitchFamily="18" charset="0"/>
              </a:rPr>
              <a:t>THE </a:t>
            </a:r>
            <a:r>
              <a:rPr lang="en-US" sz="2000" b="1" dirty="0">
                <a:solidFill>
                  <a:schemeClr val="tx2"/>
                </a:solidFill>
                <a:latin typeface="Times New Roman" pitchFamily="18" charset="0"/>
                <a:cs typeface="Times New Roman" pitchFamily="18" charset="0"/>
              </a:rPr>
              <a:t>PLACE OF DISCIPLINE AND CHARACTER IN LIVING AND </a:t>
            </a:r>
            <a:r>
              <a:rPr lang="en-US" sz="2000" b="1" dirty="0" smtClean="0">
                <a:solidFill>
                  <a:schemeClr val="tx2"/>
                </a:solidFill>
                <a:latin typeface="Times New Roman" pitchFamily="18" charset="0"/>
                <a:cs typeface="Times New Roman" pitchFamily="18" charset="0"/>
              </a:rPr>
              <a:t>RELATING</a:t>
            </a:r>
            <a:br>
              <a:rPr lang="en-US" sz="2000" b="1" dirty="0" smtClean="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		WITH FELLOW </a:t>
            </a:r>
            <a:r>
              <a:rPr lang="en-US" sz="2000" b="1" dirty="0">
                <a:solidFill>
                  <a:schemeClr val="tx2"/>
                </a:solidFill>
                <a:latin typeface="Times New Roman" pitchFamily="18" charset="0"/>
                <a:cs typeface="Times New Roman" pitchFamily="18" charset="0"/>
              </a:rPr>
              <a:t>POSTGRADUATE STUDENTS</a:t>
            </a:r>
            <a:br>
              <a:rPr lang="en-US" sz="2000" b="1" dirty="0">
                <a:solidFill>
                  <a:schemeClr val="tx2"/>
                </a:solidFill>
                <a:latin typeface="Times New Roman" pitchFamily="18" charset="0"/>
                <a:cs typeface="Times New Roman" pitchFamily="18" charset="0"/>
              </a:rPr>
            </a:br>
            <a:r>
              <a:rPr lang="en-US" sz="2000" b="1" dirty="0">
                <a:solidFill>
                  <a:schemeClr val="tx2"/>
                </a:solidFill>
                <a:latin typeface="Times New Roman" pitchFamily="18" charset="0"/>
                <a:cs typeface="Times New Roman" pitchFamily="18" charset="0"/>
              </a:rPr>
              <a:t/>
            </a:r>
            <a:br>
              <a:rPr lang="en-US" sz="2000" b="1" dirty="0">
                <a:solidFill>
                  <a:schemeClr val="tx2"/>
                </a:solidFill>
                <a:latin typeface="Times New Roman" pitchFamily="18" charset="0"/>
                <a:cs typeface="Times New Roman" pitchFamily="18" charset="0"/>
              </a:rPr>
            </a:br>
            <a:r>
              <a:rPr lang="en-US" sz="2000" b="1" dirty="0">
                <a:solidFill>
                  <a:schemeClr val="tx2"/>
                </a:solidFill>
                <a:latin typeface="Times New Roman" pitchFamily="18" charset="0"/>
                <a:cs typeface="Times New Roman" pitchFamily="18" charset="0"/>
              </a:rPr>
              <a:t/>
            </a:r>
            <a:br>
              <a:rPr lang="en-US" sz="2000" b="1" dirty="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		BY</a:t>
            </a:r>
            <a:r>
              <a:rPr lang="en-US" sz="2000" b="1" dirty="0">
                <a:solidFill>
                  <a:schemeClr val="tx2"/>
                </a:solidFill>
                <a:latin typeface="Times New Roman" pitchFamily="18" charset="0"/>
                <a:cs typeface="Times New Roman" pitchFamily="18" charset="0"/>
              </a:rPr>
              <a:t/>
            </a:r>
            <a:br>
              <a:rPr lang="en-US" sz="2000" b="1" dirty="0">
                <a:solidFill>
                  <a:schemeClr val="tx2"/>
                </a:solidFill>
                <a:latin typeface="Times New Roman" pitchFamily="18" charset="0"/>
                <a:cs typeface="Times New Roman" pitchFamily="18" charset="0"/>
              </a:rPr>
            </a:br>
            <a:r>
              <a:rPr lang="en-US" sz="2000" dirty="0">
                <a:solidFill>
                  <a:schemeClr val="tx2"/>
                </a:solidFill>
                <a:latin typeface="Times New Roman" pitchFamily="18" charset="0"/>
                <a:cs typeface="Times New Roman" pitchFamily="18" charset="0"/>
              </a:rPr>
              <a:t/>
            </a:r>
            <a:br>
              <a:rPr lang="en-US" sz="2000" dirty="0">
                <a:solidFill>
                  <a:schemeClr val="tx2"/>
                </a:solidFill>
                <a:latin typeface="Times New Roman" pitchFamily="18" charset="0"/>
                <a:cs typeface="Times New Roman" pitchFamily="18" charset="0"/>
              </a:rPr>
            </a:br>
            <a:r>
              <a:rPr lang="en-US" sz="2000" dirty="0" smtClean="0">
                <a:solidFill>
                  <a:schemeClr val="tx2"/>
                </a:solidFill>
                <a:latin typeface="Times New Roman" pitchFamily="18" charset="0"/>
                <a:cs typeface="Times New Roman" pitchFamily="18" charset="0"/>
              </a:rPr>
              <a:t>		</a:t>
            </a:r>
            <a:r>
              <a:rPr lang="en-US" sz="2000" b="1" dirty="0" smtClean="0">
                <a:solidFill>
                  <a:schemeClr val="tx2"/>
                </a:solidFill>
                <a:latin typeface="Times New Roman" pitchFamily="18" charset="0"/>
                <a:cs typeface="Times New Roman" pitchFamily="18" charset="0"/>
              </a:rPr>
              <a:t>HIS </a:t>
            </a:r>
            <a:r>
              <a:rPr lang="en-US" sz="2000" b="1" dirty="0">
                <a:solidFill>
                  <a:schemeClr val="tx2"/>
                </a:solidFill>
                <a:latin typeface="Times New Roman" pitchFamily="18" charset="0"/>
                <a:cs typeface="Times New Roman" pitchFamily="18" charset="0"/>
              </a:rPr>
              <a:t>EXCELLENCY, BENJAMIN UJEVBE OKE</a:t>
            </a:r>
            <a:br>
              <a:rPr lang="en-US" sz="2000" b="1" dirty="0">
                <a:solidFill>
                  <a:schemeClr val="tx2"/>
                </a:solidFill>
                <a:latin typeface="Times New Roman" pitchFamily="18" charset="0"/>
                <a:cs typeface="Times New Roman" pitchFamily="18" charset="0"/>
              </a:rPr>
            </a:br>
            <a:r>
              <a:rPr lang="en-US" sz="2000" b="1" dirty="0">
                <a:solidFill>
                  <a:schemeClr val="tx2"/>
                </a:solidFill>
                <a:latin typeface="Times New Roman" pitchFamily="18" charset="0"/>
                <a:cs typeface="Times New Roman" pitchFamily="18" charset="0"/>
              </a:rPr>
              <a:t/>
            </a:r>
            <a:br>
              <a:rPr lang="en-US" sz="2000" b="1" dirty="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		THE </a:t>
            </a:r>
            <a:r>
              <a:rPr lang="en-US" sz="2000" b="1" dirty="0">
                <a:solidFill>
                  <a:schemeClr val="tx2"/>
                </a:solidFill>
                <a:latin typeface="Times New Roman" pitchFamily="18" charset="0"/>
                <a:cs typeface="Times New Roman" pitchFamily="18" charset="0"/>
              </a:rPr>
              <a:t>7</a:t>
            </a:r>
            <a:r>
              <a:rPr lang="en-US" sz="2000" b="1" baseline="30000" dirty="0">
                <a:solidFill>
                  <a:schemeClr val="tx2"/>
                </a:solidFill>
                <a:latin typeface="Times New Roman" pitchFamily="18" charset="0"/>
                <a:cs typeface="Times New Roman" pitchFamily="18" charset="0"/>
              </a:rPr>
              <a:t>TH </a:t>
            </a:r>
            <a:r>
              <a:rPr lang="en-US" sz="2000" b="1" dirty="0">
                <a:solidFill>
                  <a:schemeClr val="tx2"/>
                </a:solidFill>
                <a:latin typeface="Times New Roman" pitchFamily="18" charset="0"/>
                <a:cs typeface="Times New Roman" pitchFamily="18" charset="0"/>
              </a:rPr>
              <a:t>EXECUTIVE GOVERNOR, UNN-ODILI POSTGRADUATE STUDENTS</a:t>
            </a:r>
            <a:br>
              <a:rPr lang="en-US" sz="2000" b="1" dirty="0">
                <a:solidFill>
                  <a:schemeClr val="tx2"/>
                </a:solidFill>
                <a:latin typeface="Times New Roman" pitchFamily="18" charset="0"/>
                <a:cs typeface="Times New Roman" pitchFamily="18" charset="0"/>
              </a:rPr>
            </a:br>
            <a:r>
              <a:rPr lang="en-US" sz="2000" b="1" dirty="0">
                <a:solidFill>
                  <a:schemeClr val="tx2"/>
                </a:solidFill>
                <a:latin typeface="Times New Roman" pitchFamily="18" charset="0"/>
                <a:cs typeface="Times New Roman" pitchFamily="18" charset="0"/>
              </a:rPr>
              <a:t/>
            </a:r>
            <a:br>
              <a:rPr lang="en-US" sz="2000" b="1" dirty="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	PRESENTED </a:t>
            </a:r>
            <a:r>
              <a:rPr lang="en-US" sz="2000" b="1" dirty="0">
                <a:solidFill>
                  <a:schemeClr val="tx2"/>
                </a:solidFill>
                <a:latin typeface="Times New Roman" pitchFamily="18" charset="0"/>
                <a:cs typeface="Times New Roman" pitchFamily="18" charset="0"/>
              </a:rPr>
              <a:t>ON THE OCCASION OF THE VIRTUAL ORIENTATION </a:t>
            </a:r>
            <a:r>
              <a:rPr lang="en-US" sz="2000" b="1" dirty="0" smtClean="0">
                <a:solidFill>
                  <a:schemeClr val="tx2"/>
                </a:solidFill>
                <a:latin typeface="Times New Roman" pitchFamily="18" charset="0"/>
                <a:cs typeface="Times New Roman" pitchFamily="18" charset="0"/>
              </a:rPr>
              <a:t>PROGRAMME</a:t>
            </a:r>
            <a:br>
              <a:rPr lang="en-US" sz="2000" b="1" dirty="0" smtClean="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ORGANIZED </a:t>
            </a:r>
            <a:r>
              <a:rPr lang="en-US" sz="2000" b="1" dirty="0">
                <a:solidFill>
                  <a:schemeClr val="tx2"/>
                </a:solidFill>
                <a:latin typeface="Times New Roman" pitchFamily="18" charset="0"/>
                <a:cs typeface="Times New Roman" pitchFamily="18" charset="0"/>
              </a:rPr>
              <a:t>FOR POSTGRADUATE STUDENTS ADMITTED IN THE </a:t>
            </a:r>
            <a:r>
              <a:rPr lang="en-US" sz="2000" b="1" dirty="0" smtClean="0">
                <a:solidFill>
                  <a:schemeClr val="tx2"/>
                </a:solidFill>
                <a:latin typeface="Times New Roman" pitchFamily="18" charset="0"/>
                <a:cs typeface="Times New Roman" pitchFamily="18" charset="0"/>
              </a:rPr>
              <a:t>2019/2020 ACADEMIC SESSION</a:t>
            </a:r>
            <a:br>
              <a:rPr lang="en-US" sz="2000" b="1" dirty="0" smtClean="0">
                <a:solidFill>
                  <a:schemeClr val="tx2"/>
                </a:solidFill>
                <a:latin typeface="Times New Roman" pitchFamily="18" charset="0"/>
                <a:cs typeface="Times New Roman" pitchFamily="18" charset="0"/>
              </a:rPr>
            </a:br>
            <a:r>
              <a:rPr lang="en-US" sz="2000" b="1" dirty="0" smtClean="0">
                <a:solidFill>
                  <a:schemeClr val="tx2"/>
                </a:solidFill>
                <a:latin typeface="Times New Roman" pitchFamily="18" charset="0"/>
                <a:cs typeface="Times New Roman" pitchFamily="18" charset="0"/>
              </a:rPr>
              <a:t>IN </a:t>
            </a:r>
            <a:r>
              <a:rPr lang="en-US" sz="2000" b="1" dirty="0">
                <a:solidFill>
                  <a:schemeClr val="tx2"/>
                </a:solidFill>
                <a:latin typeface="Times New Roman" pitchFamily="18" charset="0"/>
                <a:cs typeface="Times New Roman" pitchFamily="18" charset="0"/>
              </a:rPr>
              <a:t>NSUKKA AND ENUGU CAMPUSES, HELD ON 31</a:t>
            </a:r>
            <a:r>
              <a:rPr lang="en-US" sz="2000" b="1" baseline="30000" dirty="0">
                <a:solidFill>
                  <a:schemeClr val="tx2"/>
                </a:solidFill>
                <a:latin typeface="Times New Roman" pitchFamily="18" charset="0"/>
                <a:cs typeface="Times New Roman" pitchFamily="18" charset="0"/>
              </a:rPr>
              <a:t>ST</a:t>
            </a:r>
            <a:r>
              <a:rPr lang="en-US" sz="2000" b="1" dirty="0">
                <a:solidFill>
                  <a:schemeClr val="tx2"/>
                </a:solidFill>
                <a:latin typeface="Times New Roman" pitchFamily="18" charset="0"/>
                <a:cs typeface="Times New Roman" pitchFamily="18" charset="0"/>
              </a:rPr>
              <a:t> AUGUST, 2021</a:t>
            </a:r>
            <a:r>
              <a:rPr lang="en-US" sz="2000" b="1" dirty="0">
                <a:solidFill>
                  <a:schemeClr val="tx2"/>
                </a:solidFill>
                <a:latin typeface="Times New Roman" pitchFamily="18" charset="0"/>
                <a:ea typeface="Tahoma" pitchFamily="34" charset="0"/>
                <a:cs typeface="Times New Roman" pitchFamily="18" charset="0"/>
              </a:rPr>
              <a:t/>
            </a:r>
            <a:br>
              <a:rPr lang="en-US" sz="2000" b="1" dirty="0">
                <a:solidFill>
                  <a:schemeClr val="tx2"/>
                </a:solidFill>
                <a:latin typeface="Times New Roman" pitchFamily="18" charset="0"/>
                <a:ea typeface="Tahoma" pitchFamily="34" charset="0"/>
                <a:cs typeface="Times New Roman" pitchFamily="18" charset="0"/>
              </a:rPr>
            </a:br>
            <a:endParaRPr lang="en-US" sz="1800" dirty="0">
              <a:solidFill>
                <a:schemeClr val="tx2"/>
              </a:solidFill>
              <a:latin typeface="Arial Black" pitchFamily="34" charset="0"/>
            </a:endParaRP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2"/>
          <p:cNvSpPr>
            <a:spLocks noGrp="1"/>
          </p:cNvSpPr>
          <p:nvPr>
            <p:ph type="title"/>
          </p:nvPr>
        </p:nvSpPr>
        <p:spPr>
          <a:xfrm>
            <a:off x="1104900" y="76200"/>
            <a:ext cx="9980682" cy="1096962"/>
          </a:xfrm>
        </p:spPr>
        <p:txBody>
          <a:bodyPr>
            <a:norm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Character Cont’d</a:t>
            </a:r>
            <a:endParaRPr lang="en-US" sz="6000" b="1" dirty="0">
              <a:solidFill>
                <a:schemeClr val="tx2"/>
              </a:solidFill>
              <a:latin typeface="Times New Roman" panose="02020603050405020304" pitchFamily="18" charset="0"/>
              <a:cs typeface="Times New Roman" panose="02020603050405020304" pitchFamily="18" charset="0"/>
            </a:endParaRPr>
          </a:p>
        </p:txBody>
      </p:sp>
      <p:sp>
        <p:nvSpPr>
          <p:cNvPr id="2" name="Rectangle 1"/>
          <p:cNvSpPr/>
          <p:nvPr/>
        </p:nvSpPr>
        <p:spPr>
          <a:xfrm>
            <a:off x="348794" y="1145881"/>
            <a:ext cx="4939645" cy="4555093"/>
          </a:xfrm>
          <a:prstGeom prst="rect">
            <a:avLst/>
          </a:prstGeom>
        </p:spPr>
        <p:txBody>
          <a:bodyPr wrap="square">
            <a:spAutoFit/>
          </a:bodyPr>
          <a:lstStyle/>
          <a:p>
            <a:pPr algn="ctr"/>
            <a:r>
              <a:rPr lang="en-US" sz="6600" b="1" dirty="0" smtClean="0">
                <a:solidFill>
                  <a:schemeClr val="tx2"/>
                </a:solidFill>
                <a:latin typeface="Times New Roman" panose="02020603050405020304" pitchFamily="18" charset="0"/>
                <a:cs typeface="Times New Roman" panose="02020603050405020304" pitchFamily="18" charset="0"/>
              </a:rPr>
              <a:t>Charisma</a:t>
            </a:r>
          </a:p>
          <a:p>
            <a:pPr algn="just"/>
            <a:r>
              <a:rPr lang="en-US" sz="3200" dirty="0" smtClean="0">
                <a:solidFill>
                  <a:schemeClr val="tx2"/>
                </a:solidFill>
                <a:latin typeface="Times New Roman" panose="02020603050405020304" pitchFamily="18" charset="0"/>
                <a:ea typeface="Calibri" panose="020F0502020204030204" pitchFamily="34" charset="0"/>
              </a:rPr>
              <a:t>An ability </a:t>
            </a:r>
            <a:r>
              <a:rPr lang="en-US" sz="3200" dirty="0">
                <a:solidFill>
                  <a:schemeClr val="tx2"/>
                </a:solidFill>
                <a:latin typeface="Times New Roman" panose="02020603050405020304" pitchFamily="18" charset="0"/>
                <a:ea typeface="Calibri" panose="020F0502020204030204" pitchFamily="34" charset="0"/>
              </a:rPr>
              <a:t>to elicit favour from other </a:t>
            </a:r>
            <a:r>
              <a:rPr lang="en-US" sz="3200" dirty="0" smtClean="0">
                <a:solidFill>
                  <a:schemeClr val="tx2"/>
                </a:solidFill>
                <a:latin typeface="Times New Roman" panose="02020603050405020304" pitchFamily="18" charset="0"/>
                <a:ea typeface="Calibri" panose="020F0502020204030204" pitchFamily="34" charset="0"/>
              </a:rPr>
              <a:t>people. It </a:t>
            </a:r>
            <a:r>
              <a:rPr lang="en-US" sz="3200" dirty="0">
                <a:solidFill>
                  <a:schemeClr val="tx2"/>
                </a:solidFill>
                <a:latin typeface="Times New Roman" panose="02020603050405020304" pitchFamily="18" charset="0"/>
                <a:ea typeface="Calibri" panose="020F0502020204030204" pitchFamily="34" charset="0"/>
              </a:rPr>
              <a:t>is </a:t>
            </a:r>
            <a:r>
              <a:rPr lang="en-US" sz="3200" dirty="0" smtClean="0">
                <a:solidFill>
                  <a:schemeClr val="tx2"/>
                </a:solidFill>
                <a:latin typeface="Times New Roman" panose="02020603050405020304" pitchFamily="18" charset="0"/>
                <a:ea typeface="Calibri" panose="020F0502020204030204" pitchFamily="34" charset="0"/>
              </a:rPr>
              <a:t>that magnetic </a:t>
            </a:r>
            <a:r>
              <a:rPr lang="en-US" sz="3200" dirty="0">
                <a:solidFill>
                  <a:schemeClr val="tx2"/>
                </a:solidFill>
                <a:latin typeface="Times New Roman" panose="02020603050405020304" pitchFamily="18" charset="0"/>
                <a:ea typeface="Calibri" panose="020F0502020204030204" pitchFamily="34" charset="0"/>
              </a:rPr>
              <a:t>quality of personality that people respond to as if it were magic</a:t>
            </a:r>
            <a:r>
              <a:rPr lang="en-US" sz="3200" dirty="0" smtClean="0">
                <a:solidFill>
                  <a:schemeClr val="tx2"/>
                </a:solidFill>
                <a:latin typeface="Times New Roman" panose="02020603050405020304" pitchFamily="18" charset="0"/>
                <a:ea typeface="Calibri" panose="020F0502020204030204" pitchFamily="34" charset="0"/>
              </a:rPr>
              <a:t>. It depends on energy levels.</a:t>
            </a:r>
            <a:endParaRPr lang="en-US" sz="3200" dirty="0">
              <a:solidFill>
                <a:schemeClr val="tx2"/>
              </a:solidFill>
            </a:endParaRPr>
          </a:p>
        </p:txBody>
      </p:sp>
      <p:sp>
        <p:nvSpPr>
          <p:cNvPr id="6" name="Rectangle 5"/>
          <p:cNvSpPr/>
          <p:nvPr/>
        </p:nvSpPr>
        <p:spPr>
          <a:xfrm>
            <a:off x="6645897" y="1145881"/>
            <a:ext cx="5090474" cy="4555093"/>
          </a:xfrm>
          <a:prstGeom prst="rect">
            <a:avLst/>
          </a:prstGeom>
        </p:spPr>
        <p:txBody>
          <a:bodyPr wrap="square">
            <a:spAutoFit/>
          </a:bodyPr>
          <a:lstStyle/>
          <a:p>
            <a:pPr algn="ctr"/>
            <a:r>
              <a:rPr lang="en-US" sz="6600" b="1" dirty="0">
                <a:solidFill>
                  <a:schemeClr val="tx2"/>
                </a:solidFill>
                <a:latin typeface="Times New Roman" panose="02020603050405020304" pitchFamily="18" charset="0"/>
                <a:cs typeface="Times New Roman" panose="02020603050405020304" pitchFamily="18" charset="0"/>
              </a:rPr>
              <a:t>Character</a:t>
            </a:r>
          </a:p>
          <a:p>
            <a:pPr algn="just"/>
            <a:r>
              <a:rPr lang="en-US" sz="3200" dirty="0" smtClean="0">
                <a:solidFill>
                  <a:schemeClr val="tx2"/>
                </a:solidFill>
                <a:latin typeface="Times New Roman" panose="02020603050405020304" pitchFamily="18" charset="0"/>
                <a:cs typeface="Times New Roman" panose="02020603050405020304" pitchFamily="18" charset="0"/>
              </a:rPr>
              <a:t>The way </a:t>
            </a:r>
            <a:r>
              <a:rPr lang="en-US" sz="3200" dirty="0">
                <a:solidFill>
                  <a:schemeClr val="tx2"/>
                </a:solidFill>
                <a:latin typeface="Times New Roman" panose="02020603050405020304" pitchFamily="18" charset="0"/>
                <a:cs typeface="Times New Roman" panose="02020603050405020304" pitchFamily="18" charset="0"/>
              </a:rPr>
              <a:t>you treat </a:t>
            </a:r>
            <a:r>
              <a:rPr lang="en-US" sz="3200" dirty="0" smtClean="0">
                <a:solidFill>
                  <a:schemeClr val="tx2"/>
                </a:solidFill>
                <a:latin typeface="Times New Roman" panose="02020603050405020304" pitchFamily="18" charset="0"/>
                <a:cs typeface="Times New Roman" panose="02020603050405020304" pitchFamily="18" charset="0"/>
              </a:rPr>
              <a:t>supposedly </a:t>
            </a:r>
            <a:r>
              <a:rPr lang="en-US" sz="3200" dirty="0">
                <a:solidFill>
                  <a:schemeClr val="tx2"/>
                </a:solidFill>
                <a:latin typeface="Times New Roman" panose="02020603050405020304" pitchFamily="18" charset="0"/>
                <a:cs typeface="Times New Roman" panose="02020603050405020304" pitchFamily="18" charset="0"/>
              </a:rPr>
              <a:t>common people like cleaners, messengers, drivers, beggars, etc., clearly defines what kind of a person you really are; i.e., what character you have deep within.</a:t>
            </a:r>
          </a:p>
        </p:txBody>
      </p:sp>
    </p:spTree>
    <p:extLst>
      <p:ext uri="{BB962C8B-B14F-4D97-AF65-F5344CB8AC3E}">
        <p14:creationId xmlns:p14="http://schemas.microsoft.com/office/powerpoint/2010/main" val="216819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25753" y="205574"/>
            <a:ext cx="6048964" cy="1015663"/>
          </a:xfrm>
          <a:prstGeom prst="rect">
            <a:avLst/>
          </a:prstGeom>
        </p:spPr>
        <p:txBody>
          <a:bodyPr wrap="none">
            <a:sp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Character Cont’d</a:t>
            </a:r>
            <a:endParaRPr lang="en-US" sz="6000" dirty="0"/>
          </a:p>
        </p:txBody>
      </p:sp>
      <p:sp>
        <p:nvSpPr>
          <p:cNvPr id="6" name="Rectangle 5"/>
          <p:cNvSpPr/>
          <p:nvPr/>
        </p:nvSpPr>
        <p:spPr>
          <a:xfrm>
            <a:off x="507999" y="1431635"/>
            <a:ext cx="11240655" cy="4524315"/>
          </a:xfrm>
          <a:prstGeom prst="rect">
            <a:avLst/>
          </a:prstGeom>
        </p:spPr>
        <p:txBody>
          <a:bodyPr wrap="square">
            <a:spAutoFit/>
          </a:bodyPr>
          <a:lstStyle/>
          <a:p>
            <a:pPr algn="just">
              <a:lnSpc>
                <a:spcPct val="150000"/>
              </a:lnSpc>
            </a:pPr>
            <a:r>
              <a:rPr lang="en-US" sz="3200" dirty="0">
                <a:solidFill>
                  <a:schemeClr val="tx2"/>
                </a:solidFill>
                <a:latin typeface="Times New Roman" panose="02020603050405020304" pitchFamily="18" charset="0"/>
                <a:ea typeface="Calibri" panose="020F0502020204030204" pitchFamily="34" charset="0"/>
              </a:rPr>
              <a:t>No one is an island, hence the need to live and relate. As you live and relate with your fellow postgraduates, does your skillset, intelligence, gifts, knowledge, beauty, resources and affiliations make you feel superior to others</a:t>
            </a:r>
            <a:r>
              <a:rPr lang="en-US" sz="3200" dirty="0" smtClean="0">
                <a:solidFill>
                  <a:schemeClr val="tx2"/>
                </a:solidFill>
                <a:latin typeface="Times New Roman" panose="02020603050405020304" pitchFamily="18" charset="0"/>
                <a:ea typeface="Calibri" panose="020F0502020204030204" pitchFamily="34" charset="0"/>
              </a:rPr>
              <a:t>?</a:t>
            </a:r>
          </a:p>
          <a:p>
            <a:pPr algn="just">
              <a:lnSpc>
                <a:spcPct val="150000"/>
              </a:lnSpc>
            </a:pPr>
            <a:r>
              <a:rPr lang="en-US" sz="3200" dirty="0" smtClean="0">
                <a:solidFill>
                  <a:schemeClr val="tx2"/>
                </a:solidFill>
                <a:latin typeface="Times New Roman" panose="02020603050405020304" pitchFamily="18" charset="0"/>
                <a:ea typeface="Calibri" panose="020F0502020204030204" pitchFamily="34" charset="0"/>
              </a:rPr>
              <a:t>You </a:t>
            </a:r>
            <a:r>
              <a:rPr lang="en-US" sz="3200" dirty="0">
                <a:solidFill>
                  <a:schemeClr val="tx2"/>
                </a:solidFill>
                <a:latin typeface="Times New Roman" panose="02020603050405020304" pitchFamily="18" charset="0"/>
                <a:ea typeface="Calibri" panose="020F0502020204030204" pitchFamily="34" charset="0"/>
              </a:rPr>
              <a:t>can easily make your fellow postgraduates like you, but it is your character that will give them reasons to trust you.</a:t>
            </a:r>
            <a:endParaRPr lang="en-US" sz="3200" dirty="0">
              <a:solidFill>
                <a:schemeClr val="tx2"/>
              </a:solidFill>
            </a:endParaRPr>
          </a:p>
        </p:txBody>
      </p:sp>
    </p:spTree>
    <p:extLst>
      <p:ext uri="{BB962C8B-B14F-4D97-AF65-F5344CB8AC3E}">
        <p14:creationId xmlns:p14="http://schemas.microsoft.com/office/powerpoint/2010/main" val="269339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2433" y="1169396"/>
            <a:ext cx="11665527" cy="5078313"/>
          </a:xfrm>
          <a:prstGeom prst="rect">
            <a:avLst/>
          </a:prstGeom>
        </p:spPr>
        <p:txBody>
          <a:bodyPr wrap="square">
            <a:spAutoFit/>
          </a:bodyPr>
          <a:lstStyle/>
          <a:p>
            <a:pPr algn="just">
              <a:lnSpc>
                <a:spcPct val="150000"/>
              </a:lnSpc>
            </a:pPr>
            <a:r>
              <a:rPr lang="en-US" sz="2700" dirty="0">
                <a:solidFill>
                  <a:schemeClr val="tx2"/>
                </a:solidFill>
                <a:latin typeface="Times New Roman" panose="02020603050405020304" pitchFamily="18" charset="0"/>
                <a:ea typeface="Calibri" panose="020F0502020204030204" pitchFamily="34" charset="0"/>
              </a:rPr>
              <a:t>It takes discipline and character to stay humble and admit our faults, to say I am sorry, I forgive you, to understand, to consider others. The </a:t>
            </a:r>
            <a:r>
              <a:rPr lang="en-US" sz="2700" dirty="0" smtClean="0">
                <a:solidFill>
                  <a:schemeClr val="tx2"/>
                </a:solidFill>
                <a:latin typeface="Times New Roman" panose="02020603050405020304" pitchFamily="18" charset="0"/>
                <a:ea typeface="Calibri" panose="020F0502020204030204" pitchFamily="34" charset="0"/>
              </a:rPr>
              <a:t>University of Nigeria, Nsukka </a:t>
            </a:r>
            <a:r>
              <a:rPr lang="en-US" sz="2700" dirty="0">
                <a:solidFill>
                  <a:schemeClr val="tx2"/>
                </a:solidFill>
                <a:latin typeface="Times New Roman" panose="02020603050405020304" pitchFamily="18" charset="0"/>
                <a:ea typeface="Calibri" panose="020F0502020204030204" pitchFamily="34" charset="0"/>
              </a:rPr>
              <a:t>hosts thousands of students from different nations of the world. We see them in our departments, sometimes we share a seat with them in class, it takes discipline and character to live in </a:t>
            </a:r>
            <a:r>
              <a:rPr lang="en-US" sz="2700" dirty="0" smtClean="0">
                <a:solidFill>
                  <a:schemeClr val="tx2"/>
                </a:solidFill>
                <a:latin typeface="Times New Roman" panose="02020603050405020304" pitchFamily="18" charset="0"/>
                <a:ea typeface="Calibri" panose="020F0502020204030204" pitchFamily="34" charset="0"/>
              </a:rPr>
              <a:t>harmony with them. </a:t>
            </a:r>
            <a:r>
              <a:rPr lang="en-US" sz="2700" dirty="0">
                <a:solidFill>
                  <a:schemeClr val="tx2"/>
                </a:solidFill>
                <a:latin typeface="Times New Roman" panose="02020603050405020304" pitchFamily="18" charset="0"/>
                <a:ea typeface="Calibri" panose="020F0502020204030204" pitchFamily="34" charset="0"/>
              </a:rPr>
              <a:t>Discipline and character will help you unlearn bad habits, replace them with good ones, sustain them and also improve on them. Discipline and character pushes you beyond your very </a:t>
            </a:r>
            <a:r>
              <a:rPr lang="en-US" sz="2700" dirty="0" smtClean="0">
                <a:solidFill>
                  <a:schemeClr val="tx2"/>
                </a:solidFill>
                <a:latin typeface="Times New Roman" panose="02020603050405020304" pitchFamily="18" charset="0"/>
                <a:ea typeface="Calibri" panose="020F0502020204030204" pitchFamily="34" charset="0"/>
              </a:rPr>
              <a:t>limits to attain your academic and professional goals.</a:t>
            </a:r>
            <a:endParaRPr lang="en-US" sz="2700" dirty="0">
              <a:solidFill>
                <a:schemeClr val="tx2"/>
              </a:solidFill>
            </a:endParaRPr>
          </a:p>
        </p:txBody>
      </p:sp>
      <p:sp>
        <p:nvSpPr>
          <p:cNvPr id="9" name="Rectangle 8"/>
          <p:cNvSpPr/>
          <p:nvPr/>
        </p:nvSpPr>
        <p:spPr>
          <a:xfrm>
            <a:off x="3025753" y="205574"/>
            <a:ext cx="6048964" cy="1015663"/>
          </a:xfrm>
          <a:prstGeom prst="rect">
            <a:avLst/>
          </a:prstGeom>
        </p:spPr>
        <p:txBody>
          <a:bodyPr wrap="none">
            <a:sp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Character Cont’d</a:t>
            </a:r>
            <a:endParaRPr lang="en-US" sz="6000" dirty="0"/>
          </a:p>
        </p:txBody>
      </p:sp>
    </p:spTree>
    <p:extLst>
      <p:ext uri="{BB962C8B-B14F-4D97-AF65-F5344CB8AC3E}">
        <p14:creationId xmlns:p14="http://schemas.microsoft.com/office/powerpoint/2010/main" val="359345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0861" y="205574"/>
            <a:ext cx="10698763" cy="1015663"/>
          </a:xfrm>
          <a:prstGeom prst="rect">
            <a:avLst/>
          </a:prstGeom>
        </p:spPr>
        <p:txBody>
          <a:bodyPr wrap="none">
            <a:sp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Benefits of a Positive Character</a:t>
            </a:r>
            <a:endParaRPr lang="en-US" sz="6000" dirty="0"/>
          </a:p>
        </p:txBody>
      </p:sp>
      <p:sp>
        <p:nvSpPr>
          <p:cNvPr id="10" name="Rectangle 9"/>
          <p:cNvSpPr/>
          <p:nvPr/>
        </p:nvSpPr>
        <p:spPr>
          <a:xfrm>
            <a:off x="540751" y="1069950"/>
            <a:ext cx="11018981" cy="5262979"/>
          </a:xfrm>
          <a:prstGeom prst="rect">
            <a:avLst/>
          </a:prstGeom>
        </p:spPr>
        <p:txBody>
          <a:bodyPr wrap="square">
            <a:spAutoFit/>
          </a:bodyPr>
          <a:lstStyle/>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Live a purpose-driven life.</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Build a solid reputation.</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Build confidence and trust.</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Character amplifies your discipline.</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Increases team-spirit and leadership effectiveness.</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Maintain success.</a:t>
            </a:r>
          </a:p>
          <a:p>
            <a:pPr marL="514350" indent="-514350" algn="just">
              <a:lnSpc>
                <a:spcPct val="150000"/>
              </a:lnSpc>
              <a:buAutoNum type="arabicPeriod"/>
            </a:pPr>
            <a:r>
              <a:rPr lang="en-US" sz="2800" dirty="0" smtClean="0">
                <a:solidFill>
                  <a:schemeClr val="tx2"/>
                </a:solidFill>
                <a:latin typeface="Times New Roman" panose="02020603050405020304" pitchFamily="18" charset="0"/>
                <a:cs typeface="Times New Roman" panose="02020603050405020304" pitchFamily="18" charset="0"/>
              </a:rPr>
              <a:t>Sustains </a:t>
            </a:r>
            <a:r>
              <a:rPr lang="en-US" sz="2800" dirty="0" smtClean="0">
                <a:solidFill>
                  <a:schemeClr val="tx2"/>
                </a:solidFill>
                <a:latin typeface="Times New Roman" panose="02020603050405020304" pitchFamily="18" charset="0"/>
                <a:cs typeface="Times New Roman" panose="02020603050405020304" pitchFamily="18" charset="0"/>
              </a:rPr>
              <a:t>you in </a:t>
            </a:r>
            <a:r>
              <a:rPr lang="en-US" sz="2800" dirty="0" smtClean="0">
                <a:solidFill>
                  <a:schemeClr val="tx2"/>
                </a:solidFill>
                <a:latin typeface="Times New Roman" panose="02020603050405020304" pitchFamily="18" charset="0"/>
                <a:cs typeface="Times New Roman" panose="02020603050405020304" pitchFamily="18" charset="0"/>
              </a:rPr>
              <a:t>tough times and </a:t>
            </a:r>
            <a:r>
              <a:rPr lang="en-US" sz="2800" dirty="0" smtClean="0">
                <a:solidFill>
                  <a:schemeClr val="tx2"/>
                </a:solidFill>
                <a:latin typeface="Times New Roman" panose="02020603050405020304" pitchFamily="18" charset="0"/>
                <a:cs typeface="Times New Roman" panose="02020603050405020304" pitchFamily="18" charset="0"/>
              </a:rPr>
              <a:t>helps you stand in </a:t>
            </a:r>
            <a:r>
              <a:rPr lang="en-US" sz="2800" dirty="0" smtClean="0">
                <a:solidFill>
                  <a:schemeClr val="tx2"/>
                </a:solidFill>
                <a:latin typeface="Times New Roman" panose="02020603050405020304" pitchFamily="18" charset="0"/>
                <a:cs typeface="Times New Roman" panose="02020603050405020304" pitchFamily="18" charset="0"/>
              </a:rPr>
              <a:t>the face of </a:t>
            </a:r>
            <a:r>
              <a:rPr lang="en-US" sz="2800" dirty="0" smtClean="0">
                <a:solidFill>
                  <a:schemeClr val="tx2"/>
                </a:solidFill>
                <a:latin typeface="Times New Roman" panose="02020603050405020304" pitchFamily="18" charset="0"/>
                <a:cs typeface="Times New Roman" panose="02020603050405020304" pitchFamily="18" charset="0"/>
              </a:rPr>
              <a:t>oppositions.</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83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3736" y="205574"/>
            <a:ext cx="11053026" cy="923330"/>
          </a:xfrm>
          <a:prstGeom prst="rect">
            <a:avLst/>
          </a:prstGeom>
        </p:spPr>
        <p:txBody>
          <a:bodyPr wrap="none">
            <a:spAutoFit/>
          </a:bodyPr>
          <a:lstStyle/>
          <a:p>
            <a:pPr algn="ctr"/>
            <a:r>
              <a:rPr lang="en-US" sz="5400" b="1" dirty="0" smtClean="0">
                <a:solidFill>
                  <a:schemeClr val="tx2"/>
                </a:solidFill>
                <a:latin typeface="Times New Roman" panose="02020603050405020304" pitchFamily="18" charset="0"/>
                <a:cs typeface="Times New Roman" panose="02020603050405020304" pitchFamily="18" charset="0"/>
              </a:rPr>
              <a:t>How to Develop a Positive Character</a:t>
            </a:r>
            <a:endParaRPr lang="en-US" sz="5400" dirty="0"/>
          </a:p>
        </p:txBody>
      </p:sp>
      <p:sp>
        <p:nvSpPr>
          <p:cNvPr id="4" name="Rectangle 3"/>
          <p:cNvSpPr/>
          <p:nvPr/>
        </p:nvSpPr>
        <p:spPr>
          <a:xfrm>
            <a:off x="424873" y="1330035"/>
            <a:ext cx="11259127" cy="4072910"/>
          </a:xfrm>
          <a:prstGeom prst="rect">
            <a:avLst/>
          </a:prstGeom>
        </p:spPr>
        <p:txBody>
          <a:bodyPr wrap="square">
            <a:spAutoFit/>
          </a:bodyPr>
          <a:lstStyle/>
          <a:p>
            <a:pPr marL="342900" marR="0" lvl="0" indent="-342900" algn="just">
              <a:lnSpc>
                <a:spcPct val="150000"/>
              </a:lnSpc>
              <a:spcBef>
                <a:spcPts val="0"/>
              </a:spcBef>
              <a:spcAft>
                <a:spcPts val="0"/>
              </a:spcAft>
              <a:buFont typeface="+mj-lt"/>
              <a:buAutoNum type="arabicPeriod"/>
            </a:pP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Identify your positive and negative character traits.</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Be humble and open to learning.</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Be intentional about your thoughts and actions.</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Be accountable.</a:t>
            </a:r>
            <a:endParaRPr lang="en-US" sz="24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mj-lt"/>
              <a:buAutoNum type="arabicPeriod"/>
            </a:pP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Live by your principle and </a:t>
            </a:r>
            <a:r>
              <a:rPr lang="en-US" sz="28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values.</a:t>
            </a:r>
          </a:p>
          <a:p>
            <a:pPr marL="342900" marR="0" lvl="0" indent="-342900" algn="just">
              <a:lnSpc>
                <a:spcPct val="150000"/>
              </a:lnSpc>
              <a:spcBef>
                <a:spcPts val="0"/>
              </a:spcBef>
              <a:spcAft>
                <a:spcPts val="800"/>
              </a:spcAft>
              <a:buFont typeface="+mj-lt"/>
              <a:buAutoNum type="arabicPeriod"/>
            </a:pPr>
            <a:r>
              <a:rPr lang="en-US" sz="28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Pursue </a:t>
            </a: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excellence </a:t>
            </a:r>
            <a:r>
              <a:rPr lang="en-US" sz="28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and vision</a:t>
            </a:r>
            <a:r>
              <a:rPr lang="en-US" sz="2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86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670" y="1150070"/>
            <a:ext cx="11745798" cy="4939814"/>
          </a:xfrm>
          <a:prstGeom prst="rect">
            <a:avLst/>
          </a:prstGeom>
        </p:spPr>
        <p:txBody>
          <a:bodyPr wrap="square">
            <a:spAutoFit/>
          </a:bodyPr>
          <a:lstStyle/>
          <a:p>
            <a:pPr algn="just">
              <a:lnSpc>
                <a:spcPct val="150000"/>
              </a:lnSpc>
            </a:pPr>
            <a:r>
              <a:rPr lang="en-US" sz="30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Character is self-imposed discipline for the sake of moral convictions. A person of character is not for sale. Your future depends on your character not your charisma, talents or gifts. The only thing that can protect your certificate, your gift and talent is your character. Therefore, the significance of discipline and character in living and relating with fellow postgraduate </a:t>
            </a:r>
            <a:r>
              <a:rPr lang="en-US" sz="30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students </a:t>
            </a:r>
            <a:r>
              <a:rPr lang="en-US" sz="3000" dirty="0" smtClean="0">
                <a:solidFill>
                  <a:schemeClr val="tx2"/>
                </a:solidFill>
                <a:latin typeface="Times New Roman" panose="02020603050405020304" pitchFamily="18" charset="0"/>
                <a:cs typeface="Times New Roman" panose="02020603050405020304" pitchFamily="18" charset="0"/>
              </a:rPr>
              <a:t>connotes </a:t>
            </a:r>
            <a:r>
              <a:rPr lang="en-US" sz="3000" dirty="0">
                <a:solidFill>
                  <a:schemeClr val="tx2"/>
                </a:solidFill>
                <a:latin typeface="Times New Roman" panose="02020603050405020304" pitchFamily="18" charset="0"/>
                <a:cs typeface="Times New Roman" panose="02020603050405020304" pitchFamily="18" charset="0"/>
              </a:rPr>
              <a:t>that harmony does not necessarily imply homogeneity but the recognition of diversity yet </a:t>
            </a:r>
            <a:r>
              <a:rPr lang="en-US" sz="3000" dirty="0" smtClean="0">
                <a:solidFill>
                  <a:schemeClr val="tx2"/>
                </a:solidFill>
                <a:latin typeface="Times New Roman" panose="02020603050405020304" pitchFamily="18" charset="0"/>
                <a:cs typeface="Times New Roman" panose="02020603050405020304" pitchFamily="18" charset="0"/>
              </a:rPr>
              <a:t>tolerance amongst one another.</a:t>
            </a:r>
            <a:endParaRPr lang="en-US" sz="3000" dirty="0">
              <a:solidFill>
                <a:schemeClr val="tx2"/>
              </a:solidFill>
              <a:latin typeface="Times New Roman" panose="02020603050405020304" pitchFamily="18" charset="0"/>
              <a:cs typeface="Times New Roman" panose="02020603050405020304" pitchFamily="18" charset="0"/>
            </a:endParaRPr>
          </a:p>
        </p:txBody>
      </p:sp>
      <p:sp>
        <p:nvSpPr>
          <p:cNvPr id="6" name="Rectangle 5"/>
          <p:cNvSpPr/>
          <p:nvPr/>
        </p:nvSpPr>
        <p:spPr>
          <a:xfrm>
            <a:off x="4119267" y="205574"/>
            <a:ext cx="3861955" cy="1015663"/>
          </a:xfrm>
          <a:prstGeom prst="rect">
            <a:avLst/>
          </a:prstGeom>
        </p:spPr>
        <p:txBody>
          <a:bodyPr wrap="none">
            <a:sp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Conclusion</a:t>
            </a:r>
            <a:endParaRPr lang="en-US" sz="6000" dirty="0"/>
          </a:p>
        </p:txBody>
      </p:sp>
    </p:spTree>
    <p:extLst>
      <p:ext uri="{BB962C8B-B14F-4D97-AF65-F5344CB8AC3E}">
        <p14:creationId xmlns:p14="http://schemas.microsoft.com/office/powerpoint/2010/main" val="2896914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dde41a59b308f44b8295aa1afd8dff8.jpg"/>
          <p:cNvPicPr>
            <a:picLocks noChangeAspect="1"/>
          </p:cNvPicPr>
          <p:nvPr/>
        </p:nvPicPr>
        <p:blipFill>
          <a:blip r:embed="rId3"/>
          <a:stretch>
            <a:fillRect/>
          </a:stretch>
        </p:blipFill>
        <p:spPr>
          <a:xfrm>
            <a:off x="3672112" y="2604224"/>
            <a:ext cx="5711026" cy="2998289"/>
          </a:xfrm>
          <a:prstGeom prst="rect">
            <a:avLst/>
          </a:prstGeom>
        </p:spPr>
      </p:pic>
    </p:spTree>
    <p:extLst>
      <p:ext uri="{BB962C8B-B14F-4D97-AF65-F5344CB8AC3E}">
        <p14:creationId xmlns:p14="http://schemas.microsoft.com/office/powerpoint/2010/main" val="13288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95664" y="76200"/>
            <a:ext cx="9980682" cy="1096962"/>
          </a:xfrm>
        </p:spPr>
        <p:txBody>
          <a:bodyPr>
            <a:normAutofit/>
          </a:bodyPr>
          <a:lstStyle/>
          <a:p>
            <a:pPr algn="ctr"/>
            <a:r>
              <a:rPr lang="en-US" sz="6000" b="1" dirty="0" smtClean="0">
                <a:latin typeface="Comic Sans MS" panose="030F0702030302020204" pitchFamily="66" charset="0"/>
              </a:rPr>
              <a:t>Greetings</a:t>
            </a:r>
            <a:endParaRPr lang="en-US" sz="6000" b="1" dirty="0">
              <a:latin typeface="Comic Sans MS" panose="030F0702030302020204" pitchFamily="66" charset="0"/>
            </a:endParaRPr>
          </a:p>
        </p:txBody>
      </p:sp>
      <p:sp>
        <p:nvSpPr>
          <p:cNvPr id="6" name="Text Placeholder 5"/>
          <p:cNvSpPr>
            <a:spLocks noGrp="1"/>
          </p:cNvSpPr>
          <p:nvPr>
            <p:ph type="body" sz="half" idx="2"/>
          </p:nvPr>
        </p:nvSpPr>
        <p:spPr>
          <a:xfrm>
            <a:off x="616690" y="1442883"/>
            <a:ext cx="11122728" cy="4685774"/>
          </a:xfrm>
        </p:spPr>
        <p:txBody>
          <a:bodyPr>
            <a:noAutofit/>
          </a:bodyPr>
          <a:lstStyle/>
          <a:p>
            <a:pPr algn="just"/>
            <a:r>
              <a:rPr lang="en-US" sz="2400" b="1" dirty="0" smtClean="0">
                <a:solidFill>
                  <a:schemeClr val="tx2"/>
                </a:solidFill>
                <a:latin typeface="Times New Roman" panose="02020603050405020304" pitchFamily="18" charset="0"/>
                <a:cs typeface="Times New Roman" panose="02020603050405020304" pitchFamily="18" charset="0"/>
              </a:rPr>
              <a:t>Protocols!</a:t>
            </a:r>
          </a:p>
          <a:p>
            <a:pPr algn="just"/>
            <a:r>
              <a:rPr lang="en-US" sz="2400" dirty="0" smtClean="0">
                <a:solidFill>
                  <a:schemeClr val="tx2"/>
                </a:solidFill>
                <a:latin typeface="Times New Roman" panose="02020603050405020304" pitchFamily="18" charset="0"/>
                <a:cs typeface="Times New Roman" panose="02020603050405020304" pitchFamily="18" charset="0"/>
              </a:rPr>
              <a:t>Greetings great  Lions and Lionesses…</a:t>
            </a:r>
          </a:p>
          <a:p>
            <a:pPr algn="just"/>
            <a:endParaRPr lang="en-US" sz="2400" dirty="0">
              <a:solidFill>
                <a:schemeClr val="tx2"/>
              </a:solidFill>
              <a:latin typeface="Times New Roman" panose="02020603050405020304" pitchFamily="18" charset="0"/>
              <a:cs typeface="Times New Roman" panose="02020603050405020304" pitchFamily="18" charset="0"/>
            </a:endParaRPr>
          </a:p>
          <a:p>
            <a:pPr algn="just">
              <a:lnSpc>
                <a:spcPct val="150000"/>
              </a:lnSpc>
            </a:pPr>
            <a:r>
              <a:rPr lang="en-US" sz="2400" dirty="0" smtClean="0">
                <a:solidFill>
                  <a:schemeClr val="tx2"/>
                </a:solidFill>
                <a:latin typeface="Times New Roman" panose="02020603050405020304" pitchFamily="18" charset="0"/>
                <a:cs typeface="Times New Roman" panose="02020603050405020304" pitchFamily="18" charset="0"/>
              </a:rPr>
              <a:t>Once </a:t>
            </a:r>
            <a:r>
              <a:rPr lang="en-US" sz="2400" dirty="0">
                <a:solidFill>
                  <a:schemeClr val="tx2"/>
                </a:solidFill>
                <a:latin typeface="Times New Roman" panose="02020603050405020304" pitchFamily="18" charset="0"/>
                <a:cs typeface="Times New Roman" panose="02020603050405020304" pitchFamily="18" charset="0"/>
              </a:rPr>
              <a:t>again, welcome to this orientation </a:t>
            </a:r>
            <a:r>
              <a:rPr lang="en-US" sz="2400" dirty="0" smtClean="0">
                <a:solidFill>
                  <a:schemeClr val="tx2"/>
                </a:solidFill>
                <a:latin typeface="Times New Roman" panose="02020603050405020304" pitchFamily="18" charset="0"/>
                <a:cs typeface="Times New Roman" panose="02020603050405020304" pitchFamily="18" charset="0"/>
              </a:rPr>
              <a:t>programme, which is also an </a:t>
            </a:r>
            <a:r>
              <a:rPr lang="en-US" sz="2400" dirty="0">
                <a:solidFill>
                  <a:schemeClr val="tx2"/>
                </a:solidFill>
                <a:latin typeface="Times New Roman" panose="02020603050405020304" pitchFamily="18" charset="0"/>
                <a:cs typeface="Times New Roman" panose="02020603050405020304" pitchFamily="18" charset="0"/>
              </a:rPr>
              <a:t>important introductory aspect of the PGC </a:t>
            </a:r>
            <a:r>
              <a:rPr lang="en-US" sz="2400" dirty="0" smtClean="0">
                <a:solidFill>
                  <a:schemeClr val="tx2"/>
                </a:solidFill>
                <a:latin typeface="Times New Roman" panose="02020603050405020304" pitchFamily="18" charset="0"/>
                <a:cs typeface="Times New Roman" panose="02020603050405020304" pitchFamily="18" charset="0"/>
              </a:rPr>
              <a:t>Workshop scheduled </a:t>
            </a:r>
            <a:r>
              <a:rPr lang="en-US" sz="2400" dirty="0">
                <a:solidFill>
                  <a:schemeClr val="tx2"/>
                </a:solidFill>
                <a:latin typeface="Times New Roman" panose="02020603050405020304" pitchFamily="18" charset="0"/>
                <a:cs typeface="Times New Roman" panose="02020603050405020304" pitchFamily="18" charset="0"/>
              </a:rPr>
              <a:t>to hold on the 1</a:t>
            </a:r>
            <a:r>
              <a:rPr lang="en-US" sz="2400" baseline="30000" dirty="0">
                <a:solidFill>
                  <a:schemeClr val="tx2"/>
                </a:solidFill>
                <a:latin typeface="Times New Roman" panose="02020603050405020304" pitchFamily="18" charset="0"/>
                <a:cs typeface="Times New Roman" panose="02020603050405020304" pitchFamily="18" charset="0"/>
              </a:rPr>
              <a:t>st</a:t>
            </a:r>
            <a:r>
              <a:rPr lang="en-US" sz="2400" dirty="0">
                <a:solidFill>
                  <a:schemeClr val="tx2"/>
                </a:solidFill>
                <a:latin typeface="Times New Roman" panose="02020603050405020304" pitchFamily="18" charset="0"/>
                <a:cs typeface="Times New Roman" panose="02020603050405020304" pitchFamily="18" charset="0"/>
              </a:rPr>
              <a:t> and 2</a:t>
            </a:r>
            <a:r>
              <a:rPr lang="en-US" sz="2400" baseline="30000" dirty="0">
                <a:solidFill>
                  <a:schemeClr val="tx2"/>
                </a:solidFill>
                <a:latin typeface="Times New Roman" panose="02020603050405020304" pitchFamily="18" charset="0"/>
                <a:cs typeface="Times New Roman" panose="02020603050405020304" pitchFamily="18" charset="0"/>
              </a:rPr>
              <a:t>nd</a:t>
            </a:r>
            <a:r>
              <a:rPr lang="en-US" sz="2400" dirty="0">
                <a:solidFill>
                  <a:schemeClr val="tx2"/>
                </a:solidFill>
                <a:latin typeface="Times New Roman" panose="02020603050405020304" pitchFamily="18" charset="0"/>
                <a:cs typeface="Times New Roman" panose="02020603050405020304" pitchFamily="18" charset="0"/>
              </a:rPr>
              <a:t> of September, </a:t>
            </a:r>
            <a:r>
              <a:rPr lang="en-US" sz="2400" dirty="0" smtClean="0">
                <a:solidFill>
                  <a:schemeClr val="tx2"/>
                </a:solidFill>
                <a:latin typeface="Times New Roman" panose="02020603050405020304" pitchFamily="18" charset="0"/>
                <a:cs typeface="Times New Roman" panose="02020603050405020304" pitchFamily="18" charset="0"/>
              </a:rPr>
              <a:t>2021. I will be giving a speech </a:t>
            </a:r>
            <a:r>
              <a:rPr lang="en-US" sz="2400" dirty="0">
                <a:solidFill>
                  <a:schemeClr val="tx2"/>
                </a:solidFill>
                <a:latin typeface="Times New Roman" panose="02020603050405020304" pitchFamily="18" charset="0"/>
                <a:cs typeface="Times New Roman" panose="02020603050405020304" pitchFamily="18" charset="0"/>
              </a:rPr>
              <a:t>on the </a:t>
            </a:r>
            <a:r>
              <a:rPr lang="en-US" sz="2400" dirty="0" smtClean="0">
                <a:solidFill>
                  <a:schemeClr val="tx2"/>
                </a:solidFill>
                <a:latin typeface="Times New Roman" panose="02020603050405020304" pitchFamily="18" charset="0"/>
                <a:cs typeface="Times New Roman" panose="02020603050405020304" pitchFamily="18" charset="0"/>
              </a:rPr>
              <a:t>topic “</a:t>
            </a:r>
            <a:r>
              <a:rPr lang="en-US" sz="2400" b="1" dirty="0" smtClean="0">
                <a:solidFill>
                  <a:schemeClr val="tx2"/>
                </a:solidFill>
                <a:latin typeface="Times New Roman" panose="02020603050405020304" pitchFamily="18" charset="0"/>
                <a:cs typeface="Times New Roman" panose="02020603050405020304" pitchFamily="18" charset="0"/>
              </a:rPr>
              <a:t>The </a:t>
            </a:r>
            <a:r>
              <a:rPr lang="en-US" sz="2400" b="1" dirty="0">
                <a:solidFill>
                  <a:schemeClr val="tx2"/>
                </a:solidFill>
                <a:latin typeface="Times New Roman" panose="02020603050405020304" pitchFamily="18" charset="0"/>
                <a:cs typeface="Times New Roman" panose="02020603050405020304" pitchFamily="18" charset="0"/>
              </a:rPr>
              <a:t>Place of Discipline and Character in </a:t>
            </a:r>
            <a:r>
              <a:rPr lang="en-US" sz="2400" b="1" dirty="0" smtClean="0">
                <a:solidFill>
                  <a:schemeClr val="tx2"/>
                </a:solidFill>
                <a:latin typeface="Times New Roman" panose="02020603050405020304" pitchFamily="18" charset="0"/>
                <a:cs typeface="Times New Roman" panose="02020603050405020304" pitchFamily="18" charset="0"/>
              </a:rPr>
              <a:t>Living and Relating with Fellow Postgraduate Students</a:t>
            </a:r>
            <a:r>
              <a:rPr lang="en-US" sz="2400" dirty="0" smtClean="0">
                <a:solidFill>
                  <a:schemeClr val="tx2"/>
                </a:solidFill>
                <a:latin typeface="Times New Roman" panose="02020603050405020304" pitchFamily="18" charset="0"/>
                <a:cs typeface="Times New Roman" panose="02020603050405020304" pitchFamily="18" charset="0"/>
              </a:rPr>
              <a:t>”.</a:t>
            </a:r>
            <a:endParaRPr lang="en-US" sz="2400" dirty="0">
              <a:solidFill>
                <a:schemeClr val="tx2"/>
              </a:solidFill>
              <a:latin typeface="Times New Roman" panose="02020603050405020304" pitchFamily="18" charset="0"/>
              <a:cs typeface="Times New Roman" panose="02020603050405020304" pitchFamily="18" charset="0"/>
            </a:endParaRPr>
          </a:p>
        </p:txBody>
      </p:sp>
      <p:sp>
        <p:nvSpPr>
          <p:cNvPr id="8" name="Rectangle 7"/>
          <p:cNvSpPr/>
          <p:nvPr/>
        </p:nvSpPr>
        <p:spPr>
          <a:xfrm>
            <a:off x="-9236"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b="1" dirty="0" smtClean="0">
                <a:latin typeface="Times New Roman" panose="02020603050405020304" pitchFamily="18" charset="0"/>
                <a:cs typeface="Times New Roman" panose="02020603050405020304" pitchFamily="18" charset="0"/>
              </a:rPr>
              <a:t>Introduction</a:t>
            </a:r>
            <a:endParaRPr lang="en-US" sz="6000" b="1"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half" idx="2"/>
          </p:nvPr>
        </p:nvSpPr>
        <p:spPr>
          <a:xfrm>
            <a:off x="-509864" y="2174923"/>
            <a:ext cx="5499569" cy="4572000"/>
          </a:xfrm>
        </p:spPr>
        <p:txBody>
          <a:bodyPr>
            <a:noAutofit/>
          </a:bodyPr>
          <a:lstStyle/>
          <a:p>
            <a:pPr algn="ctr"/>
            <a:r>
              <a:rPr lang="en-US" sz="28700" b="1" dirty="0" smtClean="0">
                <a:latin typeface="Times New Roman" panose="02020603050405020304" pitchFamily="18" charset="0"/>
                <a:cs typeface="Times New Roman" panose="02020603050405020304" pitchFamily="18" charset="0"/>
              </a:rPr>
              <a:t>us</a:t>
            </a:r>
          </a:p>
        </p:txBody>
      </p:sp>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5"/>
          <p:cNvSpPr txBox="1">
            <a:spLocks/>
          </p:cNvSpPr>
          <p:nvPr/>
        </p:nvSpPr>
        <p:spPr>
          <a:xfrm>
            <a:off x="5265762" y="2353842"/>
            <a:ext cx="6650181" cy="3703782"/>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Font typeface="Wingdings" panose="05000000000000000000" pitchFamily="2" charset="2"/>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9pPr>
          </a:lstStyle>
          <a:p>
            <a:r>
              <a:rPr lang="en-US" sz="13800" b="1" dirty="0" smtClean="0">
                <a:latin typeface="Times New Roman" panose="02020603050405020304" pitchFamily="18" charset="0"/>
                <a:cs typeface="Times New Roman" panose="02020603050405020304" pitchFamily="18" charset="0"/>
              </a:rPr>
              <a:t>U</a:t>
            </a:r>
            <a:r>
              <a:rPr lang="en-US" sz="7200" b="1" dirty="0" smtClean="0">
                <a:latin typeface="Times New Roman" panose="02020603050405020304" pitchFamily="18" charset="0"/>
                <a:cs typeface="Times New Roman" panose="02020603050405020304" pitchFamily="18" charset="0"/>
              </a:rPr>
              <a:t>nderstanding</a:t>
            </a:r>
          </a:p>
          <a:p>
            <a:r>
              <a:rPr lang="en-US" sz="13800" b="1" dirty="0" smtClean="0">
                <a:latin typeface="Times New Roman" panose="02020603050405020304" pitchFamily="18" charset="0"/>
                <a:cs typeface="Times New Roman" panose="02020603050405020304" pitchFamily="18" charset="0"/>
              </a:rPr>
              <a:t>S</a:t>
            </a:r>
            <a:r>
              <a:rPr lang="en-US" sz="7200" b="1" dirty="0" smtClean="0">
                <a:latin typeface="Times New Roman" panose="02020603050405020304" pitchFamily="18" charset="0"/>
                <a:cs typeface="Times New Roman" panose="02020603050405020304" pitchFamily="18" charset="0"/>
              </a:rPr>
              <a:t>acrifice </a:t>
            </a:r>
          </a:p>
        </p:txBody>
      </p:sp>
      <p:sp>
        <p:nvSpPr>
          <p:cNvPr id="3" name="Curved Up Arrow 2"/>
          <p:cNvSpPr/>
          <p:nvPr/>
        </p:nvSpPr>
        <p:spPr>
          <a:xfrm>
            <a:off x="3194520" y="5622791"/>
            <a:ext cx="2148032" cy="323886"/>
          </a:xfrm>
          <a:prstGeom prst="curvedUpArrow">
            <a:avLst>
              <a:gd name="adj1" fmla="val 0"/>
              <a:gd name="adj2" fmla="val 100665"/>
              <a:gd name="adj3" fmla="val 538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urved Down Arrow 3"/>
          <p:cNvSpPr/>
          <p:nvPr/>
        </p:nvSpPr>
        <p:spPr>
          <a:xfrm>
            <a:off x="1695943" y="2562116"/>
            <a:ext cx="3646609" cy="688805"/>
          </a:xfrm>
          <a:prstGeom prst="curvedDownArrow">
            <a:avLst>
              <a:gd name="adj1" fmla="val 7635"/>
              <a:gd name="adj2" fmla="val 52638"/>
              <a:gd name="adj3" fmla="val 559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913268" y="1350877"/>
            <a:ext cx="8152874" cy="646331"/>
          </a:xfrm>
          <a:prstGeom prst="rect">
            <a:avLst/>
          </a:prstGeom>
          <a:noFill/>
        </p:spPr>
        <p:txBody>
          <a:bodyPr wrap="none" rtlCol="0">
            <a:spAutoFit/>
          </a:bodyPr>
          <a:lstStyle/>
          <a:p>
            <a:pPr algn="ctr"/>
            <a:r>
              <a:rPr lang="en-US" sz="3600" b="1" dirty="0" smtClean="0">
                <a:latin typeface="Times New Roman" panose="02020603050405020304" pitchFamily="18" charset="0"/>
                <a:cs typeface="Times New Roman" panose="02020603050405020304" pitchFamily="18" charset="0"/>
              </a:rPr>
              <a:t>Any lasting relationship is built on “US”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8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b="1" dirty="0" smtClean="0">
                <a:latin typeface="Times New Roman" panose="02020603050405020304" pitchFamily="18" charset="0"/>
                <a:cs typeface="Times New Roman" panose="02020603050405020304" pitchFamily="18" charset="0"/>
              </a:rPr>
              <a:t>Introduction Cont’d</a:t>
            </a:r>
            <a:endParaRPr lang="en-US" sz="6000" b="1" dirty="0">
              <a:latin typeface="Times New Roman" panose="02020603050405020304" pitchFamily="18" charset="0"/>
              <a:cs typeface="Times New Roman" panose="02020603050405020304" pitchFamily="18" charset="0"/>
            </a:endParaRPr>
          </a:p>
        </p:txBody>
      </p:sp>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5"/>
          <p:cNvSpPr txBox="1">
            <a:spLocks/>
          </p:cNvSpPr>
          <p:nvPr/>
        </p:nvSpPr>
        <p:spPr>
          <a:xfrm>
            <a:off x="6513921" y="1276859"/>
            <a:ext cx="5147497" cy="3345543"/>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Font typeface="Wingdings" panose="05000000000000000000" pitchFamily="2" charset="2"/>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9pPr>
          </a:lstStyle>
          <a:p>
            <a:pPr algn="ctr"/>
            <a:r>
              <a:rPr lang="en-US" sz="6600" b="1" dirty="0" smtClean="0">
                <a:solidFill>
                  <a:schemeClr val="tx2"/>
                </a:solidFill>
                <a:latin typeface="Times New Roman" panose="02020603050405020304" pitchFamily="18" charset="0"/>
                <a:cs typeface="Times New Roman" panose="02020603050405020304" pitchFamily="18" charset="0"/>
              </a:rPr>
              <a:t>Sacrifice</a:t>
            </a:r>
          </a:p>
          <a:p>
            <a:pPr algn="just"/>
            <a:endParaRPr lang="en-US" sz="3200" dirty="0" smtClean="0">
              <a:solidFill>
                <a:schemeClr val="tx2"/>
              </a:solidFill>
              <a:latin typeface="Times New Roman" panose="02020603050405020304" pitchFamily="18" charset="0"/>
              <a:cs typeface="Times New Roman" panose="02020603050405020304" pitchFamily="18" charset="0"/>
            </a:endParaRPr>
          </a:p>
          <a:p>
            <a:pPr algn="just"/>
            <a:r>
              <a:rPr lang="en-US" sz="2800" dirty="0" smtClean="0">
                <a:solidFill>
                  <a:schemeClr val="tx2"/>
                </a:solidFill>
                <a:latin typeface="Times New Roman" panose="02020603050405020304" pitchFamily="18" charset="0"/>
                <a:cs typeface="Times New Roman" panose="02020603050405020304" pitchFamily="18" charset="0"/>
              </a:rPr>
              <a:t>Means giving </a:t>
            </a:r>
            <a:r>
              <a:rPr lang="en-US" sz="2800" dirty="0">
                <a:solidFill>
                  <a:schemeClr val="tx2"/>
                </a:solidFill>
                <a:latin typeface="Times New Roman" panose="02020603050405020304" pitchFamily="18" charset="0"/>
                <a:cs typeface="Times New Roman" panose="02020603050405020304" pitchFamily="18" charset="0"/>
              </a:rPr>
              <a:t>up something valued for the sake of other considerations.</a:t>
            </a:r>
            <a:endParaRPr lang="en-US" sz="2800" b="1" dirty="0" smtClean="0">
              <a:solidFill>
                <a:schemeClr val="tx2"/>
              </a:solidFill>
              <a:latin typeface="Times New Roman" panose="02020603050405020304" pitchFamily="18" charset="0"/>
              <a:cs typeface="Times New Roman" panose="02020603050405020304" pitchFamily="18" charset="0"/>
            </a:endParaRPr>
          </a:p>
        </p:txBody>
      </p:sp>
      <p:sp>
        <p:nvSpPr>
          <p:cNvPr id="9" name="Rectangle 8"/>
          <p:cNvSpPr/>
          <p:nvPr/>
        </p:nvSpPr>
        <p:spPr>
          <a:xfrm>
            <a:off x="329938" y="1173162"/>
            <a:ext cx="5580669" cy="2893100"/>
          </a:xfrm>
          <a:prstGeom prst="rect">
            <a:avLst/>
          </a:prstGeom>
        </p:spPr>
        <p:txBody>
          <a:bodyPr wrap="square">
            <a:spAutoFit/>
          </a:bodyPr>
          <a:lstStyle/>
          <a:p>
            <a:pPr algn="ctr"/>
            <a:r>
              <a:rPr lang="en-US" sz="6600" b="1" dirty="0" smtClean="0">
                <a:solidFill>
                  <a:schemeClr val="tx2"/>
                </a:solidFill>
                <a:latin typeface="Times New Roman" panose="02020603050405020304" pitchFamily="18" charset="0"/>
                <a:cs typeface="Times New Roman" panose="02020603050405020304" pitchFamily="18" charset="0"/>
              </a:rPr>
              <a:t>Understanding</a:t>
            </a:r>
            <a:endParaRPr lang="en-US" sz="3200" dirty="0">
              <a:solidFill>
                <a:schemeClr val="tx2"/>
              </a:solidFill>
              <a:latin typeface="Times New Roman" panose="02020603050405020304" pitchFamily="18" charset="0"/>
              <a:cs typeface="Times New Roman" panose="02020603050405020304" pitchFamily="18" charset="0"/>
            </a:endParaRPr>
          </a:p>
          <a:p>
            <a:pPr algn="just"/>
            <a:endParaRPr lang="en-US" sz="3200" dirty="0" smtClean="0">
              <a:solidFill>
                <a:schemeClr val="tx2"/>
              </a:solidFill>
              <a:latin typeface="Times New Roman" panose="02020603050405020304" pitchFamily="18" charset="0"/>
              <a:cs typeface="Times New Roman" panose="02020603050405020304" pitchFamily="18" charset="0"/>
            </a:endParaRPr>
          </a:p>
          <a:p>
            <a:pPr algn="just"/>
            <a:r>
              <a:rPr lang="en-US" sz="2800" dirty="0" smtClean="0">
                <a:solidFill>
                  <a:schemeClr val="tx2"/>
                </a:solidFill>
                <a:latin typeface="Times New Roman" panose="02020603050405020304" pitchFamily="18" charset="0"/>
                <a:cs typeface="Times New Roman" panose="02020603050405020304" pitchFamily="18" charset="0"/>
              </a:rPr>
              <a:t>Being Sympathetically aware </a:t>
            </a:r>
            <a:r>
              <a:rPr lang="en-US" sz="2800" dirty="0">
                <a:solidFill>
                  <a:schemeClr val="tx2"/>
                </a:solidFill>
                <a:latin typeface="Times New Roman" panose="02020603050405020304" pitchFamily="18" charset="0"/>
                <a:cs typeface="Times New Roman" panose="02020603050405020304" pitchFamily="18" charset="0"/>
              </a:rPr>
              <a:t>of </a:t>
            </a:r>
            <a:r>
              <a:rPr lang="en-US" sz="2800" dirty="0" smtClean="0">
                <a:solidFill>
                  <a:schemeClr val="tx2"/>
                </a:solidFill>
                <a:latin typeface="Times New Roman" panose="02020603050405020304" pitchFamily="18" charset="0"/>
                <a:cs typeface="Times New Roman" panose="02020603050405020304" pitchFamily="18" charset="0"/>
              </a:rPr>
              <a:t>other people’s feelings, being tolerant and </a:t>
            </a:r>
            <a:r>
              <a:rPr lang="en-US" sz="2800" dirty="0">
                <a:solidFill>
                  <a:schemeClr val="tx2"/>
                </a:solidFill>
                <a:latin typeface="Times New Roman" panose="02020603050405020304" pitchFamily="18" charset="0"/>
                <a:cs typeface="Times New Roman" panose="02020603050405020304" pitchFamily="18" charset="0"/>
              </a:rPr>
              <a:t>forgiving</a:t>
            </a:r>
            <a:r>
              <a:rPr lang="en-US" sz="2800" dirty="0" smtClean="0">
                <a:solidFill>
                  <a:schemeClr val="tx2"/>
                </a:solidFill>
                <a:latin typeface="Times New Roman" panose="02020603050405020304" pitchFamily="18" charset="0"/>
                <a:cs typeface="Times New Roman" panose="02020603050405020304" pitchFamily="18" charset="0"/>
              </a:rPr>
              <a:t>.</a:t>
            </a:r>
            <a:endParaRPr lang="en-US" sz="6000" b="1" dirty="0" smtClean="0">
              <a:solidFill>
                <a:schemeClr val="tx2"/>
              </a:solidFill>
              <a:latin typeface="Times New Roman" panose="02020603050405020304" pitchFamily="18" charset="0"/>
              <a:cs typeface="Times New Roman" panose="02020603050405020304" pitchFamily="18" charset="0"/>
            </a:endParaRPr>
          </a:p>
        </p:txBody>
      </p:sp>
      <p:sp>
        <p:nvSpPr>
          <p:cNvPr id="10" name="Rectangle 9"/>
          <p:cNvSpPr/>
          <p:nvPr/>
        </p:nvSpPr>
        <p:spPr>
          <a:xfrm>
            <a:off x="0" y="4712032"/>
            <a:ext cx="12132760" cy="1384995"/>
          </a:xfrm>
          <a:prstGeom prst="rect">
            <a:avLst/>
          </a:prstGeom>
        </p:spPr>
        <p:txBody>
          <a:bodyPr wrap="square">
            <a:spAutoFit/>
          </a:bodyPr>
          <a:lstStyle/>
          <a:p>
            <a:pPr algn="ctr"/>
            <a:r>
              <a:rPr lang="en-US" sz="2800" dirty="0">
                <a:solidFill>
                  <a:schemeClr val="tx2"/>
                </a:solidFill>
                <a:latin typeface="Times New Roman" panose="02020603050405020304" pitchFamily="18" charset="0"/>
                <a:ea typeface="Calibri" panose="020F0502020204030204" pitchFamily="34" charset="0"/>
              </a:rPr>
              <a:t>Therefore, if you cannot sympathize with people, cannot tolerate people, cannot forgive people and cannot consider other people than yourself, then you have blatantly decided not to live and relate with people.</a:t>
            </a:r>
            <a:endParaRPr lang="en-US" sz="2800" dirty="0">
              <a:solidFill>
                <a:schemeClr val="tx2"/>
              </a:solidFill>
            </a:endParaRPr>
          </a:p>
        </p:txBody>
      </p:sp>
    </p:spTree>
    <p:extLst>
      <p:ext uri="{BB962C8B-B14F-4D97-AF65-F5344CB8AC3E}">
        <p14:creationId xmlns:p14="http://schemas.microsoft.com/office/powerpoint/2010/main" val="332585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b="1" dirty="0" smtClean="0">
                <a:latin typeface="Times New Roman" panose="02020603050405020304" pitchFamily="18" charset="0"/>
                <a:cs typeface="Times New Roman" panose="02020603050405020304" pitchFamily="18" charset="0"/>
              </a:rPr>
              <a:t>Introduction cont’d</a:t>
            </a:r>
            <a:endParaRPr lang="en-US" sz="6000" b="1"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half" idx="2"/>
          </p:nvPr>
        </p:nvSpPr>
        <p:spPr>
          <a:xfrm>
            <a:off x="159774" y="718951"/>
            <a:ext cx="5529067" cy="4572000"/>
          </a:xfrm>
        </p:spPr>
        <p:txBody>
          <a:bodyPr>
            <a:noAutofit/>
          </a:bodyPr>
          <a:lstStyle/>
          <a:p>
            <a:pPr algn="ctr"/>
            <a:endParaRPr lang="en-US" sz="6600" b="1" dirty="0" smtClean="0">
              <a:latin typeface="Times New Roman" panose="02020603050405020304" pitchFamily="18" charset="0"/>
              <a:cs typeface="Times New Roman" panose="02020603050405020304" pitchFamily="18" charset="0"/>
            </a:endParaRPr>
          </a:p>
          <a:p>
            <a:pPr algn="ctr"/>
            <a:endParaRPr lang="en-US" sz="6600" b="1" dirty="0">
              <a:latin typeface="Times New Roman" panose="02020603050405020304" pitchFamily="18" charset="0"/>
              <a:cs typeface="Times New Roman" panose="02020603050405020304" pitchFamily="18" charset="0"/>
            </a:endParaRPr>
          </a:p>
          <a:p>
            <a:pPr algn="ctr"/>
            <a:r>
              <a:rPr lang="en-US" sz="6600" b="1" dirty="0" smtClean="0">
                <a:latin typeface="Times New Roman" panose="02020603050405020304" pitchFamily="18" charset="0"/>
                <a:cs typeface="Times New Roman" panose="02020603050405020304" pitchFamily="18" charset="0"/>
              </a:rPr>
              <a:t>DISCIPLINE!</a:t>
            </a:r>
          </a:p>
        </p:txBody>
      </p:sp>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892805" y="1876311"/>
            <a:ext cx="6299200" cy="2862322"/>
          </a:xfrm>
          <a:prstGeom prst="rect">
            <a:avLst/>
          </a:prstGeom>
        </p:spPr>
        <p:txBody>
          <a:bodyPr wrap="square">
            <a:spAutoFit/>
          </a:bodyPr>
          <a:lstStyle/>
          <a:p>
            <a:r>
              <a:rPr lang="en-US" sz="3600" b="1" dirty="0" smtClean="0">
                <a:latin typeface="Times New Roman" panose="02020603050405020304" pitchFamily="18" charset="0"/>
                <a:ea typeface="Calibri" panose="020F0502020204030204" pitchFamily="34" charset="0"/>
              </a:rPr>
              <a:t>…an </a:t>
            </a:r>
            <a:r>
              <a:rPr lang="en-US" sz="3600" b="1" dirty="0">
                <a:latin typeface="Times New Roman" panose="02020603050405020304" pitchFamily="18" charset="0"/>
                <a:ea typeface="Calibri" panose="020F0502020204030204" pitchFamily="34" charset="0"/>
              </a:rPr>
              <a:t>organized way </a:t>
            </a:r>
            <a:r>
              <a:rPr lang="en-US" sz="3600" b="1" dirty="0" smtClean="0">
                <a:latin typeface="Times New Roman" panose="02020603050405020304" pitchFamily="18" charset="0"/>
                <a:ea typeface="Calibri" panose="020F0502020204030204" pitchFamily="34" charset="0"/>
              </a:rPr>
              <a:t>of life </a:t>
            </a:r>
            <a:r>
              <a:rPr lang="en-US" sz="3600" b="1" dirty="0">
                <a:latin typeface="Times New Roman" panose="02020603050405020304" pitchFamily="18" charset="0"/>
                <a:ea typeface="Calibri" panose="020F0502020204030204" pitchFamily="34" charset="0"/>
              </a:rPr>
              <a:t>portrayed </a:t>
            </a:r>
            <a:r>
              <a:rPr lang="en-US" sz="3600" b="1" dirty="0" smtClean="0">
                <a:latin typeface="Times New Roman" panose="02020603050405020304" pitchFamily="18" charset="0"/>
                <a:ea typeface="Calibri" panose="020F0502020204030204" pitchFamily="34" charset="0"/>
              </a:rPr>
              <a:t>by postgraduates </a:t>
            </a:r>
            <a:r>
              <a:rPr lang="en-US" sz="3600" b="1" dirty="0">
                <a:latin typeface="Times New Roman" panose="02020603050405020304" pitchFamily="18" charset="0"/>
                <a:ea typeface="Calibri" panose="020F0502020204030204" pitchFamily="34" charset="0"/>
              </a:rPr>
              <a:t>in agreement with university ideologies, policies and practices.</a:t>
            </a:r>
            <a:endParaRPr lang="en-US" sz="3600" b="1" dirty="0"/>
          </a:p>
        </p:txBody>
      </p:sp>
    </p:spTree>
    <p:extLst>
      <p:ext uri="{BB962C8B-B14F-4D97-AF65-F5344CB8AC3E}">
        <p14:creationId xmlns:p14="http://schemas.microsoft.com/office/powerpoint/2010/main" val="48251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2210" y="3921122"/>
            <a:ext cx="2543175" cy="1800225"/>
          </a:xfrm>
          <a:prstGeom prst="rect">
            <a:avLst/>
          </a:prstGeom>
          <a:ln>
            <a:noFill/>
          </a:ln>
          <a:effectLst>
            <a:outerShdw blurRad="190500" algn="tl" rotWithShape="0">
              <a:srgbClr val="000000">
                <a:alpha val="70000"/>
              </a:srgbClr>
            </a:outerShdw>
          </a:effectLst>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2658" y="4021426"/>
            <a:ext cx="2838450" cy="16097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55358" y="1682108"/>
            <a:ext cx="2492299" cy="16585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6" name="Picture 25"/>
          <p:cNvPicPr>
            <a:picLocks noChangeAspect="1"/>
          </p:cNvPicPr>
          <p:nvPr/>
        </p:nvPicPr>
        <p:blipFill rotWithShape="1">
          <a:blip r:embed="rId6">
            <a:extLst>
              <a:ext uri="{28A0092B-C50C-407E-A947-70E740481C1C}">
                <a14:useLocalDpi xmlns:a14="http://schemas.microsoft.com/office/drawing/2010/main" val="0"/>
              </a:ext>
            </a:extLst>
          </a:blip>
          <a:srcRect r="51156"/>
          <a:stretch/>
        </p:blipFill>
        <p:spPr>
          <a:xfrm>
            <a:off x="5113851" y="1706085"/>
            <a:ext cx="1450441" cy="19760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itle 12"/>
          <p:cNvSpPr>
            <a:spLocks noGrp="1"/>
          </p:cNvSpPr>
          <p:nvPr>
            <p:ph type="title"/>
          </p:nvPr>
        </p:nvSpPr>
        <p:spPr/>
        <p:txBody>
          <a:bodyPr>
            <a:normAutofit/>
          </a:bodyPr>
          <a:lstStyle/>
          <a:p>
            <a:pPr algn="ctr"/>
            <a:r>
              <a:rPr lang="en-US" sz="6000" b="1" dirty="0">
                <a:solidFill>
                  <a:schemeClr val="tx2"/>
                </a:solidFill>
                <a:latin typeface="Times New Roman" panose="02020603050405020304" pitchFamily="18" charset="0"/>
                <a:cs typeface="Times New Roman" panose="02020603050405020304" pitchFamily="18" charset="0"/>
              </a:rPr>
              <a:t>Benefits of Discipline</a:t>
            </a:r>
          </a:p>
        </p:txBody>
      </p:sp>
      <p:pic>
        <p:nvPicPr>
          <p:cNvPr id="4" name="Picture 3"/>
          <p:cNvPicPr>
            <a:picLocks noChangeAspect="1"/>
          </p:cNvPicPr>
          <p:nvPr/>
        </p:nvPicPr>
        <p:blipFill rotWithShape="1">
          <a:blip r:embed="rId7">
            <a:extLst>
              <a:ext uri="{28A0092B-C50C-407E-A947-70E740481C1C}">
                <a14:useLocalDpi xmlns:a14="http://schemas.microsoft.com/office/drawing/2010/main" val="0"/>
              </a:ext>
            </a:extLst>
          </a:blip>
          <a:srcRect l="64617" t="42279" r="7857" b="1"/>
          <a:stretch/>
        </p:blipFill>
        <p:spPr>
          <a:xfrm>
            <a:off x="537428" y="2042507"/>
            <a:ext cx="1525230" cy="1665999"/>
          </a:xfrm>
          <a:prstGeom prst="rect">
            <a:avLst/>
          </a:prstGeom>
          <a:ln>
            <a:noFill/>
          </a:ln>
          <a:effectLst>
            <a:softEdge rad="112500"/>
          </a:effectLst>
        </p:spPr>
      </p:pic>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10635" y="1279065"/>
            <a:ext cx="3040191" cy="856773"/>
          </a:xfrm>
          <a:prstGeom prst="rect">
            <a:avLst/>
          </a:prstGeom>
        </p:spPr>
        <p:txBody>
          <a:bodyPr wrap="square">
            <a:spAutoFit/>
          </a:bodyPr>
          <a:lstStyle/>
          <a:p>
            <a:pPr marL="457200" indent="-457200" algn="ctr">
              <a:buAutoNum type="arabicPeriod"/>
            </a:pPr>
            <a:r>
              <a:rPr lang="en-US" sz="2400" b="1" dirty="0" smtClean="0">
                <a:solidFill>
                  <a:schemeClr val="tx2"/>
                </a:solidFill>
                <a:latin typeface="Times New Roman" panose="02020603050405020304" pitchFamily="18" charset="0"/>
                <a:cs typeface="Times New Roman" panose="02020603050405020304" pitchFamily="18" charset="0"/>
              </a:rPr>
              <a:t>Overcome</a:t>
            </a:r>
          </a:p>
          <a:p>
            <a:pPr algn="ctr"/>
            <a:r>
              <a:rPr lang="en-US" sz="2400" b="1" dirty="0" smtClean="0">
                <a:solidFill>
                  <a:schemeClr val="tx2"/>
                </a:solidFill>
                <a:latin typeface="Times New Roman" panose="02020603050405020304" pitchFamily="18" charset="0"/>
                <a:cs typeface="Times New Roman" panose="02020603050405020304" pitchFamily="18" charset="0"/>
              </a:rPr>
              <a:t>Procrastination</a:t>
            </a:r>
          </a:p>
        </p:txBody>
      </p:sp>
      <p:sp>
        <p:nvSpPr>
          <p:cNvPr id="25" name="Rectangle 24"/>
          <p:cNvSpPr/>
          <p:nvPr/>
        </p:nvSpPr>
        <p:spPr>
          <a:xfrm>
            <a:off x="3618162" y="1296452"/>
            <a:ext cx="3976317" cy="830997"/>
          </a:xfrm>
          <a:prstGeom prst="rect">
            <a:avLst/>
          </a:prstGeom>
        </p:spPr>
        <p:txBody>
          <a:bodyPr wrap="square">
            <a:spAutoFit/>
          </a:bodyPr>
          <a:lstStyle/>
          <a:p>
            <a:pPr algn="ctr"/>
            <a:r>
              <a:rPr lang="en-US" sz="2400" b="1" dirty="0" smtClean="0">
                <a:solidFill>
                  <a:schemeClr val="tx2"/>
                </a:solidFill>
                <a:latin typeface="Times New Roman" panose="02020603050405020304" pitchFamily="18" charset="0"/>
                <a:cs typeface="Times New Roman" panose="02020603050405020304" pitchFamily="18" charset="0"/>
              </a:rPr>
              <a:t>2.    Master things</a:t>
            </a:r>
          </a:p>
          <a:p>
            <a:pPr algn="ctr"/>
            <a:endParaRPr lang="en-US" sz="2400" b="1" dirty="0" smtClean="0">
              <a:solidFill>
                <a:schemeClr val="tx2"/>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8653758" y="1279726"/>
            <a:ext cx="3029997" cy="461665"/>
          </a:xfrm>
          <a:prstGeom prst="rect">
            <a:avLst/>
          </a:prstGeom>
          <a:noFill/>
        </p:spPr>
        <p:txBody>
          <a:bodyPr wrap="none" rtlCol="0">
            <a:spAutoFit/>
          </a:bodyPr>
          <a:lstStyle/>
          <a:p>
            <a:r>
              <a:rPr lang="en-US" sz="2400" b="1" dirty="0" smtClean="0">
                <a:solidFill>
                  <a:schemeClr val="tx2"/>
                </a:solidFill>
                <a:latin typeface="Times New Roman" panose="02020603050405020304" pitchFamily="18" charset="0"/>
                <a:cs typeface="Times New Roman" panose="02020603050405020304" pitchFamily="18" charset="0"/>
              </a:rPr>
              <a:t>3.     Build self-esteem</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1104900" y="5719542"/>
            <a:ext cx="4421403" cy="461665"/>
          </a:xfrm>
          <a:prstGeom prst="rect">
            <a:avLst/>
          </a:prstGeom>
        </p:spPr>
        <p:txBody>
          <a:bodyPr wrap="none">
            <a:spAutoFit/>
          </a:bodyPr>
          <a:lstStyle/>
          <a:p>
            <a:pPr marL="457200" indent="-457200" algn="ctr">
              <a:buAutoNum type="arabicPeriod" startAt="4"/>
            </a:pPr>
            <a:r>
              <a:rPr lang="en-US" sz="2400" b="1" dirty="0" smtClean="0">
                <a:solidFill>
                  <a:schemeClr val="tx2"/>
                </a:solidFill>
                <a:latin typeface="Times New Roman" panose="02020603050405020304" pitchFamily="18" charset="0"/>
                <a:cs typeface="Times New Roman" panose="02020603050405020304" pitchFamily="18" charset="0"/>
              </a:rPr>
              <a:t>Builds emotional intelligence</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32" name="Rectangle 31"/>
          <p:cNvSpPr/>
          <p:nvPr/>
        </p:nvSpPr>
        <p:spPr>
          <a:xfrm>
            <a:off x="7173396" y="5755079"/>
            <a:ext cx="2581989" cy="461665"/>
          </a:xfrm>
          <a:prstGeom prst="rect">
            <a:avLst/>
          </a:prstGeom>
        </p:spPr>
        <p:txBody>
          <a:bodyPr wrap="none">
            <a:spAutoFit/>
          </a:bodyPr>
          <a:lstStyle/>
          <a:p>
            <a:pPr algn="just"/>
            <a:r>
              <a:rPr lang="en-US" sz="2400" b="1" dirty="0" smtClean="0">
                <a:solidFill>
                  <a:schemeClr val="tx2"/>
                </a:solidFill>
                <a:latin typeface="Times New Roman" panose="02020603050405020304" pitchFamily="18" charset="0"/>
                <a:cs typeface="Times New Roman" panose="02020603050405020304" pitchFamily="18" charset="0"/>
              </a:rPr>
              <a:t>5.     Reduce </a:t>
            </a:r>
            <a:r>
              <a:rPr lang="en-US" sz="2400" b="1" dirty="0">
                <a:solidFill>
                  <a:schemeClr val="tx2"/>
                </a:solidFill>
                <a:latin typeface="Times New Roman" panose="02020603050405020304" pitchFamily="18" charset="0"/>
                <a:cs typeface="Times New Roman" panose="02020603050405020304" pitchFamily="18" charset="0"/>
              </a:rPr>
              <a:t>stress</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0745" y="3650935"/>
            <a:ext cx="2205873" cy="215728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7" name="Title 12"/>
          <p:cNvSpPr txBox="1">
            <a:spLocks/>
          </p:cNvSpPr>
          <p:nvPr/>
        </p:nvSpPr>
        <p:spPr>
          <a:xfrm>
            <a:off x="1104900" y="76200"/>
            <a:ext cx="9980682" cy="1096962"/>
          </a:xfrm>
          <a:prstGeom prst="rect">
            <a:avLst/>
          </a:prstGeom>
        </p:spPr>
        <p:txBody>
          <a:bodyPr vert="horz" lIns="0" tIns="45720" rIns="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b="1" dirty="0" smtClean="0">
                <a:solidFill>
                  <a:schemeClr val="tx2"/>
                </a:solidFill>
                <a:latin typeface="Times New Roman" panose="02020603050405020304" pitchFamily="18" charset="0"/>
                <a:cs typeface="Times New Roman" panose="02020603050405020304" pitchFamily="18" charset="0"/>
              </a:rPr>
              <a:t>Benefits of Discipline</a:t>
            </a:r>
            <a:endParaRPr lang="en-US" sz="6000" b="1" dirty="0">
              <a:solidFill>
                <a:schemeClr val="tx2"/>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Times New Roman" panose="02020603050405020304" pitchFamily="18" charset="0"/>
              <a:cs typeface="Times New Roman" panose="02020603050405020304" pitchFamily="18" charset="0"/>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271" y="1862001"/>
            <a:ext cx="2457399" cy="184067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4656" y="3920770"/>
            <a:ext cx="2734828" cy="181990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5" name="TextBox 24"/>
          <p:cNvSpPr txBox="1"/>
          <p:nvPr/>
        </p:nvSpPr>
        <p:spPr>
          <a:xfrm>
            <a:off x="2218955" y="5744614"/>
            <a:ext cx="3100529" cy="461665"/>
          </a:xfrm>
          <a:prstGeom prst="rect">
            <a:avLst/>
          </a:prstGeom>
          <a:noFill/>
        </p:spPr>
        <p:txBody>
          <a:bodyPr wrap="none" rtlCol="0">
            <a:spAutoFit/>
          </a:bodyPr>
          <a:lstStyle/>
          <a:p>
            <a:r>
              <a:rPr lang="en-US" sz="2400" b="1" dirty="0" smtClean="0">
                <a:solidFill>
                  <a:schemeClr val="tx2"/>
                </a:solidFill>
                <a:latin typeface="Times New Roman" panose="02020603050405020304" pitchFamily="18" charset="0"/>
                <a:cs typeface="Times New Roman" panose="02020603050405020304" pitchFamily="18" charset="0"/>
              </a:rPr>
              <a:t>8.    Deal with offenses</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26" name="Rectangle 25"/>
          <p:cNvSpPr/>
          <p:nvPr/>
        </p:nvSpPr>
        <p:spPr>
          <a:xfrm>
            <a:off x="6966220" y="5740675"/>
            <a:ext cx="4436664" cy="461665"/>
          </a:xfrm>
          <a:prstGeom prst="rect">
            <a:avLst/>
          </a:prstGeom>
        </p:spPr>
        <p:txBody>
          <a:bodyPr wrap="none">
            <a:spAutoFit/>
          </a:bodyPr>
          <a:lstStyle/>
          <a:p>
            <a:pPr algn="ctr"/>
            <a:r>
              <a:rPr lang="en-US" sz="2400" b="1" dirty="0" smtClean="0">
                <a:solidFill>
                  <a:schemeClr val="tx2"/>
                </a:solidFill>
                <a:latin typeface="Times New Roman" panose="02020603050405020304" pitchFamily="18" charset="0"/>
                <a:cs typeface="Times New Roman" panose="02020603050405020304" pitchFamily="18" charset="0"/>
              </a:rPr>
              <a:t>9.    Improved skills and abilities</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6157969" y="1247294"/>
            <a:ext cx="3167855" cy="830997"/>
          </a:xfrm>
          <a:prstGeom prst="rect">
            <a:avLst/>
          </a:prstGeom>
          <a:noFill/>
        </p:spPr>
        <p:txBody>
          <a:bodyPr wrap="none" rtlCol="0">
            <a:spAutoFit/>
          </a:bodyPr>
          <a:lstStyle/>
          <a:p>
            <a:r>
              <a:rPr lang="en-US" sz="2400" b="1" dirty="0" smtClean="0">
                <a:solidFill>
                  <a:schemeClr val="tx2"/>
                </a:solidFill>
                <a:latin typeface="Times New Roman" panose="02020603050405020304" pitchFamily="18" charset="0"/>
                <a:cs typeface="Times New Roman" panose="02020603050405020304" pitchFamily="18" charset="0"/>
              </a:rPr>
              <a:t>7.    Forge ahead in</a:t>
            </a:r>
          </a:p>
          <a:p>
            <a:r>
              <a:rPr lang="en-US" sz="2400" b="1" dirty="0" smtClean="0">
                <a:solidFill>
                  <a:schemeClr val="tx2"/>
                </a:solidFill>
                <a:latin typeface="Times New Roman" panose="02020603050405020304" pitchFamily="18" charset="0"/>
                <a:cs typeface="Times New Roman" panose="02020603050405020304" pitchFamily="18" charset="0"/>
              </a:rPr>
              <a:t>the midst of challenges</a:t>
            </a:r>
            <a:endParaRPr lang="en-US" sz="2400" b="1" dirty="0">
              <a:solidFill>
                <a:schemeClr val="tx2"/>
              </a:solidFill>
              <a:latin typeface="Times New Roman" panose="02020603050405020304" pitchFamily="18" charset="0"/>
              <a:cs typeface="Times New Roman" panose="02020603050405020304" pitchFamily="18" charset="0"/>
            </a:endParaRPr>
          </a:p>
        </p:txBody>
      </p:sp>
      <p:sp>
        <p:nvSpPr>
          <p:cNvPr id="29" name="Rectangle 28"/>
          <p:cNvSpPr/>
          <p:nvPr/>
        </p:nvSpPr>
        <p:spPr>
          <a:xfrm>
            <a:off x="637987" y="1254571"/>
            <a:ext cx="3870034" cy="461665"/>
          </a:xfrm>
          <a:prstGeom prst="rect">
            <a:avLst/>
          </a:prstGeom>
        </p:spPr>
        <p:txBody>
          <a:bodyPr wrap="none">
            <a:spAutoFit/>
          </a:bodyPr>
          <a:lstStyle/>
          <a:p>
            <a:r>
              <a:rPr lang="en-US" sz="2400" b="1" dirty="0" smtClean="0">
                <a:solidFill>
                  <a:schemeClr val="tx2"/>
                </a:solidFill>
                <a:latin typeface="Times New Roman" panose="02020603050405020304" pitchFamily="18" charset="0"/>
                <a:cs typeface="Times New Roman" panose="02020603050405020304" pitchFamily="18" charset="0"/>
              </a:rPr>
              <a:t>6.    Overcome failure </a:t>
            </a:r>
            <a:r>
              <a:rPr lang="en-US" sz="2400" b="1" dirty="0">
                <a:solidFill>
                  <a:schemeClr val="tx2"/>
                </a:solidFill>
                <a:latin typeface="Times New Roman" panose="02020603050405020304" pitchFamily="18" charset="0"/>
                <a:cs typeface="Times New Roman" panose="02020603050405020304" pitchFamily="18" charset="0"/>
              </a:rPr>
              <a:t>voices</a:t>
            </a: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1429" y="1684871"/>
            <a:ext cx="2286484" cy="190540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85763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6775" y="2785267"/>
            <a:ext cx="12016944" cy="1446550"/>
          </a:xfrm>
          <a:prstGeom prst="rect">
            <a:avLst/>
          </a:prstGeom>
        </p:spPr>
        <p:txBody>
          <a:bodyPr wrap="none">
            <a:spAutoFit/>
          </a:bodyPr>
          <a:lstStyle/>
          <a:p>
            <a:pPr algn="ctr"/>
            <a:r>
              <a:rPr lang="en-US" sz="4400" b="1" dirty="0" smtClean="0">
                <a:latin typeface="Times New Roman" panose="02020603050405020304" pitchFamily="18" charset="0"/>
                <a:cs typeface="Times New Roman" panose="02020603050405020304" pitchFamily="18" charset="0"/>
              </a:rPr>
              <a:t>…offense </a:t>
            </a:r>
            <a:r>
              <a:rPr lang="en-US" sz="4400" b="1" dirty="0">
                <a:latin typeface="Times New Roman" panose="02020603050405020304" pitchFamily="18" charset="0"/>
                <a:cs typeface="Times New Roman" panose="02020603050405020304" pitchFamily="18" charset="0"/>
              </a:rPr>
              <a:t>must surely </a:t>
            </a:r>
            <a:r>
              <a:rPr lang="en-US" sz="4400" b="1" dirty="0" smtClean="0">
                <a:latin typeface="Times New Roman" panose="02020603050405020304" pitchFamily="18" charset="0"/>
                <a:cs typeface="Times New Roman" panose="02020603050405020304" pitchFamily="18" charset="0"/>
              </a:rPr>
              <a:t>come,</a:t>
            </a:r>
          </a:p>
          <a:p>
            <a:pPr algn="ctr"/>
            <a:r>
              <a:rPr lang="en-US" sz="4400" b="1" dirty="0" smtClean="0">
                <a:latin typeface="Times New Roman" panose="02020603050405020304" pitchFamily="18" charset="0"/>
                <a:cs typeface="Times New Roman" panose="02020603050405020304" pitchFamily="18" charset="0"/>
              </a:rPr>
              <a:t>but a life of discipline promotes good </a:t>
            </a:r>
            <a:r>
              <a:rPr lang="en-US" sz="4400" b="1" dirty="0">
                <a:latin typeface="Times New Roman" panose="02020603050405020304" pitchFamily="18" charset="0"/>
                <a:cs typeface="Times New Roman" panose="02020603050405020304" pitchFamily="18" charset="0"/>
              </a:rPr>
              <a:t>character.</a:t>
            </a:r>
            <a:endParaRPr lang="en-US" sz="9600" b="1" dirty="0">
              <a:solidFill>
                <a:schemeClr val="tx2"/>
              </a:solidFill>
              <a:latin typeface="Times New Roman" panose="02020603050405020304" pitchFamily="18" charset="0"/>
              <a:cs typeface="Times New Roman" panose="02020603050405020304" pitchFamily="18" charset="0"/>
            </a:endParaRPr>
          </a:p>
        </p:txBody>
      </p:sp>
      <p:sp>
        <p:nvSpPr>
          <p:cNvPr id="13" name="Title 12"/>
          <p:cNvSpPr>
            <a:spLocks noGrp="1"/>
          </p:cNvSpPr>
          <p:nvPr>
            <p:ph type="title"/>
          </p:nvPr>
        </p:nvSpPr>
        <p:spPr>
          <a:xfrm>
            <a:off x="1104900" y="76200"/>
            <a:ext cx="9980682" cy="1096962"/>
          </a:xfrm>
        </p:spPr>
        <p:txBody>
          <a:bodyPr>
            <a:normAutofit/>
          </a:bodyPr>
          <a:lstStyle/>
          <a:p>
            <a:pPr algn="ctr"/>
            <a:r>
              <a:rPr lang="en-US" sz="6000" b="1" dirty="0" smtClean="0">
                <a:latin typeface="Times New Roman" panose="02020603050405020304" pitchFamily="18" charset="0"/>
                <a:cs typeface="Times New Roman" panose="02020603050405020304" pitchFamily="18" charset="0"/>
              </a:rPr>
              <a:t>Introduction cont’d</a:t>
            </a:r>
            <a:endParaRPr lang="en-US"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20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68571"/>
            <a:ext cx="12192000" cy="689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72655" y="1297949"/>
            <a:ext cx="11055927" cy="4435830"/>
          </a:xfrm>
          <a:prstGeom prst="rect">
            <a:avLst/>
          </a:prstGeom>
          <a:noFill/>
        </p:spPr>
        <p:txBody>
          <a:bodyPr wrap="square" rtlCol="0">
            <a:spAutoFit/>
          </a:bodyPr>
          <a:lstStyle/>
          <a:p>
            <a:pPr algn="just">
              <a:lnSpc>
                <a:spcPct val="150000"/>
              </a:lnSpc>
            </a:pPr>
            <a:r>
              <a:rPr lang="en-US" sz="3200" dirty="0" smtClean="0">
                <a:solidFill>
                  <a:schemeClr val="tx2"/>
                </a:solidFill>
                <a:latin typeface="Times New Roman" panose="02020603050405020304" pitchFamily="18" charset="0"/>
                <a:cs typeface="Times New Roman" panose="02020603050405020304" pitchFamily="18" charset="0"/>
              </a:rPr>
              <a:t>Character is </a:t>
            </a:r>
            <a:r>
              <a:rPr lang="en-US" sz="3200" dirty="0">
                <a:solidFill>
                  <a:schemeClr val="tx2"/>
                </a:solidFill>
                <a:latin typeface="Times New Roman" panose="02020603050405020304" pitchFamily="18" charset="0"/>
                <a:cs typeface="Times New Roman" panose="02020603050405020304" pitchFamily="18" charset="0"/>
              </a:rPr>
              <a:t>the sum total of who you really are </a:t>
            </a:r>
            <a:r>
              <a:rPr lang="en-US" sz="3200" dirty="0" smtClean="0">
                <a:solidFill>
                  <a:schemeClr val="tx2"/>
                </a:solidFill>
                <a:latin typeface="Times New Roman" panose="02020603050405020304" pitchFamily="18" charset="0"/>
                <a:cs typeface="Times New Roman" panose="02020603050405020304" pitchFamily="18" charset="0"/>
              </a:rPr>
              <a:t>deep within</a:t>
            </a:r>
            <a:r>
              <a:rPr lang="en-US" sz="3200" dirty="0">
                <a:solidFill>
                  <a:schemeClr val="tx2"/>
                </a:solidFill>
                <a:latin typeface="Times New Roman" panose="02020603050405020304" pitchFamily="18" charset="0"/>
                <a:cs typeface="Times New Roman" panose="02020603050405020304" pitchFamily="18" charset="0"/>
              </a:rPr>
              <a:t>; your traits, features and your </a:t>
            </a:r>
            <a:r>
              <a:rPr lang="en-US" sz="3200" dirty="0" smtClean="0">
                <a:solidFill>
                  <a:schemeClr val="tx2"/>
                </a:solidFill>
                <a:latin typeface="Times New Roman" panose="02020603050405020304" pitchFamily="18" charset="0"/>
                <a:cs typeface="Times New Roman" panose="02020603050405020304" pitchFamily="18" charset="0"/>
              </a:rPr>
              <a:t>nature. It </a:t>
            </a:r>
            <a:r>
              <a:rPr lang="en-US" sz="3200" dirty="0">
                <a:solidFill>
                  <a:schemeClr val="tx2"/>
                </a:solidFill>
                <a:latin typeface="Times New Roman" panose="02020603050405020304" pitchFamily="18" charset="0"/>
                <a:cs typeface="Times New Roman" panose="02020603050405020304" pitchFamily="18" charset="0"/>
              </a:rPr>
              <a:t>is a result of hundreds of choices you have made or are </a:t>
            </a:r>
            <a:r>
              <a:rPr lang="en-US" sz="3200" dirty="0" smtClean="0">
                <a:solidFill>
                  <a:schemeClr val="tx2"/>
                </a:solidFill>
                <a:latin typeface="Times New Roman" panose="02020603050405020304" pitchFamily="18" charset="0"/>
                <a:cs typeface="Times New Roman" panose="02020603050405020304" pitchFamily="18" charset="0"/>
              </a:rPr>
              <a:t>making, and </a:t>
            </a:r>
            <a:r>
              <a:rPr lang="en-US" sz="3200" dirty="0">
                <a:solidFill>
                  <a:schemeClr val="tx2"/>
                </a:solidFill>
                <a:latin typeface="Times New Roman" panose="02020603050405020304" pitchFamily="18" charset="0"/>
                <a:cs typeface="Times New Roman" panose="02020603050405020304" pitchFamily="18" charset="0"/>
              </a:rPr>
              <a:t>it is gradually turning you into who you want to be </a:t>
            </a:r>
            <a:r>
              <a:rPr lang="en-US" sz="3200" dirty="0" smtClean="0">
                <a:solidFill>
                  <a:schemeClr val="tx2"/>
                </a:solidFill>
                <a:latin typeface="Times New Roman" panose="02020603050405020304" pitchFamily="18" charset="0"/>
                <a:cs typeface="Times New Roman" panose="02020603050405020304" pitchFamily="18" charset="0"/>
              </a:rPr>
              <a:t>tomorrow.</a:t>
            </a:r>
          </a:p>
          <a:p>
            <a:pPr algn="just">
              <a:lnSpc>
                <a:spcPct val="150000"/>
              </a:lnSpc>
            </a:pPr>
            <a:r>
              <a:rPr lang="en-US" sz="3200" dirty="0" smtClean="0">
                <a:solidFill>
                  <a:schemeClr val="tx2"/>
                </a:solidFill>
                <a:latin typeface="Times New Roman" panose="02020603050405020304" pitchFamily="18" charset="0"/>
                <a:cs typeface="Times New Roman" panose="02020603050405020304" pitchFamily="18" charset="0"/>
              </a:rPr>
              <a:t>The </a:t>
            </a:r>
            <a:r>
              <a:rPr lang="en-US" sz="3200" dirty="0">
                <a:solidFill>
                  <a:schemeClr val="tx2"/>
                </a:solidFill>
                <a:latin typeface="Times New Roman" panose="02020603050405020304" pitchFamily="18" charset="0"/>
                <a:cs typeface="Times New Roman" panose="02020603050405020304" pitchFamily="18" charset="0"/>
              </a:rPr>
              <a:t>word character comes from a Greek word meaning ‘chisel’ or ‘the mark left by a chisel.’</a:t>
            </a:r>
            <a:endParaRPr lang="en-US" sz="3200" b="1" dirty="0">
              <a:solidFill>
                <a:schemeClr val="tx2"/>
              </a:solidFill>
              <a:latin typeface="Times New Roman" panose="02020603050405020304" pitchFamily="18" charset="0"/>
              <a:cs typeface="Times New Roman" panose="02020603050405020304" pitchFamily="18" charset="0"/>
            </a:endParaRPr>
          </a:p>
        </p:txBody>
      </p:sp>
      <p:sp>
        <p:nvSpPr>
          <p:cNvPr id="11" name="Title 12"/>
          <p:cNvSpPr>
            <a:spLocks noGrp="1"/>
          </p:cNvSpPr>
          <p:nvPr>
            <p:ph type="title"/>
          </p:nvPr>
        </p:nvSpPr>
        <p:spPr>
          <a:xfrm>
            <a:off x="1104900" y="76200"/>
            <a:ext cx="9980682" cy="1096962"/>
          </a:xfrm>
        </p:spPr>
        <p:txBody>
          <a:bodyPr>
            <a:normAutofit/>
          </a:bodyPr>
          <a:lstStyle/>
          <a:p>
            <a:pPr algn="ctr"/>
            <a:r>
              <a:rPr lang="en-US" sz="6000" b="1" dirty="0" smtClean="0">
                <a:solidFill>
                  <a:schemeClr val="tx2"/>
                </a:solidFill>
                <a:latin typeface="Times New Roman" panose="02020603050405020304" pitchFamily="18" charset="0"/>
                <a:cs typeface="Times New Roman" panose="02020603050405020304" pitchFamily="18" charset="0"/>
              </a:rPr>
              <a:t>CHARACTER</a:t>
            </a:r>
            <a:endParaRPr lang="en-US" sz="60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5400D5F3-AA73-4EC6-BCD9-0DC3E330E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DC6030-8312-4894-9236-1E15DA4F39C5}">
  <ds:schemaRefs>
    <ds:schemaRef ds:uri="http://schemas.microsoft.com/sharepoint/v3/contenttype/forms"/>
  </ds:schemaRefs>
</ds:datastoreItem>
</file>

<file path=customXml/itemProps3.xml><?xml version="1.0" encoding="utf-8"?>
<ds:datastoreItem xmlns:ds="http://schemas.openxmlformats.org/officeDocument/2006/customXml" ds:itemID="{BDBAFF00-647E-4627-9B6C-A5CDC1F32200}">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11067</TotalTime>
  <Words>794</Words>
  <Application>Microsoft Office PowerPoint</Application>
  <PresentationFormat>Widescreen</PresentationFormat>
  <Paragraphs>83</Paragraphs>
  <Slides>16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Arial Black</vt:lpstr>
      <vt:lpstr>Calibri</vt:lpstr>
      <vt:lpstr>Comic Sans MS</vt:lpstr>
      <vt:lpstr>Euphemia</vt:lpstr>
      <vt:lpstr>Plantagenet Cherokee</vt:lpstr>
      <vt:lpstr>Tahoma</vt:lpstr>
      <vt:lpstr>Times New Roman</vt:lpstr>
      <vt:lpstr>Wingdings</vt:lpstr>
      <vt:lpstr>Academic Literature 16x9</vt:lpstr>
      <vt:lpstr>  THE PLACE OF DISCIPLINE AND CHARACTER IN LIVING AND RELATING   WITH FELLOW POSTGRADUATE STUDENTS     BY    HIS EXCELLENCY, BENJAMIN UJEVBE OKE    THE 7TH EXECUTIVE GOVERNOR, UNN-ODILI POSTGRADUATE STUDENTS   PRESENTED ON THE OCCASION OF THE VIRTUAL ORIENTATION PROGRAMME ORGANIZED FOR POSTGRADUATE STUDENTS ADMITTED IN THE 2019/2020 ACADEMIC SESSION IN NSUKKA AND ENUGU CAMPUSES, HELD ON 31ST AUGUST, 2021 </vt:lpstr>
      <vt:lpstr>Greetings</vt:lpstr>
      <vt:lpstr>Introduction</vt:lpstr>
      <vt:lpstr>Introduction Cont’d</vt:lpstr>
      <vt:lpstr>Introduction cont’d</vt:lpstr>
      <vt:lpstr>Benefits of Discipline</vt:lpstr>
      <vt:lpstr>PowerPoint Presentation</vt:lpstr>
      <vt:lpstr>Introduction cont’d</vt:lpstr>
      <vt:lpstr>CHARACTER</vt:lpstr>
      <vt:lpstr>Character Cont’d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SPEED LIMIT DEVICE IN VEHICLES ON BEHAVIOURAL ADAPTATION  OF COMMERCIAL DRIVERS IN ENUGU STATE</dc:title>
  <dc:creator>Ayo</dc:creator>
  <cp:lastModifiedBy>BENJAMIN UJEVBE</cp:lastModifiedBy>
  <cp:revision>444</cp:revision>
  <dcterms:created xsi:type="dcterms:W3CDTF">2014-04-17T22:28:38Z</dcterms:created>
  <dcterms:modified xsi:type="dcterms:W3CDTF">2021-08-30T22:20:29Z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