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9" r:id="rId16"/>
    <p:sldId id="270" r:id="rId17"/>
    <p:sldId id="280" r:id="rId18"/>
    <p:sldId id="271" r:id="rId19"/>
    <p:sldId id="272" r:id="rId20"/>
    <p:sldId id="273" r:id="rId21"/>
    <p:sldId id="274" r:id="rId22"/>
    <p:sldId id="275" r:id="rId23"/>
    <p:sldId id="276" r:id="rId24"/>
    <p:sldId id="277" r:id="rId25"/>
    <p:sldId id="278"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7" d="100"/>
          <a:sy n="67" d="100"/>
        </p:scale>
        <p:origin x="6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2155B-5269-40B9-B05D-78A1D47AE38E}"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39246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2155B-5269-40B9-B05D-78A1D47AE38E}"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408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2155B-5269-40B9-B05D-78A1D47AE38E}"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7431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2155B-5269-40B9-B05D-78A1D47AE38E}"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36319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D2155B-5269-40B9-B05D-78A1D47AE38E}"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33677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D2155B-5269-40B9-B05D-78A1D47AE38E}"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398168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2155B-5269-40B9-B05D-78A1D47AE38E}"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1309294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2155B-5269-40B9-B05D-78A1D47AE38E}"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311765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2155B-5269-40B9-B05D-78A1D47AE38E}"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2138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D2155B-5269-40B9-B05D-78A1D47AE38E}"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121185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D2155B-5269-40B9-B05D-78A1D47AE38E}"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A3D3B-B4A8-46FC-A11B-916D70A9D6BD}" type="slidenum">
              <a:rPr lang="en-US" smtClean="0"/>
              <a:t>‹#›</a:t>
            </a:fld>
            <a:endParaRPr lang="en-US"/>
          </a:p>
        </p:txBody>
      </p:sp>
    </p:spTree>
    <p:extLst>
      <p:ext uri="{BB962C8B-B14F-4D97-AF65-F5344CB8AC3E}">
        <p14:creationId xmlns:p14="http://schemas.microsoft.com/office/powerpoint/2010/main" val="207198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2155B-5269-40B9-B05D-78A1D47AE38E}"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A3D3B-B4A8-46FC-A11B-916D70A9D6BD}" type="slidenum">
              <a:rPr lang="en-US" smtClean="0"/>
              <a:t>‹#›</a:t>
            </a:fld>
            <a:endParaRPr lang="en-US"/>
          </a:p>
        </p:txBody>
      </p:sp>
    </p:spTree>
    <p:extLst>
      <p:ext uri="{BB962C8B-B14F-4D97-AF65-F5344CB8AC3E}">
        <p14:creationId xmlns:p14="http://schemas.microsoft.com/office/powerpoint/2010/main" val="97133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homas.Okonkwo@unn.edu.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26" y="0"/>
            <a:ext cx="12192000" cy="2406316"/>
          </a:xfrm>
        </p:spPr>
        <p:txBody>
          <a:bodyPr>
            <a:normAutofit fontScale="90000"/>
          </a:bodyPr>
          <a:lstStyle/>
          <a:p>
            <a:r>
              <a:rPr lang="en-US" sz="4800" dirty="0" smtClean="0">
                <a:latin typeface="Times New Roman" panose="02020603050405020304" pitchFamily="18" charset="0"/>
                <a:cs typeface="Times New Roman" panose="02020603050405020304" pitchFamily="18" charset="0"/>
              </a:rPr>
              <a:t>UNIVERSITY OF NIGERIA, NSUKKA</a:t>
            </a:r>
            <a:br>
              <a:rPr lang="en-US" sz="48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SCHOOL OF POST GRADUATE STUDIES</a:t>
            </a:r>
            <a:r>
              <a:rPr lang="en-US" sz="4800" dirty="0">
                <a:latin typeface="Times New Roman" panose="02020603050405020304" pitchFamily="18" charset="0"/>
                <a:cs typeface="Times New Roman" panose="02020603050405020304" pitchFamily="18" charset="0"/>
              </a:rPr>
              <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
            </a:r>
            <a:br>
              <a:rPr lang="en-US" sz="4800" dirty="0">
                <a:latin typeface="Times New Roman" panose="02020603050405020304" pitchFamily="18" charset="0"/>
                <a:cs typeface="Times New Roman" panose="02020603050405020304" pitchFamily="18" charset="0"/>
              </a:rPr>
            </a:br>
            <a:endParaRPr lang="en-US" sz="4800" dirty="0"/>
          </a:p>
        </p:txBody>
      </p:sp>
      <p:sp>
        <p:nvSpPr>
          <p:cNvPr id="3" name="Subtitle 2"/>
          <p:cNvSpPr>
            <a:spLocks noGrp="1"/>
          </p:cNvSpPr>
          <p:nvPr>
            <p:ph type="subTitle" idx="1"/>
          </p:nvPr>
        </p:nvSpPr>
        <p:spPr>
          <a:xfrm>
            <a:off x="1524000" y="2406317"/>
            <a:ext cx="9472864" cy="3922295"/>
          </a:xfrm>
        </p:spPr>
        <p:txBody>
          <a:bodyPr>
            <a:normAutofit/>
          </a:bodyPr>
          <a:lstStyle/>
          <a:p>
            <a:r>
              <a:rPr lang="en-US" sz="4000" dirty="0" smtClean="0">
                <a:latin typeface="Times New Roman" panose="02020603050405020304" pitchFamily="18" charset="0"/>
                <a:cs typeface="Times New Roman" panose="02020603050405020304" pitchFamily="18" charset="0"/>
              </a:rPr>
              <a:t>ICT AND DATA ANALYSIS</a:t>
            </a:r>
          </a:p>
          <a:p>
            <a:pPr>
              <a:lnSpc>
                <a:spcPct val="100000"/>
              </a:lnSpc>
              <a:spcBef>
                <a:spcPts val="0"/>
              </a:spcBef>
            </a:pPr>
            <a:endParaRPr lang="en-US" sz="3600" dirty="0" smtClean="0">
              <a:latin typeface="Times New Roman" panose="02020603050405020304" pitchFamily="18" charset="0"/>
              <a:cs typeface="Times New Roman" panose="02020603050405020304" pitchFamily="18" charset="0"/>
            </a:endParaRPr>
          </a:p>
          <a:p>
            <a:pPr>
              <a:lnSpc>
                <a:spcPct val="100000"/>
              </a:lnSpc>
              <a:spcBef>
                <a:spcPts val="0"/>
              </a:spcBef>
            </a:pPr>
            <a:endParaRPr lang="en-US" sz="3600" dirty="0">
              <a:latin typeface="Times New Roman" panose="02020603050405020304" pitchFamily="18" charset="0"/>
              <a:cs typeface="Times New Roman" panose="02020603050405020304" pitchFamily="18" charset="0"/>
            </a:endParaRPr>
          </a:p>
          <a:p>
            <a:pPr>
              <a:lnSpc>
                <a:spcPct val="100000"/>
              </a:lnSpc>
              <a:spcBef>
                <a:spcPts val="0"/>
              </a:spcBef>
            </a:pPr>
            <a:r>
              <a:rPr lang="en-US" sz="3600" dirty="0" smtClean="0">
                <a:latin typeface="Times New Roman" panose="02020603050405020304" pitchFamily="18" charset="0"/>
                <a:cs typeface="Times New Roman" panose="02020603050405020304" pitchFamily="18" charset="0"/>
              </a:rPr>
              <a:t>PROF. THOMAS M. OKONKWO</a:t>
            </a:r>
          </a:p>
          <a:p>
            <a:pPr>
              <a:lnSpc>
                <a:spcPct val="100000"/>
              </a:lnSpc>
              <a:spcBef>
                <a:spcPts val="0"/>
              </a:spcBef>
            </a:pPr>
            <a:r>
              <a:rPr lang="en-US" sz="3600" dirty="0" smtClean="0">
                <a:latin typeface="Times New Roman" panose="02020603050405020304" pitchFamily="18" charset="0"/>
                <a:cs typeface="Times New Roman" panose="02020603050405020304" pitchFamily="18" charset="0"/>
              </a:rPr>
              <a:t>Department of Food Science and Technology</a:t>
            </a:r>
          </a:p>
          <a:p>
            <a:pPr>
              <a:lnSpc>
                <a:spcPct val="100000"/>
              </a:lnSpc>
              <a:spcBef>
                <a:spcPts val="0"/>
              </a:spcBef>
            </a:pPr>
            <a:r>
              <a:rPr lang="en-US" sz="2800" dirty="0" smtClean="0">
                <a:latin typeface="Times New Roman" panose="02020603050405020304" pitchFamily="18" charset="0"/>
                <a:cs typeface="Times New Roman" panose="02020603050405020304" pitchFamily="18" charset="0"/>
              </a:rPr>
              <a:t>E-mail: </a:t>
            </a:r>
            <a:r>
              <a:rPr lang="en-US" sz="2800" dirty="0" smtClean="0">
                <a:latin typeface="Times New Roman" panose="02020603050405020304" pitchFamily="18" charset="0"/>
                <a:cs typeface="Times New Roman" panose="02020603050405020304" pitchFamily="18" charset="0"/>
                <a:hlinkClick r:id="rId2"/>
              </a:rPr>
              <a:t>thomas.Okonkwo@unn.edu.ng</a:t>
            </a:r>
            <a:endParaRPr lang="en-US" sz="2800" dirty="0" smtClean="0">
              <a:latin typeface="Times New Roman" panose="02020603050405020304" pitchFamily="18" charset="0"/>
              <a:cs typeface="Times New Roman" panose="02020603050405020304" pitchFamily="18" charset="0"/>
            </a:endParaRPr>
          </a:p>
          <a:p>
            <a:pPr>
              <a:lnSpc>
                <a:spcPct val="100000"/>
              </a:lnSpc>
              <a:spcBef>
                <a:spcPts val="0"/>
              </a:spcBef>
            </a:pPr>
            <a:r>
              <a:rPr lang="en-US" sz="2800" dirty="0" smtClean="0">
                <a:latin typeface="Times New Roman" panose="02020603050405020304" pitchFamily="18" charset="0"/>
                <a:cs typeface="Times New Roman" panose="02020603050405020304" pitchFamily="18" charset="0"/>
              </a:rPr>
              <a:t>Phone: +234806657609</a:t>
            </a:r>
          </a:p>
          <a:p>
            <a:endParaRPr lang="en-US" sz="28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499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373228"/>
          </a:xfrm>
        </p:spPr>
        <p:txBody>
          <a:bodyPr>
            <a:normAutofit fontScale="92500" lnSpcReduction="20000"/>
          </a:bodyPr>
          <a:lstStyle/>
          <a:p>
            <a:r>
              <a:rPr lang="en-US" sz="3000" dirty="0" smtClean="0"/>
              <a:t>Ensure that the questions and data analysis instruments give the required information</a:t>
            </a:r>
          </a:p>
          <a:p>
            <a:r>
              <a:rPr lang="en-US" sz="3000" dirty="0" smtClean="0"/>
              <a:t>Align the expected report with results of analysis and interpretation</a:t>
            </a:r>
          </a:p>
          <a:p>
            <a:r>
              <a:rPr lang="en-US" sz="3000" dirty="0" smtClean="0"/>
              <a:t>Improve reliability through consistent measures overtime</a:t>
            </a:r>
          </a:p>
          <a:p>
            <a:r>
              <a:rPr lang="en-US" sz="3000" dirty="0" smtClean="0"/>
              <a:t>The key components of data analysis plan include:</a:t>
            </a:r>
          </a:p>
          <a:p>
            <a:pPr marL="0" indent="0">
              <a:buNone/>
            </a:pPr>
            <a:r>
              <a:rPr lang="en-US" sz="3000" dirty="0"/>
              <a:t>	</a:t>
            </a:r>
            <a:r>
              <a:rPr lang="en-US" sz="3000" dirty="0" smtClean="0"/>
              <a:t>- the purpose of evaluation</a:t>
            </a:r>
          </a:p>
          <a:p>
            <a:pPr marL="0" indent="0">
              <a:buNone/>
            </a:pPr>
            <a:r>
              <a:rPr lang="en-US" sz="3000" dirty="0"/>
              <a:t>	</a:t>
            </a:r>
            <a:r>
              <a:rPr lang="en-US" sz="3000" dirty="0" smtClean="0"/>
              <a:t>- what key questions should be asked or what key measurements 	to be taken</a:t>
            </a:r>
          </a:p>
          <a:p>
            <a:pPr marL="0" indent="0">
              <a:buNone/>
            </a:pPr>
            <a:r>
              <a:rPr lang="en-US" sz="3000" dirty="0"/>
              <a:t>	</a:t>
            </a:r>
            <a:r>
              <a:rPr lang="en-US" sz="3000" dirty="0" smtClean="0"/>
              <a:t>- What analytical techniques should be developed or adopted</a:t>
            </a:r>
          </a:p>
          <a:p>
            <a:pPr marL="0" indent="0">
              <a:buNone/>
            </a:pPr>
            <a:r>
              <a:rPr lang="en-US" sz="3000" dirty="0"/>
              <a:t>	</a:t>
            </a:r>
            <a:r>
              <a:rPr lang="en-US" sz="3000" dirty="0" smtClean="0"/>
              <a:t>- how would the data be presented  and interprete</a:t>
            </a:r>
            <a:r>
              <a:rPr lang="en-US" dirty="0" smtClean="0"/>
              <a:t>d</a:t>
            </a:r>
          </a:p>
          <a:p>
            <a:pPr marL="0" indent="0">
              <a:buNone/>
            </a:pPr>
            <a:r>
              <a:rPr lang="en-US" dirty="0"/>
              <a:t>	</a:t>
            </a:r>
            <a:r>
              <a:rPr lang="en-US" dirty="0" smtClean="0"/>
              <a:t> </a:t>
            </a:r>
            <a:endParaRPr lang="en-US" dirty="0"/>
          </a:p>
        </p:txBody>
      </p:sp>
      <p:sp>
        <p:nvSpPr>
          <p:cNvPr id="4" name="Title 3"/>
          <p:cNvSpPr>
            <a:spLocks noGrp="1"/>
          </p:cNvSpPr>
          <p:nvPr>
            <p:ph type="title"/>
          </p:nvPr>
        </p:nvSpPr>
        <p:spPr/>
        <p:txBody>
          <a:bodyPr>
            <a:normAutofit fontScale="90000"/>
          </a:bodyPr>
          <a:lstStyle/>
          <a:p>
            <a:pPr algn="ctr"/>
            <a:r>
              <a:rPr lang="en-US" sz="4000" dirty="0" smtClean="0"/>
              <a:t>DATA ANALYSIS PLAN</a:t>
            </a:r>
            <a:br>
              <a:rPr lang="en-US" sz="4000" dirty="0" smtClean="0"/>
            </a:br>
            <a:r>
              <a:rPr lang="en-US" sz="3600" dirty="0" smtClean="0"/>
              <a:t>For a successful data analysis, a plan should be put in place to:</a:t>
            </a:r>
            <a:endParaRPr lang="en-US" sz="3600" dirty="0"/>
          </a:p>
        </p:txBody>
      </p:sp>
    </p:spTree>
    <p:extLst>
      <p:ext uri="{BB962C8B-B14F-4D97-AF65-F5344CB8AC3E}">
        <p14:creationId xmlns:p14="http://schemas.microsoft.com/office/powerpoint/2010/main" val="244039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ICT AND DATA ANALYSIS</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This is the application of Information Communication Technology including its various software packages in collection, collation, analysis and interpretation of data</a:t>
            </a:r>
          </a:p>
          <a:p>
            <a:r>
              <a:rPr lang="en-US" dirty="0" smtClean="0"/>
              <a:t>Several software are available for data analysis including:</a:t>
            </a:r>
          </a:p>
          <a:p>
            <a:pPr marL="0" indent="0">
              <a:buNone/>
            </a:pPr>
            <a:r>
              <a:rPr lang="en-US" dirty="0"/>
              <a:t>	</a:t>
            </a:r>
            <a:r>
              <a:rPr lang="en-US" dirty="0" smtClean="0"/>
              <a:t>- SAS/STAT				- </a:t>
            </a:r>
            <a:r>
              <a:rPr lang="en-US" dirty="0" err="1" smtClean="0"/>
              <a:t>MegaSTAT</a:t>
            </a:r>
            <a:endParaRPr lang="en-US" dirty="0" smtClean="0"/>
          </a:p>
          <a:p>
            <a:pPr marL="0" indent="0">
              <a:buNone/>
            </a:pPr>
            <a:r>
              <a:rPr lang="en-US" dirty="0"/>
              <a:t>	</a:t>
            </a:r>
            <a:r>
              <a:rPr lang="en-US" dirty="0" smtClean="0"/>
              <a:t>- JPM					- MINITAB</a:t>
            </a:r>
          </a:p>
          <a:p>
            <a:pPr marL="0" indent="0">
              <a:buNone/>
            </a:pPr>
            <a:r>
              <a:rPr lang="en-US" dirty="0"/>
              <a:t>	</a:t>
            </a:r>
            <a:r>
              <a:rPr lang="en-US" dirty="0" smtClean="0"/>
              <a:t>- S-Plus				- STATISTICA</a:t>
            </a:r>
          </a:p>
          <a:p>
            <a:pPr marL="0" indent="0">
              <a:buNone/>
            </a:pPr>
            <a:r>
              <a:rPr lang="en-US" dirty="0"/>
              <a:t>	</a:t>
            </a:r>
            <a:r>
              <a:rPr lang="en-US" dirty="0" smtClean="0"/>
              <a:t>- SPSS					- MATHEMATICA</a:t>
            </a:r>
          </a:p>
          <a:p>
            <a:pPr marL="0" indent="0">
              <a:buNone/>
            </a:pPr>
            <a:r>
              <a:rPr lang="en-US" dirty="0"/>
              <a:t>	</a:t>
            </a:r>
            <a:r>
              <a:rPr lang="en-US" dirty="0" smtClean="0"/>
              <a:t>- BNDP				-E-View</a:t>
            </a:r>
          </a:p>
          <a:p>
            <a:pPr marL="0" indent="0">
              <a:buNone/>
            </a:pPr>
            <a:r>
              <a:rPr lang="en-US" dirty="0"/>
              <a:t>	</a:t>
            </a:r>
            <a:r>
              <a:rPr lang="en-US" dirty="0" smtClean="0"/>
              <a:t>- </a:t>
            </a:r>
            <a:r>
              <a:rPr lang="en-US" dirty="0" err="1" smtClean="0"/>
              <a:t>Genstat</a:t>
            </a:r>
            <a:r>
              <a:rPr lang="en-US" dirty="0" smtClean="0"/>
              <a:t>				</a:t>
            </a:r>
            <a:r>
              <a:rPr lang="en-US" dirty="0" smtClean="0"/>
              <a:t>- R</a:t>
            </a:r>
            <a:endParaRPr lang="en-US" dirty="0" smtClean="0"/>
          </a:p>
          <a:p>
            <a:r>
              <a:rPr lang="en-US" dirty="0" smtClean="0"/>
              <a:t>These software help to </a:t>
            </a:r>
            <a:r>
              <a:rPr lang="en-US" dirty="0" err="1" smtClean="0"/>
              <a:t>analyse</a:t>
            </a:r>
            <a:r>
              <a:rPr lang="en-US" dirty="0" smtClean="0"/>
              <a:t> data and plot graphs</a:t>
            </a:r>
          </a:p>
        </p:txBody>
      </p:sp>
    </p:spTree>
    <p:extLst>
      <p:ext uri="{BB962C8B-B14F-4D97-AF65-F5344CB8AC3E}">
        <p14:creationId xmlns:p14="http://schemas.microsoft.com/office/powerpoint/2010/main" val="100954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SPSS</a:t>
            </a:r>
            <a:endParaRPr lang="en-US" dirty="0"/>
          </a:p>
        </p:txBody>
      </p:sp>
      <p:sp>
        <p:nvSpPr>
          <p:cNvPr id="3" name="Content Placeholder 2"/>
          <p:cNvSpPr>
            <a:spLocks noGrp="1"/>
          </p:cNvSpPr>
          <p:nvPr>
            <p:ph idx="1"/>
          </p:nvPr>
        </p:nvSpPr>
        <p:spPr/>
        <p:txBody>
          <a:bodyPr/>
          <a:lstStyle/>
          <a:p>
            <a:r>
              <a:rPr lang="en-US" dirty="0" smtClean="0"/>
              <a:t>SPSS appears to be the most commonly used software by students and non-computer/non statistics professionals</a:t>
            </a:r>
          </a:p>
          <a:p>
            <a:r>
              <a:rPr lang="en-US" dirty="0" smtClean="0"/>
              <a:t>SPSS is an acronym for Statistical Package for Social Sciences</a:t>
            </a:r>
          </a:p>
          <a:p>
            <a:r>
              <a:rPr lang="en-US" dirty="0" smtClean="0"/>
              <a:t>It is an application software developed by IBM</a:t>
            </a:r>
          </a:p>
          <a:p>
            <a:r>
              <a:rPr lang="en-US" dirty="0" smtClean="0"/>
              <a:t>It is not limited to Social Sciences but to other areas of learning</a:t>
            </a:r>
          </a:p>
          <a:p>
            <a:r>
              <a:rPr lang="en-US" dirty="0" smtClean="0"/>
              <a:t>The newest version is 26.0 </a:t>
            </a:r>
          </a:p>
          <a:p>
            <a:r>
              <a:rPr lang="en-US" dirty="0" smtClean="0"/>
              <a:t>The use of SPSS will be the focus of further discussion</a:t>
            </a:r>
            <a:endParaRPr lang="en-US" dirty="0"/>
          </a:p>
        </p:txBody>
      </p:sp>
    </p:spTree>
    <p:extLst>
      <p:ext uri="{BB962C8B-B14F-4D97-AF65-F5344CB8AC3E}">
        <p14:creationId xmlns:p14="http://schemas.microsoft.com/office/powerpoint/2010/main" val="68716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STATISTICAL PACKAGE (SPSS) ORGANIZATION</a:t>
            </a:r>
            <a:br>
              <a:rPr lang="en-US" sz="4000" dirty="0" smtClean="0"/>
            </a:br>
            <a:endParaRPr lang="en-US" sz="3200" dirty="0"/>
          </a:p>
        </p:txBody>
      </p:sp>
      <p:sp>
        <p:nvSpPr>
          <p:cNvPr id="3" name="Content Placeholder 2"/>
          <p:cNvSpPr>
            <a:spLocks noGrp="1"/>
          </p:cNvSpPr>
          <p:nvPr>
            <p:ph idx="1"/>
          </p:nvPr>
        </p:nvSpPr>
        <p:spPr/>
        <p:txBody>
          <a:bodyPr>
            <a:noAutofit/>
          </a:bodyPr>
          <a:lstStyle/>
          <a:p>
            <a:pPr marL="0" indent="0">
              <a:buNone/>
            </a:pPr>
            <a:r>
              <a:rPr lang="en-US" dirty="0"/>
              <a:t>SECTIONS AND </a:t>
            </a:r>
            <a:r>
              <a:rPr lang="en-US" dirty="0" smtClean="0"/>
              <a:t>MODES:</a:t>
            </a:r>
          </a:p>
          <a:p>
            <a:r>
              <a:rPr lang="en-US" dirty="0" smtClean="0"/>
              <a:t>There are two main sections: Input section and Output section</a:t>
            </a:r>
          </a:p>
          <a:p>
            <a:r>
              <a:rPr lang="en-US" dirty="0" smtClean="0"/>
              <a:t>The Input Section: </a:t>
            </a:r>
            <a:r>
              <a:rPr lang="en-US" dirty="0"/>
              <a:t> where data are defined and entered</a:t>
            </a:r>
            <a:endParaRPr lang="en-US" dirty="0" smtClean="0"/>
          </a:p>
          <a:p>
            <a:pPr marL="457200" lvl="1" indent="0">
              <a:buNone/>
            </a:pPr>
            <a:r>
              <a:rPr lang="en-US" sz="2800" dirty="0" smtClean="0"/>
              <a:t>	- there are two modes between which users can switch</a:t>
            </a:r>
          </a:p>
          <a:p>
            <a:pPr marL="457200" lvl="1" indent="0">
              <a:buNone/>
            </a:pPr>
            <a:r>
              <a:rPr lang="en-US" sz="2800" dirty="0"/>
              <a:t>	</a:t>
            </a:r>
            <a:r>
              <a:rPr lang="en-US" sz="2800" dirty="0" smtClean="0"/>
              <a:t>- ‘Variable view’ and ‘Data View”</a:t>
            </a:r>
          </a:p>
          <a:p>
            <a:pPr marL="457200" lvl="1" indent="0">
              <a:buNone/>
            </a:pPr>
            <a:r>
              <a:rPr lang="en-US" sz="2800" dirty="0"/>
              <a:t>	</a:t>
            </a:r>
            <a:r>
              <a:rPr lang="en-US" sz="2800" dirty="0" smtClean="0"/>
              <a:t>- users can switch between the modes by clicking on the tab on 	  the bottom of the screen</a:t>
            </a:r>
          </a:p>
          <a:p>
            <a:r>
              <a:rPr lang="en-US" dirty="0" smtClean="0"/>
              <a:t>The Output section: </a:t>
            </a:r>
            <a:r>
              <a:rPr lang="en-US" dirty="0"/>
              <a:t>where results are displayed</a:t>
            </a:r>
            <a:endParaRPr lang="en-US" dirty="0" smtClean="0"/>
          </a:p>
          <a:p>
            <a:pPr marL="457200" lvl="1" indent="0">
              <a:buNone/>
            </a:pPr>
            <a:r>
              <a:rPr lang="en-US" sz="2800" dirty="0"/>
              <a:t>	</a:t>
            </a:r>
            <a:r>
              <a:rPr lang="en-US" sz="2800" dirty="0" smtClean="0"/>
              <a:t>- opens a separate window where results are displayed</a:t>
            </a:r>
          </a:p>
          <a:p>
            <a:pPr marL="457200" lvl="1" indent="0">
              <a:buNone/>
            </a:pPr>
            <a:r>
              <a:rPr lang="en-US" sz="2800" dirty="0"/>
              <a:t>	</a:t>
            </a:r>
            <a:r>
              <a:rPr lang="en-US" sz="2800" dirty="0" smtClean="0"/>
              <a:t>- output data are saved as separate file to the dataset </a:t>
            </a:r>
            <a:endParaRPr lang="en-US" sz="2800" dirty="0"/>
          </a:p>
        </p:txBody>
      </p:sp>
    </p:spTree>
    <p:extLst>
      <p:ext uri="{BB962C8B-B14F-4D97-AF65-F5344CB8AC3E}">
        <p14:creationId xmlns:p14="http://schemas.microsoft.com/office/powerpoint/2010/main" val="3087753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VARIABLE VIEW</a:t>
            </a:r>
            <a:endParaRPr lang="en-US" sz="3200" dirty="0"/>
          </a:p>
        </p:txBody>
      </p:sp>
      <p:sp>
        <p:nvSpPr>
          <p:cNvPr id="3" name="Content Placeholder 2"/>
          <p:cNvSpPr>
            <a:spLocks noGrp="1"/>
          </p:cNvSpPr>
          <p:nvPr>
            <p:ph idx="1"/>
          </p:nvPr>
        </p:nvSpPr>
        <p:spPr/>
        <p:txBody>
          <a:bodyPr/>
          <a:lstStyle/>
          <a:p>
            <a:r>
              <a:rPr lang="en-US" dirty="0" smtClean="0"/>
              <a:t>Contains cells known as Data entry and analysis Cells</a:t>
            </a:r>
            <a:endParaRPr lang="en-US" dirty="0"/>
          </a:p>
          <a:p>
            <a:r>
              <a:rPr lang="en-US" dirty="0" smtClean="0"/>
              <a:t> These cells are setup by naming and defining the variables included</a:t>
            </a:r>
          </a:p>
          <a:p>
            <a:r>
              <a:rPr lang="en-US" dirty="0" smtClean="0"/>
              <a:t>Variable names supplied by the operator must start with an alphabet</a:t>
            </a:r>
          </a:p>
          <a:p>
            <a:r>
              <a:rPr lang="en-US" dirty="0" smtClean="0"/>
              <a:t>Variable choices with descriptions can be added using the ‘labels’ dialog box</a:t>
            </a:r>
          </a:p>
          <a:p>
            <a:r>
              <a:rPr lang="en-US" dirty="0" smtClean="0"/>
              <a:t>Variables can be copied and pasted into other cells if they have similar format</a:t>
            </a:r>
          </a:p>
          <a:p>
            <a:endParaRPr lang="en-US" dirty="0" smtClean="0"/>
          </a:p>
          <a:p>
            <a:endParaRPr lang="en-US" dirty="0" smtClean="0"/>
          </a:p>
          <a:p>
            <a:endParaRPr lang="en-US" dirty="0"/>
          </a:p>
        </p:txBody>
      </p:sp>
    </p:spTree>
    <p:extLst>
      <p:ext uri="{BB962C8B-B14F-4D97-AF65-F5344CB8AC3E}">
        <p14:creationId xmlns:p14="http://schemas.microsoft.com/office/powerpoint/2010/main" val="4115473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887" y="114301"/>
            <a:ext cx="11587163" cy="6400799"/>
          </a:xfrm>
        </p:spPr>
      </p:pic>
    </p:spTree>
    <p:extLst>
      <p:ext uri="{BB962C8B-B14F-4D97-AF65-F5344CB8AC3E}">
        <p14:creationId xmlns:p14="http://schemas.microsoft.com/office/powerpoint/2010/main" val="719965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VIEW</a:t>
            </a:r>
            <a:endParaRPr lang="en-US" sz="3200" dirty="0"/>
          </a:p>
        </p:txBody>
      </p:sp>
      <p:sp>
        <p:nvSpPr>
          <p:cNvPr id="3" name="Content Placeholder 2"/>
          <p:cNvSpPr>
            <a:spLocks noGrp="1"/>
          </p:cNvSpPr>
          <p:nvPr>
            <p:ph idx="1"/>
          </p:nvPr>
        </p:nvSpPr>
        <p:spPr>
          <a:xfrm>
            <a:off x="838200" y="1323474"/>
            <a:ext cx="10515600" cy="4853489"/>
          </a:xfrm>
        </p:spPr>
        <p:txBody>
          <a:bodyPr>
            <a:normAutofit/>
          </a:bodyPr>
          <a:lstStyle/>
          <a:p>
            <a:r>
              <a:rPr lang="en-US" dirty="0" smtClean="0"/>
              <a:t>Resembles a spreadsheet </a:t>
            </a:r>
            <a:r>
              <a:rPr lang="en-US" dirty="0" err="1" smtClean="0"/>
              <a:t>programme</a:t>
            </a:r>
            <a:endParaRPr lang="en-US" dirty="0" smtClean="0"/>
          </a:p>
          <a:p>
            <a:r>
              <a:rPr lang="en-US" dirty="0" err="1" smtClean="0"/>
              <a:t>Organised</a:t>
            </a:r>
            <a:r>
              <a:rPr lang="en-US" dirty="0" smtClean="0"/>
              <a:t> in rows and columns</a:t>
            </a:r>
          </a:p>
          <a:p>
            <a:r>
              <a:rPr lang="en-US" dirty="0" smtClean="0"/>
              <a:t>Variables are </a:t>
            </a:r>
            <a:r>
              <a:rPr lang="en-US" dirty="0" err="1" smtClean="0"/>
              <a:t>organised</a:t>
            </a:r>
            <a:r>
              <a:rPr lang="en-US" dirty="0" smtClean="0"/>
              <a:t> as columns</a:t>
            </a:r>
          </a:p>
          <a:p>
            <a:r>
              <a:rPr lang="en-US" dirty="0" smtClean="0"/>
              <a:t>Rows represent a singles ‘case’ in the dataset containing values for variables relating to that case</a:t>
            </a:r>
          </a:p>
          <a:p>
            <a:r>
              <a:rPr lang="en-US" dirty="0" smtClean="0"/>
              <a:t>Often, codes are used to enter data</a:t>
            </a:r>
          </a:p>
          <a:p>
            <a:r>
              <a:rPr lang="en-US" dirty="0" smtClean="0"/>
              <a:t>Where necessary, labels can be used to describe data</a:t>
            </a:r>
          </a:p>
          <a:p>
            <a:r>
              <a:rPr lang="en-US" dirty="0" smtClean="0"/>
              <a:t>Using SPSS, the defined labels will appear by clicking the dropdown list arrow on the right side of the cell. Operator can select his/her choice</a:t>
            </a:r>
          </a:p>
          <a:p>
            <a:endParaRPr lang="en-US" dirty="0" smtClean="0"/>
          </a:p>
          <a:p>
            <a:endParaRPr lang="en-US" dirty="0"/>
          </a:p>
        </p:txBody>
      </p:sp>
    </p:spTree>
    <p:extLst>
      <p:ext uri="{BB962C8B-B14F-4D97-AF65-F5344CB8AC3E}">
        <p14:creationId xmlns:p14="http://schemas.microsoft.com/office/powerpoint/2010/main" val="3423088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075" y="285751"/>
            <a:ext cx="10929938" cy="5957888"/>
          </a:xfrm>
          <a:prstGeom prst="rect">
            <a:avLst/>
          </a:prstGeom>
        </p:spPr>
      </p:pic>
    </p:spTree>
    <p:extLst>
      <p:ext uri="{BB962C8B-B14F-4D97-AF65-F5344CB8AC3E}">
        <p14:creationId xmlns:p14="http://schemas.microsoft.com/office/powerpoint/2010/main" val="2922236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ANALYSIS</a:t>
            </a:r>
            <a:endParaRPr lang="en-US" sz="3200" dirty="0"/>
          </a:p>
        </p:txBody>
      </p:sp>
      <p:sp>
        <p:nvSpPr>
          <p:cNvPr id="3" name="Content Placeholder 2"/>
          <p:cNvSpPr>
            <a:spLocks noGrp="1"/>
          </p:cNvSpPr>
          <p:nvPr>
            <p:ph idx="1"/>
          </p:nvPr>
        </p:nvSpPr>
        <p:spPr/>
        <p:txBody>
          <a:bodyPr/>
          <a:lstStyle/>
          <a:p>
            <a:r>
              <a:rPr lang="en-US" dirty="0" smtClean="0"/>
              <a:t>After entering, data are crosschecked for typographical errors which may affect results</a:t>
            </a:r>
          </a:p>
          <a:p>
            <a:r>
              <a:rPr lang="en-US" dirty="0" smtClean="0"/>
              <a:t>All analytical functions in SPSS can be accessed by using the </a:t>
            </a:r>
            <a:r>
              <a:rPr lang="en-US" dirty="0" err="1" smtClean="0"/>
              <a:t>Analyse</a:t>
            </a:r>
            <a:r>
              <a:rPr lang="en-US" dirty="0" smtClean="0"/>
              <a:t> menu</a:t>
            </a:r>
          </a:p>
          <a:p>
            <a:r>
              <a:rPr lang="en-US" dirty="0" smtClean="0"/>
              <a:t>There could be other dialog boxes which allows the operator to use specific functions of the variable parameters</a:t>
            </a:r>
          </a:p>
          <a:p>
            <a:r>
              <a:rPr lang="en-US" dirty="0" smtClean="0"/>
              <a:t>If such dialog boxes appear, they have to be filled to format the output</a:t>
            </a:r>
            <a:endParaRPr lang="en-US" dirty="0"/>
          </a:p>
        </p:txBody>
      </p:sp>
    </p:spTree>
    <p:extLst>
      <p:ext uri="{BB962C8B-B14F-4D97-AF65-F5344CB8AC3E}">
        <p14:creationId xmlns:p14="http://schemas.microsoft.com/office/powerpoint/2010/main" val="1574036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ANALYTICAL CASES </a:t>
            </a:r>
            <a:br>
              <a:rPr lang="en-US" dirty="0" smtClean="0"/>
            </a:br>
            <a:r>
              <a:rPr lang="en-US" sz="3200" dirty="0"/>
              <a:t>DESCRIPTIVE STATISTICS</a:t>
            </a:r>
          </a:p>
        </p:txBody>
      </p:sp>
      <p:sp>
        <p:nvSpPr>
          <p:cNvPr id="3" name="Content Placeholder 2"/>
          <p:cNvSpPr>
            <a:spLocks noGrp="1"/>
          </p:cNvSpPr>
          <p:nvPr>
            <p:ph idx="1"/>
          </p:nvPr>
        </p:nvSpPr>
        <p:spPr/>
        <p:txBody>
          <a:bodyPr>
            <a:normAutofit/>
          </a:bodyPr>
          <a:lstStyle/>
          <a:p>
            <a:r>
              <a:rPr lang="en-US" dirty="0" smtClean="0"/>
              <a:t>Firstly, used to get a feel of the data, secondly, used in tests themselves and thirdly, used to indicate the error associated with results and graphical output</a:t>
            </a:r>
          </a:p>
          <a:p>
            <a:r>
              <a:rPr lang="en-US" dirty="0" smtClean="0"/>
              <a:t>Has to do with a method of collecting and describing a set of data to provide information on that dataset (sample)</a:t>
            </a:r>
          </a:p>
          <a:p>
            <a:r>
              <a:rPr lang="en-US" dirty="0" smtClean="0"/>
              <a:t>Does not draw inferences or conclusions about a larger set of data or population</a:t>
            </a:r>
          </a:p>
          <a:p>
            <a:r>
              <a:rPr lang="en-US" dirty="0" smtClean="0"/>
              <a:t>Descriptive statistics commonly used include </a:t>
            </a:r>
            <a:r>
              <a:rPr lang="en-US" b="1" dirty="0" smtClean="0"/>
              <a:t>measures of central tendency </a:t>
            </a:r>
            <a:r>
              <a:rPr lang="en-US" dirty="0" smtClean="0"/>
              <a:t>and</a:t>
            </a:r>
            <a:r>
              <a:rPr lang="en-US" b="1" dirty="0" smtClean="0"/>
              <a:t> measures of dispersion</a:t>
            </a:r>
            <a:endParaRPr lang="en-US" b="1" dirty="0"/>
          </a:p>
        </p:txBody>
      </p:sp>
    </p:spTree>
    <p:extLst>
      <p:ext uri="{BB962C8B-B14F-4D97-AF65-F5344CB8AC3E}">
        <p14:creationId xmlns:p14="http://schemas.microsoft.com/office/powerpoint/2010/main" val="223394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GOALS AND OBJECTIVES</a:t>
            </a:r>
            <a:br>
              <a:rPr lang="en-US" dirty="0" smtClean="0"/>
            </a:br>
            <a:r>
              <a:rPr lang="en-US" dirty="0" smtClean="0"/>
              <a:t>At the end of the workshop the participants should be able to :</a:t>
            </a:r>
            <a:endParaRPr lang="en-US" dirty="0"/>
          </a:p>
        </p:txBody>
      </p:sp>
      <p:sp>
        <p:nvSpPr>
          <p:cNvPr id="3" name="Content Placeholder 2"/>
          <p:cNvSpPr>
            <a:spLocks noGrp="1"/>
          </p:cNvSpPr>
          <p:nvPr>
            <p:ph idx="1"/>
          </p:nvPr>
        </p:nvSpPr>
        <p:spPr>
          <a:xfrm>
            <a:off x="838200" y="1825624"/>
            <a:ext cx="10515600" cy="4406733"/>
          </a:xfrm>
        </p:spPr>
        <p:txBody>
          <a:bodyPr>
            <a:normAutofit fontScale="92500" lnSpcReduction="20000"/>
          </a:bodyPr>
          <a:lstStyle/>
          <a:p>
            <a:r>
              <a:rPr lang="en-US" sz="3500" dirty="0" smtClean="0"/>
              <a:t>Define ICT</a:t>
            </a:r>
          </a:p>
          <a:p>
            <a:r>
              <a:rPr lang="en-US" sz="3500" dirty="0" smtClean="0"/>
              <a:t>Appreciate uses of ICT </a:t>
            </a:r>
          </a:p>
          <a:p>
            <a:r>
              <a:rPr lang="en-US" sz="3500" dirty="0" smtClean="0"/>
              <a:t>Define data</a:t>
            </a:r>
          </a:p>
          <a:p>
            <a:r>
              <a:rPr lang="en-US" sz="3500" dirty="0" smtClean="0"/>
              <a:t>Appreciate sources of data</a:t>
            </a:r>
          </a:p>
          <a:p>
            <a:r>
              <a:rPr lang="en-US" sz="3500" dirty="0" smtClean="0"/>
              <a:t>Understand the meaning and importance of data analysis</a:t>
            </a:r>
          </a:p>
          <a:p>
            <a:r>
              <a:rPr lang="en-US" sz="3500" dirty="0" smtClean="0"/>
              <a:t>Understand ICT tools applied in data analysis</a:t>
            </a:r>
          </a:p>
          <a:p>
            <a:r>
              <a:rPr lang="en-US" sz="3500" dirty="0" smtClean="0"/>
              <a:t>Appreciate basic concepts of SPSS</a:t>
            </a:r>
          </a:p>
          <a:p>
            <a:r>
              <a:rPr lang="en-US" sz="3500" dirty="0" smtClean="0"/>
              <a:t>Use SPSS to </a:t>
            </a:r>
            <a:r>
              <a:rPr lang="en-US" sz="3500" dirty="0" err="1" smtClean="0"/>
              <a:t>analyse</a:t>
            </a:r>
            <a:r>
              <a:rPr lang="en-US" sz="3500" dirty="0" smtClean="0"/>
              <a:t> some data</a:t>
            </a:r>
          </a:p>
          <a:p>
            <a:r>
              <a:rPr lang="en-US" sz="3500" dirty="0" smtClean="0"/>
              <a:t>Interpret such </a:t>
            </a:r>
            <a:r>
              <a:rPr lang="en-US" sz="3500" dirty="0" err="1" smtClean="0"/>
              <a:t>analysed</a:t>
            </a:r>
            <a:r>
              <a:rPr lang="en-US" sz="3500" dirty="0" smtClean="0"/>
              <a:t> data</a:t>
            </a:r>
          </a:p>
          <a:p>
            <a:endParaRPr lang="en-US" dirty="0"/>
          </a:p>
        </p:txBody>
      </p:sp>
    </p:spTree>
    <p:extLst>
      <p:ext uri="{BB962C8B-B14F-4D97-AF65-F5344CB8AC3E}">
        <p14:creationId xmlns:p14="http://schemas.microsoft.com/office/powerpoint/2010/main" val="2795949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Measures of Central Tendency</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These are exemplified by mean, median  and mode</a:t>
            </a:r>
            <a:endParaRPr lang="en-US" dirty="0"/>
          </a:p>
          <a:p>
            <a:r>
              <a:rPr lang="en-US" dirty="0" smtClean="0"/>
              <a:t>Mean : most popular measure of an average of a number of 	  		   observations</a:t>
            </a:r>
          </a:p>
          <a:p>
            <a:pPr marL="0" indent="0">
              <a:buNone/>
            </a:pPr>
            <a:r>
              <a:rPr lang="en-US" dirty="0"/>
              <a:t>	</a:t>
            </a:r>
            <a:r>
              <a:rPr lang="en-US" dirty="0" smtClean="0"/>
              <a:t>- Arithmetic mean:  average of a set of data considering minus signs</a:t>
            </a:r>
          </a:p>
          <a:p>
            <a:pPr marL="0" indent="0">
              <a:buNone/>
            </a:pPr>
            <a:r>
              <a:rPr lang="en-US" dirty="0"/>
              <a:t>	</a:t>
            </a:r>
            <a:r>
              <a:rPr lang="en-US" dirty="0" smtClean="0"/>
              <a:t>-Absolute mean: average of a set of data disregarding minus signs</a:t>
            </a:r>
          </a:p>
          <a:p>
            <a:pPr marL="0" indent="0">
              <a:buNone/>
            </a:pPr>
            <a:r>
              <a:rPr lang="en-US" dirty="0"/>
              <a:t>	</a:t>
            </a:r>
            <a:r>
              <a:rPr lang="en-US" dirty="0" smtClean="0"/>
              <a:t>- Geometric mean: root of the sum of a number of observations</a:t>
            </a:r>
          </a:p>
          <a:p>
            <a:pPr marL="0" indent="0">
              <a:buNone/>
            </a:pPr>
            <a:r>
              <a:rPr lang="en-US" dirty="0"/>
              <a:t>	</a:t>
            </a:r>
            <a:r>
              <a:rPr lang="en-US" dirty="0" smtClean="0"/>
              <a:t>- Harmonic mean: sum of the inverse of each observation divided by 	   	   the number of observations</a:t>
            </a:r>
          </a:p>
          <a:p>
            <a:r>
              <a:rPr lang="en-US" dirty="0" smtClean="0"/>
              <a:t>Mode: the value of the measurement which occurs most frequently</a:t>
            </a:r>
          </a:p>
          <a:p>
            <a:r>
              <a:rPr lang="en-US" dirty="0" smtClean="0"/>
              <a:t>Median: the value of the middle item when the items are arranged according to size</a:t>
            </a:r>
            <a:endParaRPr lang="en-US" dirty="0"/>
          </a:p>
        </p:txBody>
      </p:sp>
    </p:spTree>
    <p:extLst>
      <p:ext uri="{BB962C8B-B14F-4D97-AF65-F5344CB8AC3E}">
        <p14:creationId xmlns:p14="http://schemas.microsoft.com/office/powerpoint/2010/main" val="703444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200" dirty="0" smtClean="0"/>
              <a:t>Measures of Dispersion</a:t>
            </a:r>
            <a:endParaRPr lang="en-US" sz="3200" dirty="0"/>
          </a:p>
        </p:txBody>
      </p:sp>
      <p:sp>
        <p:nvSpPr>
          <p:cNvPr id="3" name="Content Placeholder 2"/>
          <p:cNvSpPr>
            <a:spLocks noGrp="1"/>
          </p:cNvSpPr>
          <p:nvPr>
            <p:ph idx="1"/>
          </p:nvPr>
        </p:nvSpPr>
        <p:spPr>
          <a:xfrm>
            <a:off x="838200" y="1323474"/>
            <a:ext cx="10515600" cy="4853489"/>
          </a:xfrm>
        </p:spPr>
        <p:txBody>
          <a:bodyPr>
            <a:normAutofit lnSpcReduction="10000"/>
          </a:bodyPr>
          <a:lstStyle/>
          <a:p>
            <a:r>
              <a:rPr lang="en-US" dirty="0" smtClean="0"/>
              <a:t>These are exemplified by range, variance, standard deviation, standard error, coefficient of variation</a:t>
            </a:r>
          </a:p>
          <a:p>
            <a:r>
              <a:rPr lang="en-US" dirty="0" smtClean="0"/>
              <a:t>Range: the difference between the maximum and minimum value</a:t>
            </a:r>
          </a:p>
          <a:p>
            <a:r>
              <a:rPr lang="en-US" dirty="0" smtClean="0"/>
              <a:t>Variance: the mean square deviations of all individual values from the arithmetic mean</a:t>
            </a:r>
          </a:p>
          <a:p>
            <a:r>
              <a:rPr lang="en-US" dirty="0" smtClean="0"/>
              <a:t>Standard deviation: most common and best measure of  spread. It is the square root of variance</a:t>
            </a:r>
          </a:p>
          <a:p>
            <a:r>
              <a:rPr lang="en-US" dirty="0" smtClean="0"/>
              <a:t>Standard error: assesses how closely the sample relates to the population</a:t>
            </a:r>
          </a:p>
          <a:p>
            <a:r>
              <a:rPr lang="en-US" dirty="0" smtClean="0"/>
              <a:t>Coefficient of Variation: used to determine how much variation occurs within the data set or used to compare variation between data set</a:t>
            </a:r>
            <a:endParaRPr lang="en-US" dirty="0"/>
          </a:p>
        </p:txBody>
      </p:sp>
    </p:spTree>
    <p:extLst>
      <p:ext uri="{BB962C8B-B14F-4D97-AF65-F5344CB8AC3E}">
        <p14:creationId xmlns:p14="http://schemas.microsoft.com/office/powerpoint/2010/main" val="3320756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75346"/>
          </a:xfrm>
        </p:spPr>
        <p:txBody>
          <a:bodyPr/>
          <a:lstStyle/>
          <a:p>
            <a:pPr algn="ctr"/>
            <a:r>
              <a:rPr lang="en-US" dirty="0" smtClean="0"/>
              <a:t>RELATIONSHIP BETWEEN VARIABLES</a:t>
            </a:r>
            <a:br>
              <a:rPr lang="en-US" dirty="0" smtClean="0"/>
            </a:br>
            <a:r>
              <a:rPr lang="en-US" sz="3200" dirty="0" smtClean="0"/>
              <a:t>CORRELATION AND REGRESSION</a:t>
            </a:r>
            <a:endParaRPr lang="en-US" sz="3200" dirty="0"/>
          </a:p>
        </p:txBody>
      </p:sp>
      <p:sp>
        <p:nvSpPr>
          <p:cNvPr id="3" name="Content Placeholder 2"/>
          <p:cNvSpPr>
            <a:spLocks noGrp="1"/>
          </p:cNvSpPr>
          <p:nvPr>
            <p:ph idx="1"/>
          </p:nvPr>
        </p:nvSpPr>
        <p:spPr>
          <a:xfrm>
            <a:off x="838200" y="1275348"/>
            <a:ext cx="10515600" cy="5342020"/>
          </a:xfrm>
        </p:spPr>
        <p:txBody>
          <a:bodyPr>
            <a:noAutofit/>
          </a:bodyPr>
          <a:lstStyle/>
          <a:p>
            <a:pPr marL="0" indent="0">
              <a:buNone/>
            </a:pPr>
            <a:r>
              <a:rPr lang="en-US" dirty="0" smtClean="0"/>
              <a:t>CORRELATION: Deals with the estimation and test of significance of the correlation coefficient r</a:t>
            </a:r>
          </a:p>
          <a:p>
            <a:r>
              <a:rPr lang="en-US" dirty="0" smtClean="0"/>
              <a:t>r measures degree of association between two variables, x and y</a:t>
            </a:r>
          </a:p>
          <a:p>
            <a:r>
              <a:rPr lang="en-US" dirty="0" smtClean="0"/>
              <a:t>Computation of r is based on the amount of variability in one variable that can be explained by the function of the other variable</a:t>
            </a:r>
          </a:p>
          <a:p>
            <a:r>
              <a:rPr lang="en-US" dirty="0" smtClean="0"/>
              <a:t>In all cases r lies between +1 and -1. Extreme values indicating perfect association. Values between 0 and ±1 indicate degrees of association</a:t>
            </a:r>
          </a:p>
          <a:p>
            <a:r>
              <a:rPr lang="en-US" dirty="0" smtClean="0"/>
              <a:t>The square of r [r</a:t>
            </a:r>
            <a:r>
              <a:rPr lang="en-US" baseline="30000" dirty="0" smtClean="0"/>
              <a:t>2</a:t>
            </a:r>
            <a:r>
              <a:rPr lang="en-US" dirty="0" smtClean="0"/>
              <a:t>] is known as the coefficient of determination and expresses the proportion of the total variation in the values of the dependent variable (Y) which can be explained  by the linear relationship with the values of the independent variable (X)</a:t>
            </a:r>
          </a:p>
          <a:p>
            <a:r>
              <a:rPr lang="en-US" dirty="0" smtClean="0"/>
              <a:t>Signs (+1 and -1 ) indicate the direction of change </a:t>
            </a:r>
            <a:endParaRPr lang="en-US" dirty="0"/>
          </a:p>
        </p:txBody>
      </p:sp>
    </p:spTree>
    <p:extLst>
      <p:ext uri="{BB962C8B-B14F-4D97-AF65-F5344CB8AC3E}">
        <p14:creationId xmlns:p14="http://schemas.microsoft.com/office/powerpoint/2010/main" val="2607191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7717"/>
          </a:xfrm>
        </p:spPr>
        <p:txBody>
          <a:bodyPr>
            <a:normAutofit/>
          </a:bodyPr>
          <a:lstStyle/>
          <a:p>
            <a:r>
              <a:rPr lang="en-US" sz="3200" dirty="0" smtClean="0"/>
              <a:t>REGRESSION:</a:t>
            </a:r>
            <a:endParaRPr lang="en-US" sz="3200" dirty="0"/>
          </a:p>
        </p:txBody>
      </p:sp>
      <p:sp>
        <p:nvSpPr>
          <p:cNvPr id="3" name="Content Placeholder 2"/>
          <p:cNvSpPr>
            <a:spLocks noGrp="1"/>
          </p:cNvSpPr>
          <p:nvPr>
            <p:ph idx="1"/>
          </p:nvPr>
        </p:nvSpPr>
        <p:spPr>
          <a:xfrm>
            <a:off x="838200" y="1082842"/>
            <a:ext cx="10515600" cy="5775158"/>
          </a:xfrm>
        </p:spPr>
        <p:txBody>
          <a:bodyPr>
            <a:normAutofit lnSpcReduction="10000"/>
          </a:bodyPr>
          <a:lstStyle/>
          <a:p>
            <a:r>
              <a:rPr lang="en-US" dirty="0" smtClean="0"/>
              <a:t>Describes the effect of one or more variables X (designated as the independent variable) on another variable, Y (dependent variable) by expressing the later as a function  of the former</a:t>
            </a:r>
          </a:p>
          <a:p>
            <a:r>
              <a:rPr lang="en-US" dirty="0" smtClean="0"/>
              <a:t>It is important to clearly distinguish the dependent and independent variables. Generally the character of major importance becomes the dependent variable and the factor or character that influences it becomes the independent variable. </a:t>
            </a:r>
          </a:p>
          <a:p>
            <a:r>
              <a:rPr lang="en-US" dirty="0" smtClean="0"/>
              <a:t>Establishes the nature of the relationship between two variables </a:t>
            </a:r>
          </a:p>
          <a:p>
            <a:r>
              <a:rPr lang="en-US" dirty="0" smtClean="0"/>
              <a:t>In linear regression for example, the functional form of the linear relationship between a dependent variable (Y) and independent variable (X) is expressed as 	</a:t>
            </a:r>
            <a:r>
              <a:rPr lang="en-US" sz="4000" dirty="0" smtClean="0"/>
              <a:t>Y = </a:t>
            </a:r>
            <a:r>
              <a:rPr lang="el-GR" sz="4000" dirty="0" smtClean="0"/>
              <a:t>α</a:t>
            </a:r>
            <a:r>
              <a:rPr lang="en-US" sz="4000" dirty="0" smtClean="0"/>
              <a:t> + </a:t>
            </a:r>
            <a:r>
              <a:rPr lang="el-GR" sz="4000" dirty="0" smtClean="0"/>
              <a:t>β</a:t>
            </a:r>
            <a:r>
              <a:rPr lang="en-US" sz="4000" dirty="0" smtClean="0"/>
              <a:t>X </a:t>
            </a:r>
            <a:r>
              <a:rPr lang="en-US" dirty="0" smtClean="0"/>
              <a:t>where:</a:t>
            </a:r>
          </a:p>
          <a:p>
            <a:pPr marL="0" indent="0">
              <a:buNone/>
            </a:pPr>
            <a:r>
              <a:rPr lang="en-US" dirty="0" smtClean="0"/>
              <a:t>Y = dependent variable; X = Independent variable; </a:t>
            </a:r>
            <a:r>
              <a:rPr lang="el-GR" dirty="0"/>
              <a:t>α</a:t>
            </a:r>
            <a:r>
              <a:rPr lang="en-US" dirty="0" smtClean="0"/>
              <a:t> = Intercept and </a:t>
            </a:r>
            <a:r>
              <a:rPr lang="el-GR" dirty="0" smtClean="0"/>
              <a:t>β</a:t>
            </a:r>
            <a:r>
              <a:rPr lang="en-US" dirty="0" smtClean="0"/>
              <a:t> = regression coefficient or slope or amount of change in Y as a result of each unit change in X</a:t>
            </a:r>
            <a:endParaRPr lang="en-US" dirty="0"/>
          </a:p>
        </p:txBody>
      </p:sp>
    </p:spTree>
    <p:extLst>
      <p:ext uri="{BB962C8B-B14F-4D97-AF65-F5344CB8AC3E}">
        <p14:creationId xmlns:p14="http://schemas.microsoft.com/office/powerpoint/2010/main" val="1937968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 DISTRIBUTION:</a:t>
            </a:r>
            <a:endParaRPr lang="en-US" dirty="0"/>
          </a:p>
        </p:txBody>
      </p:sp>
      <p:sp>
        <p:nvSpPr>
          <p:cNvPr id="3" name="Content Placeholder 2"/>
          <p:cNvSpPr>
            <a:spLocks noGrp="1"/>
          </p:cNvSpPr>
          <p:nvPr>
            <p:ph idx="1"/>
          </p:nvPr>
        </p:nvSpPr>
        <p:spPr>
          <a:xfrm>
            <a:off x="838200" y="1371600"/>
            <a:ext cx="10515600" cy="5173579"/>
          </a:xfrm>
        </p:spPr>
        <p:txBody>
          <a:bodyPr>
            <a:normAutofit/>
          </a:bodyPr>
          <a:lstStyle/>
          <a:p>
            <a:r>
              <a:rPr lang="en-US" dirty="0" smtClean="0"/>
              <a:t>Used to compare two independent sets of data to find out if their means Ẋ</a:t>
            </a:r>
            <a:r>
              <a:rPr lang="en-US" baseline="-25000" dirty="0" smtClean="0"/>
              <a:t>1</a:t>
            </a:r>
            <a:r>
              <a:rPr lang="en-US" dirty="0"/>
              <a:t> and </a:t>
            </a:r>
            <a:r>
              <a:rPr lang="en-US" dirty="0" smtClean="0"/>
              <a:t>Ẋ</a:t>
            </a:r>
            <a:r>
              <a:rPr lang="en-US" baseline="-25000" dirty="0" smtClean="0"/>
              <a:t>1 </a:t>
            </a:r>
            <a:r>
              <a:rPr lang="en-US" dirty="0" smtClean="0"/>
              <a:t>show significant difference.</a:t>
            </a:r>
          </a:p>
          <a:p>
            <a:r>
              <a:rPr lang="en-US" dirty="0" smtClean="0"/>
              <a:t>The null hypothesis is that </a:t>
            </a:r>
            <a:r>
              <a:rPr lang="en-US" dirty="0"/>
              <a:t>Ẋ</a:t>
            </a:r>
            <a:r>
              <a:rPr lang="en-US" baseline="-25000" dirty="0"/>
              <a:t>1</a:t>
            </a:r>
            <a:r>
              <a:rPr lang="en-US" dirty="0"/>
              <a:t> =</a:t>
            </a:r>
            <a:r>
              <a:rPr lang="en-US" dirty="0" smtClean="0"/>
              <a:t> Ẋ</a:t>
            </a:r>
            <a:r>
              <a:rPr lang="en-US" baseline="-25000" dirty="0" smtClean="0"/>
              <a:t>1  </a:t>
            </a:r>
            <a:r>
              <a:rPr lang="en-US" dirty="0" smtClean="0"/>
              <a:t>and that Ẋ</a:t>
            </a:r>
            <a:r>
              <a:rPr lang="en-US" baseline="-25000" dirty="0" smtClean="0"/>
              <a:t>1</a:t>
            </a:r>
            <a:r>
              <a:rPr lang="en-US" dirty="0" smtClean="0"/>
              <a:t>-Ẋ</a:t>
            </a:r>
            <a:r>
              <a:rPr lang="en-US" baseline="-25000" dirty="0" smtClean="0"/>
              <a:t>1 </a:t>
            </a:r>
            <a:r>
              <a:rPr lang="en-US" dirty="0" smtClean="0"/>
              <a:t>= 0 </a:t>
            </a:r>
          </a:p>
          <a:p>
            <a:r>
              <a:rPr lang="en-US" dirty="0" smtClean="0"/>
              <a:t>The probability of being true is tested by estimating the standard error of the difference and using t-test.</a:t>
            </a:r>
          </a:p>
          <a:p>
            <a:r>
              <a:rPr lang="en-US" dirty="0" smtClean="0"/>
              <a:t>It is assumed that both sets of data are derived from the same population with same standard deviation.</a:t>
            </a:r>
          </a:p>
          <a:p>
            <a:r>
              <a:rPr lang="en-US" dirty="0" smtClean="0"/>
              <a:t>The equality of the means is what is in doubt.</a:t>
            </a:r>
          </a:p>
          <a:p>
            <a:r>
              <a:rPr lang="en-US" dirty="0" smtClean="0"/>
              <a:t>Can be used to compare the performance of two similar drug or food dispensing equipment, or any observation that is naturally paired.</a:t>
            </a:r>
            <a:endParaRPr lang="en-US" dirty="0"/>
          </a:p>
        </p:txBody>
      </p:sp>
    </p:spTree>
    <p:extLst>
      <p:ext uri="{BB962C8B-B14F-4D97-AF65-F5344CB8AC3E}">
        <p14:creationId xmlns:p14="http://schemas.microsoft.com/office/powerpoint/2010/main" val="252491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2821"/>
            <a:ext cx="10515600" cy="745958"/>
          </a:xfrm>
        </p:spPr>
        <p:txBody>
          <a:bodyPr>
            <a:normAutofit fontScale="90000"/>
          </a:bodyPr>
          <a:lstStyle/>
          <a:p>
            <a:pPr algn="ctr"/>
            <a:r>
              <a:rPr lang="en-US" dirty="0" smtClean="0"/>
              <a:t/>
            </a:r>
            <a:br>
              <a:rPr lang="en-US" dirty="0" smtClean="0"/>
            </a:br>
            <a:r>
              <a:rPr lang="en-US" dirty="0" smtClean="0"/>
              <a:t>F- DISTRIBUTION</a:t>
            </a:r>
            <a:br>
              <a:rPr lang="en-US" dirty="0" smtClean="0"/>
            </a:br>
            <a:endParaRPr lang="en-US" dirty="0"/>
          </a:p>
        </p:txBody>
      </p:sp>
      <p:sp>
        <p:nvSpPr>
          <p:cNvPr id="3" name="Content Placeholder 2"/>
          <p:cNvSpPr>
            <a:spLocks noGrp="1"/>
          </p:cNvSpPr>
          <p:nvPr>
            <p:ph idx="1"/>
          </p:nvPr>
        </p:nvSpPr>
        <p:spPr>
          <a:xfrm>
            <a:off x="838200" y="1058779"/>
            <a:ext cx="10515600" cy="5118184"/>
          </a:xfrm>
        </p:spPr>
        <p:txBody>
          <a:bodyPr/>
          <a:lstStyle/>
          <a:p>
            <a:r>
              <a:rPr lang="en-US" dirty="0" smtClean="0"/>
              <a:t>Comparison of two variances: it is the basis of analysis of variance involving the ratio of variance estimates</a:t>
            </a:r>
          </a:p>
          <a:p>
            <a:r>
              <a:rPr lang="en-US" dirty="0" smtClean="0"/>
              <a:t>Useful in Analysis of Variance (ANOVA) tests (testing the assumptions that underline many statistical tests that two population variances are equal).</a:t>
            </a:r>
          </a:p>
          <a:p>
            <a:r>
              <a:rPr lang="en-US" dirty="0" smtClean="0"/>
              <a:t>Finds great relevance in statistical designs of which the simplest is one-way analysis of Variance, also known as one way classification or Completely </a:t>
            </a:r>
            <a:r>
              <a:rPr lang="en-US" dirty="0"/>
              <a:t>R</a:t>
            </a:r>
            <a:r>
              <a:rPr lang="en-US" dirty="0" smtClean="0"/>
              <a:t>andomized </a:t>
            </a:r>
            <a:r>
              <a:rPr lang="en-US" dirty="0"/>
              <a:t>D</a:t>
            </a:r>
            <a:r>
              <a:rPr lang="en-US" dirty="0" smtClean="0"/>
              <a:t>esign (CRD). </a:t>
            </a:r>
          </a:p>
          <a:p>
            <a:r>
              <a:rPr lang="en-US" dirty="0" smtClean="0"/>
              <a:t>Testing multiple correlation coefficient</a:t>
            </a:r>
          </a:p>
          <a:p>
            <a:pPr marL="0" indent="0">
              <a:buNone/>
            </a:pPr>
            <a:endParaRPr lang="en-US" dirty="0"/>
          </a:p>
        </p:txBody>
      </p:sp>
    </p:spTree>
    <p:extLst>
      <p:ext uri="{BB962C8B-B14F-4D97-AF65-F5344CB8AC3E}">
        <p14:creationId xmlns:p14="http://schemas.microsoft.com/office/powerpoint/2010/main" val="3372521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1</a:t>
            </a:r>
            <a:br>
              <a:rPr lang="en-US" dirty="0" smtClean="0"/>
            </a:br>
            <a:r>
              <a:rPr lang="en-US" dirty="0" smtClean="0"/>
              <a:t>DATA FOR DESCRIPTIVE STATISTICS</a:t>
            </a:r>
            <a:endParaRPr lang="en-US" dirty="0"/>
          </a:p>
        </p:txBody>
      </p:sp>
      <p:sp>
        <p:nvSpPr>
          <p:cNvPr id="3" name="Content Placeholder 2"/>
          <p:cNvSpPr>
            <a:spLocks noGrp="1"/>
          </p:cNvSpPr>
          <p:nvPr>
            <p:ph idx="1"/>
          </p:nvPr>
        </p:nvSpPr>
        <p:spPr/>
        <p:txBody>
          <a:bodyPr/>
          <a:lstStyle/>
          <a:p>
            <a:r>
              <a:rPr lang="en-US" dirty="0" smtClean="0"/>
              <a:t>The following data were generated during the feeding trial of albino rats.  </a:t>
            </a:r>
          </a:p>
          <a:p>
            <a:pPr marL="0" indent="0">
              <a:buNone/>
            </a:pPr>
            <a:r>
              <a:rPr lang="en-US" dirty="0" smtClean="0"/>
              <a:t>Weight of rats(g)</a:t>
            </a:r>
          </a:p>
          <a:p>
            <a:pPr marL="0" indent="0">
              <a:buNone/>
            </a:pPr>
            <a:r>
              <a:rPr lang="en-US" dirty="0" smtClean="0"/>
              <a:t>2, 1.5, 2.5, 2, 4, 3, 2.5, 2.5, 4, 4.5, 5</a:t>
            </a:r>
          </a:p>
          <a:p>
            <a:r>
              <a:rPr lang="en-US" dirty="0" smtClean="0"/>
              <a:t>Calculate the mean, mode, median, standard deviation, standard error and coefficient of variation</a:t>
            </a:r>
            <a:endParaRPr lang="en-US" dirty="0"/>
          </a:p>
        </p:txBody>
      </p:sp>
    </p:spTree>
    <p:extLst>
      <p:ext uri="{BB962C8B-B14F-4D97-AF65-F5344CB8AC3E}">
        <p14:creationId xmlns:p14="http://schemas.microsoft.com/office/powerpoint/2010/main" val="2282157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APPENDIX 2</a:t>
            </a:r>
            <a:br>
              <a:rPr lang="en-US" sz="4000" dirty="0" smtClean="0"/>
            </a:br>
            <a:r>
              <a:rPr lang="en-US" sz="4000" dirty="0" smtClean="0"/>
              <a:t>DATA FOR SIMPLE LINEAR CORRELATION AND REGRESSION </a:t>
            </a:r>
            <a:endParaRPr lang="en-US" sz="4000" dirty="0"/>
          </a:p>
        </p:txBody>
      </p:sp>
      <p:sp>
        <p:nvSpPr>
          <p:cNvPr id="3" name="Content Placeholder 2"/>
          <p:cNvSpPr>
            <a:spLocks noGrp="1"/>
          </p:cNvSpPr>
          <p:nvPr>
            <p:ph idx="1"/>
          </p:nvPr>
        </p:nvSpPr>
        <p:spPr/>
        <p:txBody>
          <a:bodyPr/>
          <a:lstStyle/>
          <a:p>
            <a:r>
              <a:rPr lang="en-US" dirty="0" smtClean="0"/>
              <a:t>The data below are to determine the relationship between pH and presence of non-protein nitrogen in stored raw meat</a:t>
            </a:r>
          </a:p>
          <a:p>
            <a:pPr marL="0" indent="0">
              <a:buNone/>
            </a:pPr>
            <a:r>
              <a:rPr lang="en-US" dirty="0" smtClean="0"/>
              <a:t>pH(X): </a:t>
            </a:r>
            <a:r>
              <a:rPr lang="en-US" dirty="0"/>
              <a:t> </a:t>
            </a:r>
            <a:r>
              <a:rPr lang="en-US" dirty="0" smtClean="0"/>
              <a:t>    5.7	5.5	5.4	5.3	5.5	5.7	6.4	6.5	6.6</a:t>
            </a:r>
          </a:p>
          <a:p>
            <a:pPr marL="0" indent="0">
              <a:buNone/>
            </a:pPr>
            <a:r>
              <a:rPr lang="en-US" dirty="0" smtClean="0"/>
              <a:t>NPN(Y):   0.25	0.30	0.32	0.35	0.45	0.54	0.60	0.75	0.85</a:t>
            </a:r>
          </a:p>
          <a:p>
            <a:r>
              <a:rPr lang="en-US" dirty="0" smtClean="0"/>
              <a:t>Determine the Degree  and Nature of the relationship  </a:t>
            </a:r>
            <a:endParaRPr lang="en-US" dirty="0"/>
          </a:p>
        </p:txBody>
      </p:sp>
    </p:spTree>
    <p:extLst>
      <p:ext uri="{BB962C8B-B14F-4D97-AF65-F5344CB8AC3E}">
        <p14:creationId xmlns:p14="http://schemas.microsoft.com/office/powerpoint/2010/main" val="681474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3</a:t>
            </a:r>
            <a:br>
              <a:rPr lang="en-US" dirty="0" smtClean="0"/>
            </a:br>
            <a:r>
              <a:rPr lang="en-US" dirty="0" smtClean="0"/>
              <a:t>DATA FOR T-TEST</a:t>
            </a:r>
            <a:endParaRPr lang="en-US" dirty="0"/>
          </a:p>
        </p:txBody>
      </p:sp>
      <p:sp>
        <p:nvSpPr>
          <p:cNvPr id="3" name="Content Placeholder 2"/>
          <p:cNvSpPr>
            <a:spLocks noGrp="1"/>
          </p:cNvSpPr>
          <p:nvPr>
            <p:ph idx="1"/>
          </p:nvPr>
        </p:nvSpPr>
        <p:spPr/>
        <p:txBody>
          <a:bodyPr/>
          <a:lstStyle/>
          <a:p>
            <a:r>
              <a:rPr lang="en-US" dirty="0" smtClean="0"/>
              <a:t>The following data were the results of check weighing from two filling machines  (Machine A =  MA and Machine B = MB) in factory producing a 60g pack of a product.</a:t>
            </a:r>
          </a:p>
          <a:p>
            <a:pPr marL="0" indent="0">
              <a:buNone/>
            </a:pPr>
            <a:r>
              <a:rPr lang="en-US" dirty="0" smtClean="0"/>
              <a:t>MA: 61	63	60	64	62	62	59	61	64	62</a:t>
            </a:r>
          </a:p>
          <a:p>
            <a:pPr marL="0" indent="0">
              <a:buNone/>
            </a:pPr>
            <a:r>
              <a:rPr lang="en-US" dirty="0" smtClean="0"/>
              <a:t>MB: 61	62	59	59	62	62	64	60	60	59</a:t>
            </a:r>
          </a:p>
          <a:p>
            <a:pPr marL="0" indent="0">
              <a:buNone/>
            </a:pPr>
            <a:r>
              <a:rPr lang="en-US" dirty="0" smtClean="0"/>
              <a:t>Using t-test, determine if there is a significant difference in the deliveries of the two machines.</a:t>
            </a:r>
          </a:p>
          <a:p>
            <a:pPr marL="0" indent="0">
              <a:buNone/>
            </a:pPr>
            <a:endParaRPr lang="en-US" dirty="0"/>
          </a:p>
        </p:txBody>
      </p:sp>
    </p:spTree>
    <p:extLst>
      <p:ext uri="{BB962C8B-B14F-4D97-AF65-F5344CB8AC3E}">
        <p14:creationId xmlns:p14="http://schemas.microsoft.com/office/powerpoint/2010/main" val="2100793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4</a:t>
            </a:r>
            <a:br>
              <a:rPr lang="en-US" dirty="0" smtClean="0"/>
            </a:br>
            <a:r>
              <a:rPr lang="en-US" dirty="0" smtClean="0"/>
              <a:t>DATA FOR ONE-WAY ANOVA</a:t>
            </a:r>
            <a:endParaRPr lang="en-US" dirty="0"/>
          </a:p>
        </p:txBody>
      </p:sp>
      <p:sp>
        <p:nvSpPr>
          <p:cNvPr id="3" name="Content Placeholder 2"/>
          <p:cNvSpPr>
            <a:spLocks noGrp="1"/>
          </p:cNvSpPr>
          <p:nvPr>
            <p:ph idx="1"/>
          </p:nvPr>
        </p:nvSpPr>
        <p:spPr>
          <a:xfrm>
            <a:off x="838200" y="1825625"/>
            <a:ext cx="10515600" cy="4189414"/>
          </a:xfrm>
        </p:spPr>
        <p:txBody>
          <a:bodyPr>
            <a:normAutofit fontScale="92500" lnSpcReduction="10000"/>
          </a:bodyPr>
          <a:lstStyle/>
          <a:p>
            <a:pPr marL="0" indent="0">
              <a:buNone/>
            </a:pPr>
            <a:r>
              <a:rPr lang="en-US" dirty="0" smtClean="0"/>
              <a:t>The data below represent the result of the effect of four different complimentary diets formulations on weight gain of infants using feeding trial of rat.</a:t>
            </a:r>
          </a:p>
          <a:p>
            <a:pPr marL="0" indent="0">
              <a:buNone/>
            </a:pPr>
            <a:r>
              <a:rPr lang="en-US" dirty="0" smtClean="0"/>
              <a:t>Diet			Replications(weight gains in grams per weighing period)</a:t>
            </a:r>
          </a:p>
          <a:p>
            <a:pPr marL="0" indent="0">
              <a:buNone/>
            </a:pPr>
            <a:r>
              <a:rPr lang="en-US" dirty="0" smtClean="0"/>
              <a:t>D1			2.0	2.5	1.5	2.0</a:t>
            </a:r>
          </a:p>
          <a:p>
            <a:pPr marL="0" indent="0">
              <a:buNone/>
            </a:pPr>
            <a:r>
              <a:rPr lang="en-US" dirty="0" smtClean="0"/>
              <a:t>D2			4.0	3.0	2.5	2.5</a:t>
            </a:r>
          </a:p>
          <a:p>
            <a:pPr marL="0" indent="0">
              <a:buNone/>
            </a:pPr>
            <a:r>
              <a:rPr lang="en-US" dirty="0" smtClean="0"/>
              <a:t>D3			4.0	4.5	5.0	3.5</a:t>
            </a:r>
          </a:p>
          <a:p>
            <a:pPr marL="0" indent="0">
              <a:buNone/>
            </a:pPr>
            <a:r>
              <a:rPr lang="en-US" dirty="0" smtClean="0"/>
              <a:t>D4			4.5	3.5	2.5	4.5</a:t>
            </a:r>
          </a:p>
          <a:p>
            <a:pPr marL="0" indent="0">
              <a:buNone/>
            </a:pPr>
            <a:r>
              <a:rPr lang="en-US" dirty="0" smtClean="0"/>
              <a:t>Determine if there are significant differences in the ability of the complimentary diets to cause weight gain.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631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br>
              <a:rPr lang="en-US" dirty="0" smtClean="0"/>
            </a:br>
            <a:r>
              <a:rPr lang="en-US" dirty="0" smtClean="0"/>
              <a:t>ICT and Data Analysis for life sciences</a:t>
            </a:r>
            <a:endParaRPr lang="en-US" dirty="0"/>
          </a:p>
        </p:txBody>
      </p:sp>
      <p:sp>
        <p:nvSpPr>
          <p:cNvPr id="3" name="Content Placeholder 2"/>
          <p:cNvSpPr>
            <a:spLocks noGrp="1"/>
          </p:cNvSpPr>
          <p:nvPr>
            <p:ph idx="1"/>
          </p:nvPr>
        </p:nvSpPr>
        <p:spPr>
          <a:xfrm>
            <a:off x="838200" y="1690688"/>
            <a:ext cx="10515600" cy="4926679"/>
          </a:xfrm>
        </p:spPr>
        <p:txBody>
          <a:bodyPr>
            <a:normAutofit fontScale="92500" lnSpcReduction="10000"/>
          </a:bodyPr>
          <a:lstStyle/>
          <a:p>
            <a:r>
              <a:rPr lang="en-US" dirty="0" smtClean="0"/>
              <a:t>Purpose: provide a feel for computerized statistics for those in life sciences who do not understand or feel comfortable with tedious calculations involved in pure statistics</a:t>
            </a:r>
          </a:p>
          <a:p>
            <a:r>
              <a:rPr lang="en-US" dirty="0" smtClean="0"/>
              <a:t>Agriculture, Pharmacy, Biological sciences and Veterinary sciences </a:t>
            </a:r>
          </a:p>
          <a:p>
            <a:r>
              <a:rPr lang="en-US" dirty="0" smtClean="0"/>
              <a:t>Especially with students who are working in their projects</a:t>
            </a:r>
          </a:p>
          <a:p>
            <a:r>
              <a:rPr lang="en-US" dirty="0" smtClean="0"/>
              <a:t>Many statistical books carry equations, which although will satisfy statistical concerns, but will discourage non-statistical &amp; non-mathematical specialists</a:t>
            </a:r>
          </a:p>
          <a:p>
            <a:r>
              <a:rPr lang="en-US" dirty="0" smtClean="0"/>
              <a:t>Many books are available but not adequate for modern day digital age</a:t>
            </a:r>
          </a:p>
          <a:p>
            <a:r>
              <a:rPr lang="en-US" dirty="0" smtClean="0"/>
              <a:t>First part of this presentation deals with background on ICT &amp; data analysis, 2</a:t>
            </a:r>
            <a:r>
              <a:rPr lang="en-US" baseline="30000" dirty="0" smtClean="0"/>
              <a:t>nd</a:t>
            </a:r>
            <a:r>
              <a:rPr lang="en-US" dirty="0" smtClean="0"/>
              <a:t> part on software used in data analysis &amp; 3</a:t>
            </a:r>
            <a:r>
              <a:rPr lang="en-US" baseline="30000" dirty="0" smtClean="0"/>
              <a:t>rd</a:t>
            </a:r>
            <a:r>
              <a:rPr lang="en-US" dirty="0" smtClean="0"/>
              <a:t> part on use of SPSS to </a:t>
            </a:r>
            <a:r>
              <a:rPr lang="en-US" dirty="0" err="1" smtClean="0"/>
              <a:t>analyse</a:t>
            </a:r>
            <a:r>
              <a:rPr lang="en-US" dirty="0" smtClean="0"/>
              <a:t> data</a:t>
            </a:r>
            <a:endParaRPr lang="en-US" dirty="0"/>
          </a:p>
        </p:txBody>
      </p:sp>
    </p:spTree>
    <p:extLst>
      <p:ext uri="{BB962C8B-B14F-4D97-AF65-F5344CB8AC3E}">
        <p14:creationId xmlns:p14="http://schemas.microsoft.com/office/powerpoint/2010/main" val="896377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457200" lvl="1" indent="0" algn="ctr">
              <a:buNone/>
            </a:pPr>
            <a:r>
              <a:rPr lang="en-US" dirty="0" smtClean="0"/>
              <a:t>	</a:t>
            </a:r>
          </a:p>
          <a:p>
            <a:pPr marL="457200" lvl="1" indent="0" algn="ctr">
              <a:buNone/>
            </a:pPr>
            <a:r>
              <a:rPr lang="en-US" sz="6000" smtClean="0"/>
              <a:t>THANK </a:t>
            </a:r>
            <a:r>
              <a:rPr lang="en-US" sz="6000" dirty="0" smtClean="0"/>
              <a:t>YOU VERY MUCH FOR LISTENING</a:t>
            </a:r>
            <a:endParaRPr lang="en-US" sz="6000" dirty="0"/>
          </a:p>
        </p:txBody>
      </p:sp>
    </p:spTree>
    <p:extLst>
      <p:ext uri="{BB962C8B-B14F-4D97-AF65-F5344CB8AC3E}">
        <p14:creationId xmlns:p14="http://schemas.microsoft.com/office/powerpoint/2010/main" val="55836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r>
              <a:rPr lang="en-US" sz="6000" dirty="0" smtClean="0">
                <a:latin typeface="Times New Roman" panose="02020603050405020304" pitchFamily="18" charset="0"/>
                <a:cs typeface="Times New Roman" panose="02020603050405020304" pitchFamily="18" charset="0"/>
              </a:rPr>
              <a:t>ICT</a:t>
            </a:r>
            <a:br>
              <a:rPr lang="en-US" sz="60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WHAT IS ICT?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Information Communication Technology</a:t>
            </a:r>
          </a:p>
          <a:p>
            <a:r>
              <a:rPr lang="en-US" dirty="0" smtClean="0">
                <a:latin typeface="Times New Roman" panose="02020603050405020304" pitchFamily="18" charset="0"/>
                <a:cs typeface="Times New Roman" panose="02020603050405020304" pitchFamily="18" charset="0"/>
              </a:rPr>
              <a:t>Extensional term that stresses the role of unified communication and integration of Telecommunication with computers</a:t>
            </a:r>
          </a:p>
          <a:p>
            <a:r>
              <a:rPr lang="en-US" dirty="0" smtClean="0">
                <a:latin typeface="Times New Roman" panose="02020603050405020304" pitchFamily="18" charset="0"/>
                <a:cs typeface="Times New Roman" panose="02020603050405020304" pitchFamily="18" charset="0"/>
              </a:rPr>
              <a:t>Refers to convergence of audiovisual telephone networks with computer networks through a single cabling or link</a:t>
            </a:r>
          </a:p>
          <a:p>
            <a:r>
              <a:rPr lang="en-US" dirty="0" smtClean="0">
                <a:latin typeface="Times New Roman" panose="02020603050405020304" pitchFamily="18" charset="0"/>
                <a:cs typeface="Times New Roman" panose="02020603050405020304" pitchFamily="18" charset="0"/>
              </a:rPr>
              <a:t>Umbrella term that includes any communication device encompassing radio, television, cell phones, computer and network hardware, satellite system and also various services and applications with them</a:t>
            </a:r>
          </a:p>
          <a:p>
            <a:r>
              <a:rPr lang="en-US" dirty="0" smtClean="0">
                <a:latin typeface="Times New Roman" panose="02020603050405020304" pitchFamily="18" charset="0"/>
                <a:cs typeface="Times New Roman" panose="02020603050405020304" pitchFamily="18" charset="0"/>
              </a:rPr>
              <a:t>Covers any product that will store, retrieve, manipulate, transmit or receive information electronically</a:t>
            </a:r>
          </a:p>
          <a:p>
            <a:r>
              <a:rPr lang="en-US" dirty="0" smtClean="0">
                <a:latin typeface="Times New Roman" panose="02020603050405020304" pitchFamily="18" charset="0"/>
                <a:cs typeface="Times New Roman" panose="02020603050405020304" pitchFamily="18" charset="0"/>
              </a:rPr>
              <a:t>A broad subject whose concept is still evolving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53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5212"/>
          </a:xfrm>
        </p:spPr>
        <p:txBody>
          <a:bodyPr>
            <a:normAutofit fontScale="90000"/>
          </a:bodyPr>
          <a:lstStyle/>
          <a:p>
            <a:r>
              <a:rPr lang="en-US" dirty="0" smtClean="0"/>
              <a:t>ICT continues</a:t>
            </a:r>
            <a:endParaRPr lang="en-US" dirty="0"/>
          </a:p>
        </p:txBody>
      </p:sp>
      <p:sp>
        <p:nvSpPr>
          <p:cNvPr id="3" name="Content Placeholder 2"/>
          <p:cNvSpPr>
            <a:spLocks noGrp="1"/>
          </p:cNvSpPr>
          <p:nvPr>
            <p:ph idx="1"/>
          </p:nvPr>
        </p:nvSpPr>
        <p:spPr>
          <a:xfrm>
            <a:off x="838200" y="890338"/>
            <a:ext cx="10515600" cy="5582650"/>
          </a:xfrm>
        </p:spPr>
        <p:txBody>
          <a:bodyPr>
            <a:normAutofit fontScale="92500" lnSpcReduction="10000"/>
          </a:bodyPr>
          <a:lstStyle/>
          <a:p>
            <a:r>
              <a:rPr lang="en-US" dirty="0" smtClean="0"/>
              <a:t>Components that make up the term are Information, Communication and Technology</a:t>
            </a:r>
          </a:p>
          <a:p>
            <a:r>
              <a:rPr lang="en-US" dirty="0" smtClean="0"/>
              <a:t>Information is regarded as an important source for all human activities, a product of human brain in action</a:t>
            </a:r>
          </a:p>
          <a:p>
            <a:r>
              <a:rPr lang="en-US" dirty="0" smtClean="0"/>
              <a:t>Communication is a basic prerequisite of all human performance and interaction between two or more people in form of transmission of thoughts, information and commands by employing different infrastructure available</a:t>
            </a:r>
          </a:p>
          <a:p>
            <a:r>
              <a:rPr lang="en-US" dirty="0" smtClean="0"/>
              <a:t>Technology is science of craft which is collection of techniques, skills, methods and processes used in production</a:t>
            </a:r>
          </a:p>
          <a:p>
            <a:r>
              <a:rPr lang="en-US" dirty="0" smtClean="0"/>
              <a:t>Put together, ICT refers to technologies that provide access to information through telecommunication with or without applying software </a:t>
            </a:r>
          </a:p>
          <a:p>
            <a:r>
              <a:rPr lang="en-US" dirty="0" smtClean="0"/>
              <a:t>There are three distinct strands in the development of information technology: technologies used to record and store data, technologies used to </a:t>
            </a:r>
            <a:r>
              <a:rPr lang="en-US" dirty="0" err="1" smtClean="0"/>
              <a:t>analyse</a:t>
            </a:r>
            <a:r>
              <a:rPr lang="en-US" dirty="0" smtClean="0"/>
              <a:t> data and technologies used to communicate data</a:t>
            </a:r>
          </a:p>
          <a:p>
            <a:endParaRPr lang="en-US" sz="2400" dirty="0"/>
          </a:p>
        </p:txBody>
      </p:sp>
    </p:spTree>
    <p:extLst>
      <p:ext uri="{BB962C8B-B14F-4D97-AF65-F5344CB8AC3E}">
        <p14:creationId xmlns:p14="http://schemas.microsoft.com/office/powerpoint/2010/main" val="352778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5957"/>
          </a:xfrm>
        </p:spPr>
        <p:txBody>
          <a:bodyPr>
            <a:normAutofit fontScale="90000"/>
          </a:bodyPr>
          <a:lstStyle/>
          <a:p>
            <a:pPr algn="ctr"/>
            <a:r>
              <a:rPr lang="en-US" dirty="0" smtClean="0"/>
              <a:t>	</a:t>
            </a:r>
            <a:br>
              <a:rPr lang="en-US" dirty="0" smtClean="0"/>
            </a:br>
            <a:r>
              <a:rPr lang="en-US" dirty="0" smtClean="0"/>
              <a:t>DATA </a:t>
            </a:r>
            <a:br>
              <a:rPr lang="en-US" dirty="0" smtClean="0"/>
            </a:br>
            <a:r>
              <a:rPr lang="en-US" dirty="0" smtClean="0"/>
              <a:t>-</a:t>
            </a:r>
            <a:endParaRPr lang="en-US" dirty="0"/>
          </a:p>
        </p:txBody>
      </p:sp>
      <p:sp>
        <p:nvSpPr>
          <p:cNvPr id="3" name="Content Placeholder 2"/>
          <p:cNvSpPr>
            <a:spLocks noGrp="1"/>
          </p:cNvSpPr>
          <p:nvPr>
            <p:ph idx="1"/>
          </p:nvPr>
        </p:nvSpPr>
        <p:spPr>
          <a:xfrm>
            <a:off x="870284" y="585788"/>
            <a:ext cx="10515600" cy="5800725"/>
          </a:xfrm>
        </p:spPr>
        <p:txBody>
          <a:bodyPr>
            <a:noAutofit/>
          </a:bodyPr>
          <a:lstStyle/>
          <a:p>
            <a:r>
              <a:rPr lang="en-US" dirty="0"/>
              <a:t>Facts or statistics for reference or </a:t>
            </a:r>
            <a:r>
              <a:rPr lang="en-US" dirty="0" smtClean="0"/>
              <a:t>analysis</a:t>
            </a:r>
          </a:p>
          <a:p>
            <a:r>
              <a:rPr lang="en-US" dirty="0" smtClean="0"/>
              <a:t>Collection </a:t>
            </a:r>
            <a:r>
              <a:rPr lang="en-US" dirty="0"/>
              <a:t>of numerical quantities for inference or </a:t>
            </a:r>
            <a:r>
              <a:rPr lang="en-US" dirty="0" smtClean="0"/>
              <a:t>analysis</a:t>
            </a:r>
          </a:p>
          <a:p>
            <a:r>
              <a:rPr lang="en-US" dirty="0" smtClean="0"/>
              <a:t>Pieces </a:t>
            </a:r>
            <a:r>
              <a:rPr lang="en-US" dirty="0"/>
              <a:t>of information output by a sensing organ or </a:t>
            </a:r>
            <a:r>
              <a:rPr lang="en-US" dirty="0" smtClean="0"/>
              <a:t>device</a:t>
            </a:r>
          </a:p>
          <a:p>
            <a:r>
              <a:rPr lang="en-US" dirty="0" smtClean="0"/>
              <a:t>Sources of data include: Observations made through</a:t>
            </a:r>
          </a:p>
          <a:p>
            <a:pPr marL="457200" lvl="1" indent="0">
              <a:buNone/>
            </a:pPr>
            <a:r>
              <a:rPr lang="en-US" sz="2800" dirty="0" smtClean="0"/>
              <a:t>	*physical measurements (length, weight, volume, </a:t>
            </a:r>
            <a:r>
              <a:rPr lang="en-US" sz="2800" dirty="0" err="1" smtClean="0"/>
              <a:t>etc</a:t>
            </a:r>
            <a:r>
              <a:rPr lang="en-US" sz="2800" dirty="0" smtClean="0"/>
              <a:t>)</a:t>
            </a:r>
          </a:p>
          <a:p>
            <a:pPr marL="0" indent="0">
              <a:buNone/>
            </a:pPr>
            <a:r>
              <a:rPr lang="en-US" dirty="0" smtClean="0"/>
              <a:t>	* counts (number of products that are wrinkled, rotten,  </a:t>
            </a:r>
          </a:p>
          <a:p>
            <a:pPr marL="0" indent="0">
              <a:buNone/>
            </a:pPr>
            <a:r>
              <a:rPr lang="en-US" dirty="0"/>
              <a:t> </a:t>
            </a:r>
            <a:r>
              <a:rPr lang="en-US" dirty="0" smtClean="0"/>
              <a:t>                   damaged, too big, too small, scratched, </a:t>
            </a:r>
            <a:r>
              <a:rPr lang="en-US" dirty="0" err="1" smtClean="0"/>
              <a:t>etc</a:t>
            </a:r>
            <a:r>
              <a:rPr lang="en-US" dirty="0" smtClean="0"/>
              <a:t>)</a:t>
            </a:r>
          </a:p>
          <a:p>
            <a:pPr marL="0" indent="0">
              <a:buNone/>
            </a:pPr>
            <a:r>
              <a:rPr lang="en-US" dirty="0"/>
              <a:t>	</a:t>
            </a:r>
            <a:r>
              <a:rPr lang="en-US" dirty="0" smtClean="0"/>
              <a:t>*Counts over time (seconds, minutes, hours, days, weeks, years, 	 		decade, </a:t>
            </a:r>
            <a:r>
              <a:rPr lang="en-US" dirty="0" err="1" smtClean="0"/>
              <a:t>etc</a:t>
            </a:r>
            <a:r>
              <a:rPr lang="en-US" dirty="0" smtClean="0"/>
              <a:t>)</a:t>
            </a:r>
          </a:p>
          <a:p>
            <a:r>
              <a:rPr lang="en-US" dirty="0" smtClean="0"/>
              <a:t>The </a:t>
            </a:r>
            <a:r>
              <a:rPr lang="en-US" dirty="0" smtClean="0"/>
              <a:t>observations, </a:t>
            </a:r>
            <a:r>
              <a:rPr lang="en-US" dirty="0" smtClean="0"/>
              <a:t>within the limits </a:t>
            </a:r>
            <a:r>
              <a:rPr lang="en-US" dirty="0" smtClean="0"/>
              <a:t>set, </a:t>
            </a:r>
            <a:r>
              <a:rPr lang="en-US" dirty="0" smtClean="0"/>
              <a:t>are called data  </a:t>
            </a:r>
          </a:p>
          <a:p>
            <a:r>
              <a:rPr lang="en-US" dirty="0" smtClean="0"/>
              <a:t>Data may come from selected items called </a:t>
            </a:r>
            <a:r>
              <a:rPr lang="en-US" b="1" i="1" dirty="0" smtClean="0"/>
              <a:t>sample</a:t>
            </a:r>
            <a:r>
              <a:rPr lang="en-US" dirty="0" smtClean="0"/>
              <a:t> or it can come from the entire supply called </a:t>
            </a:r>
            <a:r>
              <a:rPr lang="en-US" b="1" i="1" dirty="0" smtClean="0"/>
              <a:t>population</a:t>
            </a:r>
            <a:r>
              <a:rPr lang="en-US" dirty="0"/>
              <a:t/>
            </a:r>
            <a:br>
              <a:rPr lang="en-US" dirty="0"/>
            </a:br>
            <a:endParaRPr lang="en-US" dirty="0"/>
          </a:p>
        </p:txBody>
      </p:sp>
    </p:spTree>
    <p:extLst>
      <p:ext uri="{BB962C8B-B14F-4D97-AF65-F5344CB8AC3E}">
        <p14:creationId xmlns:p14="http://schemas.microsoft.com/office/powerpoint/2010/main" val="2671623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2096"/>
          </a:xfrm>
        </p:spPr>
        <p:txBody>
          <a:bodyPr/>
          <a:lstStyle/>
          <a:p>
            <a:pPr algn="ctr"/>
            <a:r>
              <a:rPr lang="en-US" dirty="0" smtClean="0"/>
              <a:t>TYPES OF DATA</a:t>
            </a:r>
            <a:endParaRPr lang="en-US" dirty="0"/>
          </a:p>
        </p:txBody>
      </p:sp>
      <p:sp>
        <p:nvSpPr>
          <p:cNvPr id="3" name="Content Placeholder 2"/>
          <p:cNvSpPr>
            <a:spLocks noGrp="1"/>
          </p:cNvSpPr>
          <p:nvPr>
            <p:ph idx="1"/>
          </p:nvPr>
        </p:nvSpPr>
        <p:spPr>
          <a:xfrm>
            <a:off x="838200" y="1010654"/>
            <a:ext cx="10515600" cy="5166310"/>
          </a:xfrm>
        </p:spPr>
        <p:txBody>
          <a:bodyPr>
            <a:normAutofit lnSpcReduction="10000"/>
          </a:bodyPr>
          <a:lstStyle/>
          <a:p>
            <a:r>
              <a:rPr lang="en-US" dirty="0" smtClean="0"/>
              <a:t>QUALITATIVE DATA: Measurements that are not expressed in terms of 		numbers but by means of natural language description</a:t>
            </a:r>
          </a:p>
          <a:p>
            <a:r>
              <a:rPr lang="en-US" dirty="0" smtClean="0"/>
              <a:t>QUANTITATIVE DATA:</a:t>
            </a:r>
          </a:p>
          <a:p>
            <a:pPr marL="0" indent="0">
              <a:buNone/>
            </a:pPr>
            <a:r>
              <a:rPr lang="en-US" sz="2800" dirty="0"/>
              <a:t>	</a:t>
            </a:r>
            <a:r>
              <a:rPr lang="en-US" sz="2800" dirty="0" smtClean="0"/>
              <a:t>- Numerical measurements expressed in terms of numbers</a:t>
            </a:r>
          </a:p>
          <a:p>
            <a:pPr marL="0" indent="0">
              <a:buNone/>
            </a:pPr>
            <a:r>
              <a:rPr lang="en-US" dirty="0"/>
              <a:t>	</a:t>
            </a:r>
            <a:r>
              <a:rPr lang="en-US" dirty="0" smtClean="0"/>
              <a:t>- not all numbers are continuous  or measurable </a:t>
            </a:r>
            <a:r>
              <a:rPr lang="en-US" dirty="0" err="1" smtClean="0"/>
              <a:t>eg</a:t>
            </a:r>
            <a:r>
              <a:rPr lang="en-US" dirty="0" smtClean="0"/>
              <a:t> identity 	  	number, staff number, social security number, </a:t>
            </a:r>
            <a:r>
              <a:rPr lang="en-US" dirty="0" err="1" smtClean="0"/>
              <a:t>etc</a:t>
            </a:r>
            <a:endParaRPr lang="en-US" dirty="0" smtClean="0"/>
          </a:p>
          <a:p>
            <a:pPr marL="0" indent="0">
              <a:buNone/>
            </a:pPr>
            <a:r>
              <a:rPr lang="en-US" sz="2800" dirty="0"/>
              <a:t>	</a:t>
            </a:r>
            <a:r>
              <a:rPr lang="en-US" sz="2800" dirty="0" smtClean="0"/>
              <a:t>- always associated with measurement through a scale</a:t>
            </a:r>
          </a:p>
          <a:p>
            <a:pPr marL="0" indent="0">
              <a:buNone/>
            </a:pPr>
            <a:r>
              <a:rPr lang="en-US" dirty="0"/>
              <a:t>	</a:t>
            </a:r>
            <a:r>
              <a:rPr lang="en-US" dirty="0" smtClean="0"/>
              <a:t>- could be discrete </a:t>
            </a:r>
            <a:r>
              <a:rPr lang="en-US" dirty="0" err="1" smtClean="0"/>
              <a:t>eg</a:t>
            </a:r>
            <a:r>
              <a:rPr lang="en-US" dirty="0" smtClean="0"/>
              <a:t> 1,2,3 men or continuous </a:t>
            </a:r>
            <a:r>
              <a:rPr lang="en-US" dirty="0" err="1" smtClean="0"/>
              <a:t>eg</a:t>
            </a:r>
            <a:r>
              <a:rPr lang="en-US" dirty="0" smtClean="0"/>
              <a:t> 5.5, 7.1, 8.9 cm</a:t>
            </a:r>
            <a:r>
              <a:rPr lang="en-US" sz="2800" dirty="0" smtClean="0"/>
              <a:t> </a:t>
            </a:r>
          </a:p>
          <a:p>
            <a:r>
              <a:rPr lang="en-US" dirty="0" smtClean="0"/>
              <a:t>NOMINAL DATA: unordered categories such as gender, race, religion</a:t>
            </a:r>
          </a:p>
          <a:p>
            <a:r>
              <a:rPr lang="en-US" dirty="0" smtClean="0"/>
              <a:t>ORDINAL DATA: -ordered categories </a:t>
            </a:r>
            <a:r>
              <a:rPr lang="en-US" dirty="0" err="1" smtClean="0"/>
              <a:t>eg</a:t>
            </a:r>
            <a:r>
              <a:rPr lang="en-US" dirty="0" smtClean="0"/>
              <a:t> small, medium, large, </a:t>
            </a:r>
            <a:r>
              <a:rPr lang="en-US" dirty="0" err="1" smtClean="0"/>
              <a:t>etc</a:t>
            </a:r>
            <a:endParaRPr lang="en-US" dirty="0" smtClean="0"/>
          </a:p>
          <a:p>
            <a:pPr marL="2286000" lvl="5" indent="0">
              <a:buNone/>
            </a:pPr>
            <a:r>
              <a:rPr lang="en-US" sz="2800" dirty="0"/>
              <a:t> </a:t>
            </a:r>
            <a:r>
              <a:rPr lang="en-US" sz="2800" dirty="0" smtClean="0"/>
              <a:t>  - Attitudes </a:t>
            </a:r>
            <a:r>
              <a:rPr lang="en-US" sz="2800" dirty="0" err="1" smtClean="0"/>
              <a:t>eg</a:t>
            </a:r>
            <a:r>
              <a:rPr lang="en-US" sz="2800" dirty="0" smtClean="0"/>
              <a:t> agree, disagree, neutral, et</a:t>
            </a:r>
            <a:endParaRPr lang="en-US" sz="2800" dirty="0"/>
          </a:p>
        </p:txBody>
      </p:sp>
    </p:spTree>
    <p:extLst>
      <p:ext uri="{BB962C8B-B14F-4D97-AF65-F5344CB8AC3E}">
        <p14:creationId xmlns:p14="http://schemas.microsoft.com/office/powerpoint/2010/main" val="294108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1464"/>
          </a:xfrm>
        </p:spPr>
        <p:txBody>
          <a:bodyPr>
            <a:normAutofit fontScale="90000"/>
          </a:bodyPr>
          <a:lstStyle/>
          <a:p>
            <a:r>
              <a:rPr lang="en-US" dirty="0" smtClean="0"/>
              <a:t>COMMON TYPES OF DISTRIBUTION OF DATA</a:t>
            </a:r>
            <a:endParaRPr lang="en-US" dirty="0"/>
          </a:p>
        </p:txBody>
      </p:sp>
      <p:sp>
        <p:nvSpPr>
          <p:cNvPr id="3" name="Content Placeholder 2"/>
          <p:cNvSpPr>
            <a:spLocks noGrp="1"/>
          </p:cNvSpPr>
          <p:nvPr>
            <p:ph idx="1"/>
          </p:nvPr>
        </p:nvSpPr>
        <p:spPr>
          <a:xfrm>
            <a:off x="838200" y="986590"/>
            <a:ext cx="10515600" cy="5486399"/>
          </a:xfrm>
        </p:spPr>
        <p:txBody>
          <a:bodyPr>
            <a:normAutofit lnSpcReduction="10000"/>
          </a:bodyPr>
          <a:lstStyle/>
          <a:p>
            <a:r>
              <a:rPr lang="en-US" dirty="0" smtClean="0"/>
              <a:t>This is the position, arrangement or frequency of occurrence of data within the population</a:t>
            </a:r>
          </a:p>
          <a:p>
            <a:r>
              <a:rPr lang="en-US" dirty="0" smtClean="0"/>
              <a:t>Analysis of data cannot logically proceed without understanding the type of distribution present</a:t>
            </a:r>
          </a:p>
          <a:p>
            <a:r>
              <a:rPr lang="en-US" dirty="0" smtClean="0"/>
              <a:t>There are many types of distribution in which the data may be found:</a:t>
            </a:r>
          </a:p>
          <a:p>
            <a:pPr marL="457200" lvl="1" indent="0">
              <a:buNone/>
            </a:pPr>
            <a:r>
              <a:rPr lang="en-US" dirty="0" smtClean="0"/>
              <a:t>Normal distribution	Binomial distribution		Poisson distribution</a:t>
            </a:r>
          </a:p>
          <a:p>
            <a:pPr marL="457200" lvl="1" indent="0">
              <a:buNone/>
            </a:pPr>
            <a:r>
              <a:rPr lang="en-US" dirty="0" smtClean="0"/>
              <a:t>T-distribution		F-distribution			Exponential distribution</a:t>
            </a:r>
          </a:p>
          <a:p>
            <a:pPr marL="457200" lvl="1" indent="0">
              <a:buNone/>
            </a:pPr>
            <a:r>
              <a:rPr lang="en-US" dirty="0" smtClean="0"/>
              <a:t>Weibull distribution	Chi-square distribution	multinomial distribution</a:t>
            </a:r>
          </a:p>
          <a:p>
            <a:pPr marL="457200" lvl="1" indent="0">
              <a:buNone/>
            </a:pPr>
            <a:r>
              <a:rPr lang="en-US" dirty="0" smtClean="0"/>
              <a:t>Hypergeometric distribution	</a:t>
            </a:r>
            <a:r>
              <a:rPr lang="en-US" dirty="0" err="1" smtClean="0"/>
              <a:t>etc</a:t>
            </a:r>
            <a:endParaRPr lang="en-US" dirty="0"/>
          </a:p>
          <a:p>
            <a:pPr lvl="1"/>
            <a:r>
              <a:rPr lang="en-US" dirty="0" smtClean="0"/>
              <a:t>All these types of distribution comprise of methods concerned with analysis of subset data leading to predictions or conclusions of the population or entire set</a:t>
            </a:r>
          </a:p>
          <a:p>
            <a:pPr lvl="1"/>
            <a:r>
              <a:rPr lang="en-US" dirty="0" smtClean="0"/>
              <a:t>Numerical data describing a characteristic of a population is called </a:t>
            </a:r>
            <a:r>
              <a:rPr lang="en-US" b="1" dirty="0" smtClean="0"/>
              <a:t>parameter</a:t>
            </a:r>
            <a:r>
              <a:rPr lang="en-US" dirty="0" smtClean="0"/>
              <a:t> while numerical data describing a characteristic of a sample is called </a:t>
            </a:r>
            <a:r>
              <a:rPr lang="en-US" b="1" dirty="0" smtClean="0"/>
              <a:t>statistic</a:t>
            </a:r>
          </a:p>
          <a:p>
            <a:pPr lvl="1"/>
            <a:endParaRPr lang="en-US" dirty="0"/>
          </a:p>
        </p:txBody>
      </p:sp>
    </p:spTree>
    <p:extLst>
      <p:ext uri="{BB962C8B-B14F-4D97-AF65-F5344CB8AC3E}">
        <p14:creationId xmlns:p14="http://schemas.microsoft.com/office/powerpoint/2010/main" val="1004548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3338"/>
          </a:xfrm>
        </p:spPr>
        <p:txBody>
          <a:bodyPr>
            <a:normAutofit fontScale="90000"/>
          </a:bodyPr>
          <a:lstStyle/>
          <a:p>
            <a:pPr algn="ctr"/>
            <a:r>
              <a:rPr lang="en-US" dirty="0" smtClean="0"/>
              <a:t>DATA ANALYSIS</a:t>
            </a:r>
            <a:endParaRPr lang="en-US" dirty="0"/>
          </a:p>
        </p:txBody>
      </p:sp>
      <p:sp>
        <p:nvSpPr>
          <p:cNvPr id="3" name="Content Placeholder 2"/>
          <p:cNvSpPr>
            <a:spLocks noGrp="1"/>
          </p:cNvSpPr>
          <p:nvPr>
            <p:ph idx="1"/>
          </p:nvPr>
        </p:nvSpPr>
        <p:spPr>
          <a:xfrm>
            <a:off x="838200" y="938464"/>
            <a:ext cx="10515600" cy="5238499"/>
          </a:xfrm>
        </p:spPr>
        <p:txBody>
          <a:bodyPr>
            <a:normAutofit lnSpcReduction="10000"/>
          </a:bodyPr>
          <a:lstStyle/>
          <a:p>
            <a:r>
              <a:rPr lang="en-US" sz="3200" dirty="0" smtClean="0"/>
              <a:t>Definition</a:t>
            </a:r>
          </a:p>
          <a:p>
            <a:pPr marL="0" indent="0">
              <a:buNone/>
            </a:pPr>
            <a:r>
              <a:rPr lang="en-US" sz="3200" dirty="0"/>
              <a:t>	</a:t>
            </a:r>
            <a:r>
              <a:rPr lang="en-US" dirty="0" smtClean="0"/>
              <a:t>- a process of applying statistics to organize, represent,   	describe, evaluate model and interpret data</a:t>
            </a:r>
          </a:p>
          <a:p>
            <a:pPr marL="0" indent="0">
              <a:buNone/>
            </a:pPr>
            <a:r>
              <a:rPr lang="en-US" dirty="0"/>
              <a:t>	</a:t>
            </a:r>
            <a:r>
              <a:rPr lang="en-US" dirty="0" smtClean="0"/>
              <a:t>- a process of evaluating data using analytical and logical 	reasoning for the purpose of obtaining useful information</a:t>
            </a:r>
          </a:p>
          <a:p>
            <a:r>
              <a:rPr lang="en-US" sz="3200" dirty="0" smtClean="0"/>
              <a:t>Importance</a:t>
            </a:r>
          </a:p>
          <a:p>
            <a:pPr lvl="2">
              <a:buFontTx/>
              <a:buChar char="-"/>
            </a:pPr>
            <a:r>
              <a:rPr lang="en-US" sz="2800" dirty="0" smtClean="0"/>
              <a:t>To provide an explanation to various concepts, theories, frameworks and methods used</a:t>
            </a:r>
          </a:p>
          <a:p>
            <a:pPr lvl="2">
              <a:buFontTx/>
              <a:buChar char="-"/>
            </a:pPr>
            <a:r>
              <a:rPr lang="en-US" sz="2800" dirty="0" smtClean="0"/>
              <a:t>Helps at arriving at conclusions and proving hypothesis</a:t>
            </a:r>
          </a:p>
          <a:p>
            <a:pPr lvl="2">
              <a:buFontTx/>
              <a:buChar char="-"/>
            </a:pPr>
            <a:r>
              <a:rPr lang="en-US" sz="2800" dirty="0" smtClean="0"/>
              <a:t>Helps in making useful and better decisions</a:t>
            </a:r>
          </a:p>
          <a:p>
            <a:pPr lvl="2">
              <a:buFontTx/>
              <a:buChar char="-"/>
            </a:pPr>
            <a:r>
              <a:rPr lang="en-US" sz="2800" dirty="0" smtClean="0"/>
              <a:t>Helps in improving the performance of an establishment or business or organization</a:t>
            </a:r>
          </a:p>
          <a:p>
            <a:pPr marL="0" indent="0">
              <a:buNone/>
            </a:pPr>
            <a:endParaRPr lang="en-US" dirty="0"/>
          </a:p>
        </p:txBody>
      </p:sp>
    </p:spTree>
    <p:extLst>
      <p:ext uri="{BB962C8B-B14F-4D97-AF65-F5344CB8AC3E}">
        <p14:creationId xmlns:p14="http://schemas.microsoft.com/office/powerpoint/2010/main" val="505843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1673</Words>
  <Application>Microsoft Office PowerPoint</Application>
  <PresentationFormat>Widescreen</PresentationFormat>
  <Paragraphs>209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UNIVERSITY OF NIGERIA, NSUKKA SCHOOL OF POST GRADUATE STUDIES  </vt:lpstr>
      <vt:lpstr>GOALS AND OBJECTIVES At the end of the workshop the participants should be able to :</vt:lpstr>
      <vt:lpstr>INTRODUCTION ICT and Data Analysis for life sciences</vt:lpstr>
      <vt:lpstr> ICT WHAT IS ICT?</vt:lpstr>
      <vt:lpstr>ICT continues</vt:lpstr>
      <vt:lpstr>  DATA  -</vt:lpstr>
      <vt:lpstr>TYPES OF DATA</vt:lpstr>
      <vt:lpstr>COMMON TYPES OF DISTRIBUTION OF DATA</vt:lpstr>
      <vt:lpstr>DATA ANALYSIS</vt:lpstr>
      <vt:lpstr>DATA ANALYSIS PLAN For a successful data analysis, a plan should be put in place to:</vt:lpstr>
      <vt:lpstr>ICT AND DATA ANALYSIS</vt:lpstr>
      <vt:lpstr>SPSS</vt:lpstr>
      <vt:lpstr>STATISTICAL PACKAGE (SPSS) ORGANIZATION </vt:lpstr>
      <vt:lpstr>VARIABLE VIEW</vt:lpstr>
      <vt:lpstr>PowerPoint Presentation</vt:lpstr>
      <vt:lpstr>DATA VIEW</vt:lpstr>
      <vt:lpstr>PowerPoint Presentation</vt:lpstr>
      <vt:lpstr>DATA ANALYSIS</vt:lpstr>
      <vt:lpstr>SPECIFIC ANALYTICAL CASES  DESCRIPTIVE STATISTICS</vt:lpstr>
      <vt:lpstr>Measures of Central Tendency</vt:lpstr>
      <vt:lpstr> Measures of Dispersion</vt:lpstr>
      <vt:lpstr>RELATIONSHIP BETWEEN VARIABLES CORRELATION AND REGRESSION</vt:lpstr>
      <vt:lpstr>REGRESSION:</vt:lpstr>
      <vt:lpstr>T- DISTRIBUTION:</vt:lpstr>
      <vt:lpstr> F- DISTRIBUTION </vt:lpstr>
      <vt:lpstr>APPENDIX 1 DATA FOR DESCRIPTIVE STATISTICS</vt:lpstr>
      <vt:lpstr>APPENDIX 2 DATA FOR SIMPLE LINEAR CORRELATION AND REGRESSION </vt:lpstr>
      <vt:lpstr>APPENDIX 3 DATA FOR T-TEST</vt:lpstr>
      <vt:lpstr>APPENDIX 4 DATA FOR ONE-WAY ANOVA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NIGERIA, NSUKKA</dc:title>
  <dc:creator>Windows User</dc:creator>
  <cp:lastModifiedBy>Windows User</cp:lastModifiedBy>
  <cp:revision>73</cp:revision>
  <dcterms:created xsi:type="dcterms:W3CDTF">2019-09-18T05:09:22Z</dcterms:created>
  <dcterms:modified xsi:type="dcterms:W3CDTF">2021-08-23T14:56:20Z</dcterms:modified>
</cp:coreProperties>
</file>