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301" r:id="rId2"/>
    <p:sldId id="320" r:id="rId3"/>
    <p:sldId id="302" r:id="rId4"/>
    <p:sldId id="258" r:id="rId5"/>
    <p:sldId id="304" r:id="rId6"/>
    <p:sldId id="303" r:id="rId7"/>
    <p:sldId id="259" r:id="rId8"/>
    <p:sldId id="309" r:id="rId9"/>
    <p:sldId id="321" r:id="rId10"/>
    <p:sldId id="316" r:id="rId11"/>
    <p:sldId id="319" r:id="rId12"/>
    <p:sldId id="312" r:id="rId13"/>
    <p:sldId id="313" r:id="rId14"/>
    <p:sldId id="314" r:id="rId15"/>
    <p:sldId id="305" r:id="rId16"/>
    <p:sldId id="282" r:id="rId17"/>
    <p:sldId id="284" r:id="rId18"/>
    <p:sldId id="280" r:id="rId19"/>
    <p:sldId id="278" r:id="rId20"/>
    <p:sldId id="289" r:id="rId21"/>
    <p:sldId id="307" r:id="rId22"/>
    <p:sldId id="298" r:id="rId23"/>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64"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E85208AB-ADFE-4130-865B-DD721811717C}" type="datetimeFigureOut">
              <a:rPr lang="en-US" smtClean="0"/>
              <a:pPr/>
              <a:t>8/30/2021</a:t>
            </a:fld>
            <a:endParaRPr lang="en-US"/>
          </a:p>
        </p:txBody>
      </p:sp>
      <p:sp>
        <p:nvSpPr>
          <p:cNvPr id="4" name="Footer Placeholder 3"/>
          <p:cNvSpPr>
            <a:spLocks noGrp="1"/>
          </p:cNvSpPr>
          <p:nvPr>
            <p:ph type="ftr" sz="quarter" idx="2"/>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8313"/>
          </a:xfrm>
          <a:prstGeom prst="rect">
            <a:avLst/>
          </a:prstGeom>
        </p:spPr>
        <p:txBody>
          <a:bodyPr vert="horz" lIns="91440" tIns="45720" rIns="91440" bIns="45720" rtlCol="0" anchor="b"/>
          <a:lstStyle>
            <a:lvl1pPr algn="r">
              <a:defRPr sz="1200"/>
            </a:lvl1pPr>
          </a:lstStyle>
          <a:p>
            <a:fld id="{4AED6837-0993-4767-83DF-1E3C5255F45B}" type="slidenum">
              <a:rPr lang="en-US" smtClean="0"/>
              <a:pPr/>
              <a:t>‹#›</a:t>
            </a:fld>
            <a:endParaRPr lang="en-US"/>
          </a:p>
        </p:txBody>
      </p:sp>
    </p:spTree>
    <p:extLst>
      <p:ext uri="{BB962C8B-B14F-4D97-AF65-F5344CB8AC3E}">
        <p14:creationId xmlns:p14="http://schemas.microsoft.com/office/powerpoint/2010/main" val="638382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A0DB664F-F2FB-4797-A866-59F0F8122CB8}" type="datetimeFigureOut">
              <a:rPr lang="en-US" smtClean="0"/>
              <a:pPr/>
              <a:t>8/30/2021</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C27F41B5-0DE8-4CF1-AC8E-628D5CDEA047}" type="slidenum">
              <a:rPr lang="en-US" smtClean="0"/>
              <a:pPr/>
              <a:t>‹#›</a:t>
            </a:fld>
            <a:endParaRPr lang="en-US"/>
          </a:p>
        </p:txBody>
      </p:sp>
    </p:spTree>
    <p:extLst>
      <p:ext uri="{BB962C8B-B14F-4D97-AF65-F5344CB8AC3E}">
        <p14:creationId xmlns:p14="http://schemas.microsoft.com/office/powerpoint/2010/main" val="350488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13754B-15DF-4D93-9916-748F7457AB68}" type="slidenum">
              <a:rPr lang="en-GB" smtClean="0"/>
              <a:t>1</a:t>
            </a:fld>
            <a:endParaRPr lang="en-GB"/>
          </a:p>
        </p:txBody>
      </p:sp>
    </p:spTree>
    <p:extLst>
      <p:ext uri="{BB962C8B-B14F-4D97-AF65-F5344CB8AC3E}">
        <p14:creationId xmlns:p14="http://schemas.microsoft.com/office/powerpoint/2010/main" val="87791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F41B5-0DE8-4CF1-AC8E-628D5CDEA047}" type="slidenum">
              <a:rPr lang="en-US" smtClean="0"/>
              <a:pPr/>
              <a:t>4</a:t>
            </a:fld>
            <a:endParaRPr lang="en-US"/>
          </a:p>
        </p:txBody>
      </p:sp>
    </p:spTree>
    <p:extLst>
      <p:ext uri="{BB962C8B-B14F-4D97-AF65-F5344CB8AC3E}">
        <p14:creationId xmlns:p14="http://schemas.microsoft.com/office/powerpoint/2010/main" val="386246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F41B5-0DE8-4CF1-AC8E-628D5CDEA047}" type="slidenum">
              <a:rPr lang="en-US" smtClean="0"/>
              <a:pPr/>
              <a:t>7</a:t>
            </a:fld>
            <a:endParaRPr lang="en-US"/>
          </a:p>
        </p:txBody>
      </p:sp>
    </p:spTree>
    <p:extLst>
      <p:ext uri="{BB962C8B-B14F-4D97-AF65-F5344CB8AC3E}">
        <p14:creationId xmlns:p14="http://schemas.microsoft.com/office/powerpoint/2010/main" val="381489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F41B5-0DE8-4CF1-AC8E-628D5CDEA047}" type="slidenum">
              <a:rPr lang="en-US" smtClean="0"/>
              <a:pPr/>
              <a:t>8</a:t>
            </a:fld>
            <a:endParaRPr lang="en-US"/>
          </a:p>
        </p:txBody>
      </p:sp>
    </p:spTree>
    <p:extLst>
      <p:ext uri="{BB962C8B-B14F-4D97-AF65-F5344CB8AC3E}">
        <p14:creationId xmlns:p14="http://schemas.microsoft.com/office/powerpoint/2010/main" val="210710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0F47609-7DFD-41EA-A3F7-2B3A306E905C}" type="datetime1">
              <a:rPr lang="en-US" smtClean="0"/>
              <a:t>8/30/2021</a:t>
            </a:fld>
            <a:endParaRPr lang="en-US"/>
          </a:p>
        </p:txBody>
      </p:sp>
      <p:sp>
        <p:nvSpPr>
          <p:cNvPr id="19" name="Footer Placeholder 18"/>
          <p:cNvSpPr>
            <a:spLocks noGrp="1"/>
          </p:cNvSpPr>
          <p:nvPr>
            <p:ph type="ftr" sz="quarter" idx="11"/>
          </p:nvPr>
        </p:nvSpPr>
        <p:spPr/>
        <p:txBody>
          <a:bodyPr/>
          <a:lstStyle/>
          <a:p>
            <a:r>
              <a:rPr lang="en-US"/>
              <a:t>PGC 601</a:t>
            </a:r>
          </a:p>
        </p:txBody>
      </p:sp>
      <p:sp>
        <p:nvSpPr>
          <p:cNvPr id="27" name="Slide Number Placeholder 2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0413593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317360-4B90-4B33-A7F4-8D2DDC37DF15}" type="datetime1">
              <a:rPr lang="en-US" smtClean="0"/>
              <a:t>8/30/2021</a:t>
            </a:fld>
            <a:endParaRPr lang="en-US"/>
          </a:p>
        </p:txBody>
      </p:sp>
      <p:sp>
        <p:nvSpPr>
          <p:cNvPr id="5" name="Footer Placeholder 4"/>
          <p:cNvSpPr>
            <a:spLocks noGrp="1"/>
          </p:cNvSpPr>
          <p:nvPr>
            <p:ph type="ftr" sz="quarter" idx="11"/>
          </p:nvPr>
        </p:nvSpPr>
        <p:spPr/>
        <p:txBody>
          <a:bodyPr/>
          <a:lstStyle/>
          <a:p>
            <a:r>
              <a:rPr lang="en-US"/>
              <a:t>PGC 601</a:t>
            </a:r>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0866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B5F0AF-664F-422F-89A3-3B9C3265F6B2}" type="datetime1">
              <a:rPr lang="en-US" smtClean="0"/>
              <a:t>8/30/2021</a:t>
            </a:fld>
            <a:endParaRPr lang="en-US"/>
          </a:p>
        </p:txBody>
      </p:sp>
      <p:sp>
        <p:nvSpPr>
          <p:cNvPr id="5" name="Footer Placeholder 4"/>
          <p:cNvSpPr>
            <a:spLocks noGrp="1"/>
          </p:cNvSpPr>
          <p:nvPr>
            <p:ph type="ftr" sz="quarter" idx="11"/>
          </p:nvPr>
        </p:nvSpPr>
        <p:spPr/>
        <p:txBody>
          <a:bodyPr/>
          <a:lstStyle/>
          <a:p>
            <a:r>
              <a:rPr lang="en-US"/>
              <a:t>PGC 601</a:t>
            </a:r>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408196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6ABF13-DD4C-407D-B675-5BE3F21D11F9}" type="datetime1">
              <a:rPr lang="en-US" smtClean="0"/>
              <a:t>8/30/2021</a:t>
            </a:fld>
            <a:endParaRPr lang="en-US"/>
          </a:p>
        </p:txBody>
      </p:sp>
      <p:sp>
        <p:nvSpPr>
          <p:cNvPr id="5" name="Footer Placeholder 4"/>
          <p:cNvSpPr>
            <a:spLocks noGrp="1"/>
          </p:cNvSpPr>
          <p:nvPr>
            <p:ph type="ftr" sz="quarter" idx="11"/>
          </p:nvPr>
        </p:nvSpPr>
        <p:spPr/>
        <p:txBody>
          <a:bodyPr/>
          <a:lstStyle/>
          <a:p>
            <a:r>
              <a:rPr lang="en-US"/>
              <a:t>PGC 601</a:t>
            </a:r>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191616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1C58DB-4C5E-43C4-B533-FEFCE887C76D}" type="datetime1">
              <a:rPr lang="en-US" smtClean="0"/>
              <a:t>8/30/2021</a:t>
            </a:fld>
            <a:endParaRPr lang="en-US"/>
          </a:p>
        </p:txBody>
      </p:sp>
      <p:sp>
        <p:nvSpPr>
          <p:cNvPr id="5" name="Footer Placeholder 4"/>
          <p:cNvSpPr>
            <a:spLocks noGrp="1"/>
          </p:cNvSpPr>
          <p:nvPr>
            <p:ph type="ftr" sz="quarter" idx="11"/>
          </p:nvPr>
        </p:nvSpPr>
        <p:spPr/>
        <p:txBody>
          <a:bodyPr/>
          <a:lstStyle/>
          <a:p>
            <a:r>
              <a:rPr lang="en-US"/>
              <a:t>PGC 601</a:t>
            </a:r>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077649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C22D7F-0219-4B08-9AED-D9CF23D9A304}" type="datetime1">
              <a:rPr lang="en-US" smtClean="0"/>
              <a:t>8/30/2021</a:t>
            </a:fld>
            <a:endParaRPr lang="en-US"/>
          </a:p>
        </p:txBody>
      </p:sp>
      <p:sp>
        <p:nvSpPr>
          <p:cNvPr id="6" name="Footer Placeholder 5"/>
          <p:cNvSpPr>
            <a:spLocks noGrp="1"/>
          </p:cNvSpPr>
          <p:nvPr>
            <p:ph type="ftr" sz="quarter" idx="11"/>
          </p:nvPr>
        </p:nvSpPr>
        <p:spPr/>
        <p:txBody>
          <a:bodyPr/>
          <a:lstStyle/>
          <a:p>
            <a:r>
              <a:rPr lang="en-US"/>
              <a:t>PGC 601</a:t>
            </a:r>
          </a:p>
        </p:txBody>
      </p:sp>
      <p:sp>
        <p:nvSpPr>
          <p:cNvPr id="7" name="Slide Number Placeholder 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91309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3FA1D5-8D2C-44D3-B558-676DD2DFB9E3}" type="datetime1">
              <a:rPr lang="en-US" smtClean="0"/>
              <a:t>8/30/2021</a:t>
            </a:fld>
            <a:endParaRPr lang="en-US"/>
          </a:p>
        </p:txBody>
      </p:sp>
      <p:sp>
        <p:nvSpPr>
          <p:cNvPr id="8" name="Footer Placeholder 7"/>
          <p:cNvSpPr>
            <a:spLocks noGrp="1"/>
          </p:cNvSpPr>
          <p:nvPr>
            <p:ph type="ftr" sz="quarter" idx="11"/>
          </p:nvPr>
        </p:nvSpPr>
        <p:spPr/>
        <p:txBody>
          <a:bodyPr/>
          <a:lstStyle/>
          <a:p>
            <a:r>
              <a:rPr lang="en-US"/>
              <a:t>PGC 601</a:t>
            </a:r>
          </a:p>
        </p:txBody>
      </p:sp>
      <p:sp>
        <p:nvSpPr>
          <p:cNvPr id="9" name="Slide Number Placeholder 8"/>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73214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8C9E2C5-576A-491C-A0B6-7A4F564B1D35}" type="datetime1">
              <a:rPr lang="en-US" smtClean="0"/>
              <a:t>8/30/2021</a:t>
            </a:fld>
            <a:endParaRPr lang="en-US"/>
          </a:p>
        </p:txBody>
      </p:sp>
      <p:sp>
        <p:nvSpPr>
          <p:cNvPr id="4" name="Footer Placeholder 3"/>
          <p:cNvSpPr>
            <a:spLocks noGrp="1"/>
          </p:cNvSpPr>
          <p:nvPr>
            <p:ph type="ftr" sz="quarter" idx="11"/>
          </p:nvPr>
        </p:nvSpPr>
        <p:spPr/>
        <p:txBody>
          <a:bodyPr/>
          <a:lstStyle/>
          <a:p>
            <a:r>
              <a:rPr lang="en-US"/>
              <a:t>PGC 601</a:t>
            </a:r>
          </a:p>
        </p:txBody>
      </p:sp>
      <p:sp>
        <p:nvSpPr>
          <p:cNvPr id="5" name="Slide Number Placeholder 4"/>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97700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D5B67-9E4D-43B6-ADD1-CF89406EA1A5}" type="datetime1">
              <a:rPr lang="en-US" smtClean="0"/>
              <a:t>8/30/2021</a:t>
            </a:fld>
            <a:endParaRPr lang="en-US"/>
          </a:p>
        </p:txBody>
      </p:sp>
      <p:sp>
        <p:nvSpPr>
          <p:cNvPr id="3" name="Footer Placeholder 2"/>
          <p:cNvSpPr>
            <a:spLocks noGrp="1"/>
          </p:cNvSpPr>
          <p:nvPr>
            <p:ph type="ftr" sz="quarter" idx="11"/>
          </p:nvPr>
        </p:nvSpPr>
        <p:spPr/>
        <p:txBody>
          <a:bodyPr/>
          <a:lstStyle/>
          <a:p>
            <a:r>
              <a:rPr lang="en-US"/>
              <a:t>PGC 601</a:t>
            </a:r>
          </a:p>
        </p:txBody>
      </p:sp>
      <p:sp>
        <p:nvSpPr>
          <p:cNvPr id="4" name="Slide Number Placeholder 3"/>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97743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0670CA-5DC5-447C-8C12-2BC24D9E965B}" type="datetime1">
              <a:rPr lang="en-US" smtClean="0"/>
              <a:t>8/30/2021</a:t>
            </a:fld>
            <a:endParaRPr lang="en-US"/>
          </a:p>
        </p:txBody>
      </p:sp>
      <p:sp>
        <p:nvSpPr>
          <p:cNvPr id="6" name="Footer Placeholder 5"/>
          <p:cNvSpPr>
            <a:spLocks noGrp="1"/>
          </p:cNvSpPr>
          <p:nvPr>
            <p:ph type="ftr" sz="quarter" idx="11"/>
          </p:nvPr>
        </p:nvSpPr>
        <p:spPr/>
        <p:txBody>
          <a:bodyPr/>
          <a:lstStyle/>
          <a:p>
            <a:r>
              <a:rPr lang="en-US"/>
              <a:t>PGC 601</a:t>
            </a:r>
          </a:p>
        </p:txBody>
      </p:sp>
      <p:sp>
        <p:nvSpPr>
          <p:cNvPr id="7" name="Slide Number Placeholder 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1614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0FA083E-282C-4B6C-BF22-34C1D1632F0D}" type="datetime1">
              <a:rPr lang="en-US" smtClean="0"/>
              <a:t>8/30/2021</a:t>
            </a:fld>
            <a:endParaRPr lang="en-US"/>
          </a:p>
        </p:txBody>
      </p:sp>
      <p:sp>
        <p:nvSpPr>
          <p:cNvPr id="6" name="Footer Placeholder 5"/>
          <p:cNvSpPr>
            <a:spLocks noGrp="1"/>
          </p:cNvSpPr>
          <p:nvPr>
            <p:ph type="ftr" sz="quarter" idx="11"/>
          </p:nvPr>
        </p:nvSpPr>
        <p:spPr/>
        <p:txBody>
          <a:bodyPr/>
          <a:lstStyle/>
          <a:p>
            <a:r>
              <a:rPr lang="en-US"/>
              <a:t>PGC 601</a:t>
            </a:r>
          </a:p>
        </p:txBody>
      </p:sp>
      <p:sp>
        <p:nvSpPr>
          <p:cNvPr id="7" name="Slide Number Placeholder 6"/>
          <p:cNvSpPr>
            <a:spLocks noGrp="1"/>
          </p:cNvSpPr>
          <p:nvPr>
            <p:ph type="sldNum" sz="quarter" idx="12"/>
          </p:nvPr>
        </p:nvSpPr>
        <p:spPr>
          <a:xfrm>
            <a:off x="8077200" y="6356352"/>
            <a:ext cx="609600" cy="365125"/>
          </a:xfrm>
        </p:spPr>
        <p:txBody>
          <a:bodyPr/>
          <a:lstStyle/>
          <a:p>
            <a:fld id="{1A9F66FA-C0B0-4555-AA27-5B3F6A640E7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30598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95E0C1B0-A013-4711-8947-4AB8BFCDD8EE}" type="datetime1">
              <a:rPr lang="en-US" smtClean="0"/>
              <a:t>8/30/2021</a:t>
            </a:fld>
            <a:endParaRPr 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r>
              <a:rPr lang="en-US"/>
              <a:t>PGC 601</a:t>
            </a: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1A9F66FA-C0B0-4555-AA27-5B3F6A640E7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extLst>
      <p:ext uri="{BB962C8B-B14F-4D97-AF65-F5344CB8AC3E}">
        <p14:creationId xmlns:p14="http://schemas.microsoft.com/office/powerpoint/2010/main" val="35887171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0598"/>
            <a:ext cx="9144000" cy="60093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700" b="1" dirty="0">
                <a:latin typeface="Bookman Old Style" pitchFamily="18" charset="0"/>
                <a:ea typeface="Calibri" pitchFamily="34" charset="0"/>
                <a:cs typeface="Times New Roman" pitchFamily="18" charset="0"/>
              </a:rPr>
              <a:t>UNIVERSITY OF NIGERIA, NSUKKA</a:t>
            </a:r>
          </a:p>
          <a:p>
            <a:pPr algn="ctr" fontAlgn="base">
              <a:spcBef>
                <a:spcPct val="0"/>
              </a:spcBef>
              <a:spcAft>
                <a:spcPct val="0"/>
              </a:spcAft>
            </a:pPr>
            <a:r>
              <a:rPr lang="en-US" sz="3000" b="1" dirty="0">
                <a:latin typeface="Bookman Old Style" pitchFamily="18" charset="0"/>
                <a:ea typeface="Calibri" pitchFamily="34" charset="0"/>
                <a:cs typeface="Times New Roman" pitchFamily="18" charset="0"/>
              </a:rPr>
              <a:t> </a:t>
            </a:r>
            <a:r>
              <a:rPr lang="en-US" sz="2400" b="1" dirty="0">
                <a:latin typeface="Bookman Old Style" pitchFamily="18" charset="0"/>
                <a:ea typeface="Calibri" pitchFamily="34" charset="0"/>
                <a:cs typeface="Times New Roman" pitchFamily="18" charset="0"/>
              </a:rPr>
              <a:t>SCHOOL OF POSTGRADUATE STUDIES</a:t>
            </a:r>
          </a:p>
          <a:p>
            <a:pPr algn="ctr" fontAlgn="base">
              <a:spcBef>
                <a:spcPct val="0"/>
              </a:spcBef>
              <a:spcAft>
                <a:spcPct val="0"/>
              </a:spcAft>
            </a:pPr>
            <a:endParaRPr lang="en-US" sz="2400" b="1" dirty="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2700" dirty="0">
              <a:solidFill>
                <a:schemeClr val="accent1"/>
              </a:solidFill>
            </a:endParaRPr>
          </a:p>
          <a:p>
            <a:pPr algn="ctr" fontAlgn="base">
              <a:spcBef>
                <a:spcPct val="0"/>
              </a:spcBef>
              <a:spcAft>
                <a:spcPct val="0"/>
              </a:spcAft>
            </a:pPr>
            <a:endParaRPr lang="en-US" sz="2700" dirty="0">
              <a:solidFill>
                <a:schemeClr val="accent1"/>
              </a:solidFill>
            </a:endParaRPr>
          </a:p>
          <a:p>
            <a:pPr algn="ctr" fontAlgn="base">
              <a:spcBef>
                <a:spcPct val="0"/>
              </a:spcBef>
              <a:spcAft>
                <a:spcPct val="0"/>
              </a:spcAft>
            </a:pPr>
            <a:r>
              <a:rPr lang="en-US" sz="2700" b="1" dirty="0">
                <a:solidFill>
                  <a:srgbClr val="C00000"/>
                </a:solidFill>
              </a:rPr>
              <a:t>ICT AND PRINCIPLES OF DATA ANALYSIS</a:t>
            </a:r>
            <a:endParaRPr lang="en-US" sz="2700" b="1" dirty="0">
              <a:solidFill>
                <a:srgbClr val="C00000"/>
              </a:solidFill>
              <a:latin typeface="Bookman Old Style" pitchFamily="18" charset="0"/>
              <a:ea typeface="Calibri" pitchFamily="34" charset="0"/>
              <a:cs typeface="Times New Roman" pitchFamily="18" charset="0"/>
            </a:endParaRPr>
          </a:p>
          <a:p>
            <a:r>
              <a:rPr lang="en-US" sz="2100" b="1" dirty="0"/>
              <a:t>			      </a:t>
            </a:r>
          </a:p>
          <a:p>
            <a:endParaRPr lang="en-US" sz="2100" b="1" dirty="0"/>
          </a:p>
          <a:p>
            <a:endParaRPr lang="en-US" sz="2100" b="1" dirty="0"/>
          </a:p>
          <a:p>
            <a:endParaRPr lang="en-US" sz="2100" b="1" dirty="0"/>
          </a:p>
          <a:p>
            <a:r>
              <a:rPr lang="en-US" sz="2100" b="1" dirty="0"/>
              <a:t>		 </a:t>
            </a:r>
            <a:r>
              <a:rPr lang="en-US" sz="2800" b="1" dirty="0"/>
              <a:t>PROF.   UZOMA ODERA OKOYE</a:t>
            </a:r>
          </a:p>
          <a:p>
            <a:r>
              <a:rPr lang="en-US" sz="2800" b="1" dirty="0"/>
              <a:t>	            </a:t>
            </a:r>
            <a:r>
              <a:rPr lang="en-US" sz="2400" b="1" dirty="0"/>
              <a:t>Department of Social Work </a:t>
            </a:r>
          </a:p>
          <a:p>
            <a:r>
              <a:rPr lang="en-US" sz="2400" b="1" dirty="0"/>
              <a:t>                          University of Nigeria, Nsukka</a:t>
            </a:r>
          </a:p>
          <a:p>
            <a:r>
              <a:rPr lang="en-US" sz="2400" b="1" dirty="0"/>
              <a:t>                          </a:t>
            </a:r>
            <a:r>
              <a:rPr lang="en-US" sz="2800" b="1" dirty="0"/>
              <a:t>uzoma.okoye@unn.edu.ng</a:t>
            </a:r>
          </a:p>
          <a:p>
            <a:r>
              <a:rPr lang="en-US" sz="3200" b="1" dirty="0"/>
              <a:t>                              0806049031</a:t>
            </a:r>
          </a:p>
        </p:txBody>
      </p:sp>
      <p:sp>
        <p:nvSpPr>
          <p:cNvPr id="2" name="Footer Placeholder 1"/>
          <p:cNvSpPr>
            <a:spLocks noGrp="1"/>
          </p:cNvSpPr>
          <p:nvPr>
            <p:ph type="ftr" sz="quarter" idx="11"/>
          </p:nvPr>
        </p:nvSpPr>
        <p:spPr>
          <a:xfrm>
            <a:off x="0" y="6142211"/>
            <a:ext cx="6019800" cy="612300"/>
          </a:xfrm>
        </p:spPr>
        <p:txBody>
          <a:bodyPr/>
          <a:lstStyle/>
          <a:p>
            <a:r>
              <a:rPr lang="en-US"/>
              <a:t>PGC 601</a:t>
            </a:r>
            <a:endParaRPr lang="en-US" dirty="0"/>
          </a:p>
        </p:txBody>
      </p:sp>
      <p:pic>
        <p:nvPicPr>
          <p:cNvPr id="3" name="Picture 2"/>
          <p:cNvPicPr>
            <a:picLocks noChangeAspect="1"/>
          </p:cNvPicPr>
          <p:nvPr/>
        </p:nvPicPr>
        <p:blipFill>
          <a:blip r:embed="rId3"/>
          <a:stretch>
            <a:fillRect/>
          </a:stretch>
        </p:blipFill>
        <p:spPr>
          <a:xfrm>
            <a:off x="6246" y="6143205"/>
            <a:ext cx="713226" cy="611306"/>
          </a:xfrm>
          <a:prstGeom prst="rect">
            <a:avLst/>
          </a:prstGeom>
        </p:spPr>
      </p:pic>
    </p:spTree>
    <p:extLst>
      <p:ext uri="{BB962C8B-B14F-4D97-AF65-F5344CB8AC3E}">
        <p14:creationId xmlns:p14="http://schemas.microsoft.com/office/powerpoint/2010/main" val="55912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8" y="751203"/>
            <a:ext cx="9152042" cy="1143000"/>
          </a:xfrm>
        </p:spPr>
        <p:txBody>
          <a:bodyPr>
            <a:normAutofit fontScale="90000"/>
          </a:bodyPr>
          <a:lstStyle/>
          <a:p>
            <a:pPr algn="ctr"/>
            <a:r>
              <a:rPr lang="en-GB" b="1" dirty="0"/>
              <a:t>ADVANTAGES OF USING DATA ANALYSIS SOFTWARE IN QUANTITATIVE STRATEGY</a:t>
            </a:r>
          </a:p>
        </p:txBody>
      </p:sp>
      <p:sp>
        <p:nvSpPr>
          <p:cNvPr id="3" name="Content Placeholder 2"/>
          <p:cNvSpPr>
            <a:spLocks noGrp="1"/>
          </p:cNvSpPr>
          <p:nvPr>
            <p:ph idx="1"/>
          </p:nvPr>
        </p:nvSpPr>
        <p:spPr>
          <a:xfrm>
            <a:off x="152400" y="1935480"/>
            <a:ext cx="8985354" cy="4389120"/>
          </a:xfrm>
        </p:spPr>
        <p:txBody>
          <a:bodyPr>
            <a:normAutofit/>
          </a:bodyPr>
          <a:lstStyle/>
          <a:p>
            <a:r>
              <a:rPr lang="en-GB" sz="3600" dirty="0"/>
              <a:t>Reduce/eliminate errors in calculation </a:t>
            </a:r>
          </a:p>
          <a:p>
            <a:r>
              <a:rPr lang="en-GB" sz="3600" dirty="0"/>
              <a:t>Data management, e.g., add variables &amp; observations, recode variables, etc. </a:t>
            </a:r>
          </a:p>
          <a:p>
            <a:r>
              <a:rPr lang="en-GB" sz="3600" dirty="0"/>
              <a:t>Graphical utilities </a:t>
            </a:r>
          </a:p>
          <a:p>
            <a:r>
              <a:rPr lang="en-GB" sz="3600" dirty="0"/>
              <a:t> Multiple users can work with the same data file </a:t>
            </a:r>
          </a:p>
          <a:p>
            <a:r>
              <a:rPr lang="en-GB" sz="3600" dirty="0"/>
              <a:t> Faster, more efficient </a:t>
            </a:r>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324929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8" y="751203"/>
            <a:ext cx="9152042" cy="1143000"/>
          </a:xfrm>
        </p:spPr>
        <p:txBody>
          <a:bodyPr>
            <a:normAutofit fontScale="90000"/>
          </a:bodyPr>
          <a:lstStyle/>
          <a:p>
            <a:pPr algn="ctr"/>
            <a:r>
              <a:rPr lang="en-GB" b="1" dirty="0"/>
              <a:t>ADVANTAGES OF USING DATA ANALYSIS SOFTWARE IN QUALITATIVE STRATEGY</a:t>
            </a:r>
          </a:p>
        </p:txBody>
      </p:sp>
      <p:sp>
        <p:nvSpPr>
          <p:cNvPr id="3" name="Content Placeholder 2"/>
          <p:cNvSpPr>
            <a:spLocks noGrp="1"/>
          </p:cNvSpPr>
          <p:nvPr>
            <p:ph idx="1"/>
          </p:nvPr>
        </p:nvSpPr>
        <p:spPr>
          <a:xfrm>
            <a:off x="152400" y="1935480"/>
            <a:ext cx="8985354" cy="4389120"/>
          </a:xfrm>
        </p:spPr>
        <p:txBody>
          <a:bodyPr>
            <a:normAutofit/>
          </a:bodyPr>
          <a:lstStyle/>
          <a:p>
            <a:pPr marL="342900" marR="0" lvl="0" indent="-342900">
              <a:spcBef>
                <a:spcPts val="670"/>
              </a:spcBef>
              <a:spcAft>
                <a:spcPts val="0"/>
              </a:spcAft>
              <a:buFont typeface="Symbol" panose="05050102010706020507" pitchFamily="18" charset="2"/>
              <a:buBlip>
                <a:blip r:embed="rId2"/>
              </a:buBlip>
            </a:pPr>
            <a:r>
              <a:rPr lang="en-US" sz="2000" b="1" kern="1200" dirty="0">
                <a:solidFill>
                  <a:srgbClr val="000000"/>
                </a:solidFill>
                <a:effectLst/>
                <a:latin typeface="Sitka Heading" panose="02000505000000020004" pitchFamily="2" charset="0"/>
                <a:ea typeface="Times New Roman" panose="02020603050405020304" pitchFamily="18" charset="0"/>
              </a:rPr>
              <a:t>The software gives you more control over your data and makes organization of data much easier.</a:t>
            </a:r>
            <a:endParaRPr lang="en-US" sz="2000" b="1" dirty="0">
              <a:effectLst/>
              <a:latin typeface="Sitka Heading" panose="02000505000000020004" pitchFamily="2" charset="0"/>
              <a:ea typeface="Times New Roman" panose="02020603050405020304" pitchFamily="18" charset="0"/>
            </a:endParaRPr>
          </a:p>
          <a:p>
            <a:pPr marL="342900" marR="0" lvl="0" indent="-342900">
              <a:spcBef>
                <a:spcPts val="670"/>
              </a:spcBef>
              <a:spcAft>
                <a:spcPts val="0"/>
              </a:spcAft>
              <a:buFont typeface="Symbol" panose="05050102010706020507" pitchFamily="18" charset="2"/>
              <a:buBlip>
                <a:blip r:embed="rId2"/>
              </a:buBlip>
            </a:pPr>
            <a:r>
              <a:rPr lang="en-US" sz="2000" b="1" kern="1200" dirty="0">
                <a:solidFill>
                  <a:srgbClr val="000000"/>
                </a:solidFill>
                <a:effectLst/>
                <a:latin typeface="Sitka Heading" panose="02000505000000020004" pitchFamily="2" charset="0"/>
                <a:ea typeface="Times New Roman" panose="02020603050405020304" pitchFamily="18" charset="0"/>
              </a:rPr>
              <a:t>It makes it easier to find and compare data since all the data are in one single file. </a:t>
            </a:r>
            <a:endParaRPr lang="en-US" sz="2000" b="1" dirty="0">
              <a:effectLst/>
              <a:latin typeface="Sitka Heading" panose="02000505000000020004" pitchFamily="2" charset="0"/>
              <a:ea typeface="Times New Roman" panose="02020603050405020304" pitchFamily="18" charset="0"/>
            </a:endParaRPr>
          </a:p>
          <a:p>
            <a:pPr marL="342900" marR="0" lvl="0" indent="-342900">
              <a:spcBef>
                <a:spcPts val="670"/>
              </a:spcBef>
              <a:spcAft>
                <a:spcPts val="0"/>
              </a:spcAft>
              <a:buFont typeface="Symbol" panose="05050102010706020507" pitchFamily="18" charset="2"/>
              <a:buBlip>
                <a:blip r:embed="rId2"/>
              </a:buBlip>
            </a:pPr>
            <a:r>
              <a:rPr lang="en-US" sz="2000" b="1" kern="1200" dirty="0">
                <a:solidFill>
                  <a:srgbClr val="000000"/>
                </a:solidFill>
                <a:effectLst/>
                <a:latin typeface="Sitka Heading" panose="02000505000000020004" pitchFamily="2" charset="0"/>
                <a:ea typeface="Times New Roman" panose="02020603050405020304" pitchFamily="18" charset="0"/>
              </a:rPr>
              <a:t>You can record and trace-back your analytical decisions by logging them into the program (memos) while coding.</a:t>
            </a:r>
            <a:endParaRPr lang="en-US" sz="2000" b="1" dirty="0">
              <a:effectLst/>
              <a:latin typeface="Sitka Heading" panose="02000505000000020004" pitchFamily="2" charset="0"/>
              <a:ea typeface="Times New Roman" panose="02020603050405020304" pitchFamily="18" charset="0"/>
            </a:endParaRPr>
          </a:p>
          <a:p>
            <a:pPr marL="342900" marR="0" lvl="0" indent="-342900">
              <a:spcBef>
                <a:spcPts val="670"/>
              </a:spcBef>
              <a:spcAft>
                <a:spcPts val="0"/>
              </a:spcAft>
              <a:buFont typeface="Symbol" panose="05050102010706020507" pitchFamily="18" charset="2"/>
              <a:buBlip>
                <a:blip r:embed="rId2"/>
              </a:buBlip>
            </a:pPr>
            <a:r>
              <a:rPr lang="en-US" sz="2000" b="1" kern="1200" dirty="0">
                <a:solidFill>
                  <a:srgbClr val="000000"/>
                </a:solidFill>
                <a:effectLst/>
                <a:latin typeface="Sitka Heading" panose="02000505000000020004" pitchFamily="2" charset="0"/>
                <a:ea typeface="Times New Roman" panose="02020603050405020304" pitchFamily="18" charset="0"/>
              </a:rPr>
              <a:t>It helps you to be more reliable as a researcher, to learn from your successes and mistakes, and to be clear and transparent on analytical decisions.</a:t>
            </a:r>
            <a:endParaRPr lang="en-US" sz="2000" b="1" dirty="0">
              <a:effectLst/>
              <a:latin typeface="Sitka Heading" panose="02000505000000020004" pitchFamily="2" charset="0"/>
              <a:ea typeface="Times New Roman" panose="02020603050405020304" pitchFamily="18" charset="0"/>
            </a:endParaRPr>
          </a:p>
          <a:p>
            <a:pPr marL="342900" marR="0" lvl="0" indent="-342900">
              <a:spcBef>
                <a:spcPts val="670"/>
              </a:spcBef>
              <a:spcAft>
                <a:spcPts val="0"/>
              </a:spcAft>
              <a:buFont typeface="Symbol" panose="05050102010706020507" pitchFamily="18" charset="2"/>
              <a:buBlip>
                <a:blip r:embed="rId2"/>
              </a:buBlip>
            </a:pPr>
            <a:r>
              <a:rPr lang="en-US" sz="2000" b="1" kern="1200" dirty="0">
                <a:solidFill>
                  <a:srgbClr val="000000"/>
                </a:solidFill>
                <a:effectLst/>
                <a:latin typeface="Sitka Heading" panose="02000505000000020004" pitchFamily="2" charset="0"/>
                <a:ea typeface="Times New Roman" panose="02020603050405020304" pitchFamily="18" charset="0"/>
              </a:rPr>
              <a:t>It helps you to still be in charge of the data since the interpretative work will still be done by you:  the software facilitates your life but does not interpret things for you</a:t>
            </a:r>
            <a:r>
              <a:rPr lang="en-US" sz="1800" kern="12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233568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BE75-CA4B-4AE8-B156-1B3DF0B334BA}"/>
              </a:ext>
            </a:extLst>
          </p:cNvPr>
          <p:cNvSpPr>
            <a:spLocks noGrp="1"/>
          </p:cNvSpPr>
          <p:nvPr>
            <p:ph type="title"/>
          </p:nvPr>
        </p:nvSpPr>
        <p:spPr>
          <a:xfrm>
            <a:off x="457200" y="704088"/>
            <a:ext cx="8229600" cy="515112"/>
          </a:xfrm>
        </p:spPr>
        <p:txBody>
          <a:bodyPr>
            <a:normAutofit fontScale="90000"/>
          </a:bodyPr>
          <a:lstStyle/>
          <a:p>
            <a:r>
              <a:rPr lang="en-US" b="1" dirty="0"/>
              <a:t>         GENERIC FEATURES OF NIVIVO</a:t>
            </a:r>
          </a:p>
        </p:txBody>
      </p:sp>
      <p:pic>
        <p:nvPicPr>
          <p:cNvPr id="5" name="Content Placeholder 4">
            <a:extLst>
              <a:ext uri="{FF2B5EF4-FFF2-40B4-BE49-F238E27FC236}">
                <a16:creationId xmlns:a16="http://schemas.microsoft.com/office/drawing/2014/main" id="{797348BA-67C6-42A3-9EBD-A0BB39D4875E}"/>
              </a:ext>
            </a:extLst>
          </p:cNvPr>
          <p:cNvPicPr>
            <a:picLocks noGrp="1" noChangeAspect="1"/>
          </p:cNvPicPr>
          <p:nvPr>
            <p:ph sz="half" idx="1"/>
          </p:nvPr>
        </p:nvPicPr>
        <p:blipFill>
          <a:blip r:embed="rId2"/>
          <a:stretch>
            <a:fillRect/>
          </a:stretch>
        </p:blipFill>
        <p:spPr>
          <a:xfrm>
            <a:off x="33337" y="6416650"/>
            <a:ext cx="713294" cy="609653"/>
          </a:xfrm>
          <a:prstGeom prst="rect">
            <a:avLst/>
          </a:prstGeom>
        </p:spPr>
      </p:pic>
      <p:sp>
        <p:nvSpPr>
          <p:cNvPr id="7" name="Content Placeholder 6">
            <a:extLst>
              <a:ext uri="{FF2B5EF4-FFF2-40B4-BE49-F238E27FC236}">
                <a16:creationId xmlns:a16="http://schemas.microsoft.com/office/drawing/2014/main" id="{56A00372-3766-4229-BC70-B481B787A3B3}"/>
              </a:ext>
            </a:extLst>
          </p:cNvPr>
          <p:cNvSpPr>
            <a:spLocks noGrp="1"/>
          </p:cNvSpPr>
          <p:nvPr>
            <p:ph sz="half" idx="2"/>
          </p:nvPr>
        </p:nvSpPr>
        <p:spPr>
          <a:xfrm>
            <a:off x="4038601" y="1524000"/>
            <a:ext cx="5072062" cy="5197477"/>
          </a:xfrm>
        </p:spPr>
        <p:txBody>
          <a:bodyPr>
            <a:normAutofit/>
          </a:bodyPr>
          <a:lstStyle/>
          <a:p>
            <a:pPr>
              <a:buFont typeface="Wingdings" panose="05000000000000000000" pitchFamily="2" charset="2"/>
              <a:buChar char="q"/>
            </a:pPr>
            <a:r>
              <a:rPr lang="en-US" sz="2400" dirty="0"/>
              <a:t>Can operate in multiple languages</a:t>
            </a:r>
          </a:p>
          <a:p>
            <a:pPr>
              <a:buFont typeface="Wingdings" panose="05000000000000000000" pitchFamily="2" charset="2"/>
              <a:buChar char="q"/>
            </a:pPr>
            <a:r>
              <a:rPr lang="en-US" sz="2400" dirty="0"/>
              <a:t>Merge separate projects or use the structure of an existing project for a new one</a:t>
            </a:r>
          </a:p>
          <a:p>
            <a:pPr>
              <a:buFont typeface="Wingdings" panose="05000000000000000000" pitchFamily="2" charset="2"/>
              <a:buChar char="q"/>
            </a:pPr>
            <a:r>
              <a:rPr lang="en-US" sz="2400" dirty="0"/>
              <a:t>NVivo’s workspace is based on Microsoft user interface guidelines, so it looks familiar</a:t>
            </a:r>
          </a:p>
          <a:p>
            <a:pPr>
              <a:buFont typeface="Wingdings" panose="05000000000000000000" pitchFamily="2" charset="2"/>
              <a:buChar char="q"/>
            </a:pPr>
            <a:r>
              <a:rPr lang="en-US" sz="2400" dirty="0"/>
              <a:t>Import documents in MS Word, PDF, rtf, even videos and audios.</a:t>
            </a:r>
          </a:p>
          <a:p>
            <a:pPr>
              <a:buFont typeface="Wingdings" panose="05000000000000000000" pitchFamily="2" charset="2"/>
              <a:buChar char="q"/>
            </a:pPr>
            <a:r>
              <a:rPr lang="en-US" sz="2400" dirty="0"/>
              <a:t>NVivo lets you gather all your material about a theme, idea or topic together through ‘coding’</a:t>
            </a:r>
          </a:p>
        </p:txBody>
      </p:sp>
      <p:sp>
        <p:nvSpPr>
          <p:cNvPr id="4" name="Footer Placeholder 3">
            <a:extLst>
              <a:ext uri="{FF2B5EF4-FFF2-40B4-BE49-F238E27FC236}">
                <a16:creationId xmlns:a16="http://schemas.microsoft.com/office/drawing/2014/main" id="{07DF6681-AAAF-458C-99E8-B1103B81988A}"/>
              </a:ext>
            </a:extLst>
          </p:cNvPr>
          <p:cNvSpPr>
            <a:spLocks noGrp="1"/>
          </p:cNvSpPr>
          <p:nvPr>
            <p:ph type="ftr" sz="quarter" idx="11"/>
          </p:nvPr>
        </p:nvSpPr>
        <p:spPr/>
        <p:txBody>
          <a:bodyPr/>
          <a:lstStyle/>
          <a:p>
            <a:r>
              <a:rPr lang="en-US"/>
              <a:t>PGC 601</a:t>
            </a:r>
          </a:p>
        </p:txBody>
      </p:sp>
      <p:pic>
        <p:nvPicPr>
          <p:cNvPr id="8" name="Picture 7">
            <a:extLst>
              <a:ext uri="{FF2B5EF4-FFF2-40B4-BE49-F238E27FC236}">
                <a16:creationId xmlns:a16="http://schemas.microsoft.com/office/drawing/2014/main" id="{7B9E35EA-BAF1-48B8-8F28-35AFFFB415E3}"/>
              </a:ext>
            </a:extLst>
          </p:cNvPr>
          <p:cNvPicPr>
            <a:picLocks noChangeAspect="1"/>
          </p:cNvPicPr>
          <p:nvPr/>
        </p:nvPicPr>
        <p:blipFill>
          <a:blip r:embed="rId3"/>
          <a:stretch>
            <a:fillRect/>
          </a:stretch>
        </p:blipFill>
        <p:spPr>
          <a:xfrm>
            <a:off x="242887" y="1524000"/>
            <a:ext cx="3795714" cy="4832352"/>
          </a:xfrm>
          <a:prstGeom prst="rect">
            <a:avLst/>
          </a:prstGeom>
        </p:spPr>
      </p:pic>
    </p:spTree>
    <p:extLst>
      <p:ext uri="{BB962C8B-B14F-4D97-AF65-F5344CB8AC3E}">
        <p14:creationId xmlns:p14="http://schemas.microsoft.com/office/powerpoint/2010/main" val="387127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E044-C838-4CCA-97F2-0BFAE576E40E}"/>
              </a:ext>
            </a:extLst>
          </p:cNvPr>
          <p:cNvSpPr>
            <a:spLocks noGrp="1"/>
          </p:cNvSpPr>
          <p:nvPr>
            <p:ph type="title"/>
          </p:nvPr>
        </p:nvSpPr>
        <p:spPr>
          <a:xfrm>
            <a:off x="100553" y="503075"/>
            <a:ext cx="9043447" cy="1020925"/>
          </a:xfrm>
        </p:spPr>
        <p:txBody>
          <a:bodyPr>
            <a:normAutofit fontScale="90000"/>
          </a:bodyPr>
          <a:lstStyle/>
          <a:p>
            <a:pPr algn="ctr"/>
            <a:r>
              <a:rPr lang="en-US" b="1" dirty="0"/>
              <a:t>USING NIVIVO TO ANALYSE YOUR QUALITATIVE DATA</a:t>
            </a:r>
          </a:p>
        </p:txBody>
      </p:sp>
      <p:pic>
        <p:nvPicPr>
          <p:cNvPr id="5" name="Content Placeholder 4">
            <a:extLst>
              <a:ext uri="{FF2B5EF4-FFF2-40B4-BE49-F238E27FC236}">
                <a16:creationId xmlns:a16="http://schemas.microsoft.com/office/drawing/2014/main" id="{A350DDF1-41D9-4F34-A7EA-EE9950C42483}"/>
              </a:ext>
            </a:extLst>
          </p:cNvPr>
          <p:cNvPicPr>
            <a:picLocks noGrp="1" noChangeAspect="1"/>
          </p:cNvPicPr>
          <p:nvPr>
            <p:ph sz="half" idx="1"/>
          </p:nvPr>
        </p:nvPicPr>
        <p:blipFill>
          <a:blip r:embed="rId2"/>
          <a:stretch>
            <a:fillRect/>
          </a:stretch>
        </p:blipFill>
        <p:spPr>
          <a:xfrm>
            <a:off x="100553" y="6354925"/>
            <a:ext cx="713294" cy="609653"/>
          </a:xfrm>
          <a:prstGeom prst="rect">
            <a:avLst/>
          </a:prstGeom>
        </p:spPr>
      </p:pic>
      <p:sp>
        <p:nvSpPr>
          <p:cNvPr id="6" name="Content Placeholder 5">
            <a:extLst>
              <a:ext uri="{FF2B5EF4-FFF2-40B4-BE49-F238E27FC236}">
                <a16:creationId xmlns:a16="http://schemas.microsoft.com/office/drawing/2014/main" id="{7656FD60-441E-4A19-B306-FBF3A9222910}"/>
              </a:ext>
            </a:extLst>
          </p:cNvPr>
          <p:cNvSpPr>
            <a:spLocks noGrp="1"/>
          </p:cNvSpPr>
          <p:nvPr>
            <p:ph sz="half" idx="2"/>
          </p:nvPr>
        </p:nvSpPr>
        <p:spPr>
          <a:xfrm>
            <a:off x="3886200" y="1524000"/>
            <a:ext cx="5257800" cy="5029200"/>
          </a:xfrm>
        </p:spPr>
        <p:txBody>
          <a:bodyPr>
            <a:normAutofit/>
          </a:bodyPr>
          <a:lstStyle/>
          <a:p>
            <a:pPr marL="0" indent="0" algn="l">
              <a:buNone/>
            </a:pPr>
            <a:r>
              <a:rPr lang="en-US" sz="2000" b="0" i="0" dirty="0">
                <a:solidFill>
                  <a:srgbClr val="202124"/>
                </a:solidFill>
                <a:effectLst/>
                <a:latin typeface="Bahnschrift SemiBold" panose="020B0502040204020203" pitchFamily="34" charset="0"/>
              </a:rPr>
              <a:t>STEP 1 - Review your research questions </a:t>
            </a:r>
            <a:r>
              <a:rPr lang="en-US" sz="1600" b="0" i="1" dirty="0">
                <a:solidFill>
                  <a:srgbClr val="212529"/>
                </a:solidFill>
                <a:effectLst/>
                <a:latin typeface="Bahnschrift SemiBold" panose="020B0502040204020203" pitchFamily="34" charset="0"/>
              </a:rPr>
              <a:t>Ensure you have a clear research question. You may want to import them into NVivo for easy reference</a:t>
            </a:r>
          </a:p>
          <a:p>
            <a:pPr marL="0" indent="0" algn="l">
              <a:buNone/>
            </a:pPr>
            <a:r>
              <a:rPr lang="en-US" sz="2000" b="0" i="0" dirty="0">
                <a:solidFill>
                  <a:srgbClr val="202124"/>
                </a:solidFill>
                <a:effectLst/>
                <a:latin typeface="Bahnschrift SemiBold" panose="020B0502040204020203" pitchFamily="34" charset="0"/>
              </a:rPr>
              <a:t> </a:t>
            </a:r>
          </a:p>
          <a:p>
            <a:pPr marL="0" indent="0" algn="l">
              <a:buNone/>
            </a:pPr>
            <a:r>
              <a:rPr lang="en-US" sz="2000" b="0" i="0" dirty="0">
                <a:solidFill>
                  <a:srgbClr val="202124"/>
                </a:solidFill>
                <a:effectLst/>
                <a:latin typeface="Bahnschrift SemiBold" panose="020B0502040204020203" pitchFamily="34" charset="0"/>
              </a:rPr>
              <a:t>STEP 2 - Read a few transcripts and write summary memos. ..</a:t>
            </a:r>
            <a:r>
              <a:rPr lang="en-US" sz="2000" b="0" i="0" dirty="0">
                <a:solidFill>
                  <a:srgbClr val="212529"/>
                </a:solidFill>
                <a:effectLst/>
                <a:latin typeface="Bahnschrift SemiBold" panose="020B0502040204020203" pitchFamily="34" charset="0"/>
              </a:rPr>
              <a:t> </a:t>
            </a:r>
            <a:r>
              <a:rPr lang="en-US" sz="1600" b="0" i="1" dirty="0">
                <a:solidFill>
                  <a:srgbClr val="212529"/>
                </a:solidFill>
                <a:effectLst/>
                <a:latin typeface="Bahnschrift SemiBold" panose="020B0502040204020203" pitchFamily="34" charset="0"/>
              </a:rPr>
              <a:t>When you open a transcript, click on Memo Link in the Ribbon to create a linked memo to that transcript</a:t>
            </a:r>
            <a:endParaRPr lang="en-US" sz="1600" b="0" i="1" dirty="0">
              <a:solidFill>
                <a:srgbClr val="202124"/>
              </a:solidFill>
              <a:effectLst/>
              <a:latin typeface="Bahnschrift SemiBold" panose="020B0502040204020203" pitchFamily="34" charset="0"/>
            </a:endParaRPr>
          </a:p>
          <a:p>
            <a:pPr marL="0" indent="0" algn="l">
              <a:buNone/>
            </a:pPr>
            <a:r>
              <a:rPr lang="en-US" sz="2000" b="0" i="0" dirty="0">
                <a:solidFill>
                  <a:srgbClr val="202124"/>
                </a:solidFill>
                <a:effectLst/>
                <a:latin typeface="Bahnschrift SemiBold" panose="020B0502040204020203" pitchFamily="34" charset="0"/>
              </a:rPr>
              <a:t> </a:t>
            </a:r>
          </a:p>
          <a:p>
            <a:pPr marL="0" indent="0" algn="l">
              <a:buNone/>
            </a:pPr>
            <a:r>
              <a:rPr lang="en-US" sz="2000" b="0" i="0" dirty="0">
                <a:solidFill>
                  <a:srgbClr val="202124"/>
                </a:solidFill>
                <a:effectLst/>
                <a:latin typeface="Bahnschrift SemiBold" panose="020B0502040204020203" pitchFamily="34" charset="0"/>
              </a:rPr>
              <a:t>STEP 3 - Create a research journal and develop a coding strategy. </a:t>
            </a:r>
            <a:r>
              <a:rPr lang="en-US" sz="2000" b="0" i="1" dirty="0">
                <a:solidFill>
                  <a:srgbClr val="202124"/>
                </a:solidFill>
                <a:effectLst/>
                <a:latin typeface="Bahnschrift SemiBold" panose="020B0502040204020203" pitchFamily="34" charset="0"/>
              </a:rPr>
              <a:t>...</a:t>
            </a:r>
            <a:r>
              <a:rPr lang="en-US" sz="2000" b="0" i="1" dirty="0">
                <a:solidFill>
                  <a:srgbClr val="212529"/>
                </a:solidFill>
                <a:effectLst/>
                <a:latin typeface="Bahnschrift SemiBold" panose="020B0502040204020203" pitchFamily="34" charset="0"/>
              </a:rPr>
              <a:t> </a:t>
            </a:r>
            <a:r>
              <a:rPr lang="en-US" sz="1600" b="0" i="1" dirty="0">
                <a:solidFill>
                  <a:srgbClr val="212529"/>
                </a:solidFill>
                <a:effectLst/>
                <a:latin typeface="Bahnschrift SemiBold" panose="020B0502040204020203" pitchFamily="34" charset="0"/>
              </a:rPr>
              <a:t>Reflect on how they relate to your research questions and develop an initial broad coding strategy</a:t>
            </a:r>
          </a:p>
          <a:p>
            <a:pPr marL="0" indent="0" algn="l">
              <a:buNone/>
            </a:pPr>
            <a:endParaRPr lang="en-US" sz="1600" b="0" i="1" dirty="0">
              <a:solidFill>
                <a:srgbClr val="202124"/>
              </a:solidFill>
              <a:effectLst/>
              <a:latin typeface="Bahnschrift SemiBold" panose="020B0502040204020203" pitchFamily="34" charset="0"/>
            </a:endParaRPr>
          </a:p>
          <a:p>
            <a:pPr marL="0" indent="0" algn="l">
              <a:buNone/>
            </a:pPr>
            <a:r>
              <a:rPr lang="en-US" sz="2000" b="0" i="0" dirty="0">
                <a:solidFill>
                  <a:srgbClr val="202124"/>
                </a:solidFill>
                <a:effectLst/>
                <a:latin typeface="Bahnschrift SemiBold" panose="020B0502040204020203" pitchFamily="34" charset="0"/>
              </a:rPr>
              <a:t>STEP 4 - Code for the broad topic areas </a:t>
            </a:r>
            <a:r>
              <a:rPr lang="en-US" sz="1600" i="1" dirty="0">
                <a:solidFill>
                  <a:srgbClr val="202124"/>
                </a:solidFill>
                <a:effectLst/>
                <a:latin typeface="Bahnschrift SemiBold" panose="020B0502040204020203" pitchFamily="34" charset="0"/>
              </a:rPr>
              <a:t>Develop themes</a:t>
            </a:r>
          </a:p>
          <a:p>
            <a:endParaRPr lang="en-US" dirty="0"/>
          </a:p>
        </p:txBody>
      </p:sp>
      <p:sp>
        <p:nvSpPr>
          <p:cNvPr id="4" name="Footer Placeholder 3">
            <a:extLst>
              <a:ext uri="{FF2B5EF4-FFF2-40B4-BE49-F238E27FC236}">
                <a16:creationId xmlns:a16="http://schemas.microsoft.com/office/drawing/2014/main" id="{80116DD7-E2C3-4A86-B4D8-DAA30B3F4CE7}"/>
              </a:ext>
            </a:extLst>
          </p:cNvPr>
          <p:cNvSpPr>
            <a:spLocks noGrp="1"/>
          </p:cNvSpPr>
          <p:nvPr>
            <p:ph type="ftr" sz="quarter" idx="11"/>
          </p:nvPr>
        </p:nvSpPr>
        <p:spPr/>
        <p:txBody>
          <a:bodyPr/>
          <a:lstStyle/>
          <a:p>
            <a:r>
              <a:rPr lang="en-US"/>
              <a:t>PGC 601</a:t>
            </a:r>
          </a:p>
        </p:txBody>
      </p:sp>
      <p:pic>
        <p:nvPicPr>
          <p:cNvPr id="7" name="Picture 6">
            <a:extLst>
              <a:ext uri="{FF2B5EF4-FFF2-40B4-BE49-F238E27FC236}">
                <a16:creationId xmlns:a16="http://schemas.microsoft.com/office/drawing/2014/main" id="{1ED5DA32-29AA-4E7A-99AC-B675ACC40F1B}"/>
              </a:ext>
            </a:extLst>
          </p:cNvPr>
          <p:cNvPicPr>
            <a:picLocks noChangeAspect="1"/>
          </p:cNvPicPr>
          <p:nvPr/>
        </p:nvPicPr>
        <p:blipFill>
          <a:blip r:embed="rId3"/>
          <a:stretch>
            <a:fillRect/>
          </a:stretch>
        </p:blipFill>
        <p:spPr>
          <a:xfrm>
            <a:off x="9524" y="2286000"/>
            <a:ext cx="3876676" cy="3657600"/>
          </a:xfrm>
          <a:prstGeom prst="rect">
            <a:avLst/>
          </a:prstGeom>
        </p:spPr>
      </p:pic>
    </p:spTree>
    <p:extLst>
      <p:ext uri="{BB962C8B-B14F-4D97-AF65-F5344CB8AC3E}">
        <p14:creationId xmlns:p14="http://schemas.microsoft.com/office/powerpoint/2010/main" val="150077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CDF28A-E4DA-4487-A833-E5D973EF6007}"/>
              </a:ext>
            </a:extLst>
          </p:cNvPr>
          <p:cNvSpPr>
            <a:spLocks noGrp="1"/>
          </p:cNvSpPr>
          <p:nvPr>
            <p:ph type="title"/>
          </p:nvPr>
        </p:nvSpPr>
        <p:spPr>
          <a:xfrm>
            <a:off x="0" y="704088"/>
            <a:ext cx="8686800" cy="667512"/>
          </a:xfrm>
        </p:spPr>
        <p:txBody>
          <a:bodyPr/>
          <a:lstStyle/>
          <a:p>
            <a:r>
              <a:rPr lang="en-US" dirty="0"/>
              <a:t>            EXAMPLES OF A CODE PAGE</a:t>
            </a:r>
          </a:p>
        </p:txBody>
      </p:sp>
      <p:pic>
        <p:nvPicPr>
          <p:cNvPr id="8" name="Content Placeholder 7">
            <a:extLst>
              <a:ext uri="{FF2B5EF4-FFF2-40B4-BE49-F238E27FC236}">
                <a16:creationId xmlns:a16="http://schemas.microsoft.com/office/drawing/2014/main" id="{24B253B1-041D-496B-A5DD-44138DBE8883}"/>
              </a:ext>
            </a:extLst>
          </p:cNvPr>
          <p:cNvPicPr>
            <a:picLocks noGrp="1" noChangeAspect="1"/>
          </p:cNvPicPr>
          <p:nvPr>
            <p:ph idx="1"/>
          </p:nvPr>
        </p:nvPicPr>
        <p:blipFill>
          <a:blip r:embed="rId2"/>
          <a:stretch>
            <a:fillRect/>
          </a:stretch>
        </p:blipFill>
        <p:spPr>
          <a:xfrm>
            <a:off x="0" y="1524000"/>
            <a:ext cx="4572000" cy="4267200"/>
          </a:xfrm>
          <a:prstGeom prst="rect">
            <a:avLst/>
          </a:prstGeom>
        </p:spPr>
      </p:pic>
      <p:sp>
        <p:nvSpPr>
          <p:cNvPr id="5" name="Footer Placeholder 4">
            <a:extLst>
              <a:ext uri="{FF2B5EF4-FFF2-40B4-BE49-F238E27FC236}">
                <a16:creationId xmlns:a16="http://schemas.microsoft.com/office/drawing/2014/main" id="{17639536-09A0-4AD7-841E-533AC3045AAC}"/>
              </a:ext>
            </a:extLst>
          </p:cNvPr>
          <p:cNvSpPr>
            <a:spLocks noGrp="1"/>
          </p:cNvSpPr>
          <p:nvPr>
            <p:ph type="ftr" sz="quarter" idx="11"/>
          </p:nvPr>
        </p:nvSpPr>
        <p:spPr/>
        <p:txBody>
          <a:bodyPr/>
          <a:lstStyle/>
          <a:p>
            <a:r>
              <a:rPr lang="en-US"/>
              <a:t>PGC 601</a:t>
            </a:r>
          </a:p>
        </p:txBody>
      </p:sp>
      <p:pic>
        <p:nvPicPr>
          <p:cNvPr id="9" name="Picture 8">
            <a:extLst>
              <a:ext uri="{FF2B5EF4-FFF2-40B4-BE49-F238E27FC236}">
                <a16:creationId xmlns:a16="http://schemas.microsoft.com/office/drawing/2014/main" id="{1CDCE140-F661-468F-A95F-519F1AEBE4ED}"/>
              </a:ext>
            </a:extLst>
          </p:cNvPr>
          <p:cNvPicPr>
            <a:picLocks noChangeAspect="1"/>
          </p:cNvPicPr>
          <p:nvPr/>
        </p:nvPicPr>
        <p:blipFill>
          <a:blip r:embed="rId3"/>
          <a:stretch>
            <a:fillRect/>
          </a:stretch>
        </p:blipFill>
        <p:spPr>
          <a:xfrm>
            <a:off x="5181600" y="1524000"/>
            <a:ext cx="3962400" cy="4419600"/>
          </a:xfrm>
          <a:prstGeom prst="rect">
            <a:avLst/>
          </a:prstGeom>
        </p:spPr>
      </p:pic>
    </p:spTree>
    <p:extLst>
      <p:ext uri="{BB962C8B-B14F-4D97-AF65-F5344CB8AC3E}">
        <p14:creationId xmlns:p14="http://schemas.microsoft.com/office/powerpoint/2010/main" val="127120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pPr algn="ctr"/>
            <a:r>
              <a:rPr lang="en-GB" b="1" dirty="0"/>
              <a:t>WHAT IS DATA ANALYSIS IN QUANTITATIVE STRATEGY?</a:t>
            </a:r>
          </a:p>
        </p:txBody>
      </p:sp>
      <p:sp>
        <p:nvSpPr>
          <p:cNvPr id="3" name="Content Placeholder 2"/>
          <p:cNvSpPr>
            <a:spLocks noGrp="1"/>
          </p:cNvSpPr>
          <p:nvPr>
            <p:ph idx="1"/>
          </p:nvPr>
        </p:nvSpPr>
        <p:spPr>
          <a:xfrm>
            <a:off x="0" y="1935480"/>
            <a:ext cx="9137754" cy="4389120"/>
          </a:xfrm>
        </p:spPr>
        <p:txBody>
          <a:bodyPr>
            <a:normAutofit lnSpcReduction="10000"/>
          </a:bodyPr>
          <a:lstStyle/>
          <a:p>
            <a:r>
              <a:rPr lang="en-GB" sz="2800" dirty="0"/>
              <a:t>Data analysis is the process of extracting information from data. It involves multiple stages including establishing a data set, preparing the data for processing, applying various statistical tools, identifying key findings and creating reports</a:t>
            </a:r>
          </a:p>
          <a:p>
            <a:endParaRPr lang="en-GB" sz="2800" dirty="0"/>
          </a:p>
          <a:p>
            <a:r>
              <a:rPr lang="en-GB" sz="2800" dirty="0"/>
              <a:t>There are a variety of specific data analysis method, some of which include descriptive, inferential, predictive, casual </a:t>
            </a:r>
            <a:r>
              <a:rPr lang="en-GB" sz="2800" dirty="0" err="1"/>
              <a:t>etc</a:t>
            </a:r>
            <a:br>
              <a:rPr lang="en-GB" sz="2000" dirty="0"/>
            </a:br>
            <a:br>
              <a:rPr lang="en-GB" sz="2000" dirty="0"/>
            </a:br>
            <a:endParaRPr lang="en-GB" dirty="0"/>
          </a:p>
        </p:txBody>
      </p:sp>
      <p:sp>
        <p:nvSpPr>
          <p:cNvPr id="4" name="Footer Placeholder 3"/>
          <p:cNvSpPr>
            <a:spLocks noGrp="1"/>
          </p:cNvSpPr>
          <p:nvPr>
            <p:ph type="ftr" sz="quarter" idx="11"/>
          </p:nvPr>
        </p:nvSpPr>
        <p:spPr/>
        <p:txBody>
          <a:bodyPr/>
          <a:lstStyle/>
          <a:p>
            <a:r>
              <a:rPr lang="en-US"/>
              <a:t>PGC 601</a:t>
            </a:r>
          </a:p>
        </p:txBody>
      </p:sp>
      <p:pic>
        <p:nvPicPr>
          <p:cNvPr id="5" name="Picture 4"/>
          <p:cNvPicPr>
            <a:picLocks noChangeAspect="1"/>
          </p:cNvPicPr>
          <p:nvPr/>
        </p:nvPicPr>
        <p:blipFill>
          <a:blip r:embed="rId2"/>
          <a:stretch>
            <a:fillRect/>
          </a:stretch>
        </p:blipFill>
        <p:spPr>
          <a:xfrm>
            <a:off x="38100" y="6280152"/>
            <a:ext cx="713226" cy="611306"/>
          </a:xfrm>
          <a:prstGeom prst="rect">
            <a:avLst/>
          </a:prstGeom>
        </p:spPr>
      </p:pic>
    </p:spTree>
    <p:extLst>
      <p:ext uri="{BB962C8B-B14F-4D97-AF65-F5344CB8AC3E}">
        <p14:creationId xmlns:p14="http://schemas.microsoft.com/office/powerpoint/2010/main" val="203566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ctr"/>
            <a:r>
              <a:rPr lang="en-GB" b="1" dirty="0"/>
              <a:t>POPULAR  QUANTITATIVE ANALYTICAL PACKAGES</a:t>
            </a:r>
          </a:p>
        </p:txBody>
      </p:sp>
      <p:sp>
        <p:nvSpPr>
          <p:cNvPr id="3" name="Content Placeholder 2"/>
          <p:cNvSpPr>
            <a:spLocks noGrp="1"/>
          </p:cNvSpPr>
          <p:nvPr>
            <p:ph idx="1"/>
          </p:nvPr>
        </p:nvSpPr>
        <p:spPr>
          <a:xfrm>
            <a:off x="0" y="1775191"/>
            <a:ext cx="8686800" cy="5082809"/>
          </a:xfrm>
        </p:spPr>
        <p:txBody>
          <a:bodyPr>
            <a:normAutofit/>
          </a:bodyPr>
          <a:lstStyle/>
          <a:p>
            <a:r>
              <a:rPr lang="en-US" sz="3600" dirty="0"/>
              <a:t>Statistical Package for Social Sciences (SPSS),</a:t>
            </a:r>
          </a:p>
          <a:p>
            <a:r>
              <a:rPr lang="en-US" sz="3600" dirty="0"/>
              <a:t> Epidemiological Information (Epi Info), </a:t>
            </a:r>
          </a:p>
          <a:p>
            <a:r>
              <a:rPr lang="en-US" sz="3600" dirty="0"/>
              <a:t>Microsoft Excel </a:t>
            </a:r>
          </a:p>
          <a:p>
            <a:r>
              <a:rPr lang="en-GB" sz="3600" dirty="0"/>
              <a:t>STATA</a:t>
            </a:r>
          </a:p>
          <a:p>
            <a:r>
              <a:rPr lang="en-GB" sz="3600" dirty="0"/>
              <a:t> SAS</a:t>
            </a:r>
            <a:endParaRPr lang="en-US" sz="3600" dirty="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pic>
        <p:nvPicPr>
          <p:cNvPr id="6" name="Picture 5"/>
          <p:cNvPicPr>
            <a:picLocks noChangeAspect="1"/>
          </p:cNvPicPr>
          <p:nvPr/>
        </p:nvPicPr>
        <p:blipFill>
          <a:blip r:embed="rId2"/>
          <a:stretch>
            <a:fillRect/>
          </a:stretch>
        </p:blipFill>
        <p:spPr>
          <a:xfrm>
            <a:off x="0" y="6110693"/>
            <a:ext cx="713226" cy="611306"/>
          </a:xfrm>
          <a:prstGeom prst="rect">
            <a:avLst/>
          </a:prstGeom>
        </p:spPr>
      </p:pic>
    </p:spTree>
    <p:extLst>
      <p:ext uri="{BB962C8B-B14F-4D97-AF65-F5344CB8AC3E}">
        <p14:creationId xmlns:p14="http://schemas.microsoft.com/office/powerpoint/2010/main" val="398995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063752"/>
          </a:xfrm>
        </p:spPr>
        <p:txBody>
          <a:bodyPr>
            <a:normAutofit/>
          </a:bodyPr>
          <a:lstStyle/>
          <a:p>
            <a:r>
              <a:rPr lang="en-GB" b="1" dirty="0"/>
              <a:t>             GENERIC FEATURES OF SPSS</a:t>
            </a:r>
          </a:p>
        </p:txBody>
      </p:sp>
      <p:sp>
        <p:nvSpPr>
          <p:cNvPr id="3" name="Content Placeholder 2"/>
          <p:cNvSpPr>
            <a:spLocks noGrp="1"/>
          </p:cNvSpPr>
          <p:nvPr>
            <p:ph idx="1"/>
          </p:nvPr>
        </p:nvSpPr>
        <p:spPr>
          <a:xfrm>
            <a:off x="304800" y="1524000"/>
            <a:ext cx="8305800" cy="5230512"/>
          </a:xfrm>
        </p:spPr>
        <p:txBody>
          <a:bodyPr>
            <a:noAutofit/>
          </a:bodyPr>
          <a:lstStyle/>
          <a:p>
            <a:r>
              <a:rPr lang="en-GB" sz="2800" dirty="0"/>
              <a:t>  “Raw” data are organized in tabular format with each observation having a row and each variable its own column (i.e., observation by attribute) </a:t>
            </a:r>
          </a:p>
          <a:p>
            <a:r>
              <a:rPr lang="en-GB" sz="2800" dirty="0"/>
              <a:t> Data, command, &amp; output files are distinct and saved as such </a:t>
            </a:r>
          </a:p>
          <a:p>
            <a:r>
              <a:rPr lang="en-GB" sz="2800" dirty="0"/>
              <a:t> Menu or syntax can be used to create graphical displays </a:t>
            </a:r>
          </a:p>
          <a:p>
            <a:r>
              <a:rPr lang="en-GB" sz="2800" dirty="0"/>
              <a:t> Variables have to be identified in a certain format prior to analysis (most likely “numeric,” not “string”) </a:t>
            </a:r>
          </a:p>
          <a:p>
            <a:r>
              <a:rPr lang="en-GB" sz="2800" dirty="0"/>
              <a:t> Extensive “help” menus </a:t>
            </a:r>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290192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352"/>
            <a:ext cx="9144000" cy="709913"/>
          </a:xfrm>
        </p:spPr>
        <p:txBody>
          <a:bodyPr>
            <a:noAutofit/>
          </a:bodyPr>
          <a:lstStyle/>
          <a:p>
            <a:pPr algn="ctr"/>
            <a:r>
              <a:rPr lang="en-GB" sz="3200" b="1" dirty="0"/>
              <a:t>USING SPSS TO ANALYZE YOUR DATA</a:t>
            </a:r>
          </a:p>
        </p:txBody>
      </p:sp>
      <p:pic>
        <p:nvPicPr>
          <p:cNvPr id="8" name="Picture 7"/>
          <p:cNvPicPr>
            <a:picLocks noChangeAspect="1"/>
          </p:cNvPicPr>
          <p:nvPr/>
        </p:nvPicPr>
        <p:blipFill>
          <a:blip r:embed="rId2"/>
          <a:stretch>
            <a:fillRect/>
          </a:stretch>
        </p:blipFill>
        <p:spPr>
          <a:xfrm>
            <a:off x="533400" y="1740261"/>
            <a:ext cx="2895600" cy="4294992"/>
          </a:xfrm>
          <a:prstGeom prst="rect">
            <a:avLst/>
          </a:prstGeom>
        </p:spPr>
      </p:pic>
      <p:sp>
        <p:nvSpPr>
          <p:cNvPr id="6" name="Text Placeholder 5"/>
          <p:cNvSpPr>
            <a:spLocks noGrp="1"/>
          </p:cNvSpPr>
          <p:nvPr>
            <p:ph type="body" idx="2"/>
          </p:nvPr>
        </p:nvSpPr>
        <p:spPr>
          <a:xfrm>
            <a:off x="0" y="1425576"/>
            <a:ext cx="3575050" cy="4876800"/>
          </a:xfrm>
        </p:spPr>
        <p:txBody>
          <a:bodyPr/>
          <a:lstStyle/>
          <a:p>
            <a:endParaRPr lang="en-GB" dirty="0"/>
          </a:p>
        </p:txBody>
      </p:sp>
      <p:sp>
        <p:nvSpPr>
          <p:cNvPr id="3" name="Content Placeholder 2"/>
          <p:cNvSpPr>
            <a:spLocks noGrp="1"/>
          </p:cNvSpPr>
          <p:nvPr>
            <p:ph sz="half" idx="1"/>
          </p:nvPr>
        </p:nvSpPr>
        <p:spPr>
          <a:xfrm>
            <a:off x="3575050" y="1371600"/>
            <a:ext cx="5562704" cy="4972048"/>
          </a:xfrm>
        </p:spPr>
        <p:txBody>
          <a:bodyPr>
            <a:normAutofit lnSpcReduction="10000"/>
          </a:bodyPr>
          <a:lstStyle/>
          <a:p>
            <a:r>
              <a:rPr lang="en-GB" sz="2800" dirty="0"/>
              <a:t>The first thing to do is to develop your questionnaire in such a way that it will be easy to code</a:t>
            </a:r>
          </a:p>
          <a:p>
            <a:r>
              <a:rPr lang="en-GB" sz="2800" dirty="0"/>
              <a:t>Also number your questionnaire serially before coding</a:t>
            </a:r>
          </a:p>
          <a:p>
            <a:pPr marL="118872" indent="0">
              <a:buNone/>
            </a:pPr>
            <a:endParaRPr lang="en-GB" sz="2800" dirty="0"/>
          </a:p>
          <a:p>
            <a:r>
              <a:rPr lang="en-GB" sz="2800" dirty="0"/>
              <a:t>Why?</a:t>
            </a:r>
          </a:p>
          <a:p>
            <a:pPr lvl="2">
              <a:buFont typeface="Arial" panose="020B0604020202020204" pitchFamily="34" charset="0"/>
              <a:buChar char="•"/>
            </a:pPr>
            <a:r>
              <a:rPr lang="en-GB" sz="2000" dirty="0"/>
              <a:t>For quality control and to make corrections easier</a:t>
            </a:r>
          </a:p>
          <a:p>
            <a:pPr lvl="2">
              <a:buFont typeface="Arial" panose="020B0604020202020204" pitchFamily="34" charset="0"/>
              <a:buChar char="•"/>
            </a:pPr>
            <a:endParaRPr lang="en-GB" sz="2000" dirty="0"/>
          </a:p>
          <a:p>
            <a:pPr>
              <a:buFont typeface="Wingdings" panose="05000000000000000000" pitchFamily="2" charset="2"/>
              <a:buChar char="§"/>
            </a:pPr>
            <a:r>
              <a:rPr lang="en-GB" sz="2800" dirty="0"/>
              <a:t>The next thing to do is to develop value labels</a:t>
            </a:r>
          </a:p>
          <a:p>
            <a:pPr marL="768096" lvl="2" indent="0">
              <a:buNone/>
            </a:pPr>
            <a:endParaRPr lang="en-GB" dirty="0"/>
          </a:p>
        </p:txBody>
      </p:sp>
      <p:sp>
        <p:nvSpPr>
          <p:cNvPr id="5" name="Footer Placeholder 4"/>
          <p:cNvSpPr>
            <a:spLocks noGrp="1"/>
          </p:cNvSpPr>
          <p:nvPr>
            <p:ph type="ftr" sz="quarter" idx="11"/>
          </p:nvPr>
        </p:nvSpPr>
        <p:spPr/>
        <p:txBody>
          <a:bodyPr/>
          <a:lstStyle/>
          <a:p>
            <a:r>
              <a:rPr lang="en-US"/>
              <a:t>PGC 601</a:t>
            </a:r>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Tree>
    <p:extLst>
      <p:ext uri="{BB962C8B-B14F-4D97-AF65-F5344CB8AC3E}">
        <p14:creationId xmlns:p14="http://schemas.microsoft.com/office/powerpoint/2010/main" val="104767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934580"/>
          </a:xfrm>
        </p:spPr>
        <p:txBody>
          <a:bodyPr/>
          <a:lstStyle/>
          <a:p>
            <a:r>
              <a:rPr lang="en-GB" dirty="0"/>
              <a:t>            </a:t>
            </a:r>
            <a:r>
              <a:rPr lang="en-GB" b="1" dirty="0"/>
              <a:t>EXAMPLE OF A QUESTIONNAIRE</a:t>
            </a:r>
          </a:p>
        </p:txBody>
      </p:sp>
      <p:sp>
        <p:nvSpPr>
          <p:cNvPr id="3" name="Content Placeholder 2"/>
          <p:cNvSpPr>
            <a:spLocks noGrp="1"/>
          </p:cNvSpPr>
          <p:nvPr>
            <p:ph idx="1"/>
          </p:nvPr>
        </p:nvSpPr>
        <p:spPr>
          <a:xfrm>
            <a:off x="0" y="1775191"/>
            <a:ext cx="9144000" cy="5082809"/>
          </a:xfrm>
        </p:spPr>
        <p:txBody>
          <a:bodyPr>
            <a:normAutofit fontScale="40000" lnSpcReduction="20000"/>
          </a:bodyPr>
          <a:lstStyle/>
          <a:p>
            <a:pPr marL="118872" indent="0">
              <a:buNone/>
            </a:pPr>
            <a:r>
              <a:rPr lang="en-US" sz="3800" b="1" dirty="0">
                <a:latin typeface="Times New Roman" panose="02020603050405020304" pitchFamily="18" charset="0"/>
                <a:cs typeface="Times New Roman" panose="02020603050405020304" pitchFamily="18" charset="0"/>
              </a:rPr>
              <a:t>Instruction:</a:t>
            </a:r>
            <a:r>
              <a:rPr lang="en-US" sz="3800" dirty="0">
                <a:latin typeface="Times New Roman" panose="02020603050405020304" pitchFamily="18" charset="0"/>
                <a:cs typeface="Times New Roman" panose="02020603050405020304" pitchFamily="18" charset="0"/>
              </a:rPr>
              <a:t> Please carefully read the questions below and provide a response to each question by ticking (√) to your chosen option(s) from the alternatives provided. Where there are no options, you are free to indicate other responses as it applies to you.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b="1" dirty="0">
                <a:latin typeface="Times New Roman" panose="02020603050405020304" pitchFamily="18" charset="0"/>
                <a:cs typeface="Times New Roman" panose="02020603050405020304" pitchFamily="18" charset="0"/>
              </a:rPr>
              <a:t>	Section A: Socio-Demographic Information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1. Sex: (1) Male [	]	(2) Female [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2. How old were you during your last birthday? ____________________________</a:t>
            </a:r>
          </a:p>
          <a:p>
            <a:pPr marL="118872" indent="0">
              <a:buNone/>
            </a:pP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3. Marital status:  (1) Single [	     ], 	(2) Married [	   ],  (3) Separated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(4) Divorced [	   ]  (5) Widowed [     ].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4. Occupation: (1) Farmer [	  ],	(2) Trader [	  ], 	(3) Artisan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(4) Civil Servant [    ]  (5) Student [	   ], 	(6) Unemployed [ ], (7) Others specify _______</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5. Educational Status: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(1) No formal education [	  ], (2) Primary education completed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(3) Primary education non-completed [     ],  (4) Secondary education completed[ ]  (5) Secondary education non-  	completed  [  ],   (6) Tertiary education completed[ ], (7) Tertiary education non-completed  [ 	], (8) Don’t know/No 	answer [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6. Religion: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(1) Catholic [	    ],   (2) Protestants [     ],   (3) Pentecostal [  ],  (4) Islam  [   ],              (5) African Traditional Religion 	[    ], (6) Others specify ____________________</a:t>
            </a:r>
            <a:endParaRPr lang="en-GB" sz="3800" dirty="0">
              <a:latin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11696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58DBA-493D-4E59-8584-DE40921AC6E9}"/>
              </a:ext>
            </a:extLst>
          </p:cNvPr>
          <p:cNvSpPr>
            <a:spLocks noGrp="1"/>
          </p:cNvSpPr>
          <p:nvPr>
            <p:ph type="title"/>
          </p:nvPr>
        </p:nvSpPr>
        <p:spPr>
          <a:xfrm>
            <a:off x="76200" y="503076"/>
            <a:ext cx="8610600" cy="716124"/>
          </a:xfrm>
        </p:spPr>
        <p:txBody>
          <a:bodyPr>
            <a:normAutofit/>
          </a:bodyPr>
          <a:lstStyle/>
          <a:p>
            <a:r>
              <a:rPr lang="en-US" sz="3600" b="1" dirty="0">
                <a:latin typeface="Bookman Old Style" pitchFamily="18" charset="0"/>
                <a:ea typeface="Calibri" pitchFamily="34" charset="0"/>
                <a:cs typeface="Times New Roman" pitchFamily="18" charset="0"/>
              </a:rPr>
              <a:t>                     OUTLINE</a:t>
            </a:r>
            <a:endParaRPr lang="en-US" dirty="0"/>
          </a:p>
        </p:txBody>
      </p:sp>
      <p:sp>
        <p:nvSpPr>
          <p:cNvPr id="4" name="Content Placeholder 3">
            <a:extLst>
              <a:ext uri="{FF2B5EF4-FFF2-40B4-BE49-F238E27FC236}">
                <a16:creationId xmlns:a16="http://schemas.microsoft.com/office/drawing/2014/main" id="{CDCE5B21-3653-4547-8DC4-32640806A2DA}"/>
              </a:ext>
            </a:extLst>
          </p:cNvPr>
          <p:cNvSpPr>
            <a:spLocks noGrp="1"/>
          </p:cNvSpPr>
          <p:nvPr>
            <p:ph sz="half" idx="1"/>
          </p:nvPr>
        </p:nvSpPr>
        <p:spPr/>
        <p:txBody>
          <a:bodyPr/>
          <a:lstStyle/>
          <a:p>
            <a:pPr marL="457200" indent="-457200" algn="just" eaLnBrk="0" fontAlgn="base" hangingPunct="0">
              <a:spcBef>
                <a:spcPct val="0"/>
              </a:spcBef>
              <a:spcAft>
                <a:spcPct val="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Goals and objectives</a:t>
            </a:r>
          </a:p>
          <a:p>
            <a:pPr marL="457200" indent="-457200" algn="just" eaLnBrk="0" fontAlgn="base" hangingPunct="0">
              <a:spcBef>
                <a:spcPct val="0"/>
              </a:spcBef>
              <a:spcAft>
                <a:spcPct val="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Importance of ICT in data analysis</a:t>
            </a:r>
          </a:p>
          <a:p>
            <a:pPr marL="457200" indent="-457200" algn="just" eaLnBrk="0" fontAlgn="base" hangingPunct="0">
              <a:spcBef>
                <a:spcPct val="0"/>
              </a:spcBef>
              <a:spcAft>
                <a:spcPct val="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Quantitative and qualitative data</a:t>
            </a:r>
          </a:p>
          <a:p>
            <a:pPr marL="457200" indent="-457200" algn="just" eaLnBrk="0" fontAlgn="base" hangingPunct="0">
              <a:spcBef>
                <a:spcPct val="0"/>
              </a:spcBef>
              <a:spcAft>
                <a:spcPct val="0"/>
              </a:spcAft>
              <a:buFont typeface="Wingdings" panose="05000000000000000000" pitchFamily="2" charset="2"/>
              <a:buChar char="Ø"/>
            </a:pPr>
            <a:r>
              <a:rPr lang="en-GB" sz="2000" dirty="0">
                <a:latin typeface="Segoe UI Semibold" panose="020B0702040204020203" pitchFamily="34" charset="0"/>
                <a:cs typeface="Segoe UI Semibold" panose="020B0702040204020203" pitchFamily="34" charset="0"/>
              </a:rPr>
              <a:t>Popular analytical packages</a:t>
            </a:r>
          </a:p>
          <a:p>
            <a:endParaRPr lang="en-US" dirty="0"/>
          </a:p>
        </p:txBody>
      </p:sp>
      <p:pic>
        <p:nvPicPr>
          <p:cNvPr id="6" name="Content Placeholder 5">
            <a:extLst>
              <a:ext uri="{FF2B5EF4-FFF2-40B4-BE49-F238E27FC236}">
                <a16:creationId xmlns:a16="http://schemas.microsoft.com/office/drawing/2014/main" id="{869DA3F6-6553-4133-8945-06B2E0E56CA9}"/>
              </a:ext>
            </a:extLst>
          </p:cNvPr>
          <p:cNvPicPr>
            <a:picLocks noGrp="1" noChangeAspect="1"/>
          </p:cNvPicPr>
          <p:nvPr>
            <p:ph sz="half" idx="2"/>
          </p:nvPr>
        </p:nvPicPr>
        <p:blipFill>
          <a:blip r:embed="rId2"/>
          <a:stretch>
            <a:fillRect/>
          </a:stretch>
        </p:blipFill>
        <p:spPr>
          <a:xfrm>
            <a:off x="5029200" y="1847088"/>
            <a:ext cx="4038600" cy="4507837"/>
          </a:xfrm>
          <a:prstGeom prst="rect">
            <a:avLst/>
          </a:prstGeom>
        </p:spPr>
      </p:pic>
      <p:sp>
        <p:nvSpPr>
          <p:cNvPr id="2" name="Footer Placeholder 1">
            <a:extLst>
              <a:ext uri="{FF2B5EF4-FFF2-40B4-BE49-F238E27FC236}">
                <a16:creationId xmlns:a16="http://schemas.microsoft.com/office/drawing/2014/main" id="{B1B54AD0-BF79-447C-A885-CB03145000E7}"/>
              </a:ext>
            </a:extLst>
          </p:cNvPr>
          <p:cNvSpPr>
            <a:spLocks noGrp="1"/>
          </p:cNvSpPr>
          <p:nvPr>
            <p:ph type="ftr" sz="quarter" idx="11"/>
          </p:nvPr>
        </p:nvSpPr>
        <p:spPr/>
        <p:txBody>
          <a:bodyPr/>
          <a:lstStyle/>
          <a:p>
            <a:r>
              <a:rPr lang="en-US"/>
              <a:t>PGC 601</a:t>
            </a:r>
          </a:p>
        </p:txBody>
      </p:sp>
      <p:pic>
        <p:nvPicPr>
          <p:cNvPr id="5" name="Picture 4">
            <a:extLst>
              <a:ext uri="{FF2B5EF4-FFF2-40B4-BE49-F238E27FC236}">
                <a16:creationId xmlns:a16="http://schemas.microsoft.com/office/drawing/2014/main" id="{956A3732-EA1A-48E6-9FA9-4D411286E25F}"/>
              </a:ext>
            </a:extLst>
          </p:cNvPr>
          <p:cNvPicPr>
            <a:picLocks noChangeAspect="1"/>
          </p:cNvPicPr>
          <p:nvPr/>
        </p:nvPicPr>
        <p:blipFill>
          <a:blip r:embed="rId3"/>
          <a:stretch>
            <a:fillRect/>
          </a:stretch>
        </p:blipFill>
        <p:spPr>
          <a:xfrm>
            <a:off x="76200" y="6354924"/>
            <a:ext cx="713294" cy="609653"/>
          </a:xfrm>
          <a:prstGeom prst="rect">
            <a:avLst/>
          </a:prstGeom>
        </p:spPr>
      </p:pic>
    </p:spTree>
    <p:extLst>
      <p:ext uri="{BB962C8B-B14F-4D97-AF65-F5344CB8AC3E}">
        <p14:creationId xmlns:p14="http://schemas.microsoft.com/office/powerpoint/2010/main" val="35691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19912"/>
          </a:xfrm>
        </p:spPr>
        <p:txBody>
          <a:bodyPr/>
          <a:lstStyle/>
          <a:p>
            <a:r>
              <a:rPr lang="en-GB" dirty="0"/>
              <a:t>             </a:t>
            </a:r>
            <a:r>
              <a:rPr lang="en-GB" b="1" dirty="0"/>
              <a:t>COMPLETED SPSS DATA PAGE</a:t>
            </a:r>
          </a:p>
        </p:txBody>
      </p:sp>
      <p:pic>
        <p:nvPicPr>
          <p:cNvPr id="4" name="Content Placeholder 3"/>
          <p:cNvPicPr>
            <a:picLocks noGrp="1" noChangeAspect="1"/>
          </p:cNvPicPr>
          <p:nvPr>
            <p:ph idx="1"/>
          </p:nvPr>
        </p:nvPicPr>
        <p:blipFill>
          <a:blip r:embed="rId2"/>
          <a:stretch>
            <a:fillRect/>
          </a:stretch>
        </p:blipFill>
        <p:spPr>
          <a:xfrm>
            <a:off x="1900443" y="1935163"/>
            <a:ext cx="5343113" cy="4389437"/>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35980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QUESTIONS AND COMMENTS</a:t>
            </a:r>
          </a:p>
        </p:txBody>
      </p:sp>
      <p:sp>
        <p:nvSpPr>
          <p:cNvPr id="3" name="Content Placeholder 2"/>
          <p:cNvSpPr>
            <a:spLocks noGrp="1"/>
          </p:cNvSpPr>
          <p:nvPr>
            <p:ph idx="1"/>
          </p:nvPr>
        </p:nvSpPr>
        <p:spPr/>
        <p:txBody>
          <a:bodyPr/>
          <a:lstStyle/>
          <a:p>
            <a:pPr algn="ctr"/>
            <a:r>
              <a:rPr lang="en-US" sz="2400" b="1" dirty="0"/>
              <a:t>WHAT I HAVE LEARNT FROM THE WORKSHOP</a:t>
            </a:r>
          </a:p>
          <a:p>
            <a:endParaRPr lang="en-US" sz="2000" b="1" dirty="0"/>
          </a:p>
          <a:p>
            <a:endParaRPr lang="en-US" sz="2000" b="1" dirty="0"/>
          </a:p>
          <a:p>
            <a:pPr algn="ctr"/>
            <a:r>
              <a:rPr lang="en-US" sz="7200" b="1" dirty="0"/>
              <a:t>Want to share?</a:t>
            </a:r>
            <a:endParaRPr lang="en-US" sz="7200" dirty="0"/>
          </a:p>
          <a:p>
            <a:endParaRPr lang="en-GB" dirty="0"/>
          </a:p>
        </p:txBody>
      </p:sp>
      <p:sp>
        <p:nvSpPr>
          <p:cNvPr id="4" name="Footer Placeholder 3"/>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275297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PGC 601</a:t>
            </a:r>
          </a:p>
        </p:txBody>
      </p:sp>
      <p:sp>
        <p:nvSpPr>
          <p:cNvPr id="4" name="Title 3"/>
          <p:cNvSpPr>
            <a:spLocks noGrp="1"/>
          </p:cNvSpPr>
          <p:nvPr>
            <p:ph type="ctrTitle" idx="4294967295"/>
          </p:nvPr>
        </p:nvSpPr>
        <p:spPr>
          <a:xfrm>
            <a:off x="0" y="2438400"/>
            <a:ext cx="7851775" cy="3917950"/>
          </a:xfrm>
        </p:spPr>
        <p:txBody>
          <a:bodyPr/>
          <a:lstStyle/>
          <a:p>
            <a:r>
              <a:rPr lang="en-GB" dirty="0"/>
              <a:t>       </a:t>
            </a:r>
          </a:p>
        </p:txBody>
      </p:sp>
      <p:pic>
        <p:nvPicPr>
          <p:cNvPr id="6" name="Picture 5"/>
          <p:cNvPicPr>
            <a:picLocks noChangeAspect="1"/>
          </p:cNvPicPr>
          <p:nvPr/>
        </p:nvPicPr>
        <p:blipFill>
          <a:blip r:embed="rId2"/>
          <a:stretch>
            <a:fillRect/>
          </a:stretch>
        </p:blipFill>
        <p:spPr>
          <a:xfrm>
            <a:off x="6246" y="6143205"/>
            <a:ext cx="713226" cy="611306"/>
          </a:xfrm>
          <a:prstGeom prst="rect">
            <a:avLst/>
          </a:prstGeom>
        </p:spPr>
      </p:pic>
      <p:pic>
        <p:nvPicPr>
          <p:cNvPr id="7" name="Picture 6">
            <a:extLst>
              <a:ext uri="{FF2B5EF4-FFF2-40B4-BE49-F238E27FC236}">
                <a16:creationId xmlns:a16="http://schemas.microsoft.com/office/drawing/2014/main" id="{F69AEA3C-97EF-4960-939C-DB05D48CC501}"/>
              </a:ext>
            </a:extLst>
          </p:cNvPr>
          <p:cNvPicPr>
            <a:picLocks noChangeAspect="1"/>
          </p:cNvPicPr>
          <p:nvPr/>
        </p:nvPicPr>
        <p:blipFill>
          <a:blip r:embed="rId3"/>
          <a:stretch>
            <a:fillRect/>
          </a:stretch>
        </p:blipFill>
        <p:spPr>
          <a:xfrm>
            <a:off x="0" y="0"/>
            <a:ext cx="9105619" cy="7391400"/>
          </a:xfrm>
          <a:prstGeom prst="rect">
            <a:avLst/>
          </a:prstGeom>
        </p:spPr>
      </p:pic>
    </p:spTree>
    <p:extLst>
      <p:ext uri="{BB962C8B-B14F-4D97-AF65-F5344CB8AC3E}">
        <p14:creationId xmlns:p14="http://schemas.microsoft.com/office/powerpoint/2010/main" val="32707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a:latin typeface="Bookman Old Style" pitchFamily="18" charset="0"/>
                <a:ea typeface="Calibri" pitchFamily="34" charset="0"/>
                <a:cs typeface="Times New Roman" pitchFamily="18" charset="0"/>
              </a:rPr>
              <a:t>  GOALS AND OBJECTIVES</a:t>
            </a:r>
            <a:br>
              <a:rPr lang="en-US" sz="4000" b="1" dirty="0">
                <a:latin typeface="Bookman Old Style" pitchFamily="18" charset="0"/>
                <a:ea typeface="Calibri" pitchFamily="34" charset="0"/>
                <a:cs typeface="Times New Roman" pitchFamily="18" charset="0"/>
              </a:rPr>
            </a:br>
            <a:endParaRPr lang="en-GB" dirty="0"/>
          </a:p>
        </p:txBody>
      </p:sp>
      <p:sp>
        <p:nvSpPr>
          <p:cNvPr id="4" name="Content Placeholder 3"/>
          <p:cNvSpPr>
            <a:spLocks noGrp="1"/>
          </p:cNvSpPr>
          <p:nvPr>
            <p:ph idx="1"/>
          </p:nvPr>
        </p:nvSpPr>
        <p:spPr>
          <a:xfrm>
            <a:off x="0" y="1371600"/>
            <a:ext cx="9137754" cy="4953000"/>
          </a:xfrm>
        </p:spPr>
        <p:txBody>
          <a:bodyPr>
            <a:normAutofit lnSpcReduction="10000"/>
          </a:bodyPr>
          <a:lstStyle/>
          <a:p>
            <a:pPr marL="0" indent="0">
              <a:buNone/>
            </a:pPr>
            <a:r>
              <a:rPr lang="en-GB" sz="2800" dirty="0"/>
              <a:t>    The goals and objectives of this lecture are as follows:</a:t>
            </a:r>
          </a:p>
          <a:p>
            <a:pPr>
              <a:buFont typeface="Wingdings" panose="05000000000000000000" pitchFamily="2" charset="2"/>
              <a:buChar char="Ø"/>
            </a:pPr>
            <a:r>
              <a:rPr lang="en-GB" sz="2800" dirty="0"/>
              <a:t>To create a general awareness about the use and importance of ICT in data analysis</a:t>
            </a:r>
          </a:p>
          <a:p>
            <a:pPr>
              <a:buFont typeface="Wingdings" panose="05000000000000000000" pitchFamily="2" charset="2"/>
              <a:buChar char="Ø"/>
            </a:pPr>
            <a:r>
              <a:rPr lang="en-GB" sz="2800" dirty="0"/>
              <a:t>To refresh the students mind on different forms of data collection strategies</a:t>
            </a:r>
          </a:p>
          <a:p>
            <a:pPr>
              <a:buFont typeface="Wingdings" panose="05000000000000000000" pitchFamily="2" charset="2"/>
              <a:buChar char="Ø"/>
            </a:pPr>
            <a:r>
              <a:rPr lang="en-GB" sz="2800" dirty="0"/>
              <a:t>To provide information on different forms of software for analysing quantitative and qualitative data</a:t>
            </a:r>
          </a:p>
          <a:p>
            <a:pPr>
              <a:buFont typeface="Wingdings" panose="05000000000000000000" pitchFamily="2" charset="2"/>
              <a:buChar char="Ø"/>
            </a:pPr>
            <a:r>
              <a:rPr lang="en-GB" sz="2800" dirty="0"/>
              <a:t>The re-emphasise the importance of well constructed and administered instruments </a:t>
            </a:r>
          </a:p>
          <a:p>
            <a:pPr>
              <a:buFont typeface="Wingdings" panose="05000000000000000000" pitchFamily="2" charset="2"/>
              <a:buChar char="Ø"/>
            </a:pPr>
            <a:r>
              <a:rPr lang="en-GB" sz="2800" dirty="0"/>
              <a:t>To empower students to ask pointed questions to data analysis experts and crosscheck what was done for them.</a:t>
            </a:r>
          </a:p>
          <a:p>
            <a:pPr>
              <a:buFont typeface="Wingdings" panose="05000000000000000000" pitchFamily="2" charset="2"/>
              <a:buChar char="Ø"/>
            </a:pPr>
            <a:endParaRPr lang="en-GB" sz="2800" dirty="0"/>
          </a:p>
          <a:p>
            <a:pPr>
              <a:buFont typeface="Wingdings" panose="05000000000000000000" pitchFamily="2" charset="2"/>
              <a:buChar char="Ø"/>
            </a:pPr>
            <a:endParaRPr lang="en-GB" dirty="0"/>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
        <p:nvSpPr>
          <p:cNvPr id="6" name="Footer Placeholder 5"/>
          <p:cNvSpPr>
            <a:spLocks noGrp="1"/>
          </p:cNvSpPr>
          <p:nvPr>
            <p:ph type="ftr" sz="quarter" idx="11"/>
          </p:nvPr>
        </p:nvSpPr>
        <p:spPr/>
        <p:txBody>
          <a:bodyPr/>
          <a:lstStyle/>
          <a:p>
            <a:r>
              <a:rPr lang="en-US"/>
              <a:t>PGC 601</a:t>
            </a:r>
          </a:p>
        </p:txBody>
      </p:sp>
    </p:spTree>
    <p:extLst>
      <p:ext uri="{BB962C8B-B14F-4D97-AF65-F5344CB8AC3E}">
        <p14:creationId xmlns:p14="http://schemas.microsoft.com/office/powerpoint/2010/main" val="40799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US" sz="5400" b="1" dirty="0"/>
              <a:t>     </a:t>
            </a:r>
            <a:r>
              <a:rPr lang="en-US" sz="4400" b="1" dirty="0"/>
              <a:t>DATA COLLECTION STRATEGIES</a:t>
            </a:r>
          </a:p>
        </p:txBody>
      </p:sp>
      <p:sp>
        <p:nvSpPr>
          <p:cNvPr id="3" name="Content Placeholder 2"/>
          <p:cNvSpPr>
            <a:spLocks noGrp="1"/>
          </p:cNvSpPr>
          <p:nvPr>
            <p:ph idx="1"/>
          </p:nvPr>
        </p:nvSpPr>
        <p:spPr>
          <a:xfrm>
            <a:off x="0" y="1295400"/>
            <a:ext cx="9137754" cy="5029200"/>
          </a:xfrm>
        </p:spPr>
        <p:txBody>
          <a:bodyPr>
            <a:normAutofit/>
          </a:bodyPr>
          <a:lstStyle/>
          <a:p>
            <a:r>
              <a:rPr lang="en-US" sz="3200" dirty="0"/>
              <a:t>To have a good data to analyze you must first of all collect quality data</a:t>
            </a:r>
          </a:p>
          <a:p>
            <a:r>
              <a:rPr lang="en-US" sz="3200" dirty="0"/>
              <a:t>In order to collect quality data, you must have a good instrument</a:t>
            </a:r>
          </a:p>
          <a:p>
            <a:r>
              <a:rPr lang="en-US" sz="3200" dirty="0"/>
              <a:t>The two forms of data collection strategies are:</a:t>
            </a:r>
          </a:p>
          <a:p>
            <a:pPr lvl="3"/>
            <a:r>
              <a:rPr lang="en-US" sz="2800" dirty="0"/>
              <a:t>Qualitative</a:t>
            </a:r>
          </a:p>
          <a:p>
            <a:pPr lvl="3"/>
            <a:r>
              <a:rPr lang="en-US" sz="2800" dirty="0"/>
              <a:t>Quantitative</a:t>
            </a:r>
          </a:p>
          <a:p>
            <a:pPr marL="118872" indent="0">
              <a:buNone/>
            </a:pPr>
            <a:endParaRPr lang="en-US" dirty="0"/>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a:t>PGC 601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847058"/>
          </a:xfrm>
        </p:spPr>
        <p:txBody>
          <a:bodyPr/>
          <a:lstStyle/>
          <a:p>
            <a:r>
              <a:rPr lang="en-GB" dirty="0"/>
              <a:t>               </a:t>
            </a:r>
            <a:r>
              <a:rPr lang="en-GB" sz="3600" b="1" dirty="0">
                <a:latin typeface="Aharoni" panose="02010803020104030203" pitchFamily="2" charset="-79"/>
                <a:cs typeface="Aharoni" panose="02010803020104030203" pitchFamily="2" charset="-79"/>
              </a:rPr>
              <a:t>QUALITATIVE  STRATEGY</a:t>
            </a:r>
          </a:p>
        </p:txBody>
      </p:sp>
      <p:sp>
        <p:nvSpPr>
          <p:cNvPr id="3" name="Content Placeholder 2"/>
          <p:cNvSpPr>
            <a:spLocks noGrp="1"/>
          </p:cNvSpPr>
          <p:nvPr>
            <p:ph idx="1"/>
          </p:nvPr>
        </p:nvSpPr>
        <p:spPr>
          <a:xfrm>
            <a:off x="76200" y="1075659"/>
            <a:ext cx="9061554" cy="5248941"/>
          </a:xfrm>
        </p:spPr>
        <p:txBody>
          <a:bodyPr>
            <a:noAutofit/>
          </a:bodyPr>
          <a:lstStyle/>
          <a:p>
            <a:r>
              <a:rPr lang="en-US" sz="2400" dirty="0">
                <a:latin typeface="Bahnschrift Light SemiCondensed" panose="020B0502040204020203" pitchFamily="34" charset="0"/>
              </a:rPr>
              <a:t>QUALITATIVE strategy involves</a:t>
            </a:r>
            <a:r>
              <a:rPr lang="en-US" sz="2400" dirty="0">
                <a:effectLst/>
                <a:latin typeface="Bahnschrift Light SemiCondensed" panose="020B0502040204020203" pitchFamily="34" charset="0"/>
                <a:ea typeface="Calibri" panose="020F0502020204030204" pitchFamily="34" charset="0"/>
              </a:rPr>
              <a:t>  an exploratory  approach and seeks to explain ‘how’ and ‘why’ a particular phenomenon, or programme, operates as it does in a particular context</a:t>
            </a:r>
          </a:p>
          <a:p>
            <a:r>
              <a:rPr lang="en-US" sz="2400" dirty="0">
                <a:effectLst/>
                <a:latin typeface="Bahnschrift Light SemiCondensed" panose="020B0502040204020203" pitchFamily="34" charset="0"/>
                <a:ea typeface="Calibri" panose="020F0502020204030204" pitchFamily="34" charset="0"/>
              </a:rPr>
              <a:t>The goal of qualitative strategy is to develop hypotheses based on the observed meaning-making processes of individuals and groups</a:t>
            </a:r>
            <a:r>
              <a:rPr lang="en-US" sz="2400" dirty="0">
                <a:latin typeface="Bahnschrift Light SemiCondensed" panose="020B0502040204020203" pitchFamily="34" charset="0"/>
              </a:rPr>
              <a:t> </a:t>
            </a:r>
          </a:p>
          <a:p>
            <a:r>
              <a:rPr lang="en-US" sz="2400" dirty="0">
                <a:latin typeface="Bahnschrift Light SemiCondensed" panose="020B0502040204020203" pitchFamily="34" charset="0"/>
              </a:rPr>
              <a:t>Qualitative data presents as categorical measurement expressed not in terms of numbers, but rather by means of a natural language description</a:t>
            </a:r>
          </a:p>
          <a:p>
            <a:r>
              <a:rPr lang="en-GB" sz="2400" dirty="0">
                <a:latin typeface="Bahnschrift Light SemiCondensed" panose="020B0502040204020203" pitchFamily="34" charset="0"/>
              </a:rPr>
              <a:t>Sometimes qualitative data can provide descriptive information that may corroborate some of the findings from the quantitative method</a:t>
            </a:r>
          </a:p>
          <a:p>
            <a:pPr lvl="0"/>
            <a:r>
              <a:rPr lang="en-GB" sz="2400" dirty="0">
                <a:latin typeface="Bahnschrift Light SemiCondensed" panose="020B0502040204020203" pitchFamily="34" charset="0"/>
              </a:rPr>
              <a:t>Examples of qualitative instrument include interview or focus group discussion  guide or schedule</a:t>
            </a:r>
          </a:p>
        </p:txBody>
      </p:sp>
      <p:sp>
        <p:nvSpPr>
          <p:cNvPr id="4" name="Footer Placeholder 3"/>
          <p:cNvSpPr>
            <a:spLocks noGrp="1"/>
          </p:cNvSpPr>
          <p:nvPr>
            <p:ph type="ftr" sz="quarter" idx="11"/>
          </p:nvPr>
        </p:nvSpPr>
        <p:spPr/>
        <p:txBody>
          <a:bodyPr/>
          <a:lstStyle/>
          <a:p>
            <a:r>
              <a:rPr lang="en-US" dirty="0"/>
              <a:t>PGC 601</a:t>
            </a:r>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317165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3"/>
            <a:ext cx="8229600" cy="1158877"/>
          </a:xfrm>
        </p:spPr>
        <p:txBody>
          <a:bodyPr/>
          <a:lstStyle/>
          <a:p>
            <a:r>
              <a:rPr lang="en-GB" dirty="0"/>
              <a:t>              </a:t>
            </a:r>
            <a:r>
              <a:rPr lang="en-GB" sz="4400" b="1" dirty="0"/>
              <a:t>QUANTITATIVE  STRATEGY</a:t>
            </a:r>
            <a:endParaRPr lang="en-GB" b="1" dirty="0"/>
          </a:p>
        </p:txBody>
      </p:sp>
      <p:sp>
        <p:nvSpPr>
          <p:cNvPr id="3" name="Content Placeholder 2"/>
          <p:cNvSpPr>
            <a:spLocks noGrp="1"/>
          </p:cNvSpPr>
          <p:nvPr>
            <p:ph idx="1"/>
          </p:nvPr>
        </p:nvSpPr>
        <p:spPr>
          <a:xfrm>
            <a:off x="0" y="1295400"/>
            <a:ext cx="9137754" cy="5029200"/>
          </a:xfrm>
        </p:spPr>
        <p:txBody>
          <a:bodyPr>
            <a:noAutofit/>
          </a:bodyPr>
          <a:lstStyle/>
          <a:p>
            <a:r>
              <a:rPr lang="en-GB" sz="2500" dirty="0"/>
              <a:t>It deals with measurable and quantifiable aspects of phenomenon under study. </a:t>
            </a:r>
          </a:p>
          <a:p>
            <a:r>
              <a:rPr lang="en-GB" sz="2500" dirty="0"/>
              <a:t>It focuses on to what extent? By how much? What relationship exists between factors? What causes particular processes or situations? The concern is on the collection and analysis of data in numeric form</a:t>
            </a:r>
          </a:p>
          <a:p>
            <a:r>
              <a:rPr lang="en-US" sz="2500" dirty="0"/>
              <a:t>Data collected through qualitative means can be used to determine the size, distribution, and association of certain variables in a study population. </a:t>
            </a:r>
          </a:p>
          <a:p>
            <a:r>
              <a:rPr lang="en-US" sz="2500" dirty="0"/>
              <a:t>“How many?” “How often?” and “How significant?” are important questions requiring fairly simple statistical techniques. Questionnaire and check list are examples.</a:t>
            </a:r>
            <a:endParaRPr lang="en-GB" sz="2500" dirty="0"/>
          </a:p>
        </p:txBody>
      </p:sp>
      <p:sp>
        <p:nvSpPr>
          <p:cNvPr id="4" name="Footer Placeholder 3"/>
          <p:cNvSpPr>
            <a:spLocks noGrp="1"/>
          </p:cNvSpPr>
          <p:nvPr>
            <p:ph type="ftr" sz="quarter" idx="11"/>
          </p:nvPr>
        </p:nvSpPr>
        <p:spPr/>
        <p:txBody>
          <a:bodyPr/>
          <a:lstStyle/>
          <a:p>
            <a:r>
              <a:rPr lang="en-US"/>
              <a:t>PGC 601</a:t>
            </a:r>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377507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075"/>
            <a:ext cx="8229600" cy="639925"/>
          </a:xfrm>
        </p:spPr>
        <p:txBody>
          <a:bodyPr>
            <a:normAutofit/>
          </a:bodyPr>
          <a:lstStyle/>
          <a:p>
            <a:pPr algn="ctr"/>
            <a:r>
              <a:rPr lang="en-US" sz="3600" b="1" dirty="0"/>
              <a:t>DATA COLLECTION SOFTWARES</a:t>
            </a:r>
          </a:p>
        </p:txBody>
      </p:sp>
      <p:sp>
        <p:nvSpPr>
          <p:cNvPr id="6" name="Content Placeholder 5">
            <a:extLst>
              <a:ext uri="{FF2B5EF4-FFF2-40B4-BE49-F238E27FC236}">
                <a16:creationId xmlns:a16="http://schemas.microsoft.com/office/drawing/2014/main" id="{77F674C9-8822-4708-B926-8FCC8D9F4A7E}"/>
              </a:ext>
            </a:extLst>
          </p:cNvPr>
          <p:cNvSpPr>
            <a:spLocks noGrp="1"/>
          </p:cNvSpPr>
          <p:nvPr>
            <p:ph sz="half" idx="1"/>
          </p:nvPr>
        </p:nvSpPr>
        <p:spPr>
          <a:xfrm>
            <a:off x="0" y="1371600"/>
            <a:ext cx="4495800" cy="4983325"/>
          </a:xfrm>
        </p:spPr>
        <p:txBody>
          <a:bodyPr/>
          <a:lstStyle/>
          <a:p>
            <a:r>
              <a:rPr lang="en-US" sz="2400" i="0" dirty="0">
                <a:effectLst/>
                <a:latin typeface="Bahnschrift Light" panose="020B0502040204020203" pitchFamily="34" charset="0"/>
              </a:rPr>
              <a:t>These</a:t>
            </a:r>
            <a:r>
              <a:rPr lang="en-US" sz="2400" b="1" i="0" dirty="0">
                <a:effectLst/>
                <a:latin typeface="Bahnschrift Light" panose="020B0502040204020203" pitchFamily="34" charset="0"/>
              </a:rPr>
              <a:t> </a:t>
            </a:r>
            <a:r>
              <a:rPr lang="en-US" sz="2400" b="0" i="0" dirty="0" err="1">
                <a:effectLst/>
                <a:latin typeface="Bahnschrift Light" panose="020B0502040204020203" pitchFamily="34" charset="0"/>
              </a:rPr>
              <a:t>computerised</a:t>
            </a:r>
            <a:r>
              <a:rPr lang="en-US" sz="2400" b="0" i="0" dirty="0">
                <a:effectLst/>
                <a:latin typeface="Bahnschrift Light" panose="020B0502040204020203" pitchFamily="34" charset="0"/>
              </a:rPr>
              <a:t> system for the collection and storage of qualitative and quantitative data in an electronic form.</a:t>
            </a:r>
          </a:p>
          <a:p>
            <a:pPr marL="0" indent="0">
              <a:buNone/>
            </a:pPr>
            <a:r>
              <a:rPr lang="en-US" sz="2400" dirty="0">
                <a:latin typeface="Bahnschrift Light" panose="020B0502040204020203" pitchFamily="34" charset="0"/>
              </a:rPr>
              <a:t>     Popular ones are </a:t>
            </a:r>
          </a:p>
          <a:p>
            <a:pPr>
              <a:buFont typeface="Wingdings" panose="05000000000000000000" pitchFamily="2" charset="2"/>
              <a:buChar char="ü"/>
            </a:pPr>
            <a:r>
              <a:rPr lang="en-US" sz="2400" b="0" i="0" dirty="0">
                <a:effectLst/>
              </a:rPr>
              <a:t>Google doc</a:t>
            </a:r>
          </a:p>
          <a:p>
            <a:pPr>
              <a:buFont typeface="Wingdings" panose="05000000000000000000" pitchFamily="2" charset="2"/>
              <a:buChar char="ü"/>
            </a:pPr>
            <a:r>
              <a:rPr lang="en-US" sz="2400" dirty="0"/>
              <a:t>Open Data Kit </a:t>
            </a:r>
          </a:p>
          <a:p>
            <a:pPr algn="l">
              <a:buFont typeface="Wingdings" panose="05000000000000000000" pitchFamily="2" charset="2"/>
              <a:buChar char="ü"/>
            </a:pPr>
            <a:r>
              <a:rPr lang="en-US" sz="2400" dirty="0"/>
              <a:t>Survey Monkey</a:t>
            </a:r>
          </a:p>
          <a:p>
            <a:pPr algn="l">
              <a:buFont typeface="Wingdings" panose="05000000000000000000" pitchFamily="2" charset="2"/>
              <a:buChar char="ü"/>
            </a:pPr>
            <a:r>
              <a:rPr lang="en-US" sz="2400" b="0" i="0" dirty="0" err="1">
                <a:effectLst/>
              </a:rPr>
              <a:t>Teamscope</a:t>
            </a:r>
            <a:endParaRPr lang="en-US" sz="2400" b="0" i="0" dirty="0">
              <a:effectLst/>
            </a:endParaRPr>
          </a:p>
          <a:p>
            <a:pPr algn="l">
              <a:buFont typeface="Wingdings" panose="05000000000000000000" pitchFamily="2" charset="2"/>
              <a:buChar char="ü"/>
            </a:pPr>
            <a:r>
              <a:rPr lang="en-US" sz="2400" b="0" i="0" dirty="0" err="1">
                <a:effectLst/>
              </a:rPr>
              <a:t>KoboToolbox</a:t>
            </a:r>
            <a:r>
              <a:rPr lang="en-US" sz="2400" b="0" i="0" dirty="0">
                <a:effectLst/>
              </a:rPr>
              <a:t> </a:t>
            </a:r>
          </a:p>
          <a:p>
            <a:endParaRPr lang="en-US" sz="2400" dirty="0">
              <a:latin typeface="Bahnschrift Light" panose="020B0502040204020203" pitchFamily="34" charset="0"/>
            </a:endParaRPr>
          </a:p>
          <a:p>
            <a:endParaRPr lang="en-US" dirty="0">
              <a:solidFill>
                <a:srgbClr val="575E66"/>
              </a:solidFill>
              <a:latin typeface="Lato webfont"/>
            </a:endParaRPr>
          </a:p>
        </p:txBody>
      </p:sp>
      <p:pic>
        <p:nvPicPr>
          <p:cNvPr id="8" name="Content Placeholder 7">
            <a:extLst>
              <a:ext uri="{FF2B5EF4-FFF2-40B4-BE49-F238E27FC236}">
                <a16:creationId xmlns:a16="http://schemas.microsoft.com/office/drawing/2014/main" id="{56BC9268-A26E-4004-BAD8-5F8C29E2178E}"/>
              </a:ext>
            </a:extLst>
          </p:cNvPr>
          <p:cNvPicPr>
            <a:picLocks noGrp="1" noChangeAspect="1"/>
          </p:cNvPicPr>
          <p:nvPr>
            <p:ph sz="half" idx="2"/>
          </p:nvPr>
        </p:nvPicPr>
        <p:blipFill>
          <a:blip r:embed="rId3"/>
          <a:stretch>
            <a:fillRect/>
          </a:stretch>
        </p:blipFill>
        <p:spPr>
          <a:xfrm>
            <a:off x="5105400" y="1905000"/>
            <a:ext cx="4038600" cy="4816477"/>
          </a:xfrm>
          <a:prstGeom prst="rect">
            <a:avLst/>
          </a:prstGeom>
        </p:spPr>
      </p:pic>
      <p:sp>
        <p:nvSpPr>
          <p:cNvPr id="5" name="Footer Placeholder 4"/>
          <p:cNvSpPr>
            <a:spLocks noGrp="1"/>
          </p:cNvSpPr>
          <p:nvPr>
            <p:ph type="ftr" sz="quarter" idx="11"/>
          </p:nvPr>
        </p:nvSpPr>
        <p:spPr/>
        <p:txBody>
          <a:bodyPr/>
          <a:lstStyle/>
          <a:p>
            <a:r>
              <a:rPr lang="en-US"/>
              <a:t>PGC 601</a:t>
            </a:r>
          </a:p>
        </p:txBody>
      </p:sp>
      <p:pic>
        <p:nvPicPr>
          <p:cNvPr id="4" name="Picture 3"/>
          <p:cNvPicPr>
            <a:picLocks noChangeAspect="1"/>
          </p:cNvPicPr>
          <p:nvPr/>
        </p:nvPicPr>
        <p:blipFill>
          <a:blip r:embed="rId4"/>
          <a:stretch>
            <a:fillRect/>
          </a:stretch>
        </p:blipFill>
        <p:spPr>
          <a:xfrm>
            <a:off x="6246" y="6143205"/>
            <a:ext cx="713226" cy="6113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35CB-57F2-418D-B080-4463D4F32947}"/>
              </a:ext>
            </a:extLst>
          </p:cNvPr>
          <p:cNvSpPr>
            <a:spLocks noGrp="1"/>
          </p:cNvSpPr>
          <p:nvPr>
            <p:ph type="title"/>
          </p:nvPr>
        </p:nvSpPr>
        <p:spPr>
          <a:xfrm>
            <a:off x="23812" y="704088"/>
            <a:ext cx="9120188" cy="972312"/>
          </a:xfrm>
        </p:spPr>
        <p:txBody>
          <a:bodyPr>
            <a:normAutofit fontScale="90000"/>
          </a:bodyPr>
          <a:lstStyle/>
          <a:p>
            <a:pPr algn="ctr"/>
            <a:r>
              <a:rPr lang="en-GB" b="1" dirty="0"/>
              <a:t>WHAT IS DATA ANALYSIS IN QUALITATIVE STRATEGY?</a:t>
            </a:r>
            <a:endParaRPr lang="en-US" b="1" dirty="0"/>
          </a:p>
        </p:txBody>
      </p:sp>
      <p:pic>
        <p:nvPicPr>
          <p:cNvPr id="5" name="Content Placeholder 4">
            <a:extLst>
              <a:ext uri="{FF2B5EF4-FFF2-40B4-BE49-F238E27FC236}">
                <a16:creationId xmlns:a16="http://schemas.microsoft.com/office/drawing/2014/main" id="{468AD941-3C0E-4F46-BEDC-5ED79CED5E84}"/>
              </a:ext>
            </a:extLst>
          </p:cNvPr>
          <p:cNvPicPr>
            <a:picLocks noGrp="1" noChangeAspect="1"/>
          </p:cNvPicPr>
          <p:nvPr>
            <p:ph idx="1"/>
          </p:nvPr>
        </p:nvPicPr>
        <p:blipFill>
          <a:blip r:embed="rId3"/>
          <a:stretch>
            <a:fillRect/>
          </a:stretch>
        </p:blipFill>
        <p:spPr>
          <a:xfrm>
            <a:off x="23812" y="6323014"/>
            <a:ext cx="713294" cy="609653"/>
          </a:xfrm>
          <a:prstGeom prst="rect">
            <a:avLst/>
          </a:prstGeom>
        </p:spPr>
      </p:pic>
      <p:sp>
        <p:nvSpPr>
          <p:cNvPr id="4" name="Footer Placeholder 3">
            <a:extLst>
              <a:ext uri="{FF2B5EF4-FFF2-40B4-BE49-F238E27FC236}">
                <a16:creationId xmlns:a16="http://schemas.microsoft.com/office/drawing/2014/main" id="{2F63B505-F613-4BD3-950A-83FFCBCC2CBC}"/>
              </a:ext>
            </a:extLst>
          </p:cNvPr>
          <p:cNvSpPr>
            <a:spLocks noGrp="1"/>
          </p:cNvSpPr>
          <p:nvPr>
            <p:ph type="ftr" sz="quarter" idx="11"/>
          </p:nvPr>
        </p:nvSpPr>
        <p:spPr/>
        <p:txBody>
          <a:bodyPr/>
          <a:lstStyle/>
          <a:p>
            <a:r>
              <a:rPr lang="en-US"/>
              <a:t>PGC 601</a:t>
            </a:r>
          </a:p>
        </p:txBody>
      </p:sp>
      <p:sp>
        <p:nvSpPr>
          <p:cNvPr id="7" name="TextBox 6">
            <a:extLst>
              <a:ext uri="{FF2B5EF4-FFF2-40B4-BE49-F238E27FC236}">
                <a16:creationId xmlns:a16="http://schemas.microsoft.com/office/drawing/2014/main" id="{518AA8D7-20BE-46FF-8070-6635BEDA6E4F}"/>
              </a:ext>
            </a:extLst>
          </p:cNvPr>
          <p:cNvSpPr txBox="1"/>
          <p:nvPr/>
        </p:nvSpPr>
        <p:spPr>
          <a:xfrm>
            <a:off x="23812" y="1676400"/>
            <a:ext cx="9120188" cy="4524315"/>
          </a:xfrm>
          <a:prstGeom prst="rect">
            <a:avLst/>
          </a:prstGeom>
          <a:noFill/>
        </p:spPr>
        <p:txBody>
          <a:bodyPr wrap="square">
            <a:spAutoFit/>
          </a:bodyPr>
          <a:lstStyle/>
          <a:p>
            <a:pPr marL="285750" indent="-285750">
              <a:buFont typeface="Wingdings" panose="05000000000000000000" pitchFamily="2" charset="2"/>
              <a:buChar char="Ø"/>
            </a:pPr>
            <a:r>
              <a:rPr lang="en-US" sz="2400" dirty="0">
                <a:effectLst/>
                <a:latin typeface="Segoe UI Semibold" panose="020B0702040204020203" pitchFamily="34" charset="0"/>
                <a:ea typeface="Calibri" panose="020F0502020204030204" pitchFamily="34" charset="0"/>
                <a:cs typeface="Segoe UI Semibold" panose="020B0702040204020203" pitchFamily="34" charset="0"/>
              </a:rPr>
              <a:t>Qualitative data analysis is a process that seeks to reduce and make sense of vast amounts of information, so that impressions that shed light on a research question can emerge.</a:t>
            </a:r>
          </a:p>
          <a:p>
            <a:pPr marL="285750" indent="-285750">
              <a:buFont typeface="Wingdings" panose="05000000000000000000" pitchFamily="2" charset="2"/>
              <a:buChar char="Ø"/>
            </a:pPr>
            <a:r>
              <a:rPr lang="en-US" sz="2400" dirty="0">
                <a:effectLst/>
                <a:latin typeface="Segoe UI Semibold" panose="020B0702040204020203" pitchFamily="34" charset="0"/>
                <a:ea typeface="Calibri" panose="020F0502020204030204" pitchFamily="34" charset="0"/>
                <a:cs typeface="Segoe UI Semibold" panose="020B0702040204020203" pitchFamily="34" charset="0"/>
              </a:rPr>
              <a:t>The information can consist of interview transcripts, documents, blogs, surveys, pictures, videos </a:t>
            </a:r>
            <a:r>
              <a:rPr lang="en-US" sz="2400" dirty="0" err="1">
                <a:effectLst/>
                <a:latin typeface="Segoe UI Semibold" panose="020B0702040204020203" pitchFamily="34" charset="0"/>
                <a:ea typeface="Calibri" panose="020F0502020204030204" pitchFamily="34" charset="0"/>
                <a:cs typeface="Segoe UI Semibold" panose="020B0702040204020203" pitchFamily="34" charset="0"/>
              </a:rPr>
              <a:t>etc</a:t>
            </a:r>
            <a:endParaRPr lang="en-US" sz="2400" dirty="0">
              <a:latin typeface="Segoe UI Semibold" panose="020B0702040204020203" pitchFamily="34" charset="0"/>
              <a:ea typeface="Calibri" panose="020F0502020204030204" pitchFamily="34" charset="0"/>
              <a:cs typeface="Segoe UI Semibold" panose="020B0702040204020203" pitchFamily="34" charset="0"/>
            </a:endParaRPr>
          </a:p>
          <a:p>
            <a:pPr marL="285750" indent="-285750">
              <a:buFont typeface="Wingdings" panose="05000000000000000000" pitchFamily="2" charset="2"/>
              <a:buChar char="Ø"/>
            </a:pPr>
            <a:r>
              <a:rPr lang="en-US" sz="2400" dirty="0">
                <a:effectLst/>
                <a:latin typeface="Segoe UI Semibold" panose="020B0702040204020203" pitchFamily="34" charset="0"/>
                <a:ea typeface="Calibri" panose="020F0502020204030204" pitchFamily="34" charset="0"/>
                <a:cs typeface="Segoe UI Semibold" panose="020B0702040204020203" pitchFamily="34" charset="0"/>
              </a:rPr>
              <a:t>Qualitative data analysis typically revolves around the impressions and interpretations of key researchers. </a:t>
            </a:r>
          </a:p>
          <a:p>
            <a:pPr marL="285750" indent="-285750">
              <a:buFont typeface="Wingdings" panose="05000000000000000000" pitchFamily="2" charset="2"/>
              <a:buChar char="Ø"/>
            </a:pPr>
            <a:r>
              <a:rPr lang="en-US" sz="2400" dirty="0">
                <a:effectLst/>
                <a:latin typeface="Segoe UI Semibold" panose="020B0702040204020203" pitchFamily="34" charset="0"/>
                <a:ea typeface="Calibri" panose="020F0502020204030204" pitchFamily="34" charset="0"/>
                <a:cs typeface="Segoe UI Semibold" panose="020B0702040204020203" pitchFamily="34" charset="0"/>
              </a:rPr>
              <a:t>The first step is to transcribe the data using verbatim transcription. </a:t>
            </a:r>
          </a:p>
          <a:p>
            <a:pPr marL="285750" indent="-285750">
              <a:buFont typeface="Wingdings" panose="05000000000000000000" pitchFamily="2" charset="2"/>
              <a:buChar char="Ø"/>
            </a:pPr>
            <a:r>
              <a:rPr lang="en-US" sz="2400" dirty="0">
                <a:effectLst/>
                <a:latin typeface="Segoe UI Semibold" panose="020B0702040204020203" pitchFamily="34" charset="0"/>
                <a:ea typeface="Calibri" panose="020F0502020204030204" pitchFamily="34" charset="0"/>
                <a:cs typeface="Segoe UI Semibold" panose="020B0702040204020203" pitchFamily="34" charset="0"/>
              </a:rPr>
              <a:t>Then you go into data analysis which involves identifying key themes emerging from the data</a:t>
            </a:r>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392275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0D8D-292F-4C7F-9BFE-0E3FB3456E3F}"/>
              </a:ext>
            </a:extLst>
          </p:cNvPr>
          <p:cNvSpPr>
            <a:spLocks noGrp="1"/>
          </p:cNvSpPr>
          <p:nvPr>
            <p:ph type="title"/>
          </p:nvPr>
        </p:nvSpPr>
        <p:spPr>
          <a:xfrm>
            <a:off x="457200" y="704088"/>
            <a:ext cx="8229600" cy="1078992"/>
          </a:xfrm>
        </p:spPr>
        <p:txBody>
          <a:bodyPr>
            <a:normAutofit fontScale="90000"/>
          </a:bodyPr>
          <a:lstStyle/>
          <a:p>
            <a:pPr algn="ctr"/>
            <a:r>
              <a:rPr lang="en-GB" b="1" dirty="0"/>
              <a:t>POPULAR  QUALITATIVE ANALYTICAL PACKAGES</a:t>
            </a:r>
            <a:endParaRPr lang="en-US" dirty="0"/>
          </a:p>
        </p:txBody>
      </p:sp>
      <p:sp>
        <p:nvSpPr>
          <p:cNvPr id="3" name="Content Placeholder 2">
            <a:extLst>
              <a:ext uri="{FF2B5EF4-FFF2-40B4-BE49-F238E27FC236}">
                <a16:creationId xmlns:a16="http://schemas.microsoft.com/office/drawing/2014/main" id="{B98DBBBD-EB90-409B-9C23-F0D608AC36A1}"/>
              </a:ext>
            </a:extLst>
          </p:cNvPr>
          <p:cNvSpPr>
            <a:spLocks noGrp="1"/>
          </p:cNvSpPr>
          <p:nvPr>
            <p:ph idx="1"/>
          </p:nvPr>
        </p:nvSpPr>
        <p:spPr/>
        <p:txBody>
          <a:bodyPr/>
          <a:lstStyle/>
          <a:p>
            <a:pPr marL="285750" indent="-285750">
              <a:buFont typeface="Wingdings" panose="05000000000000000000" pitchFamily="2" charset="2"/>
              <a:buChar char="v"/>
            </a:pPr>
            <a:r>
              <a:rPr lang="en-US" altLang="en-US" sz="3200" dirty="0" err="1">
                <a:latin typeface="Arial Rounded MT Bold" panose="020F0704030504030204" pitchFamily="34" charset="0"/>
              </a:rPr>
              <a:t>Nvivo</a:t>
            </a:r>
            <a:endParaRPr lang="en-US" altLang="en-US" sz="3200" dirty="0">
              <a:latin typeface="Arial Rounded MT Bold" panose="020F0704030504030204" pitchFamily="34" charset="0"/>
            </a:endParaRPr>
          </a:p>
          <a:p>
            <a:pPr marL="285750" indent="-285750">
              <a:buFont typeface="Wingdings" panose="05000000000000000000" pitchFamily="2" charset="2"/>
              <a:buChar char="v"/>
            </a:pPr>
            <a:r>
              <a:rPr lang="en-US" altLang="en-US" sz="3200" dirty="0">
                <a:latin typeface="Arial Rounded MT Bold" panose="020F0704030504030204" pitchFamily="34" charset="0"/>
              </a:rPr>
              <a:t> </a:t>
            </a:r>
            <a:r>
              <a:rPr lang="en-US" altLang="en-US" sz="3200" i="1" dirty="0" err="1">
                <a:latin typeface="Arial Rounded MT Bold" panose="020F0704030504030204" pitchFamily="34" charset="0"/>
              </a:rPr>
              <a:t>ATLAS.ti</a:t>
            </a:r>
            <a:r>
              <a:rPr lang="en-US" altLang="en-US" sz="3200" i="1" dirty="0">
                <a:latin typeface="Arial Rounded MT Bold" panose="020F0704030504030204" pitchFamily="34" charset="0"/>
              </a:rPr>
              <a:t> , </a:t>
            </a:r>
          </a:p>
          <a:p>
            <a:pPr marL="285750" indent="-285750">
              <a:buFont typeface="Wingdings" panose="05000000000000000000" pitchFamily="2" charset="2"/>
              <a:buChar char="v"/>
            </a:pPr>
            <a:r>
              <a:rPr lang="en-US" altLang="en-US" sz="3200" i="1" dirty="0">
                <a:latin typeface="Arial Rounded MT Bold" panose="020F0704030504030204" pitchFamily="34" charset="0"/>
              </a:rPr>
              <a:t>HubSpot, </a:t>
            </a:r>
          </a:p>
          <a:p>
            <a:pPr marL="285750" indent="-285750">
              <a:buFont typeface="Wingdings" panose="05000000000000000000" pitchFamily="2" charset="2"/>
              <a:buChar char="v"/>
            </a:pPr>
            <a:r>
              <a:rPr lang="en-US" altLang="en-US" sz="3200" i="1" dirty="0">
                <a:latin typeface="Arial Rounded MT Bold" panose="020F0704030504030204" pitchFamily="34" charset="0"/>
              </a:rPr>
              <a:t>MAXQDA, </a:t>
            </a:r>
          </a:p>
          <a:p>
            <a:pPr marL="285750" indent="-285750">
              <a:buFont typeface="Wingdings" panose="05000000000000000000" pitchFamily="2" charset="2"/>
              <a:buChar char="v"/>
            </a:pPr>
            <a:r>
              <a:rPr lang="en-US" altLang="en-US" sz="3200" i="1" dirty="0" err="1">
                <a:latin typeface="Arial Rounded MT Bold" panose="020F0704030504030204" pitchFamily="34" charset="0"/>
              </a:rPr>
              <a:t>Quirkos</a:t>
            </a:r>
            <a:r>
              <a:rPr lang="en-US" altLang="en-US" sz="3200" i="1" dirty="0">
                <a:latin typeface="Arial Rounded MT Bold" panose="020F0704030504030204" pitchFamily="34" charset="0"/>
              </a:rPr>
              <a:t>,</a:t>
            </a:r>
          </a:p>
          <a:p>
            <a:pPr marL="285750" indent="-285750">
              <a:buFont typeface="Wingdings" panose="05000000000000000000" pitchFamily="2" charset="2"/>
              <a:buChar char="v"/>
            </a:pPr>
            <a:r>
              <a:rPr lang="en-US" altLang="en-US" sz="3200" i="1" dirty="0">
                <a:latin typeface="Arial Rounded MT Bold" panose="020F0704030504030204" pitchFamily="34" charset="0"/>
              </a:rPr>
              <a:t> Qualtrics, </a:t>
            </a:r>
          </a:p>
          <a:p>
            <a:pPr marL="285750" indent="-285750">
              <a:buFont typeface="Wingdings" panose="05000000000000000000" pitchFamily="2" charset="2"/>
              <a:buChar char="v"/>
            </a:pPr>
            <a:r>
              <a:rPr lang="en-US" altLang="en-US" sz="3200" i="1" dirty="0">
                <a:latin typeface="Arial Rounded MT Bold" panose="020F0704030504030204" pitchFamily="34" charset="0"/>
              </a:rPr>
              <a:t>Raven's Eye</a:t>
            </a:r>
          </a:p>
          <a:p>
            <a:endParaRPr lang="en-US" dirty="0"/>
          </a:p>
        </p:txBody>
      </p:sp>
      <p:sp>
        <p:nvSpPr>
          <p:cNvPr id="4" name="Footer Placeholder 3">
            <a:extLst>
              <a:ext uri="{FF2B5EF4-FFF2-40B4-BE49-F238E27FC236}">
                <a16:creationId xmlns:a16="http://schemas.microsoft.com/office/drawing/2014/main" id="{B1A68562-BF25-44A1-B7BF-9FC798FFB7D0}"/>
              </a:ext>
            </a:extLst>
          </p:cNvPr>
          <p:cNvSpPr>
            <a:spLocks noGrp="1"/>
          </p:cNvSpPr>
          <p:nvPr>
            <p:ph type="ftr" sz="quarter" idx="11"/>
          </p:nvPr>
        </p:nvSpPr>
        <p:spPr/>
        <p:txBody>
          <a:bodyPr/>
          <a:lstStyle/>
          <a:p>
            <a:r>
              <a:rPr lang="en-US"/>
              <a:t>PGC 601</a:t>
            </a:r>
          </a:p>
        </p:txBody>
      </p:sp>
      <p:pic>
        <p:nvPicPr>
          <p:cNvPr id="5" name="Picture 4">
            <a:extLst>
              <a:ext uri="{FF2B5EF4-FFF2-40B4-BE49-F238E27FC236}">
                <a16:creationId xmlns:a16="http://schemas.microsoft.com/office/drawing/2014/main" id="{FEA7AA2E-CD10-49EA-8EEE-6FF00F259378}"/>
              </a:ext>
            </a:extLst>
          </p:cNvPr>
          <p:cNvPicPr>
            <a:picLocks noChangeAspect="1"/>
          </p:cNvPicPr>
          <p:nvPr/>
        </p:nvPicPr>
        <p:blipFill>
          <a:blip r:embed="rId2"/>
          <a:stretch>
            <a:fillRect/>
          </a:stretch>
        </p:blipFill>
        <p:spPr>
          <a:xfrm>
            <a:off x="3962400" y="2087880"/>
            <a:ext cx="5181600" cy="4389120"/>
          </a:xfrm>
          <a:prstGeom prst="rect">
            <a:avLst/>
          </a:prstGeom>
        </p:spPr>
      </p:pic>
      <p:pic>
        <p:nvPicPr>
          <p:cNvPr id="6" name="Picture 5">
            <a:extLst>
              <a:ext uri="{FF2B5EF4-FFF2-40B4-BE49-F238E27FC236}">
                <a16:creationId xmlns:a16="http://schemas.microsoft.com/office/drawing/2014/main" id="{7BEC9A68-E533-4FFB-8E05-5ABE74126A75}"/>
              </a:ext>
            </a:extLst>
          </p:cNvPr>
          <p:cNvPicPr>
            <a:picLocks noChangeAspect="1"/>
          </p:cNvPicPr>
          <p:nvPr/>
        </p:nvPicPr>
        <p:blipFill>
          <a:blip r:embed="rId3"/>
          <a:stretch>
            <a:fillRect/>
          </a:stretch>
        </p:blipFill>
        <p:spPr>
          <a:xfrm>
            <a:off x="100553" y="6310312"/>
            <a:ext cx="713294" cy="609653"/>
          </a:xfrm>
          <a:prstGeom prst="rect">
            <a:avLst/>
          </a:prstGeom>
        </p:spPr>
      </p:pic>
    </p:spTree>
    <p:extLst>
      <p:ext uri="{BB962C8B-B14F-4D97-AF65-F5344CB8AC3E}">
        <p14:creationId xmlns:p14="http://schemas.microsoft.com/office/powerpoint/2010/main" val="91259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SPGS Workshop Template</Template>
  <TotalTime>2521</TotalTime>
  <Words>1565</Words>
  <Application>Microsoft Office PowerPoint</Application>
  <PresentationFormat>On-screen Show (4:3)</PresentationFormat>
  <Paragraphs>165</Paragraphs>
  <Slides>22</Slides>
  <Notes>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Aharoni</vt:lpstr>
      <vt:lpstr>Arial</vt:lpstr>
      <vt:lpstr>Arial Rounded MT Bold</vt:lpstr>
      <vt:lpstr>Bahnschrift Light</vt:lpstr>
      <vt:lpstr>Bahnschrift Light SemiCondensed</vt:lpstr>
      <vt:lpstr>Bahnschrift SemiBold</vt:lpstr>
      <vt:lpstr>Bookman Old Style</vt:lpstr>
      <vt:lpstr>Calibri</vt:lpstr>
      <vt:lpstr>Constantia</vt:lpstr>
      <vt:lpstr>Lato webfont</vt:lpstr>
      <vt:lpstr>Segoe UI Semibold</vt:lpstr>
      <vt:lpstr>Sitka Heading</vt:lpstr>
      <vt:lpstr>Symbol</vt:lpstr>
      <vt:lpstr>Times New Roman</vt:lpstr>
      <vt:lpstr>Wingdings</vt:lpstr>
      <vt:lpstr>Wingdings 2</vt:lpstr>
      <vt:lpstr>Flow</vt:lpstr>
      <vt:lpstr>PowerPoint Presentation</vt:lpstr>
      <vt:lpstr>                     OUTLINE</vt:lpstr>
      <vt:lpstr>  GOALS AND OBJECTIVES </vt:lpstr>
      <vt:lpstr>     DATA COLLECTION STRATEGIES</vt:lpstr>
      <vt:lpstr>               QUALITATIVE  STRATEGY</vt:lpstr>
      <vt:lpstr>              QUANTITATIVE  STRATEGY</vt:lpstr>
      <vt:lpstr>DATA COLLECTION SOFTWARES</vt:lpstr>
      <vt:lpstr>WHAT IS DATA ANALYSIS IN QUALITATIVE STRATEGY?</vt:lpstr>
      <vt:lpstr>POPULAR  QUALITATIVE ANALYTICAL PACKAGES</vt:lpstr>
      <vt:lpstr>ADVANTAGES OF USING DATA ANALYSIS SOFTWARE IN QUANTITATIVE STRATEGY</vt:lpstr>
      <vt:lpstr>ADVANTAGES OF USING DATA ANALYSIS SOFTWARE IN QUALITATIVE STRATEGY</vt:lpstr>
      <vt:lpstr>         GENERIC FEATURES OF NIVIVO</vt:lpstr>
      <vt:lpstr>USING NIVIVO TO ANALYSE YOUR QUALITATIVE DATA</vt:lpstr>
      <vt:lpstr>            EXAMPLES OF A CODE PAGE</vt:lpstr>
      <vt:lpstr>WHAT IS DATA ANALYSIS IN QUANTITATIVE STRATEGY?</vt:lpstr>
      <vt:lpstr>POPULAR  QUANTITATIVE ANALYTICAL PACKAGES</vt:lpstr>
      <vt:lpstr>             GENERIC FEATURES OF SPSS</vt:lpstr>
      <vt:lpstr>USING SPSS TO ANALYZE YOUR DATA</vt:lpstr>
      <vt:lpstr>            EXAMPLE OF A QUESTIONNAIRE</vt:lpstr>
      <vt:lpstr>             COMPLETED SPSS DATA PAGE</vt:lpstr>
      <vt:lpstr>QUESTIONS AND COMMENTS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PRINCIPLESOF POOR WRITNG</dc:title>
  <dc:creator>Administratr</dc:creator>
  <cp:lastModifiedBy>USER</cp:lastModifiedBy>
  <cp:revision>84</cp:revision>
  <dcterms:created xsi:type="dcterms:W3CDTF">2012-06-11T19:52:41Z</dcterms:created>
  <dcterms:modified xsi:type="dcterms:W3CDTF">2021-08-30T22:21:25Z</dcterms:modified>
</cp:coreProperties>
</file>