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13" r:id="rId2"/>
    <p:sldId id="314" r:id="rId3"/>
    <p:sldId id="315" r:id="rId4"/>
    <p:sldId id="381" r:id="rId5"/>
    <p:sldId id="380" r:id="rId6"/>
    <p:sldId id="317" r:id="rId7"/>
    <p:sldId id="365" r:id="rId8"/>
    <p:sldId id="277" r:id="rId9"/>
    <p:sldId id="283" r:id="rId10"/>
    <p:sldId id="368" r:id="rId11"/>
    <p:sldId id="377" r:id="rId12"/>
    <p:sldId id="376" r:id="rId13"/>
    <p:sldId id="370" r:id="rId14"/>
    <p:sldId id="371" r:id="rId15"/>
    <p:sldId id="372" r:id="rId16"/>
    <p:sldId id="373" r:id="rId17"/>
    <p:sldId id="374" r:id="rId18"/>
    <p:sldId id="375" r:id="rId19"/>
    <p:sldId id="378" r:id="rId20"/>
    <p:sldId id="284" r:id="rId21"/>
    <p:sldId id="3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74" d="100"/>
          <a:sy n="74" d="100"/>
        </p:scale>
        <p:origin x="3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3FE3A7-457C-446E-A9E5-D8492D883269}" type="datetimeFigureOut">
              <a:rPr lang="en-US" smtClean="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64418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3FE3A7-457C-446E-A9E5-D8492D883269}" type="datetimeFigureOut">
              <a:rPr lang="en-US" smtClean="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81778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3FE3A7-457C-446E-A9E5-D8492D883269}" type="datetimeFigureOut">
              <a:rPr lang="en-US" smtClean="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42042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3FE3A7-457C-446E-A9E5-D8492D883269}" type="datetimeFigureOut">
              <a:rPr lang="en-US" smtClean="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3701920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3FE3A7-457C-446E-A9E5-D8492D883269}" type="datetimeFigureOut">
              <a:rPr lang="en-US" smtClean="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422951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3FE3A7-457C-446E-A9E5-D8492D883269}" type="datetimeFigureOut">
              <a:rPr lang="en-US" smtClean="0"/>
              <a:pPr/>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202724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3FE3A7-457C-446E-A9E5-D8492D883269}" type="datetimeFigureOut">
              <a:rPr lang="en-US" smtClean="0"/>
              <a:pPr/>
              <a:t>8/25/2021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4186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3FE3A7-457C-446E-A9E5-D8492D883269}" type="datetimeFigureOut">
              <a:rPr lang="en-US" smtClean="0"/>
              <a:pPr/>
              <a:t>8/25/2021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148529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FE3A7-457C-446E-A9E5-D8492D883269}" type="datetimeFigureOut">
              <a:rPr lang="en-US" smtClean="0"/>
              <a:pPr/>
              <a:t>8/25/2021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721832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3FE3A7-457C-446E-A9E5-D8492D883269}" type="datetimeFigureOut">
              <a:rPr lang="en-US" smtClean="0"/>
              <a:pPr/>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339162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3FE3A7-457C-446E-A9E5-D8492D883269}" type="datetimeFigureOut">
              <a:rPr lang="en-US" smtClean="0"/>
              <a:pPr/>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39405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FE3A7-457C-446E-A9E5-D8492D883269}" type="datetimeFigureOut">
              <a:rPr lang="en-US" smtClean="0"/>
              <a:pPr/>
              <a:t>8/25/2021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30193-8D17-44EE-819D-920A6509B538}" type="slidenum">
              <a:rPr lang="en-US" smtClean="0"/>
              <a:pPr/>
              <a:t>‹#›</a:t>
            </a:fld>
            <a:endParaRPr lang="en-US" dirty="0"/>
          </a:p>
        </p:txBody>
      </p:sp>
    </p:spTree>
    <p:extLst>
      <p:ext uri="{BB962C8B-B14F-4D97-AF65-F5344CB8AC3E}">
        <p14:creationId xmlns:p14="http://schemas.microsoft.com/office/powerpoint/2010/main" val="13162224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eraldine.ugwuonah@unn.edu.n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2" y="429415"/>
            <a:ext cx="9143999"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3600" b="1" dirty="0" smtClean="0">
                <a:latin typeface="Bookman Old Style" pitchFamily="18" charset="0"/>
                <a:ea typeface="Calibri" pitchFamily="34" charset="0"/>
                <a:cs typeface="Times New Roman" pitchFamily="18" charset="0"/>
              </a:rPr>
              <a:t>UNIVERSITY OF NIGERIA, NSUKKA</a:t>
            </a:r>
          </a:p>
          <a:p>
            <a:pPr algn="ctr" fontAlgn="base">
              <a:spcBef>
                <a:spcPct val="0"/>
              </a:spcBef>
              <a:spcAft>
                <a:spcPct val="0"/>
              </a:spcAft>
            </a:pPr>
            <a:r>
              <a:rPr lang="en-US" sz="4000" b="1" dirty="0" smtClean="0">
                <a:latin typeface="Bookman Old Style" pitchFamily="18" charset="0"/>
                <a:ea typeface="Calibri" pitchFamily="34" charset="0"/>
                <a:cs typeface="Times New Roman" pitchFamily="18" charset="0"/>
              </a:rPr>
              <a:t> </a:t>
            </a:r>
            <a:r>
              <a:rPr lang="en-US" sz="3200" b="1" dirty="0" smtClean="0">
                <a:latin typeface="Bookman Old Style" pitchFamily="18" charset="0"/>
                <a:ea typeface="Calibri" pitchFamily="34" charset="0"/>
                <a:cs typeface="Times New Roman" pitchFamily="18" charset="0"/>
              </a:rPr>
              <a:t>SCHOOL OF POSTGRADUATE STUDIES</a:t>
            </a:r>
          </a:p>
          <a:p>
            <a:pPr algn="ctr" fontAlgn="base">
              <a:spcBef>
                <a:spcPct val="0"/>
              </a:spcBef>
              <a:spcAft>
                <a:spcPct val="0"/>
              </a:spcAft>
            </a:pPr>
            <a:endParaRPr lang="en-US" sz="3200" b="1" dirty="0">
              <a:latin typeface="Bookman Old Style" pitchFamily="18" charset="0"/>
              <a:ea typeface="Calibri" pitchFamily="34" charset="0"/>
              <a:cs typeface="Times New Roman" pitchFamily="18" charset="0"/>
            </a:endParaRPr>
          </a:p>
          <a:p>
            <a:pPr algn="ctr" fontAlgn="base">
              <a:spcBef>
                <a:spcPct val="0"/>
              </a:spcBef>
              <a:spcAft>
                <a:spcPct val="0"/>
              </a:spcAft>
            </a:pPr>
            <a:r>
              <a:rPr lang="en-US" sz="4400" b="1" dirty="0" smtClean="0">
                <a:latin typeface="Bookman Old Style" pitchFamily="18" charset="0"/>
                <a:ea typeface="Calibri" pitchFamily="34" charset="0"/>
                <a:cs typeface="Times New Roman" pitchFamily="18" charset="0"/>
              </a:rPr>
              <a:t>ICT/DATA ANALYSES IN BUSINESS AND LAW</a:t>
            </a:r>
            <a:endParaRPr lang="en-US" sz="1200" b="1" dirty="0" smtClean="0">
              <a:latin typeface="Bookman Old Style" pitchFamily="18" charset="0"/>
              <a:ea typeface="Calibri" pitchFamily="34" charset="0"/>
              <a:cs typeface="Times New Roman" pitchFamily="18" charset="0"/>
            </a:endParaRPr>
          </a:p>
          <a:p>
            <a:pPr algn="ctr" fontAlgn="base">
              <a:spcBef>
                <a:spcPct val="0"/>
              </a:spcBef>
              <a:spcAft>
                <a:spcPct val="0"/>
              </a:spcAft>
            </a:pPr>
            <a:r>
              <a:rPr lang="en-US" sz="2800" b="1" i="1" dirty="0" smtClean="0">
                <a:latin typeface="Bookman Old Style" pitchFamily="18" charset="0"/>
                <a:ea typeface="Calibri" pitchFamily="34" charset="0"/>
                <a:cs typeface="Times New Roman" pitchFamily="18" charset="0"/>
              </a:rPr>
              <a:t>Resource Person</a:t>
            </a:r>
          </a:p>
          <a:p>
            <a:pPr algn="ctr"/>
            <a:r>
              <a:rPr lang="en-US" sz="3200" b="1" dirty="0" smtClean="0"/>
              <a:t>PROF. GEREALDINE UGWUONAH</a:t>
            </a:r>
          </a:p>
          <a:p>
            <a:pPr algn="ctr"/>
            <a:r>
              <a:rPr lang="en-US" sz="3200" b="1" dirty="0" smtClean="0"/>
              <a:t>DEPT. OF MARKETING</a:t>
            </a:r>
          </a:p>
          <a:p>
            <a:pPr algn="ctr"/>
            <a:r>
              <a:rPr lang="en-US" sz="3200" b="1" dirty="0" smtClean="0">
                <a:hlinkClick r:id="rId2"/>
              </a:rPr>
              <a:t>Geraldine.ugwuonah@unn.edu.ng</a:t>
            </a:r>
            <a:endParaRPr lang="en-US" sz="3200" b="1" dirty="0" smtClean="0"/>
          </a:p>
          <a:p>
            <a:pPr algn="ctr"/>
            <a:r>
              <a:rPr lang="en-US" sz="3200" b="1" dirty="0" smtClean="0"/>
              <a:t>Phone:08033491228</a:t>
            </a:r>
          </a:p>
        </p:txBody>
      </p:sp>
    </p:spTree>
    <p:extLst>
      <p:ext uri="{BB962C8B-B14F-4D97-AF65-F5344CB8AC3E}">
        <p14:creationId xmlns:p14="http://schemas.microsoft.com/office/powerpoint/2010/main" val="1218713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Ratio </a:t>
            </a:r>
            <a:r>
              <a:rPr lang="en-US" b="1" dirty="0"/>
              <a:t>Scale</a:t>
            </a:r>
            <a:endParaRPr lang="en-US" dirty="0"/>
          </a:p>
        </p:txBody>
      </p:sp>
      <p:sp>
        <p:nvSpPr>
          <p:cNvPr id="3" name="Content Placeholder 2"/>
          <p:cNvSpPr>
            <a:spLocks noGrp="1"/>
          </p:cNvSpPr>
          <p:nvPr>
            <p:ph idx="1"/>
          </p:nvPr>
        </p:nvSpPr>
        <p:spPr>
          <a:xfrm>
            <a:off x="677334" y="1493949"/>
            <a:ext cx="8596668" cy="5364051"/>
          </a:xfrm>
        </p:spPr>
        <p:txBody>
          <a:bodyPr>
            <a:normAutofit fontScale="25000" lnSpcReduction="20000"/>
          </a:bodyPr>
          <a:lstStyle/>
          <a:p>
            <a:pPr algn="just"/>
            <a:r>
              <a:rPr lang="en-US" sz="14400" dirty="0" smtClean="0"/>
              <a:t>Ratio </a:t>
            </a:r>
            <a:r>
              <a:rPr lang="en-US" sz="14400" dirty="0"/>
              <a:t>scales have absolute rather than relative </a:t>
            </a:r>
            <a:r>
              <a:rPr lang="en-US" sz="14400" dirty="0" smtClean="0"/>
              <a:t>quantities. The </a:t>
            </a:r>
            <a:r>
              <a:rPr lang="en-US" sz="14400" dirty="0"/>
              <a:t>absolute zero represents a point on the scale where there is an absence of the given </a:t>
            </a:r>
            <a:r>
              <a:rPr lang="en-US" sz="14400" dirty="0" smtClean="0"/>
              <a:t>attribute. Examples include, </a:t>
            </a:r>
            <a:r>
              <a:rPr lang="en-US" sz="14400" dirty="0"/>
              <a:t>age, money and </a:t>
            </a:r>
            <a:r>
              <a:rPr lang="en-US" sz="14400" dirty="0" smtClean="0"/>
              <a:t>weights.</a:t>
            </a:r>
          </a:p>
          <a:p>
            <a:pPr marL="0" indent="0" algn="just">
              <a:buNone/>
            </a:pPr>
            <a:endParaRPr lang="en-US" sz="14400" dirty="0" smtClean="0"/>
          </a:p>
          <a:p>
            <a:pPr algn="just"/>
            <a:r>
              <a:rPr lang="en-US" sz="14400" dirty="0" smtClean="0"/>
              <a:t> </a:t>
            </a:r>
            <a:r>
              <a:rPr lang="en-US" sz="14400" dirty="0"/>
              <a:t>Interval and ratio scale are desirable because virtually the entire range of all statistical analysis can be performed on them.</a:t>
            </a:r>
          </a:p>
          <a:p>
            <a:pPr marL="0" indent="0" algn="just">
              <a:buNone/>
            </a:pPr>
            <a:r>
              <a:rPr lang="en-US" sz="14400" dirty="0"/>
              <a:t> </a:t>
            </a:r>
          </a:p>
          <a:p>
            <a:pPr marL="0" indent="0">
              <a:buNone/>
            </a:pPr>
            <a:r>
              <a:rPr lang="en-US" dirty="0"/>
              <a:t> </a:t>
            </a:r>
          </a:p>
          <a:p>
            <a:endParaRPr lang="en-US" dirty="0"/>
          </a:p>
        </p:txBody>
      </p:sp>
    </p:spTree>
    <p:extLst>
      <p:ext uri="{BB962C8B-B14F-4D97-AF65-F5344CB8AC3E}">
        <p14:creationId xmlns:p14="http://schemas.microsoft.com/office/powerpoint/2010/main" val="1896220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scales and their properties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7660641"/>
              </p:ext>
            </p:extLst>
          </p:nvPr>
        </p:nvGraphicFramePr>
        <p:xfrm>
          <a:off x="311726" y="1309254"/>
          <a:ext cx="11493587" cy="5520504"/>
        </p:xfrm>
        <a:graphic>
          <a:graphicData uri="http://schemas.openxmlformats.org/drawingml/2006/table">
            <a:tbl>
              <a:tblPr firstRow="1" firstCol="1" bandRow="1">
                <a:tableStyleId>{5C22544A-7EE6-4342-B048-85BDC9FD1C3A}</a:tableStyleId>
              </a:tblPr>
              <a:tblGrid>
                <a:gridCol w="2077088"/>
                <a:gridCol w="2456141"/>
                <a:gridCol w="6960358"/>
              </a:tblGrid>
              <a:tr h="1178637">
                <a:tc>
                  <a:txBody>
                    <a:bodyPr/>
                    <a:lstStyle/>
                    <a:p>
                      <a:pPr marL="0" marR="0" algn="just">
                        <a:lnSpc>
                          <a:spcPct val="115000"/>
                        </a:lnSpc>
                        <a:spcBef>
                          <a:spcPts val="0"/>
                        </a:spcBef>
                        <a:spcAft>
                          <a:spcPts val="1000"/>
                        </a:spcAft>
                      </a:pPr>
                      <a:r>
                        <a:rPr lang="en-GB" sz="1800" dirty="0">
                          <a:effectLst/>
                        </a:rPr>
                        <a:t>Types of Measurement Scale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Typical Application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a:effectLst/>
                        </a:rPr>
                        <a:t>Statistics/Statistical Tests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r>
              <a:tr h="787612">
                <a:tc>
                  <a:txBody>
                    <a:bodyPr/>
                    <a:lstStyle/>
                    <a:p>
                      <a:pPr marL="0" marR="0" algn="just">
                        <a:lnSpc>
                          <a:spcPct val="115000"/>
                        </a:lnSpc>
                        <a:spcBef>
                          <a:spcPts val="0"/>
                        </a:spcBef>
                        <a:spcAft>
                          <a:spcPts val="1000"/>
                        </a:spcAft>
                      </a:pPr>
                      <a:r>
                        <a:rPr lang="en-GB" sz="1800" dirty="0">
                          <a:effectLst/>
                        </a:rPr>
                        <a:t>Nominal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Classification (by sex, geographic area, social class)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a:effectLst/>
                        </a:rPr>
                        <a:t>Percentages, mode/chi-square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r>
              <a:tr h="770087">
                <a:tc>
                  <a:txBody>
                    <a:bodyPr/>
                    <a:lstStyle/>
                    <a:p>
                      <a:pPr marL="0" marR="0" algn="just">
                        <a:lnSpc>
                          <a:spcPct val="115000"/>
                        </a:lnSpc>
                        <a:spcBef>
                          <a:spcPts val="0"/>
                        </a:spcBef>
                        <a:spcAft>
                          <a:spcPts val="1000"/>
                        </a:spcAft>
                      </a:pPr>
                      <a:r>
                        <a:rPr lang="en-GB" sz="1800" dirty="0">
                          <a:effectLst/>
                        </a:rPr>
                        <a:t>Ordinal or rank order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Rankings (preference, class standing)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Percentile, medium rank-order Friedman ANOVA…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r>
              <a:tr h="1050150">
                <a:tc>
                  <a:txBody>
                    <a:bodyPr/>
                    <a:lstStyle/>
                    <a:p>
                      <a:pPr marL="0" marR="0" algn="just">
                        <a:lnSpc>
                          <a:spcPct val="115000"/>
                        </a:lnSpc>
                        <a:spcBef>
                          <a:spcPts val="0"/>
                        </a:spcBef>
                        <a:spcAft>
                          <a:spcPts val="1000"/>
                        </a:spcAft>
                      </a:pPr>
                      <a:r>
                        <a:rPr lang="en-GB" sz="1800" dirty="0">
                          <a:effectLst/>
                        </a:rPr>
                        <a:t>Interval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Index number, temperature scales, attitude measures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Mean, standard deviation, product moment correlations,/t-test, ANOVA, regression, factor analysis.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r>
              <a:tr h="1575226">
                <a:tc>
                  <a:txBody>
                    <a:bodyPr/>
                    <a:lstStyle/>
                    <a:p>
                      <a:pPr marL="0" marR="0" algn="just">
                        <a:lnSpc>
                          <a:spcPct val="115000"/>
                        </a:lnSpc>
                        <a:spcBef>
                          <a:spcPts val="0"/>
                        </a:spcBef>
                        <a:spcAft>
                          <a:spcPts val="1000"/>
                        </a:spcAft>
                      </a:pPr>
                      <a:r>
                        <a:rPr lang="en-GB" sz="1800" dirty="0">
                          <a:effectLst/>
                        </a:rPr>
                        <a:t>Ratio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Scales, incomes, units produced, cost, 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c>
                  <a:txBody>
                    <a:bodyPr/>
                    <a:lstStyle/>
                    <a:p>
                      <a:pPr marL="0" marR="0" algn="just">
                        <a:lnSpc>
                          <a:spcPct val="115000"/>
                        </a:lnSpc>
                        <a:spcBef>
                          <a:spcPts val="0"/>
                        </a:spcBef>
                        <a:spcAft>
                          <a:spcPts val="1000"/>
                        </a:spcAft>
                      </a:pPr>
                      <a:r>
                        <a:rPr lang="en-GB" sz="1800" dirty="0">
                          <a:effectLst/>
                        </a:rPr>
                        <a:t>Geometric and harmonic mean, coefficient of variation. Mean, standard deviation, product moment correlations,/t-test, ANOVA, regression factor analysis.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054" marR="67054" marT="0" marB="0"/>
                </a:tc>
              </a:tr>
            </a:tbl>
          </a:graphicData>
        </a:graphic>
      </p:graphicFrame>
    </p:spTree>
    <p:extLst>
      <p:ext uri="{BB962C8B-B14F-4D97-AF65-F5344CB8AC3E}">
        <p14:creationId xmlns:p14="http://schemas.microsoft.com/office/powerpoint/2010/main" val="1278932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Data Preparation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sz="2400" dirty="0"/>
              <a:t>Data preparation </a:t>
            </a:r>
            <a:r>
              <a:rPr lang="en-US" sz="2400" dirty="0" smtClean="0"/>
              <a:t> is concerned with the following </a:t>
            </a:r>
            <a:r>
              <a:rPr lang="en-US" sz="2400" dirty="0"/>
              <a:t>four major </a:t>
            </a:r>
            <a:r>
              <a:rPr lang="en-US" sz="2400" dirty="0" smtClean="0"/>
              <a:t>activities:</a:t>
            </a:r>
            <a:endParaRPr lang="en-US" dirty="0"/>
          </a:p>
          <a:p>
            <a:pPr marL="0" indent="0">
              <a:buNone/>
            </a:pPr>
            <a:r>
              <a:rPr lang="en-US" dirty="0"/>
              <a:t>Data editing</a:t>
            </a:r>
          </a:p>
          <a:p>
            <a:pPr marL="0" indent="0">
              <a:buNone/>
            </a:pPr>
            <a:r>
              <a:rPr lang="en-US" dirty="0"/>
              <a:t>Data cleaning</a:t>
            </a:r>
          </a:p>
          <a:p>
            <a:pPr marL="0" indent="0">
              <a:buNone/>
            </a:pPr>
            <a:r>
              <a:rPr lang="en-US" dirty="0"/>
              <a:t>Data coding </a:t>
            </a:r>
          </a:p>
          <a:p>
            <a:pPr marL="0" indent="0">
              <a:buNone/>
            </a:pPr>
            <a:r>
              <a:rPr lang="en-US" dirty="0"/>
              <a:t>Data adjustment and replacement of missing data</a:t>
            </a:r>
          </a:p>
        </p:txBody>
      </p:sp>
    </p:spTree>
    <p:extLst>
      <p:ext uri="{BB962C8B-B14F-4D97-AF65-F5344CB8AC3E}">
        <p14:creationId xmlns:p14="http://schemas.microsoft.com/office/powerpoint/2010/main" val="2799240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Data editing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Helps </a:t>
            </a:r>
            <a:r>
              <a:rPr lang="en-US" b="1" dirty="0"/>
              <a:t>to locate </a:t>
            </a:r>
            <a:r>
              <a:rPr lang="en-US" b="1" dirty="0" smtClean="0"/>
              <a:t>:</a:t>
            </a:r>
            <a:endParaRPr lang="en-US" dirty="0"/>
          </a:p>
          <a:p>
            <a:pPr lvl="0"/>
            <a:r>
              <a:rPr lang="en-US" b="1" dirty="0"/>
              <a:t>Inconsistent or out of range responses.</a:t>
            </a:r>
            <a:endParaRPr lang="en-US" dirty="0"/>
          </a:p>
          <a:p>
            <a:pPr lvl="0"/>
            <a:r>
              <a:rPr lang="en-US" b="1" dirty="0"/>
              <a:t>Omissions:</a:t>
            </a:r>
            <a:r>
              <a:rPr lang="en-US" dirty="0"/>
              <a:t> When respondents intentionally or unintentionally fail to answer some questions.</a:t>
            </a:r>
          </a:p>
          <a:p>
            <a:pPr lvl="0"/>
            <a:r>
              <a:rPr lang="en-US" b="1" dirty="0"/>
              <a:t>Ambiguity</a:t>
            </a:r>
            <a:r>
              <a:rPr lang="en-US" dirty="0"/>
              <a:t>: When it is unclear as to which option the respondent chose.</a:t>
            </a:r>
          </a:p>
          <a:p>
            <a:pPr lvl="0"/>
            <a:r>
              <a:rPr lang="en-US" b="1" dirty="0"/>
              <a:t>Lack of Cooperation</a:t>
            </a:r>
            <a:r>
              <a:rPr lang="en-US" dirty="0"/>
              <a:t>: When respondents refuse to follow the instruction and ticks arbitrarily.</a:t>
            </a:r>
          </a:p>
          <a:p>
            <a:pPr lvl="0"/>
            <a:r>
              <a:rPr lang="en-US" b="1" dirty="0"/>
              <a:t>Ineligible respondents</a:t>
            </a:r>
            <a:r>
              <a:rPr lang="en-US" dirty="0"/>
              <a:t>: When a respondent who is not qualified to be in the sample is found in it.</a:t>
            </a:r>
          </a:p>
          <a:p>
            <a:endParaRPr lang="en-US" dirty="0"/>
          </a:p>
        </p:txBody>
      </p:sp>
    </p:spTree>
    <p:extLst>
      <p:ext uri="{BB962C8B-B14F-4D97-AF65-F5344CB8AC3E}">
        <p14:creationId xmlns:p14="http://schemas.microsoft.com/office/powerpoint/2010/main" val="729575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87355"/>
          </a:xfrm>
        </p:spPr>
        <p:txBody>
          <a:bodyPr>
            <a:normAutofit fontScale="90000"/>
          </a:bodyPr>
          <a:lstStyle/>
          <a:p>
            <a:pPr algn="l"/>
            <a:r>
              <a:rPr lang="en-US" sz="3600" b="1" dirty="0" smtClean="0"/>
              <a:t/>
            </a:r>
            <a:br>
              <a:rPr lang="en-US" sz="3600" b="1" dirty="0" smtClean="0"/>
            </a:br>
            <a:r>
              <a:rPr lang="en-US" sz="3600" b="1" dirty="0" smtClean="0"/>
              <a:t>Data coding:</a:t>
            </a:r>
            <a:r>
              <a:rPr lang="en-US" sz="3600" dirty="0"/>
              <a:t> Translates responses into values suitable for computer entry and </a:t>
            </a:r>
            <a:r>
              <a:rPr lang="en-US" sz="3600" dirty="0" smtClean="0"/>
              <a:t>statistical </a:t>
            </a:r>
            <a:r>
              <a:rPr lang="en-US" sz="3600" dirty="0"/>
              <a:t>analysis</a:t>
            </a:r>
            <a:r>
              <a:rPr lang="en-US" dirty="0"/>
              <a:t>.</a:t>
            </a:r>
            <a:br>
              <a:rPr lang="en-US" dirty="0"/>
            </a:br>
            <a:r>
              <a:rPr lang="en-US" dirty="0" smtClean="0"/>
              <a:t> </a:t>
            </a:r>
            <a:endParaRPr lang="en-US" dirty="0"/>
          </a:p>
        </p:txBody>
      </p:sp>
      <p:sp>
        <p:nvSpPr>
          <p:cNvPr id="3" name="Content Placeholder 2"/>
          <p:cNvSpPr>
            <a:spLocks noGrp="1"/>
          </p:cNvSpPr>
          <p:nvPr>
            <p:ph idx="1"/>
          </p:nvPr>
        </p:nvSpPr>
        <p:spPr/>
        <p:txBody>
          <a:bodyPr/>
          <a:lstStyle/>
          <a:p>
            <a:pPr marL="0" indent="0">
              <a:buNone/>
            </a:pPr>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21746723"/>
              </p:ext>
            </p:extLst>
          </p:nvPr>
        </p:nvGraphicFramePr>
        <p:xfrm>
          <a:off x="1227782" y="1177119"/>
          <a:ext cx="9572662" cy="5088703"/>
        </p:xfrm>
        <a:graphic>
          <a:graphicData uri="http://schemas.openxmlformats.org/drawingml/2006/table">
            <a:tbl>
              <a:tblPr firstRow="1" firstCol="1" bandRow="1">
                <a:tableStyleId>{5C22544A-7EE6-4342-B048-85BDC9FD1C3A}</a:tableStyleId>
              </a:tblPr>
              <a:tblGrid>
                <a:gridCol w="1123831"/>
                <a:gridCol w="4131073"/>
                <a:gridCol w="4317758"/>
              </a:tblGrid>
              <a:tr h="649257">
                <a:tc>
                  <a:txBody>
                    <a:bodyPr/>
                    <a:lstStyle/>
                    <a:p>
                      <a:pPr marL="0" marR="0">
                        <a:lnSpc>
                          <a:spcPct val="115000"/>
                        </a:lnSpc>
                        <a:spcBef>
                          <a:spcPts val="0"/>
                        </a:spcBef>
                        <a:spcAft>
                          <a:spcPts val="0"/>
                        </a:spcAft>
                      </a:pPr>
                      <a:r>
                        <a:rPr lang="en-GB" sz="2000" kern="1200" dirty="0">
                          <a:effectLst/>
                        </a:rPr>
                        <a:t>Question Number</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Question Description </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a:effectLst/>
                        </a:rPr>
                        <a:t>Range of Permissible Values</a:t>
                      </a:r>
                      <a:endParaRPr lang="en-US" sz="2000">
                        <a:effectLst/>
                        <a:latin typeface="Calibri"/>
                        <a:ea typeface="Times New Roman"/>
                        <a:cs typeface="Times New Roman"/>
                      </a:endParaRPr>
                    </a:p>
                  </a:txBody>
                  <a:tcPr marL="43210" marR="43210" marT="8310" marB="0" anchor="ctr"/>
                </a:tc>
              </a:tr>
              <a:tr h="408278">
                <a:tc>
                  <a:txBody>
                    <a:bodyPr/>
                    <a:lstStyle/>
                    <a:p>
                      <a:pPr marL="0" marR="0" algn="r">
                        <a:lnSpc>
                          <a:spcPct val="115000"/>
                        </a:lnSpc>
                        <a:spcBef>
                          <a:spcPts val="0"/>
                        </a:spcBef>
                        <a:spcAft>
                          <a:spcPts val="0"/>
                        </a:spcAft>
                      </a:pPr>
                      <a:r>
                        <a:rPr lang="en-GB" sz="2000" kern="1200" dirty="0">
                          <a:effectLst/>
                        </a:rPr>
                        <a:t>1</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Do you eat </a:t>
                      </a:r>
                      <a:r>
                        <a:rPr lang="en-GB" sz="2000" kern="1200" dirty="0" err="1">
                          <a:effectLst/>
                        </a:rPr>
                        <a:t>indomie</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0 = no, 1 = yes, 9 = blank</a:t>
                      </a:r>
                      <a:endParaRPr lang="en-US" sz="2000" dirty="0">
                        <a:effectLst/>
                        <a:latin typeface="Calibri"/>
                        <a:ea typeface="Times New Roman"/>
                        <a:cs typeface="Times New Roman"/>
                      </a:endParaRPr>
                    </a:p>
                  </a:txBody>
                  <a:tcPr marL="43210" marR="43210" marT="8310" marB="0" anchor="ctr"/>
                </a:tc>
              </a:tr>
              <a:tr h="816003">
                <a:tc>
                  <a:txBody>
                    <a:bodyPr/>
                    <a:lstStyle/>
                    <a:p>
                      <a:pPr marL="0" marR="0" algn="r">
                        <a:lnSpc>
                          <a:spcPct val="115000"/>
                        </a:lnSpc>
                        <a:spcBef>
                          <a:spcPts val="0"/>
                        </a:spcBef>
                        <a:spcAft>
                          <a:spcPts val="0"/>
                        </a:spcAft>
                      </a:pPr>
                      <a:r>
                        <a:rPr lang="en-GB" sz="2000" kern="1200" dirty="0">
                          <a:effectLst/>
                        </a:rPr>
                        <a:t>2</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Who is buys it for you?</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0 = husband, 1 =Myself, 2 = father, 3 = mother, 4 = relative, 5 = friend, 6 = other, 9 = blank.</a:t>
                      </a:r>
                      <a:endParaRPr lang="en-US" sz="2000" dirty="0">
                        <a:effectLst/>
                        <a:latin typeface="Calibri"/>
                        <a:ea typeface="Times New Roman"/>
                        <a:cs typeface="Times New Roman"/>
                      </a:endParaRPr>
                    </a:p>
                  </a:txBody>
                  <a:tcPr marL="43210" marR="43210" marT="8310" marB="0" anchor="ctr"/>
                </a:tc>
              </a:tr>
              <a:tr h="612141">
                <a:tc>
                  <a:txBody>
                    <a:bodyPr/>
                    <a:lstStyle/>
                    <a:p>
                      <a:pPr marL="0" marR="0" algn="r">
                        <a:lnSpc>
                          <a:spcPct val="115000"/>
                        </a:lnSpc>
                        <a:spcBef>
                          <a:spcPts val="0"/>
                        </a:spcBef>
                        <a:spcAft>
                          <a:spcPts val="0"/>
                        </a:spcAft>
                      </a:pPr>
                      <a:r>
                        <a:rPr lang="en-GB" sz="2000" kern="1200">
                          <a:effectLst/>
                        </a:rPr>
                        <a:t>3</a:t>
                      </a:r>
                      <a:endParaRPr lang="en-US" sz="200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Where  do you buy it? </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1= supermarket, 2=open market, 9=blank</a:t>
                      </a:r>
                      <a:endParaRPr lang="en-US" sz="2000" dirty="0">
                        <a:effectLst/>
                        <a:latin typeface="Calibri"/>
                        <a:ea typeface="Times New Roman"/>
                        <a:cs typeface="Times New Roman"/>
                      </a:endParaRPr>
                    </a:p>
                  </a:txBody>
                  <a:tcPr marL="43210" marR="43210" marT="8310" marB="0" anchor="ctr"/>
                </a:tc>
              </a:tr>
              <a:tr h="816003">
                <a:tc>
                  <a:txBody>
                    <a:bodyPr/>
                    <a:lstStyle/>
                    <a:p>
                      <a:pPr marL="0" marR="0" algn="r">
                        <a:lnSpc>
                          <a:spcPct val="115000"/>
                        </a:lnSpc>
                        <a:spcBef>
                          <a:spcPts val="0"/>
                        </a:spcBef>
                        <a:spcAft>
                          <a:spcPts val="0"/>
                        </a:spcAft>
                      </a:pPr>
                      <a:r>
                        <a:rPr lang="en-GB" sz="2000" kern="1200">
                          <a:effectLst/>
                        </a:rPr>
                        <a:t>4</a:t>
                      </a:r>
                      <a:endParaRPr lang="en-US" sz="200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How often do you buy </a:t>
                      </a:r>
                      <a:r>
                        <a:rPr lang="en-GB" sz="2000" kern="1200" dirty="0" err="1">
                          <a:effectLst/>
                        </a:rPr>
                        <a:t>indomie</a:t>
                      </a:r>
                      <a:r>
                        <a:rPr lang="en-GB" sz="2000" kern="1200" dirty="0">
                          <a:effectLst/>
                        </a:rPr>
                        <a:t>?</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 0 = less than 1 month, 1 = three months, 2 = six months, 3 = year, 4 = other, 9=blank</a:t>
                      </a:r>
                      <a:endParaRPr lang="en-US" sz="2000" dirty="0">
                        <a:effectLst/>
                        <a:latin typeface="Calibri"/>
                        <a:ea typeface="Times New Roman"/>
                        <a:cs typeface="Times New Roman"/>
                      </a:endParaRPr>
                    </a:p>
                  </a:txBody>
                  <a:tcPr marL="43210" marR="43210" marT="8310" marB="0" anchor="ctr"/>
                </a:tc>
              </a:tr>
              <a:tr h="1224281">
                <a:tc>
                  <a:txBody>
                    <a:bodyPr/>
                    <a:lstStyle/>
                    <a:p>
                      <a:pPr marL="0" marR="0" algn="r">
                        <a:lnSpc>
                          <a:spcPct val="115000"/>
                        </a:lnSpc>
                        <a:spcBef>
                          <a:spcPts val="0"/>
                        </a:spcBef>
                        <a:spcAft>
                          <a:spcPts val="0"/>
                        </a:spcAft>
                      </a:pPr>
                      <a:r>
                        <a:rPr lang="en-GB" sz="2000" kern="1200">
                          <a:effectLst/>
                        </a:rPr>
                        <a:t> 5</a:t>
                      </a:r>
                      <a:endParaRPr lang="en-US" sz="200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To what extent are satisfied with the flavour of </a:t>
                      </a:r>
                      <a:r>
                        <a:rPr lang="en-GB" sz="2000" kern="1200" dirty="0" err="1">
                          <a:effectLst/>
                        </a:rPr>
                        <a:t>indomie</a:t>
                      </a:r>
                      <a:r>
                        <a:rPr lang="en-GB" sz="2000" kern="1200" dirty="0">
                          <a:effectLst/>
                        </a:rPr>
                        <a:t>?</a:t>
                      </a:r>
                      <a:endParaRPr lang="en-US" sz="2000" dirty="0">
                        <a:effectLst/>
                        <a:latin typeface="Calibri"/>
                        <a:ea typeface="Times New Roman"/>
                        <a:cs typeface="Times New Roman"/>
                      </a:endParaRPr>
                    </a:p>
                  </a:txBody>
                  <a:tcPr marL="43210" marR="43210" marT="8310" marB="0" anchor="ctr"/>
                </a:tc>
                <a:tc>
                  <a:txBody>
                    <a:bodyPr/>
                    <a:lstStyle/>
                    <a:p>
                      <a:pPr marL="0" marR="0">
                        <a:lnSpc>
                          <a:spcPct val="115000"/>
                        </a:lnSpc>
                        <a:spcBef>
                          <a:spcPts val="0"/>
                        </a:spcBef>
                        <a:spcAft>
                          <a:spcPts val="0"/>
                        </a:spcAft>
                      </a:pPr>
                      <a:r>
                        <a:rPr lang="en-GB" sz="2000" kern="1200" dirty="0">
                          <a:effectLst/>
                        </a:rPr>
                        <a:t>5=to a very large extent, 4= to a  large extent, 3=to a fair extent, 2=to a low extent, 1=to a very large extent, 9=blank</a:t>
                      </a:r>
                      <a:endParaRPr lang="en-US" sz="2000" dirty="0">
                        <a:effectLst/>
                        <a:latin typeface="Calibri"/>
                        <a:ea typeface="Times New Roman"/>
                        <a:cs typeface="Times New Roman"/>
                      </a:endParaRPr>
                    </a:p>
                  </a:txBody>
                  <a:tcPr marL="43210" marR="43210" marT="8310" marB="0" anchor="ctr"/>
                </a:tc>
              </a:tr>
            </a:tbl>
          </a:graphicData>
        </a:graphic>
      </p:graphicFrame>
    </p:spTree>
    <p:extLst>
      <p:ext uri="{BB962C8B-B14F-4D97-AF65-F5344CB8AC3E}">
        <p14:creationId xmlns:p14="http://schemas.microsoft.com/office/powerpoint/2010/main" val="4061721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Data cleaning</a:t>
            </a:r>
            <a:endParaRPr lang="en-US" dirty="0"/>
          </a:p>
        </p:txBody>
      </p:sp>
      <p:sp>
        <p:nvSpPr>
          <p:cNvPr id="3" name="Content Placeholder 2"/>
          <p:cNvSpPr>
            <a:spLocks noGrp="1"/>
          </p:cNvSpPr>
          <p:nvPr>
            <p:ph idx="1"/>
          </p:nvPr>
        </p:nvSpPr>
        <p:spPr/>
        <p:txBody>
          <a:bodyPr/>
          <a:lstStyle/>
          <a:p>
            <a:pPr marL="0" indent="0" algn="just">
              <a:buNone/>
            </a:pPr>
            <a:r>
              <a:rPr lang="en-US" dirty="0"/>
              <a:t>Once the data have been keyed in the data, they are to be subjected to a series of computer checks to “clean” them. Checks can be  obtained through single table or cross table frequency distribution. Two major checks should be carried out. </a:t>
            </a:r>
          </a:p>
          <a:p>
            <a:pPr marL="0" indent="0" algn="just">
              <a:buNone/>
            </a:pPr>
            <a:r>
              <a:rPr lang="en-US" dirty="0"/>
              <a:t>(a)Range checks</a:t>
            </a:r>
          </a:p>
          <a:p>
            <a:pPr marL="0" indent="0" algn="just">
              <a:buNone/>
            </a:pPr>
            <a:r>
              <a:rPr lang="en-US" dirty="0"/>
              <a:t>(b)Consistency checks</a:t>
            </a:r>
          </a:p>
          <a:p>
            <a:endParaRPr lang="en-US" dirty="0"/>
          </a:p>
        </p:txBody>
      </p:sp>
    </p:spTree>
    <p:extLst>
      <p:ext uri="{BB962C8B-B14F-4D97-AF65-F5344CB8AC3E}">
        <p14:creationId xmlns:p14="http://schemas.microsoft.com/office/powerpoint/2010/main" val="206215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Data Analysis</a:t>
            </a:r>
            <a:endParaRPr lang="en-US" dirty="0"/>
          </a:p>
        </p:txBody>
      </p:sp>
      <p:sp>
        <p:nvSpPr>
          <p:cNvPr id="3" name="Content Placeholder 2"/>
          <p:cNvSpPr>
            <a:spLocks noGrp="1"/>
          </p:cNvSpPr>
          <p:nvPr>
            <p:ph idx="1"/>
          </p:nvPr>
        </p:nvSpPr>
        <p:spPr/>
        <p:txBody>
          <a:bodyPr/>
          <a:lstStyle/>
          <a:p>
            <a:pPr marL="0" indent="0">
              <a:buNone/>
            </a:pPr>
            <a:r>
              <a:rPr lang="en-US" dirty="0"/>
              <a:t>There are two major aspects of data analysis, namely:</a:t>
            </a:r>
          </a:p>
          <a:p>
            <a:pPr marL="0" indent="0">
              <a:buNone/>
            </a:pPr>
            <a:endParaRPr lang="en-US" sz="3600" dirty="0"/>
          </a:p>
          <a:p>
            <a:r>
              <a:rPr lang="en-US" sz="3600" dirty="0"/>
              <a:t>Descriptive and </a:t>
            </a:r>
          </a:p>
          <a:p>
            <a:r>
              <a:rPr lang="en-US" sz="3600" dirty="0"/>
              <a:t>Inferential data analysis.</a:t>
            </a:r>
          </a:p>
          <a:p>
            <a:pPr marL="0" indent="0">
              <a:buNone/>
            </a:pPr>
            <a:r>
              <a:rPr lang="en-US" dirty="0"/>
              <a:t> </a:t>
            </a:r>
          </a:p>
          <a:p>
            <a:endParaRPr lang="en-US" dirty="0"/>
          </a:p>
        </p:txBody>
      </p:sp>
    </p:spTree>
    <p:extLst>
      <p:ext uri="{BB962C8B-B14F-4D97-AF65-F5344CB8AC3E}">
        <p14:creationId xmlns:p14="http://schemas.microsoft.com/office/powerpoint/2010/main" val="180598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Descriptive Data Analysis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Provide simple summaries about the sample </a:t>
            </a:r>
          </a:p>
          <a:p>
            <a:r>
              <a:rPr lang="en-US" dirty="0"/>
              <a:t>Examples are: count, mean, median, mode and measures of dispersion like variance and standard deviation.</a:t>
            </a:r>
          </a:p>
          <a:p>
            <a:r>
              <a:rPr lang="en-US" dirty="0"/>
              <a:t>Descriptive statistics may present data in tables, cross tabulations and/or graphs</a:t>
            </a:r>
          </a:p>
        </p:txBody>
      </p:sp>
    </p:spTree>
    <p:extLst>
      <p:ext uri="{BB962C8B-B14F-4D97-AF65-F5344CB8AC3E}">
        <p14:creationId xmlns:p14="http://schemas.microsoft.com/office/powerpoint/2010/main" val="2651266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Common Inferential Statistics</a:t>
            </a:r>
            <a:endParaRPr lang="en-US" b="1" dirty="0"/>
          </a:p>
        </p:txBody>
      </p:sp>
      <p:sp>
        <p:nvSpPr>
          <p:cNvPr id="3" name="Content Placeholder 2"/>
          <p:cNvSpPr>
            <a:spLocks noGrp="1"/>
          </p:cNvSpPr>
          <p:nvPr>
            <p:ph idx="1"/>
          </p:nvPr>
        </p:nvSpPr>
        <p:spPr/>
        <p:txBody>
          <a:bodyPr/>
          <a:lstStyle/>
          <a:p>
            <a:r>
              <a:rPr lang="en-US" dirty="0"/>
              <a:t>Chi-square</a:t>
            </a:r>
          </a:p>
          <a:p>
            <a:r>
              <a:rPr lang="en-US" dirty="0"/>
              <a:t>t-test</a:t>
            </a:r>
          </a:p>
          <a:p>
            <a:r>
              <a:rPr lang="en-US" dirty="0"/>
              <a:t>Analysis of variance (ANOVA)</a:t>
            </a:r>
          </a:p>
          <a:p>
            <a:r>
              <a:rPr lang="en-US" dirty="0"/>
              <a:t>Correlation analysis</a:t>
            </a:r>
          </a:p>
          <a:p>
            <a:r>
              <a:rPr lang="en-US" dirty="0"/>
              <a:t>Regression analysis</a:t>
            </a:r>
          </a:p>
          <a:p>
            <a:r>
              <a:rPr lang="en-US" dirty="0"/>
              <a:t>Discriminant analysis</a:t>
            </a:r>
          </a:p>
          <a:p>
            <a:r>
              <a:rPr lang="en-US" dirty="0"/>
              <a:t>Factor analysis</a:t>
            </a:r>
          </a:p>
          <a:p>
            <a:endParaRPr lang="en-US" dirty="0"/>
          </a:p>
        </p:txBody>
      </p:sp>
    </p:spTree>
    <p:extLst>
      <p:ext uri="{BB962C8B-B14F-4D97-AF65-F5344CB8AC3E}">
        <p14:creationId xmlns:p14="http://schemas.microsoft.com/office/powerpoint/2010/main" val="3032849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Demonstration of Statistical Analysis</a:t>
            </a:r>
            <a:endParaRPr lang="en-US" b="1" dirty="0"/>
          </a:p>
        </p:txBody>
      </p:sp>
      <p:sp>
        <p:nvSpPr>
          <p:cNvPr id="3" name="Content Placeholder 2"/>
          <p:cNvSpPr>
            <a:spLocks noGrp="1"/>
          </p:cNvSpPr>
          <p:nvPr>
            <p:ph idx="1"/>
          </p:nvPr>
        </p:nvSpPr>
        <p:spPr/>
        <p:txBody>
          <a:bodyPr>
            <a:normAutofit/>
          </a:bodyPr>
          <a:lstStyle/>
          <a:p>
            <a:pPr marL="0" indent="0" algn="ctr">
              <a:buNone/>
            </a:pPr>
            <a:r>
              <a:rPr lang="en-US" sz="5400" dirty="0" smtClean="0"/>
              <a:t>We shall use the remaining time to demonstrate how to </a:t>
            </a:r>
            <a:r>
              <a:rPr lang="en-US" sz="5400" dirty="0" err="1" smtClean="0"/>
              <a:t>analyse</a:t>
            </a:r>
            <a:r>
              <a:rPr lang="en-US" sz="5400" dirty="0" smtClean="0"/>
              <a:t> data using SPSS.</a:t>
            </a:r>
            <a:endParaRPr lang="en-US" sz="5400" dirty="0"/>
          </a:p>
        </p:txBody>
      </p:sp>
    </p:spTree>
    <p:extLst>
      <p:ext uri="{BB962C8B-B14F-4D97-AF65-F5344CB8AC3E}">
        <p14:creationId xmlns:p14="http://schemas.microsoft.com/office/powerpoint/2010/main" val="4201641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524001" y="600168"/>
            <a:ext cx="91440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4000" b="1" dirty="0" smtClean="0">
                <a:latin typeface="Bookman Old Style" pitchFamily="18" charset="0"/>
                <a:ea typeface="Calibri" pitchFamily="34" charset="0"/>
                <a:cs typeface="Times New Roman" pitchFamily="18" charset="0"/>
              </a:rPr>
              <a:t>OUTLINE </a:t>
            </a:r>
          </a:p>
          <a:p>
            <a:pPr algn="ctr" fontAlgn="base">
              <a:spcBef>
                <a:spcPct val="0"/>
              </a:spcBef>
              <a:spcAft>
                <a:spcPct val="0"/>
              </a:spcAft>
            </a:pPr>
            <a:endParaRPr lang="en-US" sz="4000" dirty="0">
              <a:latin typeface="Arial" pitchFamily="34" charset="0"/>
              <a:cs typeface="Arial" pitchFamily="34" charset="0"/>
            </a:endParaRPr>
          </a:p>
          <a:p>
            <a:pPr marL="571500" indent="-571500" eaLnBrk="0" fontAlgn="base" hangingPunct="0">
              <a:spcBef>
                <a:spcPct val="0"/>
              </a:spcBef>
              <a:spcAft>
                <a:spcPct val="0"/>
              </a:spcAft>
              <a:buFont typeface="Arial" pitchFamily="34" charset="0"/>
              <a:buChar char="•"/>
            </a:pPr>
            <a:r>
              <a:rPr lang="en-US" sz="4400" dirty="0"/>
              <a:t>This paper </a:t>
            </a:r>
            <a:r>
              <a:rPr lang="en-US" sz="4400" dirty="0" smtClean="0"/>
              <a:t>is divided into </a:t>
            </a:r>
            <a:r>
              <a:rPr lang="en-US" sz="4400" dirty="0"/>
              <a:t>three parts namely:</a:t>
            </a:r>
            <a:br>
              <a:rPr lang="en-US" sz="4400" dirty="0"/>
            </a:br>
            <a:r>
              <a:rPr lang="en-US" sz="3000" dirty="0" smtClean="0"/>
              <a:t>Introduction</a:t>
            </a:r>
            <a:r>
              <a:rPr lang="en-US" sz="4400" dirty="0"/>
              <a:t/>
            </a:r>
            <a:br>
              <a:rPr lang="en-US" sz="4400" dirty="0"/>
            </a:br>
            <a:r>
              <a:rPr lang="en-US" sz="3000" dirty="0"/>
              <a:t>Measurement and Scaling</a:t>
            </a:r>
            <a:br>
              <a:rPr lang="en-US" sz="3000" dirty="0"/>
            </a:br>
            <a:r>
              <a:rPr lang="en-US" sz="3000" dirty="0"/>
              <a:t/>
            </a:r>
            <a:br>
              <a:rPr lang="en-US" sz="3000" dirty="0"/>
            </a:br>
            <a:r>
              <a:rPr lang="en-US" sz="3000" dirty="0"/>
              <a:t>Data preparation</a:t>
            </a:r>
            <a:br>
              <a:rPr lang="en-US" sz="3000" dirty="0"/>
            </a:br>
            <a:r>
              <a:rPr lang="en-US" sz="3000" dirty="0"/>
              <a:t/>
            </a:r>
            <a:br>
              <a:rPr lang="en-US" sz="3000" dirty="0"/>
            </a:br>
            <a:r>
              <a:rPr lang="en-US" sz="3000" dirty="0"/>
              <a:t>Data </a:t>
            </a:r>
            <a:r>
              <a:rPr lang="en-US" sz="3000" dirty="0" smtClean="0"/>
              <a:t>Analysis and Interpretation</a:t>
            </a:r>
            <a:endParaRPr lang="en-US" sz="3000" dirty="0">
              <a:latin typeface="Arial" pitchFamily="34" charset="0"/>
              <a:cs typeface="Arial" pitchFamily="34" charset="0"/>
            </a:endParaRPr>
          </a:p>
        </p:txBody>
      </p:sp>
    </p:spTree>
    <p:extLst>
      <p:ext uri="{BB962C8B-B14F-4D97-AF65-F5344CB8AC3E}">
        <p14:creationId xmlns:p14="http://schemas.microsoft.com/office/powerpoint/2010/main" val="3129889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6835" y="1028343"/>
            <a:ext cx="11171582" cy="3046988"/>
          </a:xfrm>
          <a:prstGeom prst="rect">
            <a:avLst/>
          </a:prstGeom>
        </p:spPr>
        <p:txBody>
          <a:bodyPr wrap="square">
            <a:spAutoFit/>
          </a:bodyPr>
          <a:lstStyle/>
          <a:p>
            <a:pPr algn="ctr"/>
            <a:r>
              <a:rPr lang="en-US" sz="3200" b="1" dirty="0" smtClean="0"/>
              <a:t>WHAT I HAVE LEARNT FROM THE WORKSHOP</a:t>
            </a:r>
          </a:p>
          <a:p>
            <a:endParaRPr lang="en-US" sz="3200" b="1" dirty="0"/>
          </a:p>
          <a:p>
            <a:endParaRPr lang="en-US" sz="3200" b="1" dirty="0" smtClean="0"/>
          </a:p>
          <a:p>
            <a:pPr algn="ctr"/>
            <a:r>
              <a:rPr lang="en-US" sz="9600" b="1" dirty="0" smtClean="0"/>
              <a:t>Want to share?</a:t>
            </a:r>
            <a:endParaRPr lang="en-US" sz="9600" dirty="0"/>
          </a:p>
        </p:txBody>
      </p:sp>
    </p:spTree>
    <p:extLst>
      <p:ext uri="{BB962C8B-B14F-4D97-AF65-F5344CB8AC3E}">
        <p14:creationId xmlns:p14="http://schemas.microsoft.com/office/powerpoint/2010/main" val="308597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2136" y="-200546"/>
            <a:ext cx="11464121"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4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Summary/Recommendations/Conclusion</a:t>
            </a:r>
          </a:p>
          <a:p>
            <a:pPr marL="0" marR="0" lvl="0" indent="0" algn="ctr" defTabSz="914400" rtl="0" eaLnBrk="1" fontAlgn="base" latinLnBrk="0" hangingPunct="1">
              <a:lnSpc>
                <a:spcPct val="100000"/>
              </a:lnSpc>
              <a:spcBef>
                <a:spcPct val="0"/>
              </a:spcBef>
              <a:spcAft>
                <a:spcPct val="0"/>
              </a:spcAft>
              <a:buClrTx/>
              <a:buSzTx/>
              <a:buFontTx/>
              <a:buNone/>
              <a:tabLst/>
            </a:pPr>
            <a:endParaRPr lang="en-GB" sz="4400" b="1" dirty="0" smtClean="0">
              <a:latin typeface="Calibri" pitchFamily="34" charset="0"/>
              <a:cs typeface="Times New Roman" pitchFamily="18" charset="0"/>
            </a:endParaRPr>
          </a:p>
          <a:p>
            <a:pPr algn="just" fontAlgn="base">
              <a:spcBef>
                <a:spcPct val="0"/>
              </a:spcBef>
              <a:spcAft>
                <a:spcPct val="0"/>
              </a:spcAft>
            </a:pPr>
            <a:r>
              <a:rPr lang="en-US" sz="4400" dirty="0" smtClean="0"/>
              <a:t>In the course of this module, we have gone through measurement and scaling, data editing and analysis of data using descriptive and inferential statistics. This </a:t>
            </a:r>
            <a:r>
              <a:rPr lang="en-US" sz="4400" dirty="0"/>
              <a:t>presentation </a:t>
            </a:r>
            <a:r>
              <a:rPr lang="en-US" sz="4400" dirty="0" smtClean="0"/>
              <a:t>gives </a:t>
            </a:r>
            <a:r>
              <a:rPr lang="en-US" sz="4400" dirty="0"/>
              <a:t>the </a:t>
            </a:r>
            <a:r>
              <a:rPr lang="en-US" sz="4400" dirty="0" smtClean="0"/>
              <a:t>participant an </a:t>
            </a:r>
            <a:r>
              <a:rPr lang="en-US" sz="4400" dirty="0"/>
              <a:t>idea of what </a:t>
            </a:r>
            <a:r>
              <a:rPr lang="en-US" sz="4400" dirty="0" smtClean="0"/>
              <a:t>data analysis is all about and how data can be </a:t>
            </a:r>
            <a:r>
              <a:rPr lang="en-US" sz="4400" dirty="0" err="1" smtClean="0"/>
              <a:t>analysed</a:t>
            </a:r>
            <a:endParaRPr lang="en-US" sz="4400" dirty="0"/>
          </a:p>
          <a:p>
            <a:pPr marL="0" marR="0" lvl="0" indent="0" algn="ctr" defTabSz="914400" rtl="0" eaLnBrk="1" fontAlgn="base" latinLnBrk="0" hangingPunct="1">
              <a:lnSpc>
                <a:spcPct val="100000"/>
              </a:lnSpc>
              <a:spcBef>
                <a:spcPct val="0"/>
              </a:spcBef>
              <a:spcAft>
                <a:spcPct val="0"/>
              </a:spcAft>
              <a:buClrTx/>
              <a:buSzTx/>
              <a:buFontTx/>
              <a:buNone/>
              <a:tabLst/>
            </a:pPr>
            <a:endParaRPr lang="en-GB" sz="4400" b="1" dirty="0" smtClean="0">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4400" b="1" i="0" u="none" strike="noStrike" cap="none" normalizeH="0" baseline="0" dirty="0" smtClean="0">
                <a:ln>
                  <a:noFill/>
                </a:ln>
                <a:solidFill>
                  <a:schemeClr val="tx1"/>
                </a:solidFill>
                <a:effectLst/>
                <a:latin typeface="Calibri" pitchFamily="34" charset="0"/>
                <a:cs typeface="Times New Roman" pitchFamily="18" charset="0"/>
              </a:rPr>
              <a:t>Thank You!</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
            <a:ext cx="9144000" cy="5324535"/>
          </a:xfrm>
          <a:prstGeom prst="rect">
            <a:avLst/>
          </a:prstGeom>
        </p:spPr>
        <p:txBody>
          <a:bodyPr wrap="square">
            <a:spAutoFit/>
          </a:bodyPr>
          <a:lstStyle/>
          <a:p>
            <a:pPr algn="ctr" fontAlgn="base">
              <a:spcBef>
                <a:spcPct val="0"/>
              </a:spcBef>
              <a:spcAft>
                <a:spcPct val="0"/>
              </a:spcAft>
            </a:pPr>
            <a:endParaRPr lang="en-US" sz="3600" b="1" dirty="0" smtClean="0">
              <a:latin typeface="Bookman Old Style" pitchFamily="18" charset="0"/>
              <a:ea typeface="Calibri" pitchFamily="34" charset="0"/>
              <a:cs typeface="Times New Roman" pitchFamily="18" charset="0"/>
            </a:endParaRPr>
          </a:p>
          <a:p>
            <a:pPr algn="ctr" fontAlgn="base">
              <a:spcBef>
                <a:spcPct val="0"/>
              </a:spcBef>
              <a:spcAft>
                <a:spcPct val="0"/>
              </a:spcAft>
            </a:pPr>
            <a:r>
              <a:rPr lang="en-US" sz="3600" b="1" dirty="0" smtClean="0">
                <a:latin typeface="Bookman Old Style" pitchFamily="18" charset="0"/>
                <a:ea typeface="Calibri" pitchFamily="34" charset="0"/>
                <a:cs typeface="Times New Roman" pitchFamily="18" charset="0"/>
              </a:rPr>
              <a:t>GOALS AND OBJECTIVES</a:t>
            </a:r>
            <a:endParaRPr lang="en-US" sz="3600" b="1" dirty="0">
              <a:latin typeface="Bookman Old Style" pitchFamily="18" charset="0"/>
              <a:ea typeface="Calibri" pitchFamily="34" charset="0"/>
              <a:cs typeface="Times New Roman" pitchFamily="18" charset="0"/>
            </a:endParaRPr>
          </a:p>
          <a:p>
            <a:r>
              <a:rPr lang="en-US" sz="4800" b="1" dirty="0">
                <a:latin typeface="Bookman Old Style" pitchFamily="18" charset="0"/>
                <a:ea typeface="Calibri" pitchFamily="34" charset="0"/>
                <a:cs typeface="Times New Roman" pitchFamily="18" charset="0"/>
              </a:rPr>
              <a:t> </a:t>
            </a:r>
            <a:r>
              <a:rPr lang="en-US" sz="3200" dirty="0" smtClean="0"/>
              <a:t>At </a:t>
            </a:r>
            <a:r>
              <a:rPr lang="en-US" sz="3200" dirty="0"/>
              <a:t>the end of this </a:t>
            </a:r>
            <a:r>
              <a:rPr lang="en-US" sz="3200" dirty="0" smtClean="0"/>
              <a:t>Workshop, </a:t>
            </a:r>
            <a:r>
              <a:rPr lang="en-US" sz="3200" dirty="0"/>
              <a:t>you should learn about:</a:t>
            </a:r>
          </a:p>
          <a:p>
            <a:endParaRPr lang="en-US" sz="3200" dirty="0"/>
          </a:p>
          <a:p>
            <a:pPr marL="457200" lvl="0" indent="-457200">
              <a:buFont typeface="Arial" pitchFamily="34" charset="0"/>
              <a:buChar char="•"/>
            </a:pPr>
            <a:r>
              <a:rPr lang="en-US" sz="3200" dirty="0"/>
              <a:t>Dynamics of  </a:t>
            </a:r>
            <a:r>
              <a:rPr lang="en-US" sz="3200" dirty="0" smtClean="0"/>
              <a:t>Measurement and Scaling</a:t>
            </a:r>
            <a:endParaRPr lang="en-US" sz="3200" dirty="0"/>
          </a:p>
          <a:p>
            <a:pPr marL="457200" lvl="0" indent="-457200">
              <a:buFont typeface="Arial" pitchFamily="34" charset="0"/>
              <a:buChar char="•"/>
            </a:pPr>
            <a:r>
              <a:rPr lang="en-US" sz="3200" dirty="0"/>
              <a:t>Types of Variables</a:t>
            </a:r>
          </a:p>
          <a:p>
            <a:pPr marL="457200" lvl="0" indent="-457200">
              <a:buFont typeface="Arial" pitchFamily="34" charset="0"/>
              <a:buChar char="•"/>
            </a:pPr>
            <a:r>
              <a:rPr lang="en-US" sz="3200" dirty="0" smtClean="0"/>
              <a:t>Procedures for Data Analysis</a:t>
            </a:r>
          </a:p>
          <a:p>
            <a:pPr marL="457200" lvl="0" indent="-457200">
              <a:buFont typeface="Arial" pitchFamily="34" charset="0"/>
              <a:buChar char="•"/>
            </a:pPr>
            <a:r>
              <a:rPr lang="en-US" sz="3200" dirty="0" smtClean="0"/>
              <a:t>Interpretation of Results</a:t>
            </a:r>
          </a:p>
          <a:p>
            <a:r>
              <a:rPr lang="en-US" sz="3200" dirty="0"/>
              <a:t> </a:t>
            </a:r>
          </a:p>
          <a:p>
            <a:pPr algn="ctr" fontAlgn="base">
              <a:spcBef>
                <a:spcPct val="0"/>
              </a:spcBef>
              <a:spcAft>
                <a:spcPct val="0"/>
              </a:spcAft>
            </a:pPr>
            <a:endParaRPr lang="en-US" sz="2800" b="1" dirty="0">
              <a:latin typeface="Bookman Old Style" pitchFamily="18" charset="0"/>
              <a:ea typeface="Calibri" pitchFamily="34" charset="0"/>
              <a:cs typeface="Times New Roman" pitchFamily="18" charset="0"/>
            </a:endParaRPr>
          </a:p>
        </p:txBody>
      </p:sp>
    </p:spTree>
    <p:extLst>
      <p:ext uri="{BB962C8B-B14F-4D97-AF65-F5344CB8AC3E}">
        <p14:creationId xmlns:p14="http://schemas.microsoft.com/office/powerpoint/2010/main" val="1109712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
            <a:ext cx="9144000" cy="6555641"/>
          </a:xfrm>
          <a:prstGeom prst="rect">
            <a:avLst/>
          </a:prstGeom>
        </p:spPr>
        <p:txBody>
          <a:bodyPr wrap="square">
            <a:spAutoFit/>
          </a:bodyPr>
          <a:lstStyle/>
          <a:p>
            <a:pPr algn="ctr" fontAlgn="base">
              <a:spcBef>
                <a:spcPct val="0"/>
              </a:spcBef>
              <a:spcAft>
                <a:spcPct val="0"/>
              </a:spcAft>
            </a:pPr>
            <a:endParaRPr lang="en-US" sz="3600" b="1" dirty="0" smtClean="0">
              <a:latin typeface="Bookman Old Style" pitchFamily="18" charset="0"/>
              <a:ea typeface="Calibri" pitchFamily="34" charset="0"/>
              <a:cs typeface="Times New Roman" pitchFamily="18" charset="0"/>
            </a:endParaRPr>
          </a:p>
          <a:p>
            <a:pPr algn="ctr" fontAlgn="base">
              <a:spcBef>
                <a:spcPct val="0"/>
              </a:spcBef>
              <a:spcAft>
                <a:spcPct val="0"/>
              </a:spcAft>
            </a:pPr>
            <a:r>
              <a:rPr lang="en-US" sz="4800" b="1" dirty="0" smtClean="0">
                <a:latin typeface="Bookman Old Style" pitchFamily="18" charset="0"/>
                <a:ea typeface="Calibri" pitchFamily="34" charset="0"/>
                <a:cs typeface="Times New Roman" pitchFamily="18" charset="0"/>
              </a:rPr>
              <a:t> </a:t>
            </a:r>
            <a:r>
              <a:rPr lang="en-US" sz="3200" b="1" dirty="0">
                <a:latin typeface="Bookman Old Style" pitchFamily="18" charset="0"/>
                <a:ea typeface="Calibri" pitchFamily="34" charset="0"/>
                <a:cs typeface="Times New Roman" pitchFamily="18" charset="0"/>
              </a:rPr>
              <a:t>1. INTRODUCTION</a:t>
            </a:r>
          </a:p>
          <a:p>
            <a:pPr algn="just"/>
            <a:r>
              <a:rPr lang="en-US" sz="2800" dirty="0"/>
              <a:t>Information and communication technology (ICT) has contributed immensely to social and economic research. ICT incorporates electronic technologies and techniques used to manage information and knowledge, including information-handling tools used to produce, store, process, distribute and exchange information.</a:t>
            </a:r>
          </a:p>
          <a:p>
            <a:pPr algn="just"/>
            <a:r>
              <a:rPr lang="en-US" sz="2800" dirty="0"/>
              <a:t>Benefits of ICT  in research can be achieved  through access to online resources like e-journal,  online survey, digital data capture,  data sharing, storage,  data analysis and report production. For the purpose of this workshop, we shall be concentrating on data analysis. </a:t>
            </a:r>
          </a:p>
          <a:p>
            <a:pPr algn="ctr" fontAlgn="base">
              <a:spcBef>
                <a:spcPct val="0"/>
              </a:spcBef>
              <a:spcAft>
                <a:spcPct val="0"/>
              </a:spcAft>
            </a:pPr>
            <a:endParaRPr lang="en-US" sz="2800" b="1" dirty="0">
              <a:latin typeface="Bookman Old Style" pitchFamily="18" charset="0"/>
              <a:ea typeface="Calibri" pitchFamily="34" charset="0"/>
              <a:cs typeface="Times New Roman" pitchFamily="18" charset="0"/>
            </a:endParaRPr>
          </a:p>
        </p:txBody>
      </p:sp>
    </p:spTree>
    <p:extLst>
      <p:ext uri="{BB962C8B-B14F-4D97-AF65-F5344CB8AC3E}">
        <p14:creationId xmlns:p14="http://schemas.microsoft.com/office/powerpoint/2010/main" val="3873210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8425" y="1859340"/>
            <a:ext cx="9635318" cy="5262979"/>
          </a:xfrm>
          <a:prstGeom prst="rect">
            <a:avLst/>
          </a:prstGeom>
        </p:spPr>
        <p:txBody>
          <a:bodyPr wrap="square">
            <a:spAutoFit/>
          </a:bodyPr>
          <a:lstStyle/>
          <a:p>
            <a:pPr algn="just"/>
            <a:r>
              <a:rPr lang="en-US" sz="2800" b="1" dirty="0"/>
              <a:t>Data Analysis</a:t>
            </a:r>
            <a:r>
              <a:rPr lang="en-US" sz="2800" dirty="0"/>
              <a:t> is the process of systematically applying statistical and/or logical techniques to describe and illustrate, condense and recap, and evaluate data.  There are two major types ; Exploratory and descriptive data analyses and Inferential data analysis. Exploratory data analysis explores the data by inspecting the distribution of each variable. Descriptive statistics are used to describe the basic features of the data in a study and can be in form of table, charts and cross tabulation. Inferential data analysis provides a way of drawing inductive inferences from data and distinguishing the signal (the phenomenon of interest) from the noise (statistical fluctuations) present in the data </a:t>
            </a:r>
            <a:r>
              <a:rPr lang="en-US" sz="2800" dirty="0" err="1"/>
              <a:t>Shamoo</a:t>
            </a:r>
            <a:r>
              <a:rPr lang="en-US" sz="2800" dirty="0"/>
              <a:t> and </a:t>
            </a:r>
            <a:r>
              <a:rPr lang="en-US" sz="2800" dirty="0" err="1"/>
              <a:t>Resnik</a:t>
            </a:r>
            <a:r>
              <a:rPr lang="en-US" sz="2800" dirty="0"/>
              <a:t> (2003).</a:t>
            </a:r>
          </a:p>
        </p:txBody>
      </p:sp>
    </p:spTree>
    <p:extLst>
      <p:ext uri="{BB962C8B-B14F-4D97-AF65-F5344CB8AC3E}">
        <p14:creationId xmlns:p14="http://schemas.microsoft.com/office/powerpoint/2010/main" val="2380219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050877" y="531951"/>
            <a:ext cx="9553433"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3200" b="1" dirty="0" smtClean="0"/>
              <a:t>2. </a:t>
            </a:r>
            <a:r>
              <a:rPr lang="en-US" sz="3200" dirty="0"/>
              <a:t>It is important to ensure data integrity and accuracy as well as use of appropriate statistical tool before carrying out data analysis. A violation of data integrity rule and improper statistical analyses distort scientific findings, mislead casual readers (Shepard, 2002), and may negatively influence the public perception of research. Integrity issues are just as relevant to analysis of non-statistical data as well.</a:t>
            </a:r>
          </a:p>
          <a:p>
            <a:endParaRPr lang="en-US" sz="3200" b="1" dirty="0" smtClean="0"/>
          </a:p>
          <a:p>
            <a:endParaRPr lang="en-US" sz="3200" b="1" dirty="0" smtClean="0"/>
          </a:p>
          <a:p>
            <a:pPr algn="ctr" fontAlgn="base">
              <a:spcBef>
                <a:spcPct val="0"/>
              </a:spcBef>
              <a:spcAft>
                <a:spcPct val="0"/>
              </a:spcAft>
            </a:pPr>
            <a:endParaRPr lang="en-US" sz="3200" b="1" dirty="0" smtClean="0">
              <a:latin typeface="Bookman Old Style" pitchFamily="18" charset="0"/>
              <a:cs typeface="Times New Roman" pitchFamily="18" charset="0"/>
            </a:endParaRPr>
          </a:p>
        </p:txBody>
      </p:sp>
    </p:spTree>
    <p:extLst>
      <p:ext uri="{BB962C8B-B14F-4D97-AF65-F5344CB8AC3E}">
        <p14:creationId xmlns:p14="http://schemas.microsoft.com/office/powerpoint/2010/main" val="4215946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643" y="616226"/>
            <a:ext cx="10754139" cy="707886"/>
          </a:xfrm>
          <a:prstGeom prst="rect">
            <a:avLst/>
          </a:prstGeom>
        </p:spPr>
        <p:txBody>
          <a:bodyPr wrap="square">
            <a:spAutoFit/>
          </a:bodyPr>
          <a:lstStyle/>
          <a:p>
            <a:pPr marL="457200" lvl="0" indent="-457200">
              <a:buFont typeface="Arial" pitchFamily="34" charset="0"/>
              <a:buChar char="•"/>
            </a:pPr>
            <a:r>
              <a:rPr lang="en-US" sz="4000" dirty="0"/>
              <a:t>Dynamics of  Measurement and Scaling</a:t>
            </a:r>
          </a:p>
        </p:txBody>
      </p:sp>
      <p:pic>
        <p:nvPicPr>
          <p:cNvPr id="3" name="Content Placeholder 5" descr="http://www.socialresearchmethods.net/kb/Assets/images/measlev2.gif"/>
          <p:cNvPicPr>
            <a:picLocks/>
          </p:cNvPicPr>
          <p:nvPr/>
        </p:nvPicPr>
        <p:blipFill>
          <a:blip r:embed="rId2"/>
          <a:srcRect/>
          <a:stretch>
            <a:fillRect/>
          </a:stretch>
        </p:blipFill>
        <p:spPr bwMode="auto">
          <a:xfrm>
            <a:off x="3071019" y="1300766"/>
            <a:ext cx="6742682" cy="5422005"/>
          </a:xfrm>
          <a:prstGeom prst="rect">
            <a:avLst/>
          </a:prstGeom>
          <a:noFill/>
          <a:ln w="9525">
            <a:noFill/>
            <a:miter lim="800000"/>
            <a:headEnd/>
            <a:tailEnd/>
          </a:ln>
        </p:spPr>
      </p:pic>
    </p:spTree>
    <p:extLst>
      <p:ext uri="{BB962C8B-B14F-4D97-AF65-F5344CB8AC3E}">
        <p14:creationId xmlns:p14="http://schemas.microsoft.com/office/powerpoint/2010/main" val="1000491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6835" y="1028343"/>
            <a:ext cx="11171582" cy="6001643"/>
          </a:xfrm>
          <a:prstGeom prst="rect">
            <a:avLst/>
          </a:prstGeom>
        </p:spPr>
        <p:txBody>
          <a:bodyPr wrap="square">
            <a:spAutoFit/>
          </a:bodyPr>
          <a:lstStyle/>
          <a:p>
            <a:pPr algn="just"/>
            <a:r>
              <a:rPr lang="en-US" sz="3200" b="1" dirty="0"/>
              <a:t>N</a:t>
            </a:r>
            <a:r>
              <a:rPr lang="en-US" sz="3200" b="1" dirty="0" smtClean="0"/>
              <a:t>ominal scale</a:t>
            </a:r>
            <a:r>
              <a:rPr lang="en-US" sz="3200" dirty="0" smtClean="0"/>
              <a:t>:</a:t>
            </a:r>
          </a:p>
          <a:p>
            <a:pPr algn="just"/>
            <a:r>
              <a:rPr lang="en-US" sz="3200" dirty="0"/>
              <a:t>A nominal scale is the simplest type of scale. The numbers or letters assigned to objects serve as labels.</a:t>
            </a:r>
          </a:p>
          <a:p>
            <a:r>
              <a:rPr lang="en-US" sz="3200" dirty="0"/>
              <a:t>Mention some examples of nominal scale</a:t>
            </a:r>
            <a:r>
              <a:rPr lang="en-US" sz="3200" dirty="0" smtClean="0"/>
              <a:t>.</a:t>
            </a:r>
          </a:p>
          <a:p>
            <a:endParaRPr lang="en-US" sz="3200" dirty="0"/>
          </a:p>
          <a:p>
            <a:r>
              <a:rPr lang="en-US" sz="3200" b="1" dirty="0"/>
              <a:t>An ordinal </a:t>
            </a:r>
            <a:r>
              <a:rPr lang="en-US" sz="3200" b="1" dirty="0" smtClean="0"/>
              <a:t>scale:</a:t>
            </a:r>
            <a:endParaRPr lang="en-US" sz="3200" b="1" dirty="0"/>
          </a:p>
          <a:p>
            <a:pPr algn="just"/>
            <a:endParaRPr lang="en-US" sz="3200" dirty="0" smtClean="0"/>
          </a:p>
          <a:p>
            <a:pPr algn="just">
              <a:buFont typeface="Wingdings" panose="05000000000000000000" pitchFamily="2" charset="2"/>
              <a:buChar char="§"/>
            </a:pPr>
            <a:r>
              <a:rPr lang="en-US" sz="3200" dirty="0"/>
              <a:t>An ordinal scale arranges objects in an ordered relationship. </a:t>
            </a:r>
          </a:p>
          <a:p>
            <a:pPr algn="just">
              <a:buFont typeface="Wingdings" panose="05000000000000000000" pitchFamily="2" charset="2"/>
              <a:buChar char="§"/>
            </a:pPr>
            <a:r>
              <a:rPr lang="en-US" sz="3200" dirty="0"/>
              <a:t>Most ordinal scales are obtained through ranking.</a:t>
            </a:r>
          </a:p>
          <a:p>
            <a:pPr algn="just">
              <a:buFont typeface="Wingdings" panose="05000000000000000000" pitchFamily="2" charset="2"/>
              <a:buChar char="§"/>
            </a:pPr>
            <a:r>
              <a:rPr lang="en-US" sz="3200" dirty="0"/>
              <a:t> Ordinal scales answers the question of whether objects possess more or less of what is </a:t>
            </a:r>
            <a:r>
              <a:rPr lang="en-US" sz="3200" dirty="0" smtClean="0"/>
              <a:t>being. Give four examples.</a:t>
            </a:r>
            <a:endParaRPr lang="en-US" sz="3200" dirty="0"/>
          </a:p>
          <a:p>
            <a:endParaRPr lang="en-US" sz="3200" dirty="0"/>
          </a:p>
        </p:txBody>
      </p:sp>
    </p:spTree>
    <p:extLst>
      <p:ext uri="{BB962C8B-B14F-4D97-AF65-F5344CB8AC3E}">
        <p14:creationId xmlns:p14="http://schemas.microsoft.com/office/powerpoint/2010/main" val="824066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6835" y="272979"/>
            <a:ext cx="11171582" cy="1077218"/>
          </a:xfrm>
          <a:prstGeom prst="rect">
            <a:avLst/>
          </a:prstGeom>
        </p:spPr>
        <p:txBody>
          <a:bodyPr wrap="square">
            <a:spAutoFit/>
          </a:bodyPr>
          <a:lstStyle/>
          <a:p>
            <a:endParaRPr lang="en-US" sz="3200" b="1" dirty="0"/>
          </a:p>
          <a:p>
            <a:pPr marL="571500" indent="-571500"/>
            <a:endParaRPr lang="en-US" sz="3200" b="1" dirty="0" smtClean="0"/>
          </a:p>
        </p:txBody>
      </p:sp>
      <p:sp>
        <p:nvSpPr>
          <p:cNvPr id="3" name="Rectangle 2"/>
          <p:cNvSpPr/>
          <p:nvPr/>
        </p:nvSpPr>
        <p:spPr>
          <a:xfrm>
            <a:off x="736979" y="1165531"/>
            <a:ext cx="5563573" cy="646331"/>
          </a:xfrm>
          <a:prstGeom prst="rect">
            <a:avLst/>
          </a:prstGeom>
        </p:spPr>
        <p:txBody>
          <a:bodyPr wrap="square">
            <a:spAutoFit/>
          </a:bodyPr>
          <a:lstStyle/>
          <a:p>
            <a:r>
              <a:rPr lang="en-US" sz="3600" b="1" dirty="0" smtClean="0"/>
              <a:t>Interval </a:t>
            </a:r>
            <a:r>
              <a:rPr lang="en-US" sz="3600" b="1" dirty="0"/>
              <a:t>scales</a:t>
            </a:r>
          </a:p>
        </p:txBody>
      </p:sp>
      <p:sp>
        <p:nvSpPr>
          <p:cNvPr id="5" name="Rectangle 4"/>
          <p:cNvSpPr/>
          <p:nvPr/>
        </p:nvSpPr>
        <p:spPr>
          <a:xfrm>
            <a:off x="736978" y="1767006"/>
            <a:ext cx="9457899" cy="3539430"/>
          </a:xfrm>
          <a:prstGeom prst="rect">
            <a:avLst/>
          </a:prstGeom>
        </p:spPr>
        <p:txBody>
          <a:bodyPr wrap="square">
            <a:spAutoFit/>
          </a:bodyPr>
          <a:lstStyle/>
          <a:p>
            <a:pPr algn="just"/>
            <a:r>
              <a:rPr lang="en-US" sz="3200" dirty="0"/>
              <a:t>In interval scales, the numbers obtained represent equal increment of the attribute being measured. They also measure the order or distance in units of equal intervals. The location of </a:t>
            </a:r>
            <a:r>
              <a:rPr lang="en-US" sz="3200" dirty="0" smtClean="0"/>
              <a:t>the </a:t>
            </a:r>
            <a:r>
              <a:rPr lang="en-US" sz="3200" dirty="0"/>
              <a:t>zero point in interval scale is </a:t>
            </a:r>
            <a:r>
              <a:rPr lang="en-US" sz="3200" dirty="0" smtClean="0"/>
              <a:t>arbitrary. Examples include temperature in degree Fahrenheit.</a:t>
            </a:r>
            <a:endParaRPr lang="en-US" sz="3200" dirty="0"/>
          </a:p>
          <a:p>
            <a:pPr algn="just"/>
            <a:endParaRPr lang="en-US" sz="3200" dirty="0"/>
          </a:p>
        </p:txBody>
      </p:sp>
    </p:spTree>
    <p:extLst>
      <p:ext uri="{BB962C8B-B14F-4D97-AF65-F5344CB8AC3E}">
        <p14:creationId xmlns:p14="http://schemas.microsoft.com/office/powerpoint/2010/main" val="3699094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2158</TotalTime>
  <Words>1135</Words>
  <Application>Microsoft Office PowerPoint</Application>
  <PresentationFormat>Widescreen</PresentationFormat>
  <Paragraphs>128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Bookman Old Style</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Ratio Scale</vt:lpstr>
      <vt:lpstr>Types of scales and their properties  </vt:lpstr>
      <vt:lpstr>Data Preparation </vt:lpstr>
      <vt:lpstr>Data editing</vt:lpstr>
      <vt:lpstr> Data coding: Translates responses into values suitable for computer entry and statistical analysis.  </vt:lpstr>
      <vt:lpstr>Data cleaning</vt:lpstr>
      <vt:lpstr>Data Analysis</vt:lpstr>
      <vt:lpstr>Descriptive Data Analysis  </vt:lpstr>
      <vt:lpstr>Common Inferential Statistics</vt:lpstr>
      <vt:lpstr>Demonstration of Statistical Analysis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Godsent Nnaemeka Nnaji</dc:creator>
  <cp:lastModifiedBy>USER</cp:lastModifiedBy>
  <cp:revision>342</cp:revision>
  <dcterms:created xsi:type="dcterms:W3CDTF">2014-02-27T21:32:32Z</dcterms:created>
  <dcterms:modified xsi:type="dcterms:W3CDTF">2021-08-25T08:18:24Z</dcterms:modified>
</cp:coreProperties>
</file>