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handoutMasterIdLst>
    <p:handoutMasterId r:id="rId23"/>
  </p:handoutMasterIdLst>
  <p:sldIdLst>
    <p:sldId id="370" r:id="rId4"/>
    <p:sldId id="362" r:id="rId5"/>
    <p:sldId id="339" r:id="rId6"/>
    <p:sldId id="363" r:id="rId8"/>
    <p:sldId id="340" r:id="rId9"/>
    <p:sldId id="371" r:id="rId10"/>
    <p:sldId id="372" r:id="rId11"/>
    <p:sldId id="386" r:id="rId12"/>
    <p:sldId id="373" r:id="rId13"/>
    <p:sldId id="387" r:id="rId14"/>
    <p:sldId id="374" r:id="rId15"/>
    <p:sldId id="375" r:id="rId16"/>
    <p:sldId id="388" r:id="rId17"/>
    <p:sldId id="342" r:id="rId18"/>
    <p:sldId id="367" r:id="rId19"/>
    <p:sldId id="385" r:id="rId20"/>
    <p:sldId id="376" r:id="rId21"/>
    <p:sldId id="3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B1D"/>
    <a:srgbClr val="9BC9EF"/>
    <a:srgbClr val="D7D7D7"/>
    <a:srgbClr val="D83B01"/>
    <a:srgbClr val="C8C8C8"/>
    <a:srgbClr val="DD462F"/>
    <a:srgbClr val="0078D7"/>
    <a:srgbClr val="898E8C"/>
    <a:srgbClr val="DFCCBE"/>
    <a:srgbClr val="D2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E3FDE45-AF77-4B5C-9715-49D594BDF05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30" autoAdjust="0"/>
    <p:restoredTop sz="95903" autoAdjust="0"/>
  </p:normalViewPr>
  <p:slideViewPr>
    <p:cSldViewPr snapToGrid="0">
      <p:cViewPr>
        <p:scale>
          <a:sx n="66" d="100"/>
          <a:sy n="66" d="100"/>
        </p:scale>
        <p:origin x="-1104" y="-5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Restructure</a:t>
            </a:r>
            <a:r>
              <a:rPr lang="en-US" baseline="0" dirty="0"/>
              <a:t> and add first </a:t>
            </a:r>
            <a:r>
              <a:rPr lang="en-US" baseline="0" dirty="0" err="1"/>
              <a:t>offine</a:t>
            </a:r>
            <a:r>
              <a:rPr lang="en-US" baseline="0" dirty="0"/>
              <a:t>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Rename the Heading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Restructure</a:t>
            </a:r>
            <a:r>
              <a:rPr lang="en-US" baseline="0" dirty="0"/>
              <a:t> and add first </a:t>
            </a:r>
            <a:r>
              <a:rPr lang="en-US" baseline="0" dirty="0" err="1"/>
              <a:t>offine</a:t>
            </a:r>
            <a:r>
              <a:rPr lang="en-US" baseline="0" dirty="0"/>
              <a:t>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first </a:t>
            </a:r>
            <a:r>
              <a:rPr lang="en-US" dirty="0" err="1"/>
              <a:t>offine</a:t>
            </a:r>
            <a:r>
              <a:rPr lang="en-US" dirty="0"/>
              <a:t>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first </a:t>
            </a:r>
            <a:r>
              <a:rPr lang="en-US" dirty="0" err="1"/>
              <a:t>offine</a:t>
            </a:r>
            <a:r>
              <a:rPr lang="en-US" dirty="0"/>
              <a:t>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first </a:t>
            </a:r>
            <a:r>
              <a:rPr lang="en-US" dirty="0" err="1"/>
              <a:t>offine</a:t>
            </a:r>
            <a:r>
              <a:rPr lang="en-US" dirty="0"/>
              <a:t>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first </a:t>
            </a:r>
            <a:r>
              <a:rPr lang="en-US" dirty="0" err="1"/>
              <a:t>offine</a:t>
            </a:r>
            <a:r>
              <a:rPr lang="en-US" dirty="0"/>
              <a:t>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first </a:t>
            </a:r>
            <a:r>
              <a:rPr lang="en-US" dirty="0" err="1"/>
              <a:t>offine</a:t>
            </a:r>
            <a:r>
              <a:rPr lang="en-US" dirty="0"/>
              <a:t>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first </a:t>
            </a:r>
            <a:r>
              <a:rPr lang="en-US" dirty="0" err="1"/>
              <a:t>offine</a:t>
            </a:r>
            <a:r>
              <a:rPr lang="en-US" dirty="0"/>
              <a:t>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Rename the Heading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ffice desk with laptop in the center surrounded by paper, pen, pencils, and other office item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718924" y="3394610"/>
            <a:ext cx="9473076" cy="20232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39632" y="3850504"/>
            <a:ext cx="7611908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12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44038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440382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Slide Number Placeholder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</a:fld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</a:fld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8" name="Content Placeholder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9" name="Content Placeholder 2"/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30" name="Content Placeholder 2"/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Freeform: Shape 12"/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/>
          <p:cNvSpPr txBox="1"/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44038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  <a:p>
            <a:pPr lvl="5"/>
            <a:r>
              <a:rPr lang="en-US" dirty="0"/>
              <a:t>Sixth level</a:t>
            </a:r>
            <a:endParaRPr lang="en-US" dirty="0"/>
          </a:p>
          <a:p>
            <a:pPr lvl="6"/>
            <a:r>
              <a:rPr lang="en-US" dirty="0"/>
              <a:t>Seventh level</a:t>
            </a:r>
            <a:endParaRPr lang="en-US" dirty="0"/>
          </a:p>
          <a:p>
            <a:pPr lvl="7"/>
            <a:r>
              <a:rPr lang="en-US" dirty="0"/>
              <a:t>Eighth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3adeb1bb-e947-4e56-80b1-0423193c919b.jpg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 t="2465" b="24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sym typeface="+mn-ea"/>
              </a:rPr>
              <a:t>NAVIGATING THE ONLINE ENTREPRENUERSHIP PROGRAM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52600" y="1235710"/>
            <a:ext cx="10079990" cy="55213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000" dirty="0" smtClean="0"/>
              <a:t> On the course/program page of your choice, you’d find a well detailed information on the page. Click on the ‘Register for Course” </a:t>
            </a:r>
            <a:endParaRPr lang="en-US" sz="3000" dirty="0"/>
          </a:p>
        </p:txBody>
      </p:sp>
      <p:pic>
        <p:nvPicPr>
          <p:cNvPr id="2" name="Content Placeholder 1" descr="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625215" y="2783840"/>
            <a:ext cx="6024880" cy="3875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sym typeface="+mn-ea"/>
              </a:rPr>
              <a:t>NAVIGATING THE ONLINE ENTREPRENUERSHIP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246505"/>
            <a:ext cx="10076815" cy="5499735"/>
          </a:xfrm>
        </p:spPr>
        <p:txBody>
          <a:bodyPr>
            <a:normAutofit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/>
              <a:t> Next is the payment page showing if you want to pay online or bank payment</a:t>
            </a:r>
            <a:endParaRPr lang="en-US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/>
              <a:t> On the same page down below shows you an option for Token</a:t>
            </a:r>
            <a:endParaRPr lang="en-US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/>
              <a:t> Proceed to input the Token Key issued to you at the Dean’s office</a:t>
            </a:r>
            <a:endParaRPr lang="en-US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/>
              <a:t> Once you use this Token, the Course/Program becomes automatically free and you get enrolled instantly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sym typeface="+mn-ea"/>
              </a:rPr>
              <a:t>NAVIGATING THE ONLINE ENTREPRENUERSHIP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183005"/>
            <a:ext cx="10080625" cy="56178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/>
              <a:t> Another pictorial image of what the page looks like</a:t>
            </a:r>
            <a:br>
              <a:rPr lang="en-US" sz="3000" dirty="0" smtClean="0"/>
            </a:br>
            <a:endParaRPr lang="en-US" sz="3000" dirty="0" smtClean="0"/>
          </a:p>
        </p:txBody>
      </p:sp>
      <p:pic>
        <p:nvPicPr>
          <p:cNvPr id="6" name="Content Placeholder 5" descr="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067175" y="1906270"/>
            <a:ext cx="4695190" cy="480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sym typeface="+mn-ea"/>
              </a:rPr>
              <a:t>NAVIGATING THE ONLINE ENTREPRENUERSHIP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261110"/>
            <a:ext cx="10079990" cy="45923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000" dirty="0" smtClean="0"/>
              <a:t> After enrolling, navigate back to the User Account and click on “Enter Virtual Classroom” as shown below</a:t>
            </a:r>
            <a:endParaRPr lang="en-US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</a:pPr>
            <a:endParaRPr lang="en-US" sz="3000" dirty="0"/>
          </a:p>
        </p:txBody>
      </p:sp>
      <p:pic>
        <p:nvPicPr>
          <p:cNvPr id="4" name="Content Placeholder 3" descr="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096770" y="2340610"/>
            <a:ext cx="9391650" cy="431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B83B1D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sym typeface="+mn-ea"/>
              </a:rPr>
              <a:t>NAVIGATING THE ONLINE ENTREPRENUERSHIP PROGRAM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52600" y="1156970"/>
            <a:ext cx="10136505" cy="46964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  <a:ea typeface="Bookman Old Style" panose="02050604050505020204" charset="0"/>
                <a:cs typeface="Bookman Old Style" panose="02050604050505020204" charset="0"/>
              </a:rPr>
              <a:t>This directly takes you to the Virtual Classroom, click on the top right corner labeled “My Courses” to access your course/program.</a:t>
            </a:r>
            <a:br>
              <a:rPr lang="en-US" sz="3000" dirty="0">
                <a:solidFill>
                  <a:schemeClr val="tx1"/>
                </a:solidFill>
                <a:ea typeface="Bookman Old Style" panose="02050604050505020204" charset="0"/>
                <a:cs typeface="Bookman Old Style" panose="02050604050505020204" charset="0"/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856230" y="2622550"/>
            <a:ext cx="8101965" cy="41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B83B1D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sym typeface="+mn-ea"/>
              </a:rPr>
              <a:t>NAVIGATING THE ONLINE ENTREPRENUERSHIP PROGRAM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52600" y="1270000"/>
            <a:ext cx="10080625" cy="544449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en-US" sz="3000" dirty="0">
                <a:solidFill>
                  <a:schemeClr val="tx1"/>
                </a:solidFill>
              </a:rPr>
              <a:t>That action tkes you to your dashbaord that showcases your course or program courses as the case may be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en-US" sz="3000" dirty="0">
                <a:solidFill>
                  <a:schemeClr val="tx1"/>
                </a:solidFill>
              </a:rPr>
              <a:t>Click on any to start course</a:t>
            </a:r>
            <a:br>
              <a:rPr lang="en-US" sz="30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283460" y="3036570"/>
            <a:ext cx="9612630" cy="329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/>
          <p:nvPr>
            <p:ph sz="quarter" idx="13"/>
          </p:nvPr>
        </p:nvSpPr>
        <p:spPr>
          <a:xfrm>
            <a:off x="1752600" y="1444625"/>
            <a:ext cx="10076815" cy="5060315"/>
          </a:xfrm>
        </p:spPr>
        <p:txBody>
          <a:bodyPr/>
          <a:p>
            <a:pPr marL="457200" indent="-457200">
              <a:buFont typeface="Wingdings" panose="05000000000000000000" charset="0"/>
              <a:buChar char="ü"/>
            </a:pPr>
            <a:r>
              <a:rPr lang="en-US" sz="3000"/>
              <a:t>These courses were designed to accomodate your day to day activities so you have access to them 24/7</a:t>
            </a:r>
            <a:endParaRPr lang="en-US" sz="3000"/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000"/>
              <a:t>All you need is your personal computers, tables or smartphones and internet</a:t>
            </a:r>
            <a:endParaRPr lang="en-US" sz="3000"/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000"/>
              <a:t>They also contain well detailed step by step practical videos of how it’s done</a:t>
            </a:r>
            <a:endParaRPr lang="en-US" sz="3000"/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000"/>
              <a:t>Upon completion, you get awarded a UNN Diploma or Profeciency Certificate as the case may be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/>
          <p:nvPr>
            <p:ph sz="half" idx="1"/>
          </p:nvPr>
        </p:nvSpPr>
        <p:spPr>
          <a:xfrm>
            <a:off x="1752600" y="1501775"/>
            <a:ext cx="10079990" cy="4351655"/>
          </a:xfrm>
        </p:spPr>
        <p:txBody>
          <a:bodyPr/>
          <a:p>
            <a:pPr marL="457200" indent="-457200">
              <a:buFont typeface="Wingdings" panose="05000000000000000000" charset="0"/>
              <a:buChar char="ü"/>
            </a:pPr>
            <a:r>
              <a:rPr lang="en-US" sz="3000"/>
              <a:t>For further information, please contact: </a:t>
            </a:r>
            <a:br>
              <a:rPr lang="en-US" sz="3000"/>
            </a:br>
            <a:br>
              <a:rPr lang="en-US" sz="3000"/>
            </a:br>
            <a:r>
              <a:rPr lang="en-US" sz="3000"/>
              <a:t>09075215361, </a:t>
            </a:r>
            <a:br>
              <a:rPr lang="en-US" sz="3000"/>
            </a:br>
            <a:br>
              <a:rPr lang="en-US" sz="3000"/>
            </a:br>
            <a:r>
              <a:rPr lang="en-US" sz="3000"/>
              <a:t>09050938078, </a:t>
            </a:r>
            <a:br>
              <a:rPr lang="en-US" sz="3000"/>
            </a:br>
            <a:br>
              <a:rPr lang="en-US" sz="3000"/>
            </a:br>
            <a:r>
              <a:rPr lang="en-US" sz="3000"/>
              <a:t>08035631219.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KSMART SOLUTIONS</a:t>
            </a:r>
            <a:endParaRPr lang="en-US" dirty="0"/>
          </a:p>
        </p:txBody>
      </p:sp>
      <p:sp>
        <p:nvSpPr>
          <p:cNvPr id="2" name="Content Placeholder 1"/>
          <p:cNvSpPr/>
          <p:nvPr>
            <p:ph sz="quarter" idx="13"/>
          </p:nvPr>
        </p:nvSpPr>
        <p:spPr/>
        <p:txBody>
          <a:bodyPr/>
          <a:p>
            <a:pPr algn="ctr"/>
            <a:endParaRPr lang="en-US" sz="4400"/>
          </a:p>
          <a:p>
            <a:pPr algn="ctr"/>
            <a:endParaRPr lang="en-US" sz="4400"/>
          </a:p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lide1.jpg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 l="15079" r="15079"/>
          <a:stretch>
            <a:fillRect/>
          </a:stretch>
        </p:blipFill>
        <p:spPr>
          <a:xfrm>
            <a:off x="760397" y="-203306"/>
            <a:ext cx="12192001" cy="6858000"/>
          </a:xfrm>
        </p:spPr>
      </p:pic>
      <p:grpSp>
        <p:nvGrpSpPr>
          <p:cNvPr id="3" name="Group 2" descr="decorative element"/>
          <p:cNvGrpSpPr/>
          <p:nvPr/>
        </p:nvGrpSpPr>
        <p:grpSpPr>
          <a:xfrm>
            <a:off x="-308659" y="-1101969"/>
            <a:ext cx="9894276" cy="7959969"/>
            <a:chOff x="-4" y="0"/>
            <a:chExt cx="8310869" cy="6858000"/>
          </a:xfrm>
        </p:grpSpPr>
        <p:sp>
          <p:nvSpPr>
            <p:cNvPr id="33" name="Parallelogram 32"/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 flipH="1" flipV="1">
              <a:off x="-4" y="169496"/>
              <a:ext cx="8310869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31" name="Title 30"/>
          <p:cNvSpPr>
            <a:spLocks noGrp="1"/>
          </p:cNvSpPr>
          <p:nvPr>
            <p:ph type="ctrTitle"/>
          </p:nvPr>
        </p:nvSpPr>
        <p:spPr>
          <a:xfrm>
            <a:off x="0" y="-484969"/>
            <a:ext cx="8569570" cy="4968602"/>
          </a:xfrm>
        </p:spPr>
        <p:txBody>
          <a:bodyPr/>
          <a:lstStyle/>
          <a:p>
            <a:pPr algn="ctr" defTabSz="1955800">
              <a:spcAft>
                <a:spcPct val="35000"/>
              </a:spcAft>
            </a:pPr>
            <a:b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HANDS ON TRAINING ON UNN E-LEARNING PLATFORM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by</a:t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ENGR. CHISOM ANEKE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br>
              <a:rPr lang="en-US" smtClean="0">
                <a:sym typeface="+mn-ea"/>
              </a:rPr>
            </a:b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208" y="383791"/>
            <a:ext cx="11309348" cy="640080"/>
          </a:xfrm>
          <a:solidFill>
            <a:srgbClr val="B83B1D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Who we are</a:t>
            </a:r>
            <a:endParaRPr lang="en-US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1755648" y="1294725"/>
            <a:ext cx="10074908" cy="499634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>
                <a:sym typeface="+mn-ea"/>
              </a:rPr>
              <a:t>I am Engr. </a:t>
            </a:r>
            <a:r>
              <a:rPr lang="en-US" sz="3000" dirty="0" err="1" smtClean="0">
                <a:sym typeface="+mn-ea"/>
              </a:rPr>
              <a:t>Chisom</a:t>
            </a:r>
            <a:r>
              <a:rPr lang="en-US" sz="3000" dirty="0" smtClean="0">
                <a:sym typeface="+mn-ea"/>
              </a:rPr>
              <a:t> </a:t>
            </a:r>
            <a:r>
              <a:rPr lang="en-US" sz="3000" dirty="0" err="1" smtClean="0">
                <a:sym typeface="+mn-ea"/>
              </a:rPr>
              <a:t>Aneke</a:t>
            </a:r>
            <a:r>
              <a:rPr lang="en-US" sz="3000" dirty="0" smtClean="0">
                <a:sym typeface="+mn-ea"/>
              </a:rPr>
              <a:t> </a:t>
            </a:r>
            <a:r>
              <a:rPr lang="en-US" sz="3000" dirty="0" err="1" smtClean="0">
                <a:sym typeface="+mn-ea"/>
              </a:rPr>
              <a:t>Kanayo</a:t>
            </a:r>
            <a:r>
              <a:rPr lang="en-US" sz="3000" dirty="0" smtClean="0">
                <a:sym typeface="+mn-ea"/>
              </a:rPr>
              <a:t>, a Software Architect and System Administrator of </a:t>
            </a:r>
            <a:r>
              <a:rPr lang="en-US" sz="3000" dirty="0" err="1" smtClean="0">
                <a:sym typeface="+mn-ea"/>
              </a:rPr>
              <a:t>KSmart</a:t>
            </a:r>
            <a:r>
              <a:rPr lang="en-US" sz="3000" dirty="0" smtClean="0">
                <a:sym typeface="+mn-ea"/>
              </a:rPr>
              <a:t> Solutions Intl’ Ltd.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chemeClr val="tx1"/>
                </a:solidFill>
              </a:rPr>
              <a:t>KSmart is an Education Technology Company Headquartered in New York, United States.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chemeClr val="tx1"/>
                </a:solidFill>
              </a:rPr>
              <a:t>We Provide Enterprise Software Applications and Related Services to the Education Industry.   </a:t>
            </a:r>
            <a:endParaRPr lang="en-US" sz="3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3200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208" y="383791"/>
            <a:ext cx="11309348" cy="640080"/>
          </a:xfrm>
          <a:solidFill>
            <a:srgbClr val="B83B1D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KSMART SOLUTIONS</a:t>
            </a:r>
            <a:endParaRPr lang="en-US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1755648" y="1294725"/>
            <a:ext cx="10074908" cy="5563275"/>
          </a:xfrm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err="1" smtClean="0">
                <a:solidFill>
                  <a:schemeClr val="tx1"/>
                </a:solidFill>
              </a:rPr>
              <a:t>KSmart</a:t>
            </a:r>
            <a:r>
              <a:rPr lang="en-US" sz="3000" dirty="0" smtClean="0">
                <a:solidFill>
                  <a:schemeClr val="tx1"/>
                </a:solidFill>
              </a:rPr>
              <a:t> Solutions have designed and implemented a customized </a:t>
            </a:r>
            <a:r>
              <a:rPr lang="en-US" sz="3000" dirty="0" smtClean="0">
                <a:solidFill>
                  <a:schemeClr val="tx1"/>
                </a:solidFill>
              </a:rPr>
              <a:t>E</a:t>
            </a:r>
            <a:r>
              <a:rPr lang="en-US" sz="3000" dirty="0" smtClean="0">
                <a:solidFill>
                  <a:schemeClr val="tx1"/>
                </a:solidFill>
              </a:rPr>
              <a:t>-Learning E</a:t>
            </a:r>
            <a:r>
              <a:rPr lang="en-US" sz="3000" dirty="0" smtClean="0">
                <a:solidFill>
                  <a:schemeClr val="tx1"/>
                </a:solidFill>
              </a:rPr>
              <a:t>ntrepreneurship Platform for the University of Nigeria, Nsukka.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chemeClr val="tx1"/>
                </a:solidFill>
              </a:rPr>
              <a:t>The University SPGS have also adopted this entrepreneurial programs </a:t>
            </a:r>
            <a:endParaRPr lang="en-US" sz="3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</a:pPr>
            <a:endParaRPr lang="en-US" sz="3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NAVIGATING THE ONLINE ENTREPRENUERSHIP PROGRAM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52600" y="1191260"/>
            <a:ext cx="10079990" cy="5565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/>
              <a:t> Visit www.elearning.unn.edu.ng</a:t>
            </a:r>
            <a:endParaRPr lang="en-US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/>
              <a:t> Click on ‘REGISTER’ and fill in the necessary feilds</a:t>
            </a:r>
            <a:endParaRPr lang="en-US" sz="3000" dirty="0"/>
          </a:p>
          <a:p>
            <a:pPr>
              <a:lnSpc>
                <a:spcPct val="150000"/>
              </a:lnSpc>
              <a:buFont typeface="Wingdings" panose="05000000000000000000" pitchFamily="2" charset="2"/>
            </a:pPr>
            <a:endParaRPr lang="en-US" sz="3000" dirty="0"/>
          </a:p>
        </p:txBody>
      </p:sp>
      <p:pic>
        <p:nvPicPr>
          <p:cNvPr id="2" name="Content Placeholder 1" descr="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314575" y="2921635"/>
            <a:ext cx="7432040" cy="372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sym typeface="+mn-ea"/>
              </a:rPr>
              <a:t>NAVIGATING THE ONLINE ENTREPRENUERSHIP PROGRAM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9052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After succesfully creating an account, delegently read through the ”User Account Quick Guide”</a:t>
            </a:r>
            <a:endParaRPr lang="en-US" sz="32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</a:pPr>
            <a:endParaRPr lang="en-US" sz="32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 Click on “Got it!” after reading through the Quick Guide and this takes you to your User Account</a:t>
            </a:r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sym typeface="+mn-ea"/>
              </a:rPr>
              <a:t>NAVIGATING THE ONLINE ENTREPRENUERSHIP PROGRAM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52600" y="1484630"/>
            <a:ext cx="10196830" cy="52724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/>
              <a:t> On the User Account Page, click on “COURSES” as shown below</a:t>
            </a:r>
            <a:endParaRPr lang="en-US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</a:pPr>
            <a:endParaRPr lang="en-US" sz="3000" dirty="0" smtClean="0"/>
          </a:p>
        </p:txBody>
      </p:sp>
      <p:pic>
        <p:nvPicPr>
          <p:cNvPr id="2" name="Content Placeholder 1" descr="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835785" y="3016885"/>
            <a:ext cx="9317990" cy="351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sym typeface="+mn-ea"/>
              </a:rPr>
              <a:t>NAVIGATING THE ONLINE ENTREPRENUERSHIP PROGRAM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52600" y="1444751"/>
            <a:ext cx="10076688" cy="52523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/>
              <a:t> This button takes you to the different schools on the platform</a:t>
            </a:r>
            <a:endParaRPr lang="en-US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/>
              <a:t> Click on the ‘UNN Enterprise Acquisition School’ and navigate through the courses and programs </a:t>
            </a:r>
            <a:endParaRPr lang="en-US" sz="3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/>
              <a:t> Choose the course or program of your choice from the list provided below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sym typeface="+mn-ea"/>
              </a:rPr>
              <a:t>NAVIGATING THE ONLINE ENTREPRENUERSHIP PROGRAM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752600" y="1444751"/>
            <a:ext cx="10076688" cy="52523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en-US" sz="2200" dirty="0" smtClean="0"/>
              <a:t>1. Cosmetology production </a:t>
            </a:r>
            <a:br>
              <a:rPr lang="en-US" sz="2200" dirty="0" smtClean="0"/>
            </a:br>
            <a:r>
              <a:rPr lang="en-US" sz="2200" dirty="0" smtClean="0"/>
              <a:t>2. Confectionary production</a:t>
            </a:r>
            <a:br>
              <a:rPr lang="en-US" sz="2200" dirty="0" smtClean="0"/>
            </a:br>
            <a:r>
              <a:rPr lang="en-US" sz="2200" dirty="0" smtClean="0"/>
              <a:t>3. Crop production                  </a:t>
            </a:r>
            <a:br>
              <a:rPr lang="en-US" sz="2200" dirty="0" smtClean="0"/>
            </a:br>
            <a:r>
              <a:rPr lang="en-US" sz="2200" dirty="0" smtClean="0"/>
              <a:t>4. Pig production</a:t>
            </a:r>
            <a:br>
              <a:rPr lang="en-US" sz="2200" dirty="0" smtClean="0"/>
            </a:br>
            <a:r>
              <a:rPr lang="en-US" sz="2200" dirty="0" smtClean="0"/>
              <a:t>5. Poultry production</a:t>
            </a:r>
            <a:br>
              <a:rPr lang="en-US" sz="2200" dirty="0" smtClean="0"/>
            </a:br>
            <a:r>
              <a:rPr lang="en-US" sz="2200" dirty="0" smtClean="0"/>
              <a:t>6. Sheep/Goat production</a:t>
            </a:r>
            <a:br>
              <a:rPr lang="en-US" sz="2200" dirty="0" smtClean="0"/>
            </a:br>
            <a:r>
              <a:rPr lang="en-US" sz="2200" dirty="0" smtClean="0"/>
              <a:t>7. Grasscutter production</a:t>
            </a:r>
            <a:br>
              <a:rPr lang="en-US" sz="2200" dirty="0" smtClean="0"/>
            </a:br>
            <a:r>
              <a:rPr lang="en-US" sz="2200" dirty="0" smtClean="0"/>
              <a:t>8. Fish farming/Fish culture</a:t>
            </a:r>
            <a:br>
              <a:rPr lang="en-US" sz="2200" dirty="0" smtClean="0"/>
            </a:br>
            <a:r>
              <a:rPr lang="en-US" sz="2200" dirty="0" smtClean="0"/>
              <a:t>9. Snail farming</a:t>
            </a:r>
            <a:br>
              <a:rPr lang="en-US" sz="2200" dirty="0" smtClean="0"/>
            </a:br>
            <a:r>
              <a:rPr lang="en-US" sz="2200" dirty="0" smtClean="0"/>
              <a:t>10. Online and networking business</a:t>
            </a:r>
            <a:endParaRPr lang="en-US" sz="2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D83B0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34A90"/>
      </a:hlink>
      <a:folHlink>
        <a:srgbClr val="6F3B55"/>
      </a:folHlink>
    </a:clrScheme>
    <a:fontScheme name="Custom 7">
      <a:majorFont>
        <a:latin typeface="Cambr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3253</Words>
  <Application>WPS Presentation</Application>
  <PresentationFormat>Custom</PresentationFormat>
  <Paragraphs>88</Paragraphs>
  <Slides>18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SimSun</vt:lpstr>
      <vt:lpstr>Wingdings</vt:lpstr>
      <vt:lpstr>Corbel</vt:lpstr>
      <vt:lpstr>Calibri Light</vt:lpstr>
      <vt:lpstr>Century</vt:lpstr>
      <vt:lpstr>Microsoft YaHei</vt:lpstr>
      <vt:lpstr>Arial Unicode MS</vt:lpstr>
      <vt:lpstr>Calibri</vt:lpstr>
      <vt:lpstr>Bookman Old Style</vt:lpstr>
      <vt:lpstr>Calibri Light</vt:lpstr>
      <vt:lpstr>Segoe UI</vt:lpstr>
      <vt:lpstr>Cambria</vt:lpstr>
      <vt:lpstr>Wingdings</vt:lpstr>
      <vt:lpstr>Making Templates Accessible</vt:lpstr>
      <vt:lpstr>Office Theme</vt:lpstr>
      <vt:lpstr>PowerPoint 演示文稿</vt:lpstr>
      <vt:lpstr> PRESENTATION ON THE IMPLEMENTATION OF HYBRID GENERAL STUDIES &amp; ONLINE ENTREPRENEURSHIP </vt:lpstr>
      <vt:lpstr>Who we are</vt:lpstr>
      <vt:lpstr>KSMART SOLUTIONS UNIQUE AND STRATEGIC APPEAL </vt:lpstr>
      <vt:lpstr>UNDERSTANDING THE ONLINE ENTREPRENUERSHIP PROGRAM</vt:lpstr>
      <vt:lpstr>OBJECTIVES OF THE ONLINE ENTREPRENUERSHIP PROGRAM</vt:lpstr>
      <vt:lpstr>UNDERSTANDING THE GS HYBRID/BLENDED LEARNING SYSTEM</vt:lpstr>
      <vt:lpstr>UNDERSTANDING THE GS HYBRID/BLENDED LEARNING SYSTEM</vt:lpstr>
      <vt:lpstr>OBJECTIVES OF THE GS HYBRID/BLENDED LEARNING SYSTEM</vt:lpstr>
      <vt:lpstr>OBJECTIVES OF THE GS HYBRID/BLENDED LEARNING SYSTEM</vt:lpstr>
      <vt:lpstr>BENEFITS TO STUDENTS</vt:lpstr>
      <vt:lpstr>BENEFITS TO LECTURERS</vt:lpstr>
      <vt:lpstr>BENEFITS TO LECTURERS</vt:lpstr>
      <vt:lpstr>WHY KSMART?</vt:lpstr>
      <vt:lpstr>WHY KSMART?</vt:lpstr>
      <vt:lpstr>GS E-LEARNING HUB by KSMART SOLUTIONS</vt:lpstr>
      <vt:lpstr>GS E-LEARNING HUB by KSMART SOLUTIONS</vt:lpstr>
      <vt:lpstr>GS E-LEARNING HUB by KSMART SOLUTIONS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A.S.A.C</dc:title>
  <dc:creator>innoc</dc:creator>
  <cp:lastModifiedBy>suppo</cp:lastModifiedBy>
  <cp:revision>213</cp:revision>
  <dcterms:created xsi:type="dcterms:W3CDTF">2018-07-02T08:39:00Z</dcterms:created>
  <dcterms:modified xsi:type="dcterms:W3CDTF">2021-08-30T23:34:41Z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C8B63E9F4B1449D0B834B057143DED43</vt:lpwstr>
  </property>
</Properties>
</file>