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4" r:id="rId3"/>
    <p:sldId id="315" r:id="rId4"/>
    <p:sldId id="316" r:id="rId5"/>
    <p:sldId id="390" r:id="rId6"/>
    <p:sldId id="317" r:id="rId7"/>
    <p:sldId id="367" r:id="rId8"/>
    <p:sldId id="387" r:id="rId9"/>
    <p:sldId id="388" r:id="rId10"/>
    <p:sldId id="384" r:id="rId11"/>
    <p:sldId id="368" r:id="rId12"/>
    <p:sldId id="369" r:id="rId13"/>
    <p:sldId id="365" r:id="rId14"/>
    <p:sldId id="386" r:id="rId15"/>
    <p:sldId id="385" r:id="rId16"/>
    <p:sldId id="383" r:id="rId17"/>
    <p:sldId id="370" r:id="rId18"/>
    <p:sldId id="371" r:id="rId19"/>
    <p:sldId id="373" r:id="rId20"/>
    <p:sldId id="374" r:id="rId21"/>
    <p:sldId id="375" r:id="rId22"/>
    <p:sldId id="376" r:id="rId23"/>
    <p:sldId id="380" r:id="rId24"/>
    <p:sldId id="379" r:id="rId25"/>
    <p:sldId id="381" r:id="rId26"/>
    <p:sldId id="366" r:id="rId27"/>
    <p:sldId id="284" r:id="rId28"/>
    <p:sldId id="389" r:id="rId29"/>
    <p:sldId id="28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p:scale>
          <a:sx n="82" d="100"/>
          <a:sy n="82" d="100"/>
        </p:scale>
        <p:origin x="174"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A3FE3A7-457C-446E-A9E5-D8492D883269}" type="datetimeFigureOut">
              <a:rPr lang="en-US" smtClean="0"/>
              <a:pPr/>
              <a:t>8/25/2021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930193-8D17-44EE-819D-920A6509B5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3FE3A7-457C-446E-A9E5-D8492D88326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3FE3A7-457C-446E-A9E5-D8492D88326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3FE3A7-457C-446E-A9E5-D8492D883269}" type="datetimeFigureOut">
              <a:rPr lang="en-US" smtClean="0"/>
              <a:pPr/>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A3FE3A7-457C-446E-A9E5-D8492D883269}" type="datetimeFigureOut">
              <a:rPr lang="en-US" smtClean="0"/>
              <a:pPr/>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FE3A7-457C-446E-A9E5-D8492D883269}" type="datetimeFigureOut">
              <a:rPr lang="en-US" smtClean="0"/>
              <a:pPr/>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3FE3A7-457C-446E-A9E5-D8492D88326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3FE3A7-457C-446E-A9E5-D8492D88326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C9930193-8D17-44EE-819D-920A6509B538}"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3FE3A7-457C-446E-A9E5-D8492D883269}" type="datetimeFigureOut">
              <a:rPr lang="en-US" smtClean="0"/>
              <a:pPr/>
              <a:t>8/25/2021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930193-8D17-44EE-819D-920A6509B538}"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turnitin.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guides.turnitin.com/01_Manuals_and_Guides/Student/Classic_Student_User_Guide/17_Similarity_Check"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2" y="983413"/>
            <a:ext cx="9143999"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UNIVERSITY OF NIGERIA, NSUKKA</a:t>
            </a: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 SCHOOL OF POSTGRADUATE STUDIES</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Access to Electronic Resources and use of Turnitin for Similarity Check: A Vehicle for Expanding the Frontiers of Academic Integrity</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i="1" dirty="0">
                <a:latin typeface="Bookman Old Style" pitchFamily="18" charset="0"/>
                <a:ea typeface="Calibri" pitchFamily="34" charset="0"/>
                <a:cs typeface="Times New Roman" pitchFamily="18" charset="0"/>
              </a:rPr>
              <a:t>Dr S C UKWOMA</a:t>
            </a:r>
            <a:endParaRPr lang="en-US" sz="2800" b="1" dirty="0"/>
          </a:p>
          <a:p>
            <a:pPr algn="ctr"/>
            <a:r>
              <a:rPr lang="en-US" sz="2800" b="1" dirty="0"/>
              <a:t>Nnamdi Azikiwe Library UNN</a:t>
            </a:r>
          </a:p>
          <a:p>
            <a:pPr algn="ctr"/>
            <a:r>
              <a:rPr lang="en-US" sz="2800" b="1" dirty="0"/>
              <a:t>scholar.ukwoma@unn.edu.ng</a:t>
            </a:r>
          </a:p>
        </p:txBody>
      </p:sp>
    </p:spTree>
    <p:extLst>
      <p:ext uri="{BB962C8B-B14F-4D97-AF65-F5344CB8AC3E}">
        <p14:creationId xmlns:p14="http://schemas.microsoft.com/office/powerpoint/2010/main" val="121871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8D2D04-3D11-43C1-B69E-9D7D68582C29}"/>
              </a:ext>
            </a:extLst>
          </p:cNvPr>
          <p:cNvSpPr txBox="1"/>
          <p:nvPr/>
        </p:nvSpPr>
        <p:spPr>
          <a:xfrm>
            <a:off x="2144485" y="490946"/>
            <a:ext cx="8504465" cy="584775"/>
          </a:xfrm>
          <a:prstGeom prst="rect">
            <a:avLst/>
          </a:prstGeom>
          <a:noFill/>
        </p:spPr>
        <p:txBody>
          <a:bodyPr wrap="square" rtlCol="0">
            <a:spAutoFit/>
          </a:bodyPr>
          <a:lstStyle/>
          <a:p>
            <a:r>
              <a:rPr lang="en-US" sz="3200" b="1" dirty="0"/>
              <a:t>Evaluate your information resources  </a:t>
            </a:r>
          </a:p>
        </p:txBody>
      </p:sp>
      <p:graphicFrame>
        <p:nvGraphicFramePr>
          <p:cNvPr id="5" name="Table 5">
            <a:extLst>
              <a:ext uri="{FF2B5EF4-FFF2-40B4-BE49-F238E27FC236}">
                <a16:creationId xmlns:a16="http://schemas.microsoft.com/office/drawing/2014/main" id="{EC6BD326-969B-4EB9-A56E-AC289844DAF6}"/>
              </a:ext>
            </a:extLst>
          </p:cNvPr>
          <p:cNvGraphicFramePr>
            <a:graphicFrameLocks noGrp="1"/>
          </p:cNvGraphicFramePr>
          <p:nvPr>
            <p:extLst>
              <p:ext uri="{D42A27DB-BD31-4B8C-83A1-F6EECF244321}">
                <p14:modId xmlns:p14="http://schemas.microsoft.com/office/powerpoint/2010/main" val="2885851895"/>
              </p:ext>
            </p:extLst>
          </p:nvPr>
        </p:nvGraphicFramePr>
        <p:xfrm>
          <a:off x="819150" y="1172308"/>
          <a:ext cx="10716360" cy="5334292"/>
        </p:xfrm>
        <a:graphic>
          <a:graphicData uri="http://schemas.openxmlformats.org/drawingml/2006/table">
            <a:tbl>
              <a:tblPr firstRow="1" bandRow="1">
                <a:tableStyleId>{5C22544A-7EE6-4342-B048-85BDC9FD1C3A}</a:tableStyleId>
              </a:tblPr>
              <a:tblGrid>
                <a:gridCol w="2143272">
                  <a:extLst>
                    <a:ext uri="{9D8B030D-6E8A-4147-A177-3AD203B41FA5}">
                      <a16:colId xmlns:a16="http://schemas.microsoft.com/office/drawing/2014/main" val="1086942564"/>
                    </a:ext>
                  </a:extLst>
                </a:gridCol>
                <a:gridCol w="2143272">
                  <a:extLst>
                    <a:ext uri="{9D8B030D-6E8A-4147-A177-3AD203B41FA5}">
                      <a16:colId xmlns:a16="http://schemas.microsoft.com/office/drawing/2014/main" val="2622786544"/>
                    </a:ext>
                  </a:extLst>
                </a:gridCol>
                <a:gridCol w="2143272">
                  <a:extLst>
                    <a:ext uri="{9D8B030D-6E8A-4147-A177-3AD203B41FA5}">
                      <a16:colId xmlns:a16="http://schemas.microsoft.com/office/drawing/2014/main" val="2686045652"/>
                    </a:ext>
                  </a:extLst>
                </a:gridCol>
                <a:gridCol w="2143272">
                  <a:extLst>
                    <a:ext uri="{9D8B030D-6E8A-4147-A177-3AD203B41FA5}">
                      <a16:colId xmlns:a16="http://schemas.microsoft.com/office/drawing/2014/main" val="3348005782"/>
                    </a:ext>
                  </a:extLst>
                </a:gridCol>
                <a:gridCol w="2143272">
                  <a:extLst>
                    <a:ext uri="{9D8B030D-6E8A-4147-A177-3AD203B41FA5}">
                      <a16:colId xmlns:a16="http://schemas.microsoft.com/office/drawing/2014/main" val="33654113"/>
                    </a:ext>
                  </a:extLst>
                </a:gridCol>
              </a:tblGrid>
              <a:tr h="453232">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874254206"/>
                  </a:ext>
                </a:extLst>
              </a:tr>
              <a:tr h="453232">
                <a:tc>
                  <a:txBody>
                    <a:bodyPr/>
                    <a:lstStyle/>
                    <a:p>
                      <a:r>
                        <a:rPr lang="en-US" dirty="0"/>
                        <a:t>Authority </a:t>
                      </a:r>
                    </a:p>
                  </a:txBody>
                  <a:tcPr/>
                </a:tc>
                <a:tc>
                  <a:txBody>
                    <a:bodyPr/>
                    <a:lstStyle/>
                    <a:p>
                      <a:r>
                        <a:rPr lang="en-US" dirty="0"/>
                        <a:t>Accuracy </a:t>
                      </a:r>
                    </a:p>
                  </a:txBody>
                  <a:tcPr/>
                </a:tc>
                <a:tc>
                  <a:txBody>
                    <a:bodyPr/>
                    <a:lstStyle/>
                    <a:p>
                      <a:r>
                        <a:rPr lang="en-US" dirty="0"/>
                        <a:t>Objectivity </a:t>
                      </a:r>
                    </a:p>
                  </a:txBody>
                  <a:tcPr/>
                </a:tc>
                <a:tc>
                  <a:txBody>
                    <a:bodyPr/>
                    <a:lstStyle/>
                    <a:p>
                      <a:r>
                        <a:rPr lang="en-US" dirty="0"/>
                        <a:t>Coverage </a:t>
                      </a:r>
                    </a:p>
                  </a:txBody>
                  <a:tcPr/>
                </a:tc>
                <a:tc>
                  <a:txBody>
                    <a:bodyPr/>
                    <a:lstStyle/>
                    <a:p>
                      <a:r>
                        <a:rPr lang="en-US" dirty="0"/>
                        <a:t>Currency </a:t>
                      </a:r>
                    </a:p>
                  </a:txBody>
                  <a:tcPr/>
                </a:tc>
                <a:extLst>
                  <a:ext uri="{0D108BD9-81ED-4DB2-BD59-A6C34878D82A}">
                    <a16:rowId xmlns:a16="http://schemas.microsoft.com/office/drawing/2014/main" val="399650931"/>
                  </a:ext>
                </a:extLst>
              </a:tr>
              <a:tr h="659464">
                <a:tc>
                  <a:txBody>
                    <a:bodyPr/>
                    <a:lstStyle/>
                    <a:p>
                      <a:r>
                        <a:rPr lang="en-US" dirty="0"/>
                        <a:t>Who is the author</a:t>
                      </a:r>
                    </a:p>
                  </a:txBody>
                  <a:tcPr/>
                </a:tc>
                <a:tc>
                  <a:txBody>
                    <a:bodyPr/>
                    <a:lstStyle/>
                    <a:p>
                      <a:r>
                        <a:rPr lang="en-US" dirty="0"/>
                        <a:t>Is the information-based facts</a:t>
                      </a:r>
                    </a:p>
                  </a:txBody>
                  <a:tcPr/>
                </a:tc>
                <a:tc>
                  <a:txBody>
                    <a:bodyPr/>
                    <a:lstStyle/>
                    <a:p>
                      <a:r>
                        <a:rPr lang="en-US" dirty="0"/>
                        <a:t>How objective is the information</a:t>
                      </a:r>
                    </a:p>
                  </a:txBody>
                  <a:tcPr/>
                </a:tc>
                <a:tc>
                  <a:txBody>
                    <a:bodyPr/>
                    <a:lstStyle/>
                    <a:p>
                      <a:r>
                        <a:rPr lang="en-US" dirty="0"/>
                        <a:t>Is the </a:t>
                      </a:r>
                      <a:r>
                        <a:rPr lang="en-US"/>
                        <a:t>coverage basic</a:t>
                      </a:r>
                    </a:p>
                  </a:txBody>
                  <a:tcPr/>
                </a:tc>
                <a:tc>
                  <a:txBody>
                    <a:bodyPr/>
                    <a:lstStyle/>
                    <a:p>
                      <a:r>
                        <a:rPr lang="en-US" dirty="0"/>
                        <a:t>The date of publication</a:t>
                      </a:r>
                    </a:p>
                  </a:txBody>
                  <a:tcPr/>
                </a:tc>
                <a:extLst>
                  <a:ext uri="{0D108BD9-81ED-4DB2-BD59-A6C34878D82A}">
                    <a16:rowId xmlns:a16="http://schemas.microsoft.com/office/drawing/2014/main" val="1504140350"/>
                  </a:ext>
                </a:extLst>
              </a:tr>
              <a:tr h="1224718">
                <a:tc>
                  <a:txBody>
                    <a:bodyPr/>
                    <a:lstStyle/>
                    <a:p>
                      <a:r>
                        <a:rPr lang="en-US" dirty="0"/>
                        <a:t>Is the author  affiliated to an institution </a:t>
                      </a:r>
                    </a:p>
                  </a:txBody>
                  <a:tcPr/>
                </a:tc>
                <a:tc>
                  <a:txBody>
                    <a:bodyPr/>
                    <a:lstStyle/>
                    <a:p>
                      <a:r>
                        <a:rPr lang="en-US" dirty="0"/>
                        <a:t>Is it published in a peer reviewed journal</a:t>
                      </a:r>
                    </a:p>
                  </a:txBody>
                  <a:tcPr/>
                </a:tc>
                <a:tc>
                  <a:txBody>
                    <a:bodyPr/>
                    <a:lstStyle/>
                    <a:p>
                      <a:r>
                        <a:rPr lang="en-US" dirty="0"/>
                        <a:t>Do you have an information about the publisher</a:t>
                      </a:r>
                    </a:p>
                  </a:txBody>
                  <a:tcPr/>
                </a:tc>
                <a:tc>
                  <a:txBody>
                    <a:bodyPr/>
                    <a:lstStyle/>
                    <a:p>
                      <a:r>
                        <a:rPr lang="en-US" dirty="0"/>
                        <a:t>Did they provide any link that explained the coverage</a:t>
                      </a:r>
                    </a:p>
                  </a:txBody>
                  <a:tcPr/>
                </a:tc>
                <a:tc>
                  <a:txBody>
                    <a:bodyPr/>
                    <a:lstStyle/>
                    <a:p>
                      <a:r>
                        <a:rPr lang="en-US" dirty="0"/>
                        <a:t>The last update on the website</a:t>
                      </a:r>
                    </a:p>
                  </a:txBody>
                  <a:tcPr/>
                </a:tc>
                <a:extLst>
                  <a:ext uri="{0D108BD9-81ED-4DB2-BD59-A6C34878D82A}">
                    <a16:rowId xmlns:a16="http://schemas.microsoft.com/office/drawing/2014/main" val="182869034"/>
                  </a:ext>
                </a:extLst>
              </a:tr>
              <a:tr h="942091">
                <a:tc>
                  <a:txBody>
                    <a:bodyPr/>
                    <a:lstStyle/>
                    <a:p>
                      <a:r>
                        <a:rPr lang="en-US" dirty="0"/>
                        <a:t>The educational background or experience</a:t>
                      </a:r>
                    </a:p>
                  </a:txBody>
                  <a:tcPr/>
                </a:tc>
                <a:tc>
                  <a:txBody>
                    <a:bodyPr/>
                    <a:lstStyle/>
                    <a:p>
                      <a:r>
                        <a:rPr lang="en-US" dirty="0"/>
                        <a:t>When was the last update</a:t>
                      </a:r>
                    </a:p>
                  </a:txBody>
                  <a:tcPr/>
                </a:tc>
                <a:tc>
                  <a:txBody>
                    <a:bodyPr/>
                    <a:lstStyle/>
                    <a:p>
                      <a:r>
                        <a:rPr lang="en-US" dirty="0"/>
                        <a:t>Is there any political under tune</a:t>
                      </a:r>
                    </a:p>
                  </a:txBody>
                  <a:tcPr/>
                </a:tc>
                <a:tc>
                  <a:txBody>
                    <a:bodyPr/>
                    <a:lstStyle/>
                    <a:p>
                      <a:r>
                        <a:rPr lang="en-US" dirty="0"/>
                        <a:t>What is the depth of the information</a:t>
                      </a:r>
                    </a:p>
                  </a:txBody>
                  <a:tcPr/>
                </a:tc>
                <a:tc>
                  <a:txBody>
                    <a:bodyPr/>
                    <a:lstStyle/>
                    <a:p>
                      <a:r>
                        <a:rPr lang="en-US" dirty="0"/>
                        <a:t>What of the links are they up to date</a:t>
                      </a:r>
                    </a:p>
                  </a:txBody>
                  <a:tcPr/>
                </a:tc>
                <a:extLst>
                  <a:ext uri="{0D108BD9-81ED-4DB2-BD59-A6C34878D82A}">
                    <a16:rowId xmlns:a16="http://schemas.microsoft.com/office/drawing/2014/main" val="2506005331"/>
                  </a:ext>
                </a:extLst>
              </a:tr>
              <a:tr h="942091">
                <a:tc>
                  <a:txBody>
                    <a:bodyPr/>
                    <a:lstStyle/>
                    <a:p>
                      <a:r>
                        <a:rPr lang="en-US" dirty="0"/>
                        <a:t>Area of specialty</a:t>
                      </a:r>
                    </a:p>
                  </a:txBody>
                  <a:tcPr/>
                </a:tc>
                <a:tc>
                  <a:txBody>
                    <a:bodyPr/>
                    <a:lstStyle/>
                    <a:p>
                      <a:r>
                        <a:rPr lang="en-US" dirty="0"/>
                        <a:t>How accurate is the information on the web page</a:t>
                      </a:r>
                    </a:p>
                  </a:txBody>
                  <a:tcPr/>
                </a:tc>
                <a:tc>
                  <a:txBody>
                    <a:bodyPr/>
                    <a:lstStyle/>
                    <a:p>
                      <a:r>
                        <a:rPr lang="en-US" dirty="0"/>
                        <a:t>Is it informing or persuasive </a:t>
                      </a:r>
                    </a:p>
                  </a:txBody>
                  <a:tcPr/>
                </a:tc>
                <a:tc>
                  <a:txBody>
                    <a:bodyPr/>
                    <a:lstStyle/>
                    <a:p>
                      <a:r>
                        <a:rPr lang="en-US" dirty="0"/>
                        <a:t>Are you satisfied with the information</a:t>
                      </a:r>
                    </a:p>
                  </a:txBody>
                  <a:tcPr/>
                </a:tc>
                <a:tc>
                  <a:txBody>
                    <a:bodyPr/>
                    <a:lstStyle/>
                    <a:p>
                      <a:endParaRPr lang="en-US"/>
                    </a:p>
                  </a:txBody>
                  <a:tcPr/>
                </a:tc>
                <a:extLst>
                  <a:ext uri="{0D108BD9-81ED-4DB2-BD59-A6C34878D82A}">
                    <a16:rowId xmlns:a16="http://schemas.microsoft.com/office/drawing/2014/main" val="380212976"/>
                  </a:ext>
                </a:extLst>
              </a:tr>
              <a:tr h="659464">
                <a:tc>
                  <a:txBody>
                    <a:bodyPr/>
                    <a:lstStyle/>
                    <a:p>
                      <a:r>
                        <a:rPr lang="en-US" dirty="0"/>
                        <a:t>Track record of research output </a:t>
                      </a:r>
                    </a:p>
                  </a:txBody>
                  <a:tcPr/>
                </a:tc>
                <a:tc>
                  <a:txBody>
                    <a:bodyPr/>
                    <a:lstStyle/>
                    <a:p>
                      <a:endParaRPr lang="en-US" dirty="0"/>
                    </a:p>
                  </a:txBody>
                  <a:tcPr/>
                </a:tc>
                <a:tc>
                  <a:txBody>
                    <a:bodyPr/>
                    <a:lstStyle/>
                    <a:p>
                      <a:r>
                        <a:rPr lang="en-US" dirty="0"/>
                        <a:t>The tune of the language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53158702"/>
                  </a:ext>
                </a:extLst>
              </a:tr>
            </a:tbl>
          </a:graphicData>
        </a:graphic>
      </p:graphicFrame>
      <p:sp>
        <p:nvSpPr>
          <p:cNvPr id="6" name="TextBox 5">
            <a:extLst>
              <a:ext uri="{FF2B5EF4-FFF2-40B4-BE49-F238E27FC236}">
                <a16:creationId xmlns:a16="http://schemas.microsoft.com/office/drawing/2014/main" id="{DDA0BEBF-0CD0-4364-859E-CF205126426C}"/>
              </a:ext>
            </a:extLst>
          </p:cNvPr>
          <p:cNvSpPr txBox="1"/>
          <p:nvPr/>
        </p:nvSpPr>
        <p:spPr>
          <a:xfrm>
            <a:off x="819150" y="6858000"/>
            <a:ext cx="6107372" cy="369332"/>
          </a:xfrm>
          <a:prstGeom prst="rect">
            <a:avLst/>
          </a:prstGeom>
          <a:noFill/>
        </p:spPr>
        <p:txBody>
          <a:bodyPr wrap="square">
            <a:spAutoFit/>
          </a:bodyPr>
          <a:lstStyle/>
          <a:p>
            <a:r>
              <a:rPr lang="en-US" dirty="0"/>
              <a:t>https://www.research4life.org/training/</a:t>
            </a:r>
          </a:p>
        </p:txBody>
      </p:sp>
    </p:spTree>
    <p:extLst>
      <p:ext uri="{BB962C8B-B14F-4D97-AF65-F5344CB8AC3E}">
        <p14:creationId xmlns:p14="http://schemas.microsoft.com/office/powerpoint/2010/main" val="192882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5025E-3708-4A5C-BA15-8962EAC1A265}"/>
              </a:ext>
            </a:extLst>
          </p:cNvPr>
          <p:cNvSpPr txBox="1"/>
          <p:nvPr/>
        </p:nvSpPr>
        <p:spPr>
          <a:xfrm>
            <a:off x="2264228" y="1197620"/>
            <a:ext cx="8011886" cy="4462760"/>
          </a:xfrm>
          <a:prstGeom prst="rect">
            <a:avLst/>
          </a:prstGeom>
          <a:noFill/>
        </p:spPr>
        <p:txBody>
          <a:bodyPr wrap="square" rtlCol="0">
            <a:spAutoFit/>
          </a:bodyPr>
          <a:lstStyle/>
          <a:p>
            <a:pPr eaLnBrk="1" hangingPunct="1"/>
            <a:r>
              <a:rPr lang="en-US" altLang="en-US" sz="3200" b="1" dirty="0"/>
              <a:t>Boolean Operatives</a:t>
            </a:r>
            <a:endParaRPr lang="en-GB" altLang="en-US" sz="3200" b="1" dirty="0"/>
          </a:p>
          <a:p>
            <a:pPr eaLnBrk="1" hangingPunct="1"/>
            <a:endParaRPr lang="en-GB" altLang="en-US" b="1" dirty="0"/>
          </a:p>
          <a:p>
            <a:pPr eaLnBrk="1" hangingPunct="1"/>
            <a:r>
              <a:rPr lang="en-GB" altLang="en-US" b="1" dirty="0"/>
              <a:t>AND</a:t>
            </a:r>
          </a:p>
          <a:p>
            <a:pPr lvl="1" eaLnBrk="1" hangingPunct="1"/>
            <a:r>
              <a:rPr lang="en-GB" altLang="en-US" dirty="0"/>
              <a:t>used to combine different concepts</a:t>
            </a:r>
          </a:p>
          <a:p>
            <a:pPr lvl="1" eaLnBrk="1" hangingPunct="1"/>
            <a:r>
              <a:rPr lang="en-GB" altLang="en-US" dirty="0"/>
              <a:t>It require that both term s should be in the same record</a:t>
            </a:r>
          </a:p>
          <a:p>
            <a:pPr lvl="1" eaLnBrk="1" hangingPunct="1"/>
            <a:r>
              <a:rPr lang="en-GB" altLang="en-US" dirty="0"/>
              <a:t>reduces the amount found</a:t>
            </a:r>
          </a:p>
          <a:p>
            <a:pPr eaLnBrk="1" hangingPunct="1"/>
            <a:r>
              <a:rPr lang="en-GB" altLang="en-US" b="1" dirty="0"/>
              <a:t>OR</a:t>
            </a:r>
          </a:p>
          <a:p>
            <a:pPr lvl="1" eaLnBrk="1" hangingPunct="1"/>
            <a:r>
              <a:rPr lang="en-GB" altLang="en-US" dirty="0"/>
              <a:t>used to cater for synonyms</a:t>
            </a:r>
          </a:p>
          <a:p>
            <a:pPr lvl="1" eaLnBrk="1" hangingPunct="1"/>
            <a:r>
              <a:rPr lang="en-GB" altLang="en-US" dirty="0"/>
              <a:t>Retrieves all records  with both concepts</a:t>
            </a:r>
          </a:p>
          <a:p>
            <a:pPr lvl="1" eaLnBrk="1" hangingPunct="1"/>
            <a:r>
              <a:rPr lang="en-GB" altLang="en-US" dirty="0"/>
              <a:t>increases the amount found</a:t>
            </a:r>
          </a:p>
          <a:p>
            <a:pPr lvl="1" eaLnBrk="1" hangingPunct="1"/>
            <a:endParaRPr lang="en-GB" altLang="en-US" dirty="0"/>
          </a:p>
          <a:p>
            <a:pPr eaLnBrk="1" hangingPunct="1"/>
            <a:r>
              <a:rPr lang="en-GB" altLang="en-US" b="1" dirty="0"/>
              <a:t>NOT </a:t>
            </a:r>
          </a:p>
          <a:p>
            <a:pPr lvl="1" eaLnBrk="1" hangingPunct="1"/>
            <a:r>
              <a:rPr lang="en-GB" altLang="en-US" dirty="0"/>
              <a:t>use when the same keyword has different meanings </a:t>
            </a:r>
          </a:p>
          <a:p>
            <a:pPr eaLnBrk="1" hangingPunct="1">
              <a:buFont typeface="Wingdings 2" panose="05020102010507070707" pitchFamily="18" charset="2"/>
              <a:buNone/>
            </a:pPr>
            <a:r>
              <a:rPr lang="en-US" altLang="en-US" dirty="0"/>
              <a:t>	-Excludes concept from the result</a:t>
            </a:r>
          </a:p>
          <a:p>
            <a:pPr lvl="1" eaLnBrk="1" hangingPunct="1"/>
            <a:endParaRPr lang="en-GB" altLang="en-US" dirty="0"/>
          </a:p>
        </p:txBody>
      </p:sp>
    </p:spTree>
    <p:extLst>
      <p:ext uri="{BB962C8B-B14F-4D97-AF65-F5344CB8AC3E}">
        <p14:creationId xmlns:p14="http://schemas.microsoft.com/office/powerpoint/2010/main" val="262233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252A8-26FC-4926-A7CF-B7ADD9A4DF74}"/>
              </a:ext>
            </a:extLst>
          </p:cNvPr>
          <p:cNvSpPr txBox="1"/>
          <p:nvPr/>
        </p:nvSpPr>
        <p:spPr>
          <a:xfrm>
            <a:off x="1071154" y="1672046"/>
            <a:ext cx="9274629" cy="4154984"/>
          </a:xfrm>
          <a:prstGeom prst="rect">
            <a:avLst/>
          </a:prstGeom>
          <a:noFill/>
        </p:spPr>
        <p:txBody>
          <a:bodyPr wrap="square" rtlCol="0">
            <a:spAutoFit/>
          </a:bodyPr>
          <a:lstStyle/>
          <a:p>
            <a:pPr eaLnBrk="1" hangingPunct="1"/>
            <a:r>
              <a:rPr lang="en-US" altLang="en-US" sz="3200" b="1" dirty="0"/>
              <a:t>Advanced search</a:t>
            </a:r>
          </a:p>
          <a:p>
            <a:pPr eaLnBrk="1" hangingPunct="1"/>
            <a:endParaRPr lang="en-US" altLang="en-US" dirty="0"/>
          </a:p>
          <a:p>
            <a:pPr eaLnBrk="1" hangingPunct="1"/>
            <a:r>
              <a:rPr lang="en-US" altLang="en-US" sz="2800" dirty="0"/>
              <a:t>In advanced search  you specify exactly the type of information you want to retrieve.</a:t>
            </a:r>
          </a:p>
          <a:p>
            <a:pPr eaLnBrk="1" hangingPunct="1"/>
            <a:r>
              <a:rPr lang="en-US" altLang="en-US" sz="2800" dirty="0"/>
              <a:t>Example, the type of document (pdf, ppt </a:t>
            </a:r>
            <a:r>
              <a:rPr lang="en-US" altLang="en-US" sz="2800" dirty="0" err="1"/>
              <a:t>Ms</a:t>
            </a:r>
            <a:r>
              <a:rPr lang="en-US" altLang="en-US" sz="2800" dirty="0"/>
              <a:t> word </a:t>
            </a:r>
            <a:r>
              <a:rPr lang="en-US" altLang="en-US" sz="2800" dirty="0" err="1"/>
              <a:t>etc</a:t>
            </a:r>
            <a:r>
              <a:rPr lang="en-US" altLang="en-US" sz="2800" dirty="0"/>
              <a:t>)</a:t>
            </a:r>
          </a:p>
          <a:p>
            <a:pPr eaLnBrk="1" hangingPunct="1"/>
            <a:r>
              <a:rPr lang="en-US" altLang="en-US" sz="2800" dirty="0"/>
              <a:t>The year</a:t>
            </a:r>
          </a:p>
          <a:p>
            <a:pPr eaLnBrk="1" hangingPunct="1"/>
            <a:r>
              <a:rPr lang="en-US" altLang="en-US" sz="2800" dirty="0"/>
              <a:t>Language</a:t>
            </a:r>
          </a:p>
          <a:p>
            <a:pPr eaLnBrk="1" hangingPunct="1"/>
            <a:r>
              <a:rPr lang="en-US" altLang="en-US" sz="2800" dirty="0"/>
              <a:t>Site  (  </a:t>
            </a:r>
            <a:r>
              <a:rPr lang="en-US" altLang="en-US" sz="2800" dirty="0" err="1"/>
              <a:t>e.g</a:t>
            </a:r>
            <a:r>
              <a:rPr lang="en-US" altLang="en-US" sz="2800" dirty="0"/>
              <a:t> ac., ng., com. )</a:t>
            </a:r>
          </a:p>
          <a:p>
            <a:pPr eaLnBrk="1" hangingPunct="1"/>
            <a:endParaRPr lang="en-US" altLang="en-US" sz="2800" dirty="0"/>
          </a:p>
          <a:p>
            <a:endParaRPr lang="en-US" dirty="0"/>
          </a:p>
        </p:txBody>
      </p:sp>
    </p:spTree>
    <p:extLst>
      <p:ext uri="{BB962C8B-B14F-4D97-AF65-F5344CB8AC3E}">
        <p14:creationId xmlns:p14="http://schemas.microsoft.com/office/powerpoint/2010/main" val="201297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643" y="616226"/>
            <a:ext cx="10754139" cy="2185214"/>
          </a:xfrm>
          <a:prstGeom prst="rect">
            <a:avLst/>
          </a:prstGeom>
        </p:spPr>
        <p:txBody>
          <a:bodyPr wrap="square">
            <a:spAutoFit/>
          </a:bodyPr>
          <a:lstStyle/>
          <a:p>
            <a:pPr algn="ctr" fontAlgn="base">
              <a:spcBef>
                <a:spcPct val="0"/>
              </a:spcBef>
              <a:spcAft>
                <a:spcPct val="0"/>
              </a:spcAft>
            </a:pPr>
            <a:endParaRPr lang="en-US" sz="40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4000" b="1" dirty="0">
                <a:latin typeface="Bookman Old Style" pitchFamily="18" charset="0"/>
                <a:ea typeface="Calibri" pitchFamily="34" charset="0"/>
                <a:cs typeface="Times New Roman" pitchFamily="18" charset="0"/>
              </a:rPr>
              <a:t>Search Strategies </a:t>
            </a:r>
          </a:p>
          <a:p>
            <a:pPr defTabSz="973138" fontAlgn="base">
              <a:spcBef>
                <a:spcPct val="0"/>
              </a:spcBef>
              <a:spcAft>
                <a:spcPct val="0"/>
              </a:spcAft>
              <a:tabLst>
                <a:tab pos="465138" algn="l"/>
              </a:tabLst>
            </a:pPr>
            <a:r>
              <a:rPr lang="en-US" altLang="en-US" sz="2800" dirty="0"/>
              <a:t>You can perform a simple search by using the </a:t>
            </a:r>
          </a:p>
          <a:p>
            <a:pPr defTabSz="973138" fontAlgn="base">
              <a:spcBef>
                <a:spcPct val="0"/>
              </a:spcBef>
              <a:spcAft>
                <a:spcPct val="0"/>
              </a:spcAft>
              <a:tabLst>
                <a:tab pos="465138" algn="l"/>
              </a:tabLst>
            </a:pPr>
            <a:r>
              <a:rPr lang="en-US" altLang="en-US" sz="2800" dirty="0"/>
              <a:t>keywords, subject or title</a:t>
            </a:r>
          </a:p>
        </p:txBody>
      </p:sp>
      <p:pic>
        <p:nvPicPr>
          <p:cNvPr id="4" name="Picture 3">
            <a:extLst>
              <a:ext uri="{FF2B5EF4-FFF2-40B4-BE49-F238E27FC236}">
                <a16:creationId xmlns:a16="http://schemas.microsoft.com/office/drawing/2014/main" id="{FD491A65-CD28-41C2-B60D-03C5DBD79411}"/>
              </a:ext>
            </a:extLst>
          </p:cNvPr>
          <p:cNvPicPr>
            <a:picLocks noChangeAspect="1"/>
          </p:cNvPicPr>
          <p:nvPr/>
        </p:nvPicPr>
        <p:blipFill rotWithShape="1">
          <a:blip r:embed="rId2"/>
          <a:srcRect l="20295" t="8965" r="19816" b="37445"/>
          <a:stretch/>
        </p:blipFill>
        <p:spPr>
          <a:xfrm>
            <a:off x="563218" y="3184614"/>
            <a:ext cx="7301753" cy="3673386"/>
          </a:xfrm>
          <a:prstGeom prst="rect">
            <a:avLst/>
          </a:prstGeom>
        </p:spPr>
      </p:pic>
    </p:spTree>
    <p:extLst>
      <p:ext uri="{BB962C8B-B14F-4D97-AF65-F5344CB8AC3E}">
        <p14:creationId xmlns:p14="http://schemas.microsoft.com/office/powerpoint/2010/main" val="100049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4ED66E8-E588-4E33-A314-E1C892875386}"/>
              </a:ext>
            </a:extLst>
          </p:cNvPr>
          <p:cNvPicPr>
            <a:picLocks noChangeAspect="1"/>
          </p:cNvPicPr>
          <p:nvPr/>
        </p:nvPicPr>
        <p:blipFill rotWithShape="1">
          <a:blip r:embed="rId2"/>
          <a:srcRect t="13753" r="16762" b="4459"/>
          <a:stretch/>
        </p:blipFill>
        <p:spPr>
          <a:xfrm>
            <a:off x="779489" y="839449"/>
            <a:ext cx="10148341" cy="5606322"/>
          </a:xfrm>
          <a:prstGeom prst="rect">
            <a:avLst/>
          </a:prstGeom>
        </p:spPr>
      </p:pic>
    </p:spTree>
    <p:extLst>
      <p:ext uri="{BB962C8B-B14F-4D97-AF65-F5344CB8AC3E}">
        <p14:creationId xmlns:p14="http://schemas.microsoft.com/office/powerpoint/2010/main" val="338644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0A34CF-8C9C-478E-B209-32606324B35F}"/>
              </a:ext>
            </a:extLst>
          </p:cNvPr>
          <p:cNvSpPr txBox="1"/>
          <p:nvPr/>
        </p:nvSpPr>
        <p:spPr>
          <a:xfrm>
            <a:off x="1018903" y="1214845"/>
            <a:ext cx="7393577" cy="584775"/>
          </a:xfrm>
          <a:prstGeom prst="rect">
            <a:avLst/>
          </a:prstGeom>
          <a:noFill/>
        </p:spPr>
        <p:txBody>
          <a:bodyPr wrap="square" rtlCol="0">
            <a:spAutoFit/>
          </a:bodyPr>
          <a:lstStyle/>
          <a:p>
            <a:r>
              <a:rPr lang="en-US" altLang="en-US" sz="3200" b="1" dirty="0"/>
              <a:t>How to modify your search</a:t>
            </a:r>
          </a:p>
        </p:txBody>
      </p:sp>
      <p:pic>
        <p:nvPicPr>
          <p:cNvPr id="6" name="Picture 5" descr="A picture containing text, screenshot, indoor&#10;&#10;Description automatically generated">
            <a:extLst>
              <a:ext uri="{FF2B5EF4-FFF2-40B4-BE49-F238E27FC236}">
                <a16:creationId xmlns:a16="http://schemas.microsoft.com/office/drawing/2014/main" id="{AD059CE9-E03E-471E-B4A7-D5ED77EAA379}"/>
              </a:ext>
            </a:extLst>
          </p:cNvPr>
          <p:cNvPicPr>
            <a:picLocks noChangeAspect="1"/>
          </p:cNvPicPr>
          <p:nvPr/>
        </p:nvPicPr>
        <p:blipFill rotWithShape="1">
          <a:blip r:embed="rId2"/>
          <a:srcRect l="15897" t="15429" r="35077" b="10714"/>
          <a:stretch/>
        </p:blipFill>
        <p:spPr>
          <a:xfrm>
            <a:off x="1018903" y="1795346"/>
            <a:ext cx="5977294" cy="5062654"/>
          </a:xfrm>
          <a:prstGeom prst="rect">
            <a:avLst/>
          </a:prstGeom>
        </p:spPr>
      </p:pic>
    </p:spTree>
    <p:extLst>
      <p:ext uri="{BB962C8B-B14F-4D97-AF65-F5344CB8AC3E}">
        <p14:creationId xmlns:p14="http://schemas.microsoft.com/office/powerpoint/2010/main" val="228305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FBBEB-4AFC-4E16-A894-2A70F25DD826}"/>
              </a:ext>
            </a:extLst>
          </p:cNvPr>
          <p:cNvSpPr txBox="1"/>
          <p:nvPr/>
        </p:nvSpPr>
        <p:spPr>
          <a:xfrm>
            <a:off x="1913844" y="242479"/>
            <a:ext cx="7733212" cy="584775"/>
          </a:xfrm>
          <a:prstGeom prst="rect">
            <a:avLst/>
          </a:prstGeom>
          <a:noFill/>
        </p:spPr>
        <p:txBody>
          <a:bodyPr wrap="square" rtlCol="0">
            <a:spAutoFit/>
          </a:bodyPr>
          <a:lstStyle/>
          <a:p>
            <a:r>
              <a:rPr lang="en-US" sz="3200" b="1" dirty="0"/>
              <a:t>Creating Google alert</a:t>
            </a:r>
          </a:p>
        </p:txBody>
      </p:sp>
      <p:pic>
        <p:nvPicPr>
          <p:cNvPr id="4" name="Picture 3">
            <a:extLst>
              <a:ext uri="{FF2B5EF4-FFF2-40B4-BE49-F238E27FC236}">
                <a16:creationId xmlns:a16="http://schemas.microsoft.com/office/drawing/2014/main" id="{8EB36279-5DEC-4C9B-91B8-4C0901C662FF}"/>
              </a:ext>
            </a:extLst>
          </p:cNvPr>
          <p:cNvPicPr>
            <a:picLocks noChangeAspect="1"/>
          </p:cNvPicPr>
          <p:nvPr/>
        </p:nvPicPr>
        <p:blipFill rotWithShape="1">
          <a:blip r:embed="rId2"/>
          <a:srcRect t="9885" r="34428" b="22463"/>
          <a:stretch/>
        </p:blipFill>
        <p:spPr>
          <a:xfrm>
            <a:off x="0" y="992777"/>
            <a:ext cx="7994469" cy="4637315"/>
          </a:xfrm>
          <a:prstGeom prst="rect">
            <a:avLst/>
          </a:prstGeom>
        </p:spPr>
      </p:pic>
      <p:pic>
        <p:nvPicPr>
          <p:cNvPr id="6" name="Picture 5" descr="Graphical user interface, text, application, Word&#10;&#10;Description automatically generated">
            <a:extLst>
              <a:ext uri="{FF2B5EF4-FFF2-40B4-BE49-F238E27FC236}">
                <a16:creationId xmlns:a16="http://schemas.microsoft.com/office/drawing/2014/main" id="{61B10531-D8B5-4C3B-9C47-E8C5FE0F9F47}"/>
              </a:ext>
            </a:extLst>
          </p:cNvPr>
          <p:cNvPicPr>
            <a:picLocks noChangeAspect="1"/>
          </p:cNvPicPr>
          <p:nvPr/>
        </p:nvPicPr>
        <p:blipFill rotWithShape="1">
          <a:blip r:embed="rId3"/>
          <a:srcRect t="14459" r="56719" b="50000"/>
          <a:stretch/>
        </p:blipFill>
        <p:spPr>
          <a:xfrm>
            <a:off x="2717619" y="2821577"/>
            <a:ext cx="5276850" cy="2436223"/>
          </a:xfrm>
          <a:prstGeom prst="rect">
            <a:avLst/>
          </a:prstGeom>
        </p:spPr>
      </p:pic>
      <p:sp>
        <p:nvSpPr>
          <p:cNvPr id="7" name="Arrow: Up 6">
            <a:extLst>
              <a:ext uri="{FF2B5EF4-FFF2-40B4-BE49-F238E27FC236}">
                <a16:creationId xmlns:a16="http://schemas.microsoft.com/office/drawing/2014/main" id="{AAB22313-38ED-4985-8502-56C1EF403D5B}"/>
              </a:ext>
            </a:extLst>
          </p:cNvPr>
          <p:cNvSpPr/>
          <p:nvPr/>
        </p:nvSpPr>
        <p:spPr>
          <a:xfrm>
            <a:off x="152400" y="1361258"/>
            <a:ext cx="323850" cy="543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73E49D-FCC9-496D-80E0-FCBA42FA4B77}"/>
              </a:ext>
            </a:extLst>
          </p:cNvPr>
          <p:cNvSpPr/>
          <p:nvPr/>
        </p:nvSpPr>
        <p:spPr>
          <a:xfrm>
            <a:off x="476250" y="2729592"/>
            <a:ext cx="323851" cy="543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5624DF36-617D-4584-B45F-3A81C765EBD9}"/>
              </a:ext>
            </a:extLst>
          </p:cNvPr>
          <p:cNvSpPr/>
          <p:nvPr/>
        </p:nvSpPr>
        <p:spPr>
          <a:xfrm>
            <a:off x="3476625" y="4714058"/>
            <a:ext cx="323850" cy="543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D11A93-9238-4D48-A67B-87C84F80C549}"/>
              </a:ext>
            </a:extLst>
          </p:cNvPr>
          <p:cNvPicPr>
            <a:picLocks noChangeAspect="1"/>
          </p:cNvPicPr>
          <p:nvPr/>
        </p:nvPicPr>
        <p:blipFill rotWithShape="1">
          <a:blip r:embed="rId4"/>
          <a:srcRect l="-1" t="17889" r="61251" b="42497"/>
          <a:stretch/>
        </p:blipFill>
        <p:spPr>
          <a:xfrm>
            <a:off x="7105650" y="3900079"/>
            <a:ext cx="4724400" cy="2715442"/>
          </a:xfrm>
          <a:prstGeom prst="rect">
            <a:avLst/>
          </a:prstGeom>
        </p:spPr>
      </p:pic>
      <p:sp>
        <p:nvSpPr>
          <p:cNvPr id="12" name="Rectangle: Rounded Corners 11">
            <a:extLst>
              <a:ext uri="{FF2B5EF4-FFF2-40B4-BE49-F238E27FC236}">
                <a16:creationId xmlns:a16="http://schemas.microsoft.com/office/drawing/2014/main" id="{BF494CC5-5E82-4D5E-821F-4A02A9CE8D24}"/>
              </a:ext>
            </a:extLst>
          </p:cNvPr>
          <p:cNvSpPr/>
          <p:nvPr/>
        </p:nvSpPr>
        <p:spPr>
          <a:xfrm>
            <a:off x="-87766" y="536666"/>
            <a:ext cx="733425" cy="584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Rounded Corners 14">
            <a:extLst>
              <a:ext uri="{FF2B5EF4-FFF2-40B4-BE49-F238E27FC236}">
                <a16:creationId xmlns:a16="http://schemas.microsoft.com/office/drawing/2014/main" id="{676ABB50-8DAC-455B-997B-60633196DD33}"/>
              </a:ext>
            </a:extLst>
          </p:cNvPr>
          <p:cNvSpPr/>
          <p:nvPr/>
        </p:nvSpPr>
        <p:spPr>
          <a:xfrm>
            <a:off x="1090609" y="1879312"/>
            <a:ext cx="3786191" cy="1327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a:p>
            <a:pPr algn="ctr"/>
            <a:r>
              <a:rPr lang="en-US" dirty="0"/>
              <a:t>Click on alert it show existing ones if  you have any, if not, click on create alert to create a new one </a:t>
            </a:r>
          </a:p>
        </p:txBody>
      </p:sp>
      <p:sp>
        <p:nvSpPr>
          <p:cNvPr id="16" name="Rectangle: Rounded Corners 15">
            <a:extLst>
              <a:ext uri="{FF2B5EF4-FFF2-40B4-BE49-F238E27FC236}">
                <a16:creationId xmlns:a16="http://schemas.microsoft.com/office/drawing/2014/main" id="{CC06F9F7-2E3F-4DB5-9A88-7E96806E1DA4}"/>
              </a:ext>
            </a:extLst>
          </p:cNvPr>
          <p:cNvSpPr/>
          <p:nvPr/>
        </p:nvSpPr>
        <p:spPr>
          <a:xfrm>
            <a:off x="3519489" y="3578814"/>
            <a:ext cx="1566862" cy="996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a:p>
            <a:pPr algn="ctr"/>
            <a:r>
              <a:rPr lang="en-US" dirty="0"/>
              <a:t>Click on create alert  </a:t>
            </a:r>
          </a:p>
        </p:txBody>
      </p:sp>
      <p:sp>
        <p:nvSpPr>
          <p:cNvPr id="17" name="Rectangle: Rounded Corners 16">
            <a:extLst>
              <a:ext uri="{FF2B5EF4-FFF2-40B4-BE49-F238E27FC236}">
                <a16:creationId xmlns:a16="http://schemas.microsoft.com/office/drawing/2014/main" id="{FC0198D8-F72B-4734-88FE-8114D3DFCD60}"/>
              </a:ext>
            </a:extLst>
          </p:cNvPr>
          <p:cNvSpPr/>
          <p:nvPr/>
        </p:nvSpPr>
        <p:spPr>
          <a:xfrm>
            <a:off x="8913631" y="3429000"/>
            <a:ext cx="1992494" cy="12958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a:p>
            <a:pPr algn="ctr"/>
            <a:r>
              <a:rPr lang="en-US" dirty="0"/>
              <a:t>Enter your alert query and the email address to receive the query </a:t>
            </a:r>
          </a:p>
        </p:txBody>
      </p:sp>
    </p:spTree>
    <p:extLst>
      <p:ext uri="{BB962C8B-B14F-4D97-AF65-F5344CB8AC3E}">
        <p14:creationId xmlns:p14="http://schemas.microsoft.com/office/powerpoint/2010/main" val="203048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A5932-63D9-467D-BF6B-9E4B463563AB}"/>
              </a:ext>
            </a:extLst>
          </p:cNvPr>
          <p:cNvSpPr txBox="1"/>
          <p:nvPr/>
        </p:nvSpPr>
        <p:spPr>
          <a:xfrm>
            <a:off x="1162594" y="535577"/>
            <a:ext cx="10097589" cy="584775"/>
          </a:xfrm>
          <a:prstGeom prst="rect">
            <a:avLst/>
          </a:prstGeom>
          <a:noFill/>
        </p:spPr>
        <p:txBody>
          <a:bodyPr wrap="square" rtlCol="0">
            <a:spAutoFit/>
          </a:bodyPr>
          <a:lstStyle/>
          <a:p>
            <a:r>
              <a:rPr lang="en-US" sz="3200" b="1" dirty="0"/>
              <a:t>Databases available at the Nnamdi Azikiwe Library</a:t>
            </a:r>
          </a:p>
        </p:txBody>
      </p:sp>
      <p:sp>
        <p:nvSpPr>
          <p:cNvPr id="11" name="Oval 10">
            <a:extLst>
              <a:ext uri="{FF2B5EF4-FFF2-40B4-BE49-F238E27FC236}">
                <a16:creationId xmlns:a16="http://schemas.microsoft.com/office/drawing/2014/main" id="{539072CC-4C8E-45BB-A4E4-F6B584C10A94}"/>
              </a:ext>
            </a:extLst>
          </p:cNvPr>
          <p:cNvSpPr/>
          <p:nvPr/>
        </p:nvSpPr>
        <p:spPr>
          <a:xfrm>
            <a:off x="3840481" y="600891"/>
            <a:ext cx="1188720" cy="454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1BBB0A3-45E8-4363-9E72-0402F594886A}"/>
              </a:ext>
            </a:extLst>
          </p:cNvPr>
          <p:cNvPicPr>
            <a:picLocks noChangeAspect="1"/>
          </p:cNvPicPr>
          <p:nvPr/>
        </p:nvPicPr>
        <p:blipFill rotWithShape="1">
          <a:blip r:embed="rId2"/>
          <a:srcRect l="-946" t="9314" r="946" b="59052"/>
          <a:stretch/>
        </p:blipFill>
        <p:spPr>
          <a:xfrm>
            <a:off x="0" y="535577"/>
            <a:ext cx="12192000" cy="2168434"/>
          </a:xfrm>
          <a:prstGeom prst="rect">
            <a:avLst/>
          </a:prstGeom>
        </p:spPr>
      </p:pic>
      <p:sp>
        <p:nvSpPr>
          <p:cNvPr id="12" name="Arrow: Up 11">
            <a:extLst>
              <a:ext uri="{FF2B5EF4-FFF2-40B4-BE49-F238E27FC236}">
                <a16:creationId xmlns:a16="http://schemas.microsoft.com/office/drawing/2014/main" id="{EEC6DA47-035C-4B8E-8323-CCBA0F6EA120}"/>
              </a:ext>
            </a:extLst>
          </p:cNvPr>
          <p:cNvSpPr/>
          <p:nvPr/>
        </p:nvSpPr>
        <p:spPr>
          <a:xfrm>
            <a:off x="4127863" y="827964"/>
            <a:ext cx="306978" cy="4541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5E41ECCE-8016-485C-AA12-31C915DFC631}"/>
              </a:ext>
            </a:extLst>
          </p:cNvPr>
          <p:cNvSpPr/>
          <p:nvPr/>
        </p:nvSpPr>
        <p:spPr>
          <a:xfrm>
            <a:off x="5133703" y="1619794"/>
            <a:ext cx="169817" cy="4541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0215FF50-E1A2-4D26-B2A5-499E5F2E2006}"/>
              </a:ext>
            </a:extLst>
          </p:cNvPr>
          <p:cNvPicPr>
            <a:picLocks noChangeAspect="1"/>
          </p:cNvPicPr>
          <p:nvPr/>
        </p:nvPicPr>
        <p:blipFill rotWithShape="1">
          <a:blip r:embed="rId3"/>
          <a:srcRect t="22051" r="2179" b="13887"/>
          <a:stretch/>
        </p:blipFill>
        <p:spPr>
          <a:xfrm>
            <a:off x="0" y="2421627"/>
            <a:ext cx="11926389" cy="4391201"/>
          </a:xfrm>
          <a:prstGeom prst="rect">
            <a:avLst/>
          </a:prstGeom>
        </p:spPr>
      </p:pic>
    </p:spTree>
    <p:extLst>
      <p:ext uri="{BB962C8B-B14F-4D97-AF65-F5344CB8AC3E}">
        <p14:creationId xmlns:p14="http://schemas.microsoft.com/office/powerpoint/2010/main" val="405907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A6ADB-5F1A-4436-8434-4BB9F0C4BCC4}"/>
              </a:ext>
            </a:extLst>
          </p:cNvPr>
          <p:cNvSpPr txBox="1"/>
          <p:nvPr/>
        </p:nvSpPr>
        <p:spPr>
          <a:xfrm>
            <a:off x="1172309" y="456247"/>
            <a:ext cx="9917722" cy="5693866"/>
          </a:xfrm>
          <a:prstGeom prst="rect">
            <a:avLst/>
          </a:prstGeom>
          <a:noFill/>
        </p:spPr>
        <p:txBody>
          <a:bodyPr wrap="square" rtlCol="0">
            <a:spAutoFit/>
          </a:bodyPr>
          <a:lstStyle/>
          <a:p>
            <a:r>
              <a:rPr lang="en-US" sz="2800" b="1" i="1" dirty="0"/>
              <a:t>CAUTION </a:t>
            </a:r>
          </a:p>
          <a:p>
            <a:r>
              <a:rPr lang="en-US" sz="2800" dirty="0"/>
              <a:t>We must develop the habit of reading through the articles we downloaded for our research work to ensure we produce original works.</a:t>
            </a:r>
          </a:p>
          <a:p>
            <a:r>
              <a:rPr lang="en-US" sz="2800" b="1" dirty="0"/>
              <a:t>Steps to take  </a:t>
            </a:r>
          </a:p>
          <a:p>
            <a:r>
              <a:rPr lang="en-US" altLang="en-US" sz="2800" dirty="0"/>
              <a:t>Print out the materials, read them understand the main idea of the writer and  put those ideas in your own words. </a:t>
            </a:r>
          </a:p>
          <a:p>
            <a:r>
              <a:rPr lang="en-US" altLang="en-US" sz="2800" dirty="0"/>
              <a:t>Avoid copy and paste</a:t>
            </a:r>
          </a:p>
          <a:p>
            <a:r>
              <a:rPr lang="en-US" altLang="en-US" sz="2800" dirty="0"/>
              <a:t>Avoid reading the materials online</a:t>
            </a:r>
          </a:p>
          <a:p>
            <a:r>
              <a:rPr lang="en-US" altLang="en-US" sz="2800" dirty="0"/>
              <a:t>Ensure you always acknowledge the authors/source s you cited in your work.</a:t>
            </a:r>
          </a:p>
          <a:p>
            <a:r>
              <a:rPr lang="en-US" altLang="en-US" sz="2800" dirty="0"/>
              <a:t>Even if you did not copy the author verbatim but used his/her idea you must acknowledge the source</a:t>
            </a:r>
          </a:p>
        </p:txBody>
      </p:sp>
    </p:spTree>
    <p:extLst>
      <p:ext uri="{BB962C8B-B14F-4D97-AF65-F5344CB8AC3E}">
        <p14:creationId xmlns:p14="http://schemas.microsoft.com/office/powerpoint/2010/main" val="288953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9ADD0-A5CF-474C-9A73-B5C4EAD6FDAC}"/>
              </a:ext>
            </a:extLst>
          </p:cNvPr>
          <p:cNvSpPr txBox="1"/>
          <p:nvPr/>
        </p:nvSpPr>
        <p:spPr>
          <a:xfrm>
            <a:off x="770709" y="1213008"/>
            <a:ext cx="10097588" cy="4431983"/>
          </a:xfrm>
          <a:prstGeom prst="rect">
            <a:avLst/>
          </a:prstGeom>
          <a:noFill/>
        </p:spPr>
        <p:txBody>
          <a:bodyPr wrap="square" rtlCol="0">
            <a:spAutoFit/>
          </a:bodyPr>
          <a:lstStyle/>
          <a:p>
            <a:pPr eaLnBrk="1" hangingPunct="1"/>
            <a:r>
              <a:rPr lang="en-US" sz="3200" b="1" dirty="0"/>
              <a:t>Turnitin</a:t>
            </a:r>
            <a:endParaRPr lang="en-US" altLang="en-US" sz="3200" b="1" dirty="0"/>
          </a:p>
          <a:p>
            <a:pPr eaLnBrk="1" hangingPunct="1"/>
            <a:endParaRPr lang="en-US" altLang="en-US" dirty="0"/>
          </a:p>
          <a:p>
            <a:pPr eaLnBrk="1" hangingPunct="1"/>
            <a:endParaRPr lang="en-US" altLang="en-US" dirty="0"/>
          </a:p>
          <a:p>
            <a:pPr eaLnBrk="1" hangingPunct="1"/>
            <a:r>
              <a:rPr lang="en-US" altLang="en-US" sz="2800" dirty="0"/>
              <a:t>Is a tool to check the originality of research works of students and academics.</a:t>
            </a:r>
          </a:p>
          <a:p>
            <a:pPr eaLnBrk="1" hangingPunct="1"/>
            <a:r>
              <a:rPr lang="en-US" altLang="en-US" sz="2800" dirty="0"/>
              <a:t>It helps to stay away from plagiarism </a:t>
            </a:r>
          </a:p>
          <a:p>
            <a:pPr eaLnBrk="1" hangingPunct="1"/>
            <a:r>
              <a:rPr lang="en-US" altLang="en-US" sz="2800" dirty="0"/>
              <a:t>Many universities in the world has adopted it to ensure academic integrity in their institutions and ensure researchers write original works</a:t>
            </a:r>
          </a:p>
          <a:p>
            <a:pPr eaLnBrk="1" hangingPunct="1"/>
            <a:endParaRPr lang="en-US" altLang="en-US" sz="2800" dirty="0"/>
          </a:p>
          <a:p>
            <a:endParaRPr lang="en-US" dirty="0"/>
          </a:p>
        </p:txBody>
      </p:sp>
      <p:sp>
        <p:nvSpPr>
          <p:cNvPr id="4" name="TextBox 3">
            <a:extLst>
              <a:ext uri="{FF2B5EF4-FFF2-40B4-BE49-F238E27FC236}">
                <a16:creationId xmlns:a16="http://schemas.microsoft.com/office/drawing/2014/main" id="{BBFAD24C-B01D-4300-8E3A-F484F680214D}"/>
              </a:ext>
            </a:extLst>
          </p:cNvPr>
          <p:cNvSpPr txBox="1"/>
          <p:nvPr/>
        </p:nvSpPr>
        <p:spPr>
          <a:xfrm>
            <a:off x="770709" y="6488668"/>
            <a:ext cx="6106886" cy="369332"/>
          </a:xfrm>
          <a:prstGeom prst="rect">
            <a:avLst/>
          </a:prstGeom>
          <a:noFill/>
        </p:spPr>
        <p:txBody>
          <a:bodyPr wrap="square">
            <a:spAutoFit/>
          </a:bodyPr>
          <a:lstStyle/>
          <a:p>
            <a:pPr eaLnBrk="1" hangingPunct="1"/>
            <a:r>
              <a:rPr lang="en-US" altLang="en-US" dirty="0">
                <a:hlinkClick r:id="rId2"/>
              </a:rPr>
              <a:t>www.turnitin.com</a:t>
            </a:r>
            <a:endParaRPr lang="en-US" altLang="en-US" dirty="0"/>
          </a:p>
        </p:txBody>
      </p:sp>
    </p:spTree>
    <p:extLst>
      <p:ext uri="{BB962C8B-B14F-4D97-AF65-F5344CB8AC3E}">
        <p14:creationId xmlns:p14="http://schemas.microsoft.com/office/powerpoint/2010/main" val="388079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0" y="-61555"/>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OUTLINE </a:t>
            </a:r>
          </a:p>
          <a:p>
            <a:pPr fontAlgn="base">
              <a:spcBef>
                <a:spcPct val="0"/>
              </a:spcBef>
              <a:spcAft>
                <a:spcPct val="0"/>
              </a:spcAft>
            </a:pPr>
            <a:r>
              <a:rPr lang="en-US" sz="2800" dirty="0">
                <a:latin typeface="Arial" pitchFamily="34" charset="0"/>
                <a:cs typeface="Arial" pitchFamily="34" charset="0"/>
              </a:rPr>
              <a:t>INTRODUCTION </a:t>
            </a:r>
          </a:p>
          <a:p>
            <a:pPr fontAlgn="base">
              <a:spcBef>
                <a:spcPct val="0"/>
              </a:spcBef>
              <a:spcAft>
                <a:spcPct val="0"/>
              </a:spcAft>
            </a:pPr>
            <a:r>
              <a:rPr lang="en-US" sz="2800" dirty="0">
                <a:latin typeface="Arial" pitchFamily="34" charset="0"/>
                <a:cs typeface="Arial" pitchFamily="34" charset="0"/>
              </a:rPr>
              <a:t>ELECTRONIC RESOURCES</a:t>
            </a:r>
          </a:p>
          <a:p>
            <a:pPr lvl="1"/>
            <a:r>
              <a:rPr lang="en-US" altLang="en-US" sz="2800" dirty="0"/>
              <a:t>Open and secured resources</a:t>
            </a:r>
          </a:p>
          <a:p>
            <a:pPr fontAlgn="base">
              <a:spcBef>
                <a:spcPct val="0"/>
              </a:spcBef>
              <a:spcAft>
                <a:spcPct val="0"/>
              </a:spcAft>
            </a:pPr>
            <a:r>
              <a:rPr lang="en-US" sz="2800" dirty="0">
                <a:latin typeface="Arial" pitchFamily="34" charset="0"/>
                <a:cs typeface="Arial" pitchFamily="34" charset="0"/>
              </a:rPr>
              <a:t>SEARCH STRATEGIES </a:t>
            </a:r>
          </a:p>
          <a:p>
            <a:pPr fontAlgn="base">
              <a:spcBef>
                <a:spcPct val="0"/>
              </a:spcBef>
              <a:spcAft>
                <a:spcPct val="0"/>
              </a:spcAft>
            </a:pPr>
            <a:r>
              <a:rPr lang="en-US" altLang="en-US" sz="2800" dirty="0">
                <a:latin typeface="Arial" pitchFamily="34" charset="0"/>
                <a:cs typeface="Arial" pitchFamily="34" charset="0"/>
              </a:rPr>
              <a:t> 	</a:t>
            </a:r>
            <a:r>
              <a:rPr lang="en-US" altLang="en-US" sz="2800" dirty="0"/>
              <a:t>Performing a simple search</a:t>
            </a:r>
          </a:p>
          <a:p>
            <a:pPr fontAlgn="base">
              <a:spcBef>
                <a:spcPct val="0"/>
              </a:spcBef>
              <a:spcAft>
                <a:spcPct val="0"/>
              </a:spcAft>
            </a:pPr>
            <a:r>
              <a:rPr lang="en-US" altLang="en-US" sz="2800" dirty="0"/>
              <a:t>	How to modify your search</a:t>
            </a:r>
          </a:p>
          <a:p>
            <a:pPr fontAlgn="base">
              <a:spcBef>
                <a:spcPct val="0"/>
              </a:spcBef>
              <a:spcAft>
                <a:spcPct val="0"/>
              </a:spcAft>
            </a:pPr>
            <a:r>
              <a:rPr lang="en-US" altLang="en-US" sz="2800" dirty="0"/>
              <a:t>	How to evaluate your search </a:t>
            </a:r>
          </a:p>
          <a:p>
            <a:pPr fontAlgn="base">
              <a:spcBef>
                <a:spcPct val="0"/>
              </a:spcBef>
              <a:spcAft>
                <a:spcPct val="0"/>
              </a:spcAft>
            </a:pPr>
            <a:r>
              <a:rPr lang="en-US" altLang="en-US" sz="2800" dirty="0"/>
              <a:t>	Advanced search </a:t>
            </a:r>
          </a:p>
          <a:p>
            <a:pPr fontAlgn="base">
              <a:spcBef>
                <a:spcPct val="0"/>
              </a:spcBef>
              <a:spcAft>
                <a:spcPct val="0"/>
              </a:spcAft>
            </a:pPr>
            <a:r>
              <a:rPr lang="en-US" altLang="en-US" sz="2800" dirty="0"/>
              <a:t>	Creating Google Alert</a:t>
            </a:r>
          </a:p>
          <a:p>
            <a:pPr fontAlgn="base">
              <a:spcBef>
                <a:spcPct val="0"/>
              </a:spcBef>
              <a:spcAft>
                <a:spcPct val="0"/>
              </a:spcAft>
            </a:pPr>
            <a:r>
              <a:rPr lang="en-US" sz="2800" dirty="0">
                <a:latin typeface="Arial" pitchFamily="34" charset="0"/>
                <a:cs typeface="Arial" pitchFamily="34" charset="0"/>
              </a:rPr>
              <a:t>TURNITIN FOR SIMILARITY CHECK </a:t>
            </a:r>
          </a:p>
          <a:p>
            <a:pPr fontAlgn="base">
              <a:spcBef>
                <a:spcPct val="0"/>
              </a:spcBef>
              <a:spcAft>
                <a:spcPct val="0"/>
              </a:spcAft>
            </a:pPr>
            <a:r>
              <a:rPr lang="en-US" sz="2800" dirty="0">
                <a:latin typeface="Arial" pitchFamily="34" charset="0"/>
                <a:cs typeface="Arial" pitchFamily="34" charset="0"/>
              </a:rPr>
              <a:t>	</a:t>
            </a:r>
            <a:r>
              <a:rPr lang="en-US" sz="2800" dirty="0">
                <a:cs typeface="Arial" pitchFamily="34" charset="0"/>
              </a:rPr>
              <a:t>What Turnitin Does</a:t>
            </a:r>
          </a:p>
          <a:p>
            <a:pPr fontAlgn="base">
              <a:spcBef>
                <a:spcPct val="0"/>
              </a:spcBef>
              <a:spcAft>
                <a:spcPct val="0"/>
              </a:spcAft>
            </a:pPr>
            <a:r>
              <a:rPr lang="en-US" sz="2800" dirty="0">
                <a:cs typeface="Arial" pitchFamily="34" charset="0"/>
              </a:rPr>
              <a:t>	Files that can be checked in Turnitin</a:t>
            </a:r>
          </a:p>
          <a:p>
            <a:pPr fontAlgn="base">
              <a:spcBef>
                <a:spcPct val="0"/>
              </a:spcBef>
              <a:spcAft>
                <a:spcPct val="0"/>
              </a:spcAft>
            </a:pPr>
            <a:r>
              <a:rPr lang="en-US" sz="2800" dirty="0">
                <a:cs typeface="Arial" pitchFamily="34" charset="0"/>
              </a:rPr>
              <a:t>	Analyzing your Turnitin report</a:t>
            </a:r>
          </a:p>
          <a:p>
            <a:pPr fontAlgn="base">
              <a:spcBef>
                <a:spcPct val="0"/>
              </a:spcBef>
              <a:spcAft>
                <a:spcPct val="0"/>
              </a:spcAft>
            </a:pPr>
            <a:r>
              <a:rPr lang="en-US" sz="2800" dirty="0">
                <a:latin typeface="Arial" pitchFamily="34" charset="0"/>
                <a:cs typeface="Arial" pitchFamily="34" charset="0"/>
              </a:rPr>
              <a:t>PART TWO: PRACTICAL </a:t>
            </a:r>
            <a:endParaRPr lang="en-GB" sz="2800" dirty="0"/>
          </a:p>
          <a:p>
            <a:pPr algn="just" eaLnBrk="0" fontAlgn="base" hangingPunct="0">
              <a:spcBef>
                <a:spcPct val="0"/>
              </a:spcBef>
              <a:spcAft>
                <a:spcPct val="0"/>
              </a:spcAft>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2988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670B3-23D3-41CB-B467-0BAB3E542E86}"/>
              </a:ext>
            </a:extLst>
          </p:cNvPr>
          <p:cNvSpPr txBox="1"/>
          <p:nvPr/>
        </p:nvSpPr>
        <p:spPr>
          <a:xfrm>
            <a:off x="819276" y="1449641"/>
            <a:ext cx="8464732" cy="3508653"/>
          </a:xfrm>
          <a:prstGeom prst="rect">
            <a:avLst/>
          </a:prstGeom>
          <a:noFill/>
        </p:spPr>
        <p:txBody>
          <a:bodyPr wrap="square" rtlCol="0">
            <a:spAutoFit/>
          </a:bodyPr>
          <a:lstStyle/>
          <a:p>
            <a:pPr eaLnBrk="1" hangingPunct="1"/>
            <a:r>
              <a:rPr lang="en-US" sz="3200" b="1" dirty="0"/>
              <a:t>Purpose of Turnitin</a:t>
            </a:r>
          </a:p>
          <a:p>
            <a:pPr eaLnBrk="1" hangingPunct="1"/>
            <a:endParaRPr lang="en-US" altLang="en-US" sz="3200" b="1" dirty="0"/>
          </a:p>
          <a:p>
            <a:pPr eaLnBrk="1" hangingPunct="1"/>
            <a:r>
              <a:rPr lang="en-US" altLang="en-US" sz="2800" dirty="0"/>
              <a:t>Students  are accountable for what they submit </a:t>
            </a:r>
          </a:p>
          <a:p>
            <a:pPr eaLnBrk="1" hangingPunct="1"/>
            <a:r>
              <a:rPr lang="en-US" altLang="en-US" sz="2800" dirty="0"/>
              <a:t>To check similarity of text to sources</a:t>
            </a:r>
          </a:p>
          <a:p>
            <a:pPr eaLnBrk="1" hangingPunct="1"/>
            <a:r>
              <a:rPr lang="en-US" altLang="en-US" sz="2800" dirty="0"/>
              <a:t>To improve teaching and learning</a:t>
            </a:r>
          </a:p>
          <a:p>
            <a:pPr eaLnBrk="1" hangingPunct="1"/>
            <a:r>
              <a:rPr lang="en-US" altLang="en-US" sz="2800" dirty="0"/>
              <a:t>To guide against  misuse of online resources in research writing </a:t>
            </a:r>
          </a:p>
          <a:p>
            <a:endParaRPr lang="en-US" dirty="0"/>
          </a:p>
        </p:txBody>
      </p:sp>
    </p:spTree>
    <p:extLst>
      <p:ext uri="{BB962C8B-B14F-4D97-AF65-F5344CB8AC3E}">
        <p14:creationId xmlns:p14="http://schemas.microsoft.com/office/powerpoint/2010/main" val="298749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313040-075D-46CB-B89C-DE14B49A405A}"/>
              </a:ext>
            </a:extLst>
          </p:cNvPr>
          <p:cNvSpPr txBox="1"/>
          <p:nvPr/>
        </p:nvSpPr>
        <p:spPr>
          <a:xfrm>
            <a:off x="1594255" y="995701"/>
            <a:ext cx="9326880" cy="4093428"/>
          </a:xfrm>
          <a:prstGeom prst="rect">
            <a:avLst/>
          </a:prstGeom>
          <a:noFill/>
        </p:spPr>
        <p:txBody>
          <a:bodyPr wrap="square" rtlCol="0">
            <a:spAutoFit/>
          </a:bodyPr>
          <a:lstStyle/>
          <a:p>
            <a:pPr eaLnBrk="1" fontAlgn="auto" hangingPunct="1">
              <a:spcAft>
                <a:spcPts val="0"/>
              </a:spcAft>
              <a:defRPr/>
            </a:pPr>
            <a:r>
              <a:rPr lang="en-US" sz="2800" b="1" dirty="0"/>
              <a:t>Materials that can be checked in Turnitin</a:t>
            </a:r>
            <a:endParaRPr lang="en-GB" sz="2800" b="1" dirty="0"/>
          </a:p>
          <a:p>
            <a:pPr marL="274320" indent="-274320" eaLnBrk="1" fontAlgn="auto" hangingPunct="1">
              <a:spcAft>
                <a:spcPts val="0"/>
              </a:spcAft>
              <a:buFont typeface="Wingdings 2"/>
              <a:buChar char=""/>
              <a:defRPr/>
            </a:pPr>
            <a:endParaRPr lang="en-GB" dirty="0"/>
          </a:p>
          <a:p>
            <a:pPr marL="274320" indent="-274320" eaLnBrk="1" fontAlgn="auto" hangingPunct="1">
              <a:spcAft>
                <a:spcPts val="0"/>
              </a:spcAft>
              <a:buFont typeface="Wingdings 2"/>
              <a:buChar char=""/>
              <a:defRPr/>
            </a:pPr>
            <a:r>
              <a:rPr lang="en-GB" sz="2800" dirty="0"/>
              <a:t>MS Word, WordPerfect, PostScript, PDF, HTML, RTF, and plain text documents</a:t>
            </a:r>
          </a:p>
          <a:p>
            <a:pPr marL="274320" indent="-274320" eaLnBrk="1" fontAlgn="auto" hangingPunct="1">
              <a:spcAft>
                <a:spcPts val="0"/>
              </a:spcAft>
              <a:buFont typeface="Wingdings 2"/>
              <a:buChar char=""/>
              <a:defRPr/>
            </a:pPr>
            <a:r>
              <a:rPr lang="en-GB" sz="2800" dirty="0"/>
              <a:t>Turnitin.com </a:t>
            </a:r>
            <a:r>
              <a:rPr lang="en-GB" sz="2800" b="1" u="sng" dirty="0"/>
              <a:t>DOES NOT </a:t>
            </a:r>
            <a:r>
              <a:rPr lang="en-GB" sz="2800" dirty="0"/>
              <a:t>check files in graphic formats such as TIFF, EPS, PSD, JPEG, PICT, etc.</a:t>
            </a:r>
          </a:p>
          <a:p>
            <a:pPr marL="0" indent="0" eaLnBrk="1" fontAlgn="auto" hangingPunct="1">
              <a:spcAft>
                <a:spcPts val="0"/>
              </a:spcAft>
              <a:buFont typeface="Wingdings 2"/>
              <a:buNone/>
              <a:defRPr/>
            </a:pPr>
            <a:r>
              <a:rPr lang="en-GB" sz="2800" dirty="0"/>
              <a:t>Document Size:</a:t>
            </a:r>
          </a:p>
          <a:p>
            <a:pPr marL="274320" indent="-274320" eaLnBrk="1" fontAlgn="auto" hangingPunct="1">
              <a:spcAft>
                <a:spcPts val="0"/>
              </a:spcAft>
              <a:buFont typeface="Wingdings 2"/>
              <a:buNone/>
              <a:defRPr/>
            </a:pPr>
            <a:r>
              <a:rPr lang="en-GB" sz="2800" dirty="0"/>
              <a:t>Less than 40mb</a:t>
            </a:r>
          </a:p>
          <a:p>
            <a:pPr>
              <a:buFont typeface="Wingdings 2" panose="05020102010507070707" pitchFamily="18" charset="2"/>
              <a:buNone/>
              <a:defRPr/>
            </a:pPr>
            <a:r>
              <a:rPr lang="en-GB" sz="2800" dirty="0"/>
              <a:t>Less than 400pages</a:t>
            </a:r>
          </a:p>
          <a:p>
            <a:endParaRPr lang="en-US" dirty="0"/>
          </a:p>
        </p:txBody>
      </p:sp>
    </p:spTree>
    <p:extLst>
      <p:ext uri="{BB962C8B-B14F-4D97-AF65-F5344CB8AC3E}">
        <p14:creationId xmlns:p14="http://schemas.microsoft.com/office/powerpoint/2010/main" val="194810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547F3-2C8B-4E89-81AC-100D91188633}"/>
              </a:ext>
            </a:extLst>
          </p:cNvPr>
          <p:cNvSpPr txBox="1"/>
          <p:nvPr/>
        </p:nvSpPr>
        <p:spPr>
          <a:xfrm>
            <a:off x="1240972" y="1371600"/>
            <a:ext cx="9588137" cy="3293209"/>
          </a:xfrm>
          <a:prstGeom prst="rect">
            <a:avLst/>
          </a:prstGeom>
          <a:noFill/>
        </p:spPr>
        <p:txBody>
          <a:bodyPr wrap="square" rtlCol="0">
            <a:spAutoFit/>
          </a:bodyPr>
          <a:lstStyle/>
          <a:p>
            <a:pPr eaLnBrk="1" fontAlgn="auto" hangingPunct="1">
              <a:spcAft>
                <a:spcPts val="0"/>
              </a:spcAft>
              <a:defRPr/>
            </a:pPr>
            <a:r>
              <a:rPr lang="en-US" sz="3200" b="1" dirty="0"/>
              <a:t>Similarity index</a:t>
            </a:r>
            <a:endParaRPr lang="en-US" sz="3200" b="1" dirty="0">
              <a:solidFill>
                <a:srgbClr val="0033CC"/>
              </a:solidFill>
              <a:effectLst>
                <a:outerShdw blurRad="38100" dist="38100" dir="2700000" algn="tl">
                  <a:srgbClr val="000000"/>
                </a:outerShdw>
              </a:effectLst>
              <a:latin typeface="Garamond" pitchFamily="18" charset="0"/>
            </a:endParaRPr>
          </a:p>
          <a:p>
            <a:pPr marL="274320" indent="-274320" eaLnBrk="1" fontAlgn="auto" hangingPunct="1">
              <a:spcAft>
                <a:spcPts val="0"/>
              </a:spcAft>
              <a:buFont typeface="Wingdings 2"/>
              <a:buChar char=""/>
              <a:defRPr/>
            </a:pPr>
            <a:endParaRPr lang="en-US" dirty="0">
              <a:solidFill>
                <a:srgbClr val="0033CC"/>
              </a:solidFill>
              <a:effectLst>
                <a:outerShdw blurRad="38100" dist="38100" dir="2700000" algn="tl">
                  <a:srgbClr val="000000"/>
                </a:outerShdw>
              </a:effectLst>
              <a:latin typeface="Garamond" pitchFamily="18" charset="0"/>
            </a:endParaRPr>
          </a:p>
          <a:p>
            <a:pPr marL="274320" indent="-274320" eaLnBrk="1" fontAlgn="auto" hangingPunct="1">
              <a:spcAft>
                <a:spcPts val="0"/>
              </a:spcAft>
              <a:buFont typeface="Wingdings 2"/>
              <a:buChar char=""/>
              <a:defRPr/>
            </a:pPr>
            <a:r>
              <a:rPr lang="en-US" sz="2800" dirty="0">
                <a:solidFill>
                  <a:srgbClr val="0033CC"/>
                </a:solidFill>
                <a:effectLst>
                  <a:outerShdw blurRad="38100" dist="38100" dir="2700000" algn="tl">
                    <a:srgbClr val="000000"/>
                  </a:outerShdw>
                </a:effectLst>
                <a:latin typeface="Garamond" pitchFamily="18" charset="0"/>
              </a:rPr>
              <a:t>BLUE (1) indicates that there are &lt;0% matches</a:t>
            </a:r>
            <a:r>
              <a:rPr lang="en-US" sz="2800" dirty="0">
                <a:solidFill>
                  <a:srgbClr val="3333FF"/>
                </a:solidFill>
                <a:effectLst>
                  <a:outerShdw blurRad="38100" dist="38100" dir="2700000" algn="tl">
                    <a:srgbClr val="000000"/>
                  </a:outerShdw>
                </a:effectLst>
                <a:latin typeface="Garamond" pitchFamily="18" charset="0"/>
              </a:rPr>
              <a:t> </a:t>
            </a:r>
          </a:p>
          <a:p>
            <a:pPr marL="274320" indent="-274320" eaLnBrk="1" fontAlgn="auto" hangingPunct="1">
              <a:spcAft>
                <a:spcPts val="0"/>
              </a:spcAft>
              <a:buFont typeface="Wingdings 2"/>
              <a:buChar char=""/>
              <a:defRPr/>
            </a:pPr>
            <a:r>
              <a:rPr lang="en-US" sz="2800" dirty="0">
                <a:solidFill>
                  <a:srgbClr val="008000"/>
                </a:solidFill>
                <a:effectLst>
                  <a:outerShdw blurRad="38100" dist="38100" dir="2700000" algn="tl">
                    <a:srgbClr val="000000"/>
                  </a:outerShdw>
                </a:effectLst>
                <a:latin typeface="Garamond" pitchFamily="18" charset="0"/>
              </a:rPr>
              <a:t>GREEN (2) 1%-25%</a:t>
            </a:r>
            <a:r>
              <a:rPr lang="en-US" sz="2800" dirty="0">
                <a:solidFill>
                  <a:srgbClr val="00FF00"/>
                </a:solidFill>
                <a:effectLst>
                  <a:outerShdw blurRad="38100" dist="38100" dir="2700000" algn="tl">
                    <a:srgbClr val="000000"/>
                  </a:outerShdw>
                </a:effectLst>
                <a:latin typeface="Garamond" pitchFamily="18" charset="0"/>
              </a:rPr>
              <a:t> </a:t>
            </a:r>
          </a:p>
          <a:p>
            <a:pPr marL="274320" indent="-274320" eaLnBrk="1" fontAlgn="auto" hangingPunct="1">
              <a:spcAft>
                <a:spcPts val="0"/>
              </a:spcAft>
              <a:buFont typeface="Wingdings 2"/>
              <a:buChar char=""/>
              <a:defRPr/>
            </a:pPr>
            <a:r>
              <a:rPr lang="en-US" sz="2800" dirty="0">
                <a:solidFill>
                  <a:srgbClr val="FFCC00"/>
                </a:solidFill>
                <a:effectLst>
                  <a:outerShdw blurRad="38100" dist="38100" dir="2700000" algn="tl">
                    <a:srgbClr val="000000"/>
                  </a:outerShdw>
                </a:effectLst>
                <a:latin typeface="Garamond" pitchFamily="18" charset="0"/>
              </a:rPr>
              <a:t>YELLOW (3) 26%-50%</a:t>
            </a:r>
          </a:p>
          <a:p>
            <a:pPr marL="274320" indent="-274320" eaLnBrk="1" fontAlgn="auto" hangingPunct="1">
              <a:spcAft>
                <a:spcPts val="0"/>
              </a:spcAft>
              <a:buFont typeface="Wingdings 2"/>
              <a:buChar char=""/>
              <a:defRPr/>
            </a:pPr>
            <a:r>
              <a:rPr lang="en-US" sz="2800" dirty="0">
                <a:solidFill>
                  <a:srgbClr val="FF6600"/>
                </a:solidFill>
                <a:effectLst>
                  <a:outerShdw blurRad="38100" dist="38100" dir="2700000" algn="tl">
                    <a:srgbClr val="000000"/>
                  </a:outerShdw>
                </a:effectLst>
                <a:latin typeface="Garamond" pitchFamily="18" charset="0"/>
              </a:rPr>
              <a:t>ORANGE (4) 51%-75%</a:t>
            </a:r>
          </a:p>
          <a:p>
            <a:pPr marL="274320" indent="-274320" eaLnBrk="1" fontAlgn="auto" hangingPunct="1">
              <a:spcAft>
                <a:spcPts val="0"/>
              </a:spcAft>
              <a:buFont typeface="Wingdings 2"/>
              <a:buChar char=""/>
              <a:defRPr/>
            </a:pPr>
            <a:r>
              <a:rPr lang="en-US" sz="2800" dirty="0">
                <a:solidFill>
                  <a:srgbClr val="CC0000"/>
                </a:solidFill>
                <a:effectLst>
                  <a:outerShdw blurRad="38100" dist="38100" dir="2700000" algn="tl">
                    <a:srgbClr val="000000"/>
                  </a:outerShdw>
                </a:effectLst>
                <a:latin typeface="Garamond" pitchFamily="18" charset="0"/>
              </a:rPr>
              <a:t>RED (5) 76%-100%</a:t>
            </a:r>
          </a:p>
          <a:p>
            <a:endParaRPr lang="en-US" dirty="0"/>
          </a:p>
        </p:txBody>
      </p:sp>
      <p:sp>
        <p:nvSpPr>
          <p:cNvPr id="4" name="TextBox 3">
            <a:extLst>
              <a:ext uri="{FF2B5EF4-FFF2-40B4-BE49-F238E27FC236}">
                <a16:creationId xmlns:a16="http://schemas.microsoft.com/office/drawing/2014/main" id="{9CBA1A5C-27B5-46B8-AB68-E8D6B582C489}"/>
              </a:ext>
            </a:extLst>
          </p:cNvPr>
          <p:cNvSpPr txBox="1"/>
          <p:nvPr/>
        </p:nvSpPr>
        <p:spPr>
          <a:xfrm>
            <a:off x="480059" y="5934670"/>
            <a:ext cx="10074729" cy="646331"/>
          </a:xfrm>
          <a:prstGeom prst="rect">
            <a:avLst/>
          </a:prstGeom>
          <a:noFill/>
        </p:spPr>
        <p:txBody>
          <a:bodyPr wrap="square">
            <a:spAutoFit/>
          </a:bodyPr>
          <a:lstStyle/>
          <a:p>
            <a:pPr marL="521970" lvl="1" indent="-274320" eaLnBrk="1" fontAlgn="auto" hangingPunct="1">
              <a:spcAft>
                <a:spcPts val="0"/>
              </a:spcAft>
              <a:buFont typeface="Wingdings 2"/>
              <a:buChar char=""/>
              <a:defRPr/>
            </a:pPr>
            <a:r>
              <a:rPr lang="en-US" dirty="0">
                <a:hlinkClick r:id="rId2"/>
              </a:rPr>
              <a:t>https://guides.turnitin.com/01_Manuals_and_Guides/Student/Classic_Student_User_Guide/17_Similarity_Check</a:t>
            </a:r>
            <a:r>
              <a:rPr lang="en-US" dirty="0"/>
              <a:t> </a:t>
            </a:r>
          </a:p>
        </p:txBody>
      </p:sp>
    </p:spTree>
    <p:extLst>
      <p:ext uri="{BB962C8B-B14F-4D97-AF65-F5344CB8AC3E}">
        <p14:creationId xmlns:p14="http://schemas.microsoft.com/office/powerpoint/2010/main" val="149705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9036FB-4893-4D25-A287-6403D01C13EA}"/>
              </a:ext>
            </a:extLst>
          </p:cNvPr>
          <p:cNvPicPr>
            <a:picLocks noChangeAspect="1"/>
          </p:cNvPicPr>
          <p:nvPr/>
        </p:nvPicPr>
        <p:blipFill rotWithShape="1">
          <a:blip r:embed="rId2"/>
          <a:srcRect l="7286" t="13696" b="5883"/>
          <a:stretch/>
        </p:blipFill>
        <p:spPr>
          <a:xfrm>
            <a:off x="535577" y="857794"/>
            <a:ext cx="11303726" cy="5512525"/>
          </a:xfrm>
          <a:prstGeom prst="rect">
            <a:avLst/>
          </a:prstGeom>
        </p:spPr>
      </p:pic>
      <p:sp>
        <p:nvSpPr>
          <p:cNvPr id="4" name="Rectangle: Rounded Corners 3">
            <a:extLst>
              <a:ext uri="{FF2B5EF4-FFF2-40B4-BE49-F238E27FC236}">
                <a16:creationId xmlns:a16="http://schemas.microsoft.com/office/drawing/2014/main" id="{5509D890-D174-4DC1-9F0A-B02EC0FEC027}"/>
              </a:ext>
            </a:extLst>
          </p:cNvPr>
          <p:cNvSpPr/>
          <p:nvPr/>
        </p:nvSpPr>
        <p:spPr>
          <a:xfrm>
            <a:off x="4572000" y="2821577"/>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Source view showing overlap</a:t>
            </a:r>
          </a:p>
        </p:txBody>
      </p:sp>
      <p:sp>
        <p:nvSpPr>
          <p:cNvPr id="5" name="Rectangle: Rounded Corners 4">
            <a:extLst>
              <a:ext uri="{FF2B5EF4-FFF2-40B4-BE49-F238E27FC236}">
                <a16:creationId xmlns:a16="http://schemas.microsoft.com/office/drawing/2014/main" id="{E66E1612-DFF6-486D-A4D0-7432DC8A856A}"/>
              </a:ext>
            </a:extLst>
          </p:cNvPr>
          <p:cNvSpPr/>
          <p:nvPr/>
        </p:nvSpPr>
        <p:spPr>
          <a:xfrm>
            <a:off x="3875315" y="844731"/>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Overall similarity index showing material overlap</a:t>
            </a:r>
          </a:p>
        </p:txBody>
      </p:sp>
      <p:cxnSp>
        <p:nvCxnSpPr>
          <p:cNvPr id="7" name="Straight Arrow Connector 6">
            <a:extLst>
              <a:ext uri="{FF2B5EF4-FFF2-40B4-BE49-F238E27FC236}">
                <a16:creationId xmlns:a16="http://schemas.microsoft.com/office/drawing/2014/main" id="{F8DB7DB6-D9FA-419E-9FB7-2BE5414F225B}"/>
              </a:ext>
            </a:extLst>
          </p:cNvPr>
          <p:cNvCxnSpPr/>
          <p:nvPr/>
        </p:nvCxnSpPr>
        <p:spPr>
          <a:xfrm>
            <a:off x="5913120" y="1711234"/>
            <a:ext cx="3923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1CC0030-BBC5-4009-90F6-416EE56B3C94}"/>
              </a:ext>
            </a:extLst>
          </p:cNvPr>
          <p:cNvSpPr/>
          <p:nvPr/>
        </p:nvSpPr>
        <p:spPr>
          <a:xfrm>
            <a:off x="1837510" y="1935480"/>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Individual source index- helps in interpretation</a:t>
            </a:r>
          </a:p>
        </p:txBody>
      </p:sp>
      <p:cxnSp>
        <p:nvCxnSpPr>
          <p:cNvPr id="10" name="Straight Arrow Connector 9">
            <a:extLst>
              <a:ext uri="{FF2B5EF4-FFF2-40B4-BE49-F238E27FC236}">
                <a16:creationId xmlns:a16="http://schemas.microsoft.com/office/drawing/2014/main" id="{E3A058FA-B9FC-4602-B712-6638FCD7034D}"/>
              </a:ext>
            </a:extLst>
          </p:cNvPr>
          <p:cNvCxnSpPr>
            <a:stCxn id="8" idx="3"/>
          </p:cNvCxnSpPr>
          <p:nvPr/>
        </p:nvCxnSpPr>
        <p:spPr>
          <a:xfrm>
            <a:off x="3875315" y="2451463"/>
            <a:ext cx="7188925" cy="14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1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63A1173-7F45-4BD0-8887-D25480C01BA3}"/>
              </a:ext>
            </a:extLst>
          </p:cNvPr>
          <p:cNvPicPr>
            <a:picLocks noChangeAspect="1"/>
          </p:cNvPicPr>
          <p:nvPr/>
        </p:nvPicPr>
        <p:blipFill rotWithShape="1">
          <a:blip r:embed="rId2"/>
          <a:srcRect l="3535" t="15193" r="25000" b="9215"/>
          <a:stretch/>
        </p:blipFill>
        <p:spPr>
          <a:xfrm>
            <a:off x="718457" y="703384"/>
            <a:ext cx="8712926" cy="5181601"/>
          </a:xfrm>
          <a:prstGeom prst="rect">
            <a:avLst/>
          </a:prstGeom>
        </p:spPr>
      </p:pic>
    </p:spTree>
    <p:extLst>
      <p:ext uri="{BB962C8B-B14F-4D97-AF65-F5344CB8AC3E}">
        <p14:creationId xmlns:p14="http://schemas.microsoft.com/office/powerpoint/2010/main" val="416210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7218CA6C-4075-4E1E-AE80-43B0F768366C}"/>
              </a:ext>
            </a:extLst>
          </p:cNvPr>
          <p:cNvPicPr>
            <a:picLocks noChangeAspect="1"/>
          </p:cNvPicPr>
          <p:nvPr/>
        </p:nvPicPr>
        <p:blipFill rotWithShape="1">
          <a:blip r:embed="rId2"/>
          <a:srcRect l="29357" t="17888" r="30571" b="9326"/>
          <a:stretch/>
        </p:blipFill>
        <p:spPr>
          <a:xfrm>
            <a:off x="3346267" y="1620631"/>
            <a:ext cx="5499463" cy="4989175"/>
          </a:xfrm>
          <a:prstGeom prst="rect">
            <a:avLst/>
          </a:prstGeom>
        </p:spPr>
      </p:pic>
      <p:sp>
        <p:nvSpPr>
          <p:cNvPr id="6" name="TextBox 5">
            <a:extLst>
              <a:ext uri="{FF2B5EF4-FFF2-40B4-BE49-F238E27FC236}">
                <a16:creationId xmlns:a16="http://schemas.microsoft.com/office/drawing/2014/main" id="{6937F745-2EE2-4B35-81A2-031DBEFBE3C3}"/>
              </a:ext>
            </a:extLst>
          </p:cNvPr>
          <p:cNvSpPr txBox="1"/>
          <p:nvPr/>
        </p:nvSpPr>
        <p:spPr>
          <a:xfrm>
            <a:off x="3346268" y="770709"/>
            <a:ext cx="6137366" cy="861774"/>
          </a:xfrm>
          <a:prstGeom prst="rect">
            <a:avLst/>
          </a:prstGeom>
          <a:noFill/>
        </p:spPr>
        <p:txBody>
          <a:bodyPr wrap="square" rtlCol="0">
            <a:spAutoFit/>
          </a:bodyPr>
          <a:lstStyle/>
          <a:p>
            <a:r>
              <a:rPr lang="en-US" sz="3200" dirty="0"/>
              <a:t>Similarity Index Report </a:t>
            </a:r>
          </a:p>
          <a:p>
            <a:endParaRPr lang="en-US" dirty="0"/>
          </a:p>
        </p:txBody>
      </p:sp>
    </p:spTree>
    <p:extLst>
      <p:ext uri="{BB962C8B-B14F-4D97-AF65-F5344CB8AC3E}">
        <p14:creationId xmlns:p14="http://schemas.microsoft.com/office/powerpoint/2010/main" val="287984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2136" y="45677"/>
            <a:ext cx="11464121"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400" b="0" i="0" u="none" strike="noStrike" cap="none" normalizeH="0" baseline="0" dirty="0">
                <a:ln>
                  <a:noFill/>
                </a:ln>
                <a:solidFill>
                  <a:schemeClr val="tx1"/>
                </a:solidFill>
                <a:effectLst/>
                <a:latin typeface="Arial" pitchFamily="34" charset="0"/>
                <a:cs typeface="Arial" pitchFamily="34" charset="0"/>
              </a:rPr>
              <a:t>Conclusion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GB" sz="3200" dirty="0">
                <a:latin typeface="Arial" pitchFamily="34" charset="0"/>
                <a:cs typeface="Arial" pitchFamily="34" charset="0"/>
              </a:rPr>
              <a:t>Research is important  in solving societal problems and for national development, in order to remain relevant in our various disciplines, we need to write and publish. </a:t>
            </a:r>
          </a:p>
          <a:p>
            <a:pPr marL="0" marR="0" lvl="0" indent="0" defTabSz="914400" rtl="0" eaLnBrk="1" fontAlgn="base" latinLnBrk="0" hangingPunct="1">
              <a:lnSpc>
                <a:spcPct val="100000"/>
              </a:lnSpc>
              <a:spcBef>
                <a:spcPct val="0"/>
              </a:spcBef>
              <a:spcAft>
                <a:spcPct val="0"/>
              </a:spcAft>
              <a:buClrTx/>
              <a:buSzTx/>
              <a:buFontTx/>
              <a:buNone/>
              <a:tabLst/>
            </a:pPr>
            <a:r>
              <a:rPr lang="en-GB" sz="3200" dirty="0">
                <a:latin typeface="Arial" pitchFamily="34" charset="0"/>
                <a:cs typeface="Arial" pitchFamily="34" charset="0"/>
              </a:rPr>
              <a:t>Therefore we need the knowledge and skills required to navigate through the web to retrieve relevant information resources. The skills we acquire today will go a long way to help us not only for the successful completion of our Masters and Doctoral programmes but for  lifelong learning. </a:t>
            </a:r>
          </a:p>
          <a:p>
            <a:pPr marL="0" marR="0" lvl="0" indent="0" defTabSz="914400" rtl="0" eaLnBrk="1" fontAlgn="base" latinLnBrk="0" hangingPunct="1">
              <a:lnSpc>
                <a:spcPct val="100000"/>
              </a:lnSpc>
              <a:spcBef>
                <a:spcPct val="0"/>
              </a:spcBef>
              <a:spcAft>
                <a:spcPct val="0"/>
              </a:spcAft>
              <a:buClrTx/>
              <a:buSzTx/>
              <a:buFontTx/>
              <a:buNone/>
              <a:tabLst/>
            </a:pPr>
            <a:r>
              <a:rPr lang="en-GB" sz="3200" dirty="0">
                <a:latin typeface="Arial" pitchFamily="34" charset="0"/>
                <a:cs typeface="Arial" pitchFamily="34" charset="0"/>
              </a:rPr>
              <a:t>What you publish today may speak volumes about you tomorrow.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209" y="1328594"/>
            <a:ext cx="11171582" cy="4524315"/>
          </a:xfrm>
          <a:prstGeom prst="rect">
            <a:avLst/>
          </a:prstGeom>
        </p:spPr>
        <p:txBody>
          <a:bodyPr wrap="square">
            <a:spAutoFit/>
          </a:bodyPr>
          <a:lstStyle/>
          <a:p>
            <a:pPr algn="ctr"/>
            <a:r>
              <a:rPr lang="en-US" sz="3200" b="1" dirty="0"/>
              <a:t>Thanks for Listening </a:t>
            </a:r>
          </a:p>
          <a:p>
            <a:pPr algn="ctr"/>
            <a:endParaRPr lang="en-US" sz="3200" b="1" dirty="0"/>
          </a:p>
          <a:p>
            <a:pPr algn="ctr"/>
            <a:r>
              <a:rPr lang="en-US" sz="3200" b="1" dirty="0"/>
              <a:t>Questions </a:t>
            </a:r>
          </a:p>
          <a:p>
            <a:pPr algn="ctr"/>
            <a:r>
              <a:rPr lang="en-US" sz="9600" b="1" dirty="0"/>
              <a:t>?</a:t>
            </a:r>
          </a:p>
          <a:p>
            <a:pPr algn="ctr"/>
            <a:endParaRPr lang="en-US" sz="9600" dirty="0"/>
          </a:p>
        </p:txBody>
      </p:sp>
    </p:spTree>
    <p:extLst>
      <p:ext uri="{BB962C8B-B14F-4D97-AF65-F5344CB8AC3E}">
        <p14:creationId xmlns:p14="http://schemas.microsoft.com/office/powerpoint/2010/main" val="308597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88E044-0E7D-4087-9590-7CCEC5C6FE0E}"/>
              </a:ext>
            </a:extLst>
          </p:cNvPr>
          <p:cNvSpPr txBox="1"/>
          <p:nvPr/>
        </p:nvSpPr>
        <p:spPr>
          <a:xfrm>
            <a:off x="1043353" y="1547446"/>
            <a:ext cx="7713785" cy="2123658"/>
          </a:xfrm>
          <a:prstGeom prst="rect">
            <a:avLst/>
          </a:prstGeom>
          <a:noFill/>
        </p:spPr>
        <p:txBody>
          <a:bodyPr wrap="square" rtlCol="0">
            <a:spAutoFit/>
          </a:bodyPr>
          <a:lstStyle/>
          <a:p>
            <a:r>
              <a:rPr lang="en-US" sz="4000" b="1" dirty="0"/>
              <a:t>Part Two Practical </a:t>
            </a:r>
          </a:p>
          <a:p>
            <a:endParaRPr lang="en-US" dirty="0"/>
          </a:p>
          <a:p>
            <a:endParaRPr lang="en-US" dirty="0"/>
          </a:p>
          <a:p>
            <a:r>
              <a:rPr lang="en-US" sz="2800" dirty="0"/>
              <a:t>Online search </a:t>
            </a:r>
          </a:p>
          <a:p>
            <a:r>
              <a:rPr lang="en-US" sz="2800" dirty="0"/>
              <a:t>the databases, search engine, repository </a:t>
            </a:r>
            <a:r>
              <a:rPr lang="en-US" sz="2800" dirty="0" err="1"/>
              <a:t>etc</a:t>
            </a:r>
            <a:r>
              <a:rPr lang="en-US" sz="2800" dirty="0"/>
              <a:t> </a:t>
            </a:r>
          </a:p>
        </p:txBody>
      </p:sp>
    </p:spTree>
    <p:extLst>
      <p:ext uri="{BB962C8B-B14F-4D97-AF65-F5344CB8AC3E}">
        <p14:creationId xmlns:p14="http://schemas.microsoft.com/office/powerpoint/2010/main" val="1516939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6835" y="272979"/>
            <a:ext cx="11171582" cy="6032421"/>
          </a:xfrm>
          <a:prstGeom prst="rect">
            <a:avLst/>
          </a:prstGeom>
        </p:spPr>
        <p:txBody>
          <a:bodyPr wrap="square">
            <a:spAutoFit/>
          </a:bodyPr>
          <a:lstStyle/>
          <a:p>
            <a:pPr algn="ctr"/>
            <a:r>
              <a:rPr lang="en-US" sz="6600" b="1" dirty="0"/>
              <a:t>Hands-on exercises</a:t>
            </a:r>
          </a:p>
          <a:p>
            <a:r>
              <a:rPr lang="en-US" sz="3200" b="1" dirty="0"/>
              <a:t>Use the following databases </a:t>
            </a:r>
            <a:r>
              <a:rPr lang="en-US" sz="3200" b="1" i="1" dirty="0" err="1"/>
              <a:t>Jstor</a:t>
            </a:r>
            <a:r>
              <a:rPr lang="en-US" sz="3200" b="1" i="1" dirty="0"/>
              <a:t>, DOAJ, </a:t>
            </a:r>
            <a:r>
              <a:rPr lang="en-US" sz="3200" b="1" dirty="0"/>
              <a:t>search for any topic of your choice</a:t>
            </a:r>
            <a:r>
              <a:rPr lang="en-US" sz="3200" b="1" i="1" dirty="0"/>
              <a:t> </a:t>
            </a:r>
          </a:p>
          <a:p>
            <a:endParaRPr lang="en-US" sz="3200" b="1" dirty="0"/>
          </a:p>
          <a:p>
            <a:r>
              <a:rPr lang="en-US" sz="3200" b="1" dirty="0"/>
              <a:t>Compare your results, from which database did you retrieve more records that are relevant to the topic</a:t>
            </a:r>
          </a:p>
          <a:p>
            <a:endParaRPr lang="en-US" sz="3200" b="1" dirty="0"/>
          </a:p>
          <a:p>
            <a:r>
              <a:rPr lang="en-US" sz="3200" b="1" dirty="0"/>
              <a:t>Assuming you checked the similarity of your work and discovered that the percentage is high (30-50), what steps would you take to ensure you reduce the similarity index.</a:t>
            </a:r>
          </a:p>
          <a:p>
            <a:pPr marL="571500" indent="-571500"/>
            <a:endParaRPr lang="en-US" sz="3200" b="1" dirty="0"/>
          </a:p>
        </p:txBody>
      </p:sp>
    </p:spTree>
    <p:extLst>
      <p:ext uri="{BB962C8B-B14F-4D97-AF65-F5344CB8AC3E}">
        <p14:creationId xmlns:p14="http://schemas.microsoft.com/office/powerpoint/2010/main" val="369909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5570756"/>
          </a:xfrm>
          <a:prstGeom prst="rect">
            <a:avLst/>
          </a:prstGeom>
        </p:spPr>
        <p:txBody>
          <a:bodyPr wrap="square">
            <a:spAutoFit/>
          </a:bodyPr>
          <a:lstStyle/>
          <a:p>
            <a:pPr algn="ctr" fontAlgn="base">
              <a:spcBef>
                <a:spcPct val="0"/>
              </a:spcBef>
              <a:spcAft>
                <a:spcPct val="0"/>
              </a:spcAft>
            </a:pPr>
            <a:endParaRPr lang="en-US" sz="36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3600" b="1" dirty="0">
                <a:latin typeface="Bookman Old Style" pitchFamily="18" charset="0"/>
                <a:ea typeface="Calibri" pitchFamily="34" charset="0"/>
                <a:cs typeface="Times New Roman" pitchFamily="18" charset="0"/>
              </a:rPr>
              <a:t>GOALS AND OBJECTIVES</a:t>
            </a:r>
          </a:p>
          <a:p>
            <a:pPr algn="ctr" fontAlgn="base">
              <a:spcBef>
                <a:spcPct val="0"/>
              </a:spcBef>
              <a:spcAft>
                <a:spcPct val="0"/>
              </a:spcAft>
            </a:pPr>
            <a:r>
              <a:rPr lang="en-US" sz="4800" b="1" dirty="0">
                <a:latin typeface="Bookman Old Style" pitchFamily="18" charset="0"/>
                <a:ea typeface="Calibri" pitchFamily="34" charset="0"/>
                <a:cs typeface="Times New Roman" pitchFamily="18" charset="0"/>
              </a:rPr>
              <a:t> </a:t>
            </a:r>
          </a:p>
          <a:p>
            <a:pPr fontAlgn="base">
              <a:spcBef>
                <a:spcPct val="0"/>
              </a:spcBef>
              <a:spcAft>
                <a:spcPct val="0"/>
              </a:spcAft>
            </a:pPr>
            <a:r>
              <a:rPr lang="en-US" sz="2000" dirty="0">
                <a:latin typeface="Bookman Old Style" pitchFamily="18" charset="0"/>
                <a:ea typeface="Calibri" pitchFamily="34" charset="0"/>
                <a:cs typeface="Times New Roman" pitchFamily="18" charset="0"/>
              </a:rPr>
              <a:t>By the end of this presentation students should be able to: </a:t>
            </a:r>
          </a:p>
          <a:p>
            <a:pPr fontAlgn="base">
              <a:spcBef>
                <a:spcPct val="0"/>
              </a:spcBef>
              <a:spcAft>
                <a:spcPct val="0"/>
              </a:spcAft>
            </a:pPr>
            <a:r>
              <a:rPr lang="en-US" sz="2000" dirty="0">
                <a:latin typeface="Bookman Old Style" pitchFamily="18" charset="0"/>
                <a:ea typeface="Calibri" pitchFamily="34" charset="0"/>
                <a:cs typeface="Times New Roman" pitchFamily="18" charset="0"/>
              </a:rPr>
              <a:t>1	 identify online resources available at Nnamdi Azikiwe library</a:t>
            </a:r>
          </a:p>
          <a:p>
            <a:pPr fontAlgn="base">
              <a:spcBef>
                <a:spcPct val="0"/>
              </a:spcBef>
              <a:spcAft>
                <a:spcPct val="0"/>
              </a:spcAft>
            </a:pPr>
            <a:endParaRPr lang="en-US" sz="2000" dirty="0">
              <a:latin typeface="Bookman Old Style" pitchFamily="18" charset="0"/>
              <a:ea typeface="Calibri" pitchFamily="34" charset="0"/>
              <a:cs typeface="Times New Roman" pitchFamily="18" charset="0"/>
            </a:endParaRPr>
          </a:p>
          <a:p>
            <a:pPr fontAlgn="base">
              <a:spcBef>
                <a:spcPct val="0"/>
              </a:spcBef>
              <a:spcAft>
                <a:spcPct val="0"/>
              </a:spcAft>
            </a:pPr>
            <a:r>
              <a:rPr lang="en-US" sz="2000" dirty="0">
                <a:latin typeface="Bookman Old Style" pitchFamily="18" charset="0"/>
                <a:ea typeface="Calibri" pitchFamily="34" charset="0"/>
                <a:cs typeface="Times New Roman" pitchFamily="18" charset="0"/>
              </a:rPr>
              <a:t>2 	Mention the search strategies to adopt in searching for 	information resources</a:t>
            </a:r>
          </a:p>
          <a:p>
            <a:pPr fontAlgn="base">
              <a:spcBef>
                <a:spcPct val="0"/>
              </a:spcBef>
              <a:spcAft>
                <a:spcPct val="0"/>
              </a:spcAft>
            </a:pPr>
            <a:endParaRPr lang="en-US" sz="2000" dirty="0">
              <a:latin typeface="Bookman Old Style" pitchFamily="18" charset="0"/>
              <a:ea typeface="Calibri" pitchFamily="34" charset="0"/>
              <a:cs typeface="Times New Roman" pitchFamily="18" charset="0"/>
            </a:endParaRPr>
          </a:p>
          <a:p>
            <a:pPr fontAlgn="base">
              <a:spcBef>
                <a:spcPct val="0"/>
              </a:spcBef>
              <a:spcAft>
                <a:spcPct val="0"/>
              </a:spcAft>
            </a:pPr>
            <a:r>
              <a:rPr lang="en-US" sz="2000" dirty="0">
                <a:latin typeface="Bookman Old Style" pitchFamily="18" charset="0"/>
                <a:ea typeface="Calibri" pitchFamily="34" charset="0"/>
                <a:cs typeface="Times New Roman" pitchFamily="18" charset="0"/>
              </a:rPr>
              <a:t>3	Analyze their Turnitin report 	</a:t>
            </a:r>
          </a:p>
          <a:p>
            <a:pPr algn="ctr" fontAlgn="base">
              <a:spcBef>
                <a:spcPct val="0"/>
              </a:spcBef>
              <a:spcAft>
                <a:spcPct val="0"/>
              </a:spcAft>
            </a:pPr>
            <a:endParaRPr lang="en-US" sz="4800" b="1" dirty="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4800" b="1" dirty="0">
              <a:latin typeface="Bookman Old Style" pitchFamily="18" charset="0"/>
              <a:ea typeface="Calibri" pitchFamily="34" charset="0"/>
              <a:cs typeface="Times New Roman" pitchFamily="18" charset="0"/>
            </a:endParaRPr>
          </a:p>
        </p:txBody>
      </p:sp>
    </p:spTree>
    <p:extLst>
      <p:ext uri="{BB962C8B-B14F-4D97-AF65-F5344CB8AC3E}">
        <p14:creationId xmlns:p14="http://schemas.microsoft.com/office/powerpoint/2010/main" val="1109712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0418" y="858526"/>
            <a:ext cx="11171582" cy="4893647"/>
          </a:xfrm>
          <a:prstGeom prst="rect">
            <a:avLst/>
          </a:prstGeom>
        </p:spPr>
        <p:txBody>
          <a:bodyPr wrap="square">
            <a:spAutoFit/>
          </a:bodyPr>
          <a:lstStyle/>
          <a:p>
            <a:r>
              <a:rPr lang="en-US" sz="3200" b="1" dirty="0"/>
              <a:t>Exercise</a:t>
            </a:r>
          </a:p>
          <a:p>
            <a:r>
              <a:rPr lang="en-US" sz="3200" b="1" dirty="0"/>
              <a:t>Do a search  on Google scholar using the Boolean operatives </a:t>
            </a:r>
          </a:p>
          <a:p>
            <a:endParaRPr lang="en-US" sz="2400" b="1" dirty="0"/>
          </a:p>
          <a:p>
            <a:r>
              <a:rPr lang="en-US" sz="2400" b="1" dirty="0"/>
              <a:t>Search for Political Propaganda</a:t>
            </a:r>
          </a:p>
          <a:p>
            <a:r>
              <a:rPr lang="en-US" sz="2400" b="1" dirty="0"/>
              <a:t>Search for Political Propaganda in Africa</a:t>
            </a:r>
          </a:p>
          <a:p>
            <a:r>
              <a:rPr lang="en-US" sz="2400" b="1" dirty="0"/>
              <a:t>Search for Political Propaganda and Nigeria</a:t>
            </a:r>
          </a:p>
          <a:p>
            <a:r>
              <a:rPr lang="en-US" sz="2400" b="1" dirty="0"/>
              <a:t>Search for Political Propaganda and Nigeria pdf</a:t>
            </a:r>
          </a:p>
          <a:p>
            <a:endParaRPr lang="en-US" sz="2400" b="1" dirty="0"/>
          </a:p>
          <a:p>
            <a:r>
              <a:rPr lang="en-US" sz="2400" b="1" dirty="0"/>
              <a:t>Compare your results and identify </a:t>
            </a:r>
            <a:r>
              <a:rPr lang="en-US" sz="2400" b="1"/>
              <a:t>the search</a:t>
            </a:r>
            <a:endParaRPr lang="en-US" sz="2400" b="1" dirty="0"/>
          </a:p>
          <a:p>
            <a:r>
              <a:rPr lang="en-US" sz="2400" b="1" dirty="0"/>
              <a:t>With more Hits</a:t>
            </a:r>
          </a:p>
          <a:p>
            <a:r>
              <a:rPr lang="en-US" sz="2400" b="1" dirty="0"/>
              <a:t>With relevant results</a:t>
            </a:r>
          </a:p>
        </p:txBody>
      </p:sp>
    </p:spTree>
    <p:extLst>
      <p:ext uri="{BB962C8B-B14F-4D97-AF65-F5344CB8AC3E}">
        <p14:creationId xmlns:p14="http://schemas.microsoft.com/office/powerpoint/2010/main" val="82406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1" y="971550"/>
            <a:ext cx="9807819" cy="5632311"/>
          </a:xfrm>
          <a:prstGeom prst="rect">
            <a:avLst/>
          </a:prstGeom>
        </p:spPr>
        <p:txBody>
          <a:bodyPr wrap="square">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1. INTRODUCTION</a:t>
            </a:r>
          </a:p>
          <a:p>
            <a:pPr algn="ctr" fontAlgn="base">
              <a:spcBef>
                <a:spcPct val="0"/>
              </a:spcBef>
              <a:spcAft>
                <a:spcPct val="0"/>
              </a:spcAft>
            </a:pPr>
            <a:endParaRPr lang="en-GB" sz="2800" b="1" dirty="0">
              <a:latin typeface="Bookman Old Style" pitchFamily="18" charset="0"/>
              <a:ea typeface="Calibri" pitchFamily="34" charset="0"/>
              <a:cs typeface="Times New Roman" pitchFamily="18" charset="0"/>
            </a:endParaRPr>
          </a:p>
          <a:p>
            <a:pPr algn="just" fontAlgn="base">
              <a:spcBef>
                <a:spcPct val="0"/>
              </a:spcBef>
              <a:spcAft>
                <a:spcPct val="0"/>
              </a:spcAft>
            </a:pPr>
            <a:r>
              <a:rPr lang="en-US" sz="3200" dirty="0"/>
              <a:t>In research writing, it is important that you know what other writers have written in your field  or subject area to help you create the basis for your own research.</a:t>
            </a:r>
          </a:p>
          <a:p>
            <a:pPr algn="ctr" fontAlgn="base">
              <a:spcBef>
                <a:spcPct val="0"/>
              </a:spcBef>
              <a:spcAft>
                <a:spcPct val="0"/>
              </a:spcAft>
            </a:pPr>
            <a:r>
              <a:rPr lang="en-US" sz="2400" b="1" i="1" dirty="0">
                <a:latin typeface="Bookman Old Style" pitchFamily="18" charset="0"/>
                <a:ea typeface="Calibri" pitchFamily="34" charset="0"/>
                <a:cs typeface="Times New Roman" pitchFamily="18" charset="0"/>
              </a:rPr>
              <a:t>	There is a saying that ‘if I have seen further it is by standing on the shoulders of giants.’</a:t>
            </a:r>
          </a:p>
          <a:p>
            <a:pPr algn="just" fontAlgn="base">
              <a:spcBef>
                <a:spcPct val="0"/>
              </a:spcBef>
              <a:spcAft>
                <a:spcPct val="0"/>
              </a:spcAft>
            </a:pPr>
            <a:r>
              <a:rPr lang="en-US" sz="3200" dirty="0">
                <a:ea typeface="Calibri" pitchFamily="34" charset="0"/>
                <a:cs typeface="Times New Roman" pitchFamily="18" charset="0"/>
              </a:rPr>
              <a:t>Therefore, it is important that we know how to get to the shoulders of these giants through their works. These  works can be in print and electronic format. But our focus is on electronic resources because of its inherent advantages.</a:t>
            </a:r>
          </a:p>
        </p:txBody>
      </p:sp>
    </p:spTree>
    <p:extLst>
      <p:ext uri="{BB962C8B-B14F-4D97-AF65-F5344CB8AC3E}">
        <p14:creationId xmlns:p14="http://schemas.microsoft.com/office/powerpoint/2010/main" val="25129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2C92A-3655-44B8-8FF3-19B3C47ADF3E}"/>
              </a:ext>
            </a:extLst>
          </p:cNvPr>
          <p:cNvSpPr txBox="1"/>
          <p:nvPr/>
        </p:nvSpPr>
        <p:spPr>
          <a:xfrm>
            <a:off x="961292" y="1160585"/>
            <a:ext cx="9648092" cy="4031873"/>
          </a:xfrm>
          <a:prstGeom prst="rect">
            <a:avLst/>
          </a:prstGeom>
          <a:noFill/>
        </p:spPr>
        <p:txBody>
          <a:bodyPr wrap="square" rtlCol="0">
            <a:spAutoFit/>
          </a:bodyPr>
          <a:lstStyle/>
          <a:p>
            <a:r>
              <a:rPr lang="en-US" sz="3200" b="1" dirty="0"/>
              <a:t>Introduction Contd.</a:t>
            </a:r>
          </a:p>
          <a:p>
            <a:pPr marL="457200" indent="-457200">
              <a:buFont typeface="Wingdings" panose="05000000000000000000" pitchFamily="2" charset="2"/>
              <a:buChar char="§"/>
            </a:pPr>
            <a:r>
              <a:rPr lang="en-US" sz="3200" dirty="0"/>
              <a:t>As a Postgraduate student you are expected to use the University library.</a:t>
            </a:r>
          </a:p>
          <a:p>
            <a:pPr marL="457200" indent="-457200">
              <a:buFont typeface="Wingdings" panose="05000000000000000000" pitchFamily="2" charset="2"/>
              <a:buChar char="§"/>
            </a:pPr>
            <a:r>
              <a:rPr lang="en-US" sz="3200" dirty="0"/>
              <a:t>Use the Reading areas</a:t>
            </a:r>
          </a:p>
          <a:p>
            <a:pPr marL="457200" indent="-457200">
              <a:buFont typeface="Wingdings" panose="05000000000000000000" pitchFamily="2" charset="2"/>
              <a:buChar char="§"/>
            </a:pPr>
            <a:r>
              <a:rPr lang="en-US" sz="3200" dirty="0"/>
              <a:t>Use the materials both print and electronic</a:t>
            </a:r>
          </a:p>
          <a:p>
            <a:pPr marL="457200" indent="-457200">
              <a:buFont typeface="Wingdings" panose="05000000000000000000" pitchFamily="2" charset="2"/>
              <a:buChar char="§"/>
            </a:pPr>
            <a:r>
              <a:rPr lang="en-US" sz="3200" dirty="0"/>
              <a:t>Benefit from other services available</a:t>
            </a:r>
          </a:p>
          <a:p>
            <a:pPr marL="457200" indent="-457200">
              <a:buFont typeface="Wingdings" panose="05000000000000000000" pitchFamily="2" charset="2"/>
              <a:buChar char="§"/>
            </a:pPr>
            <a:r>
              <a:rPr lang="en-US" sz="3200" dirty="0"/>
              <a:t>To help you complete your </a:t>
            </a:r>
            <a:r>
              <a:rPr lang="en-US" sz="3200" dirty="0" err="1"/>
              <a:t>programme</a:t>
            </a:r>
            <a:r>
              <a:rPr lang="en-US" sz="3200" dirty="0"/>
              <a:t> within the stipulated period</a:t>
            </a:r>
            <a:r>
              <a:rPr lang="en-US" sz="2800" dirty="0"/>
              <a:t>. </a:t>
            </a:r>
          </a:p>
        </p:txBody>
      </p:sp>
    </p:spTree>
    <p:extLst>
      <p:ext uri="{BB962C8B-B14F-4D97-AF65-F5344CB8AC3E}">
        <p14:creationId xmlns:p14="http://schemas.microsoft.com/office/powerpoint/2010/main" val="382139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50877" y="531951"/>
            <a:ext cx="10426015"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2. ELECTRONIC RESOURCES </a:t>
            </a:r>
          </a:p>
          <a:p>
            <a:endParaRPr lang="en-US" sz="3200" b="1" dirty="0"/>
          </a:p>
          <a:p>
            <a:pPr marL="457200" indent="-457200" eaLnBrk="1" hangingPunct="1">
              <a:buFont typeface="Wingdings" panose="05000000000000000000" pitchFamily="2" charset="2"/>
              <a:buChar char="Ø"/>
            </a:pPr>
            <a:r>
              <a:rPr lang="en-US" altLang="en-US" sz="3200" dirty="0"/>
              <a:t>These are resources that are accessed via the internet.  Some of them can be free while some need authentication. </a:t>
            </a:r>
          </a:p>
          <a:p>
            <a:pPr marL="457200" indent="-457200" eaLnBrk="1" hangingPunct="1">
              <a:buFont typeface="Wingdings" panose="05000000000000000000" pitchFamily="2" charset="2"/>
              <a:buChar char="Ø"/>
            </a:pPr>
            <a:r>
              <a:rPr lang="en-US" altLang="en-US" sz="3200" dirty="0"/>
              <a:t>Open/free resources are those we can access without authentication </a:t>
            </a:r>
            <a:r>
              <a:rPr lang="en-US" altLang="en-US" sz="3200" dirty="0" err="1"/>
              <a:t>i.e</a:t>
            </a:r>
            <a:r>
              <a:rPr lang="en-US" altLang="en-US" sz="3200" dirty="0"/>
              <a:t> Username and Password</a:t>
            </a:r>
          </a:p>
          <a:p>
            <a:pPr marL="457200" indent="-457200" eaLnBrk="1" hangingPunct="1">
              <a:buFont typeface="Wingdings" panose="05000000000000000000" pitchFamily="2" charset="2"/>
              <a:buChar char="Ø"/>
            </a:pPr>
            <a:r>
              <a:rPr lang="en-US" altLang="en-US" sz="3200" dirty="0"/>
              <a:t>Restricted/ secured resources  you can only have access to the resources with authentication </a:t>
            </a:r>
            <a:r>
              <a:rPr lang="en-US" altLang="en-US" sz="3200" dirty="0" err="1"/>
              <a:t>i.e</a:t>
            </a:r>
            <a:r>
              <a:rPr lang="en-US" altLang="en-US" sz="3200" dirty="0"/>
              <a:t> username and password. Or it may be IP based</a:t>
            </a:r>
          </a:p>
          <a:p>
            <a:pPr algn="ctr" fontAlgn="base">
              <a:spcBef>
                <a:spcPct val="0"/>
              </a:spcBef>
              <a:spcAft>
                <a:spcPct val="0"/>
              </a:spcAft>
            </a:pPr>
            <a:endParaRPr lang="en-US" sz="3200" b="1" dirty="0">
              <a:latin typeface="Bookman Old Style" pitchFamily="18" charset="0"/>
              <a:cs typeface="Times New Roman" pitchFamily="18" charset="0"/>
            </a:endParaRPr>
          </a:p>
        </p:txBody>
      </p:sp>
    </p:spTree>
    <p:extLst>
      <p:ext uri="{BB962C8B-B14F-4D97-AF65-F5344CB8AC3E}">
        <p14:creationId xmlns:p14="http://schemas.microsoft.com/office/powerpoint/2010/main" val="421594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608A3F-59AB-4A61-B1D1-4FED10CF758F}"/>
              </a:ext>
            </a:extLst>
          </p:cNvPr>
          <p:cNvSpPr txBox="1"/>
          <p:nvPr/>
        </p:nvSpPr>
        <p:spPr>
          <a:xfrm>
            <a:off x="1418492" y="2002971"/>
            <a:ext cx="9132277" cy="3323987"/>
          </a:xfrm>
          <a:prstGeom prst="rect">
            <a:avLst/>
          </a:prstGeom>
          <a:noFill/>
        </p:spPr>
        <p:txBody>
          <a:bodyPr wrap="square" rtlCol="0">
            <a:spAutoFit/>
          </a:bodyPr>
          <a:lstStyle/>
          <a:p>
            <a:pPr eaLnBrk="1" hangingPunct="1"/>
            <a:endParaRPr lang="en-US" altLang="en-US" dirty="0"/>
          </a:p>
          <a:p>
            <a:pPr algn="ctr" eaLnBrk="1" hangingPunct="1"/>
            <a:r>
              <a:rPr lang="en-US" sz="3200" b="1" dirty="0"/>
              <a:t>Advantages</a:t>
            </a:r>
            <a:endParaRPr lang="en-US" altLang="en-US" sz="3200" b="1" dirty="0"/>
          </a:p>
          <a:p>
            <a:pPr eaLnBrk="1" hangingPunct="1"/>
            <a:r>
              <a:rPr lang="en-US" altLang="en-US" sz="3200" dirty="0"/>
              <a:t>Easy to access</a:t>
            </a:r>
          </a:p>
          <a:p>
            <a:pPr eaLnBrk="1" hangingPunct="1"/>
            <a:r>
              <a:rPr lang="en-US" altLang="en-US" sz="3200" dirty="0"/>
              <a:t>Round the clock availability (24*7)</a:t>
            </a:r>
          </a:p>
          <a:p>
            <a:pPr eaLnBrk="1" hangingPunct="1"/>
            <a:r>
              <a:rPr lang="en-US" altLang="en-US" sz="3200" dirty="0"/>
              <a:t>Multiple access</a:t>
            </a:r>
          </a:p>
          <a:p>
            <a:pPr eaLnBrk="1" hangingPunct="1"/>
            <a:r>
              <a:rPr lang="en-US" altLang="en-US" sz="3200" dirty="0"/>
              <a:t>No physical boundary</a:t>
            </a:r>
          </a:p>
          <a:p>
            <a:pPr eaLnBrk="1" hangingPunct="1"/>
            <a:r>
              <a:rPr lang="en-US" altLang="en-US" sz="3200" dirty="0"/>
              <a:t>Search and browse facility</a:t>
            </a:r>
          </a:p>
        </p:txBody>
      </p:sp>
    </p:spTree>
    <p:extLst>
      <p:ext uri="{BB962C8B-B14F-4D97-AF65-F5344CB8AC3E}">
        <p14:creationId xmlns:p14="http://schemas.microsoft.com/office/powerpoint/2010/main" val="26968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E8B9F-841E-4792-99DB-7DEE7BB2CA81}"/>
              </a:ext>
            </a:extLst>
          </p:cNvPr>
          <p:cNvSpPr txBox="1"/>
          <p:nvPr/>
        </p:nvSpPr>
        <p:spPr>
          <a:xfrm>
            <a:off x="615461" y="609600"/>
            <a:ext cx="10961077" cy="4462760"/>
          </a:xfrm>
          <a:prstGeom prst="rect">
            <a:avLst/>
          </a:prstGeom>
          <a:noFill/>
        </p:spPr>
        <p:txBody>
          <a:bodyPr wrap="square" rtlCol="0">
            <a:spAutoFit/>
          </a:bodyPr>
          <a:lstStyle/>
          <a:p>
            <a:r>
              <a:rPr lang="en-US" sz="3200" b="1" dirty="0"/>
              <a:t>Sources of information</a:t>
            </a:r>
          </a:p>
          <a:p>
            <a:endParaRPr lang="en-US" sz="2800" dirty="0"/>
          </a:p>
          <a:p>
            <a:pPr marL="457200" indent="-457200">
              <a:buFont typeface="Wingdings" panose="05000000000000000000" pitchFamily="2" charset="2"/>
              <a:buChar char="v"/>
            </a:pPr>
            <a:r>
              <a:rPr lang="en-US" sz="2800" dirty="0"/>
              <a:t>Primary sources of information </a:t>
            </a:r>
            <a:r>
              <a:rPr lang="en-US" sz="2800" dirty="0" err="1"/>
              <a:t>e.g</a:t>
            </a:r>
            <a:r>
              <a:rPr lang="en-US" sz="2800" dirty="0"/>
              <a:t> Interviews, original experiments</a:t>
            </a:r>
          </a:p>
          <a:p>
            <a:pPr marL="457200" indent="-457200">
              <a:buFont typeface="Wingdings" panose="05000000000000000000" pitchFamily="2" charset="2"/>
              <a:buChar char="v"/>
            </a:pPr>
            <a:r>
              <a:rPr lang="en-US" sz="2800" dirty="0"/>
              <a:t>Secondary sources e.g.  Academic books</a:t>
            </a:r>
          </a:p>
          <a:p>
            <a:pPr marL="457200" indent="-457200">
              <a:buFont typeface="Wingdings" panose="05000000000000000000" pitchFamily="2" charset="2"/>
              <a:buChar char="v"/>
            </a:pPr>
            <a:r>
              <a:rPr lang="en-US" sz="2800" dirty="0"/>
              <a:t>Tertiary  sources </a:t>
            </a:r>
            <a:r>
              <a:rPr lang="en-US" sz="2800" dirty="0" err="1"/>
              <a:t>e.g</a:t>
            </a:r>
            <a:r>
              <a:rPr lang="en-US" sz="2800" dirty="0"/>
              <a:t> Encyclopedia, bibliographies, indexes etc.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These are relevant sources you can consult as a researcher in writing your research work. </a:t>
            </a:r>
          </a:p>
          <a:p>
            <a:pPr marL="457200" indent="-457200">
              <a:buFont typeface="Wingdings" panose="05000000000000000000" pitchFamily="2" charset="2"/>
              <a:buChar char="v"/>
            </a:pPr>
            <a:r>
              <a:rPr lang="en-US" sz="2800" dirty="0"/>
              <a:t>In writing your research  report, it is important you know where to access information resources, the types of materials you need etc. </a:t>
            </a:r>
          </a:p>
        </p:txBody>
      </p:sp>
    </p:spTree>
    <p:extLst>
      <p:ext uri="{BB962C8B-B14F-4D97-AF65-F5344CB8AC3E}">
        <p14:creationId xmlns:p14="http://schemas.microsoft.com/office/powerpoint/2010/main" val="308863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A736E-63DE-4F2F-9136-92B9EBB0613E}"/>
              </a:ext>
            </a:extLst>
          </p:cNvPr>
          <p:cNvSpPr txBox="1"/>
          <p:nvPr/>
        </p:nvSpPr>
        <p:spPr>
          <a:xfrm>
            <a:off x="1219200" y="1195754"/>
            <a:ext cx="9237784" cy="4031873"/>
          </a:xfrm>
          <a:prstGeom prst="rect">
            <a:avLst/>
          </a:prstGeom>
          <a:noFill/>
        </p:spPr>
        <p:txBody>
          <a:bodyPr wrap="square" rtlCol="0">
            <a:spAutoFit/>
          </a:bodyPr>
          <a:lstStyle/>
          <a:p>
            <a:r>
              <a:rPr lang="en-US" sz="3200" b="1" dirty="0"/>
              <a:t>Types of access tools</a:t>
            </a:r>
          </a:p>
          <a:p>
            <a:endParaRPr lang="en-US" sz="2800" dirty="0"/>
          </a:p>
          <a:p>
            <a:pPr marL="457200" indent="-457200">
              <a:buFont typeface="Wingdings" panose="05000000000000000000" pitchFamily="2" charset="2"/>
              <a:buChar char="§"/>
            </a:pPr>
            <a:r>
              <a:rPr lang="en-US" sz="2800" dirty="0"/>
              <a:t>We have different access tools such as</a:t>
            </a:r>
          </a:p>
          <a:p>
            <a:pPr marL="457200" indent="-457200">
              <a:buFont typeface="Wingdings" panose="05000000000000000000" pitchFamily="2" charset="2"/>
              <a:buChar char="§"/>
            </a:pPr>
            <a:r>
              <a:rPr lang="en-US" sz="2800" dirty="0"/>
              <a:t>Catalogue cards or discovery tools- Gives record of the collections in the library </a:t>
            </a:r>
          </a:p>
          <a:p>
            <a:pPr marL="457200" indent="-457200">
              <a:buFont typeface="Wingdings" panose="05000000000000000000" pitchFamily="2" charset="2"/>
              <a:buChar char="§"/>
            </a:pPr>
            <a:r>
              <a:rPr lang="en-US" sz="2800" dirty="0"/>
              <a:t>Databases</a:t>
            </a:r>
          </a:p>
          <a:p>
            <a:pPr marL="457200" indent="-457200">
              <a:buFont typeface="Wingdings" panose="05000000000000000000" pitchFamily="2" charset="2"/>
              <a:buChar char="§"/>
            </a:pPr>
            <a:r>
              <a:rPr lang="en-US" sz="2800" dirty="0"/>
              <a:t>Repositories</a:t>
            </a:r>
          </a:p>
          <a:p>
            <a:pPr marL="457200" indent="-457200">
              <a:buFont typeface="Wingdings" panose="05000000000000000000" pitchFamily="2" charset="2"/>
              <a:buChar char="§"/>
            </a:pPr>
            <a:r>
              <a:rPr lang="en-US" sz="2800" dirty="0"/>
              <a:t>Indexes </a:t>
            </a:r>
          </a:p>
          <a:p>
            <a:pPr marL="457200" indent="-457200">
              <a:buFont typeface="Wingdings" panose="05000000000000000000" pitchFamily="2" charset="2"/>
              <a:buChar char="§"/>
            </a:pPr>
            <a:r>
              <a:rPr lang="en-US" sz="2800" dirty="0"/>
              <a:t>Search engines</a:t>
            </a:r>
            <a:r>
              <a:rPr lang="en-US" dirty="0"/>
              <a:t> </a:t>
            </a:r>
          </a:p>
        </p:txBody>
      </p:sp>
    </p:spTree>
    <p:extLst>
      <p:ext uri="{BB962C8B-B14F-4D97-AF65-F5344CB8AC3E}">
        <p14:creationId xmlns:p14="http://schemas.microsoft.com/office/powerpoint/2010/main" val="2061421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6373</TotalTime>
  <Words>1362</Words>
  <Application>Microsoft Office PowerPoint</Application>
  <PresentationFormat>Widescreen</PresentationFormat>
  <Paragraphs>205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Bookman Old Style</vt:lpstr>
      <vt:lpstr>Calibri</vt:lpstr>
      <vt:lpstr>Constantia</vt:lpstr>
      <vt:lpstr>Garamond</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Godsent Nnaemeka Nnaji</dc:creator>
  <cp:lastModifiedBy>User</cp:lastModifiedBy>
  <cp:revision>380</cp:revision>
  <dcterms:created xsi:type="dcterms:W3CDTF">2014-02-27T21:32:32Z</dcterms:created>
  <dcterms:modified xsi:type="dcterms:W3CDTF">2021-08-26T12:56:40Z</dcterms:modified>
</cp:coreProperties>
</file>