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80" r:id="rId3"/>
    <p:sldId id="285" r:id="rId4"/>
    <p:sldId id="286" r:id="rId5"/>
    <p:sldId id="258" r:id="rId6"/>
    <p:sldId id="287" r:id="rId7"/>
    <p:sldId id="283" r:id="rId8"/>
    <p:sldId id="282" r:id="rId9"/>
    <p:sldId id="288" r:id="rId10"/>
    <p:sldId id="289" r:id="rId11"/>
    <p:sldId id="290" r:id="rId12"/>
    <p:sldId id="261" r:id="rId13"/>
    <p:sldId id="262" r:id="rId14"/>
    <p:sldId id="263" r:id="rId15"/>
    <p:sldId id="291" r:id="rId16"/>
    <p:sldId id="265" r:id="rId17"/>
    <p:sldId id="266" r:id="rId18"/>
    <p:sldId id="267" r:id="rId19"/>
    <p:sldId id="268" r:id="rId20"/>
    <p:sldId id="292" r:id="rId21"/>
    <p:sldId id="269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54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3EF61-246F-4A82-B368-5B6A84BD1631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8F79A-2BAB-4A47-A798-566F65003CB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32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56F7-5338-4CF1-BE0A-8D60B10E0372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620D-E6B8-4658-BDEC-8BDA546D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56F7-5338-4CF1-BE0A-8D60B10E0372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620D-E6B8-4658-BDEC-8BDA546D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56F7-5338-4CF1-BE0A-8D60B10E0372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620D-E6B8-4658-BDEC-8BDA546D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56F7-5338-4CF1-BE0A-8D60B10E0372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620D-E6B8-4658-BDEC-8BDA546D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56F7-5338-4CF1-BE0A-8D60B10E0372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620D-E6B8-4658-BDEC-8BDA546D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56F7-5338-4CF1-BE0A-8D60B10E0372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620D-E6B8-4658-BDEC-8BDA546D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56F7-5338-4CF1-BE0A-8D60B10E0372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620D-E6B8-4658-BDEC-8BDA546D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56F7-5338-4CF1-BE0A-8D60B10E0372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620D-E6B8-4658-BDEC-8BDA546D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56F7-5338-4CF1-BE0A-8D60B10E0372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620D-E6B8-4658-BDEC-8BDA546D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56F7-5338-4CF1-BE0A-8D60B10E0372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620D-E6B8-4658-BDEC-8BDA546D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56F7-5338-4CF1-BE0A-8D60B10E0372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620D-E6B8-4658-BDEC-8BDA546D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756F7-5338-4CF1-BE0A-8D60B10E0372}" type="datetimeFigureOut">
              <a:rPr lang="en-US" smtClean="0"/>
              <a:pPr/>
              <a:t>10/7/2019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1620D-E6B8-4658-BDEC-8BDA546DF9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idelis.ejezie@unn.edu.n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428651"/>
            <a:ext cx="8229600" cy="42865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70000" lnSpcReduction="2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smtClean="0">
                <a:solidFill>
                  <a:srgbClr val="00B050"/>
                </a:solidFill>
                <a:latin typeface="Algerian" pitchFamily="82" charset="0"/>
                <a:ea typeface="Calibri" pitchFamily="34" charset="0"/>
                <a:cs typeface="Times New Roman" pitchFamily="18" charset="0"/>
              </a:rPr>
              <a:t>UNIVERSITY OF NIGERIA, NSUKKA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smtClean="0">
                <a:solidFill>
                  <a:srgbClr val="00B050"/>
                </a:solidFill>
                <a:latin typeface="Algerian" pitchFamily="82" charset="0"/>
                <a:ea typeface="Calibri" pitchFamily="34" charset="0"/>
                <a:cs typeface="Times New Roman" pitchFamily="18" charset="0"/>
              </a:rPr>
              <a:t> SCHOOL OF POSTGRADUATE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smtClean="0">
                <a:solidFill>
                  <a:srgbClr val="00B050"/>
                </a:solidFill>
                <a:latin typeface="Algerian" pitchFamily="82" charset="0"/>
                <a:ea typeface="Calibri" pitchFamily="34" charset="0"/>
                <a:cs typeface="Times New Roman" pitchFamily="18" charset="0"/>
              </a:rPr>
              <a:t>STUDIES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b="1" dirty="0" smtClean="0">
              <a:solidFill>
                <a:srgbClr val="00B050"/>
              </a:solidFill>
              <a:latin typeface="Algerian" pitchFamily="82" charset="0"/>
              <a:ea typeface="Calibri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Course Title: PGC 601</a:t>
            </a:r>
          </a:p>
          <a:p>
            <a:pPr algn="ctr"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Research Methodology In Medical, Health &amp; Environmental Sciences</a:t>
            </a:r>
          </a:p>
          <a:p>
            <a:pPr algn="ctr">
              <a:buNone/>
            </a:pPr>
            <a:endParaRPr lang="en-GB" dirty="0" smtClean="0">
              <a:solidFill>
                <a:schemeClr val="tx2">
                  <a:lumMod val="50000"/>
                </a:schemeClr>
              </a:solidFill>
              <a:latin typeface="Algerian" pitchFamily="82" charset="0"/>
            </a:endParaRPr>
          </a:p>
          <a:p>
            <a:pPr algn="ctr"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By</a:t>
            </a:r>
          </a:p>
          <a:p>
            <a:endParaRPr lang="en-GB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GB" dirty="0" smtClean="0">
                <a:latin typeface="Algerian" pitchFamily="82" charset="0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Algerian" pitchFamily="82" charset="0"/>
              </a:rPr>
              <a:t>Professor F.E. </a:t>
            </a:r>
            <a:r>
              <a:rPr lang="en-GB" dirty="0" err="1" smtClean="0">
                <a:solidFill>
                  <a:srgbClr val="FF0000"/>
                </a:solidFill>
                <a:latin typeface="Algerian" pitchFamily="82" charset="0"/>
              </a:rPr>
              <a:t>Ejezie</a:t>
            </a:r>
            <a:r>
              <a:rPr lang="en-GB" dirty="0" smtClean="0">
                <a:solidFill>
                  <a:srgbClr val="FF0000"/>
                </a:solidFill>
                <a:latin typeface="Algerian" pitchFamily="82" charset="0"/>
              </a:rPr>
              <a:t>  PhD</a:t>
            </a:r>
          </a:p>
          <a:p>
            <a:pPr algn="ctr">
              <a:buNone/>
            </a:pPr>
            <a:r>
              <a:rPr lang="en-GB" dirty="0" smtClean="0">
                <a:latin typeface="Algerian" pitchFamily="82" charset="0"/>
              </a:rPr>
              <a:t>	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Dept. of Medical Biochemistry</a:t>
            </a:r>
          </a:p>
          <a:p>
            <a:pPr algn="ctr"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	Faculty of Basic Medical Sciences</a:t>
            </a:r>
          </a:p>
          <a:p>
            <a:pPr algn="ctr">
              <a:buNone/>
            </a:pP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	College of Medicine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 algn="ctr">
              <a:buNone/>
            </a:pPr>
            <a:r>
              <a:rPr lang="en-GB" dirty="0" smtClean="0"/>
              <a:t>    </a:t>
            </a:r>
            <a:r>
              <a:rPr lang="en-GB" dirty="0" smtClean="0">
                <a:hlinkClick r:id="rId2"/>
              </a:rPr>
              <a:t>fidelis.ejezie@unn.edu.ng</a:t>
            </a:r>
            <a:r>
              <a:rPr lang="en-GB" dirty="0" smtClean="0"/>
              <a:t>;  08034069138</a:t>
            </a:r>
          </a:p>
          <a:p>
            <a:pPr algn="ctr">
              <a:buNone/>
            </a:pPr>
            <a:endParaRPr lang="en-GB" dirty="0" smtClean="0">
              <a:solidFill>
                <a:schemeClr val="tx2">
                  <a:lumMod val="50000"/>
                </a:schemeClr>
              </a:solidFill>
              <a:latin typeface="Algerian" pitchFamily="82" charset="0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Execution Stage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design preparation</a:t>
            </a:r>
          </a:p>
          <a:p>
            <a:r>
              <a:rPr lang="en-GB" dirty="0" smtClean="0"/>
              <a:t>Data collection</a:t>
            </a:r>
          </a:p>
          <a:p>
            <a:r>
              <a:rPr lang="en-GB" dirty="0" smtClean="0"/>
              <a:t>Data analysis and interpretation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Concluding Stage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</a:p>
          <a:p>
            <a:r>
              <a:rPr lang="en-GB" dirty="0" smtClean="0"/>
              <a:t>Conclusion</a:t>
            </a:r>
          </a:p>
          <a:p>
            <a:r>
              <a:rPr lang="en-GB" dirty="0" smtClean="0"/>
              <a:t>Recommendation</a:t>
            </a:r>
          </a:p>
          <a:p>
            <a:r>
              <a:rPr lang="en-GB" dirty="0" smtClean="0"/>
              <a:t>Report writing</a:t>
            </a:r>
          </a:p>
          <a:p>
            <a:r>
              <a:rPr lang="en-GB" dirty="0" smtClean="0"/>
              <a:t>References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 Definition of Research Problem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GB" sz="9800" dirty="0" smtClean="0"/>
              <a:t>Identify the Research problem </a:t>
            </a:r>
          </a:p>
          <a:p>
            <a:pPr algn="just"/>
            <a:r>
              <a:rPr lang="en-GB" sz="9800" dirty="0" smtClean="0"/>
              <a:t>Select the Research Topic</a:t>
            </a:r>
          </a:p>
          <a:p>
            <a:pPr algn="just"/>
            <a:r>
              <a:rPr lang="en-GB" sz="9800" dirty="0" smtClean="0"/>
              <a:t>Understand the research problem thoroughly</a:t>
            </a:r>
          </a:p>
          <a:p>
            <a:pPr algn="just"/>
            <a:r>
              <a:rPr lang="en-GB" sz="9800" dirty="0" smtClean="0"/>
              <a:t>A problem could be identified through:</a:t>
            </a:r>
          </a:p>
          <a:p>
            <a:pPr algn="just">
              <a:buFont typeface="Wingdings" pitchFamily="2" charset="2"/>
              <a:buChar char="v"/>
            </a:pPr>
            <a:r>
              <a:rPr lang="en-GB" sz="9800" dirty="0" smtClean="0"/>
              <a:t> review of literature (vast reading)</a:t>
            </a:r>
          </a:p>
          <a:p>
            <a:pPr algn="just">
              <a:buFont typeface="Wingdings" pitchFamily="2" charset="2"/>
              <a:buChar char="v"/>
            </a:pPr>
            <a:r>
              <a:rPr lang="en-GB" sz="9800" dirty="0" smtClean="0"/>
              <a:t>observation of events</a:t>
            </a:r>
          </a:p>
          <a:p>
            <a:pPr algn="just">
              <a:buFont typeface="Wingdings" pitchFamily="2" charset="2"/>
              <a:buChar char="v"/>
            </a:pPr>
            <a:r>
              <a:rPr lang="en-GB" sz="9800" dirty="0" smtClean="0"/>
              <a:t> discussions/consultations with other researchers</a:t>
            </a:r>
          </a:p>
          <a:p>
            <a:pPr algn="just">
              <a:buFont typeface="Wingdings" pitchFamily="2" charset="2"/>
              <a:buChar char="§"/>
            </a:pPr>
            <a:r>
              <a:rPr lang="en-GB" sz="9800" dirty="0" smtClean="0"/>
              <a:t>Now formulate the research question</a:t>
            </a:r>
          </a:p>
          <a:p>
            <a:pPr algn="just">
              <a:buFont typeface="Wingdings" pitchFamily="2" charset="2"/>
              <a:buChar char="§"/>
            </a:pPr>
            <a:r>
              <a:rPr lang="en-GB" sz="9800" i="1" dirty="0" err="1" smtClean="0">
                <a:solidFill>
                  <a:srgbClr val="FF0000"/>
                </a:solidFill>
              </a:rPr>
              <a:t>Eg</a:t>
            </a:r>
            <a:r>
              <a:rPr lang="en-GB" sz="9800" i="1" dirty="0" smtClean="0">
                <a:solidFill>
                  <a:srgbClr val="FF0000"/>
                </a:solidFill>
              </a:rPr>
              <a:t>  Does parity have any relationship with obesity in pregnant women?</a:t>
            </a:r>
          </a:p>
          <a:p>
            <a:pPr algn="just">
              <a:buFont typeface="Wingdings" pitchFamily="2" charset="2"/>
              <a:buChar char="§"/>
            </a:pPr>
            <a:r>
              <a:rPr lang="en-GB" sz="9800" i="1" dirty="0" smtClean="0">
                <a:solidFill>
                  <a:srgbClr val="FF0000"/>
                </a:solidFill>
              </a:rPr>
              <a:t>Do micronutrients play any role in pregnancy outcome?</a:t>
            </a:r>
          </a:p>
          <a:p>
            <a:pPr algn="just">
              <a:buFont typeface="Wingdings" pitchFamily="2" charset="2"/>
              <a:buChar char="§"/>
            </a:pPr>
            <a:endParaRPr lang="en-GB" sz="2800" i="1" dirty="0" smtClean="0"/>
          </a:p>
          <a:p>
            <a:pPr algn="just">
              <a:buFont typeface="Wingdings" pitchFamily="2" charset="2"/>
              <a:buChar char="§"/>
            </a:pPr>
            <a:r>
              <a:rPr lang="en-GB" sz="9600" i="1" dirty="0" smtClean="0">
                <a:solidFill>
                  <a:srgbClr val="FF0000"/>
                </a:solidFill>
              </a:rPr>
              <a:t>What is the influence of parental academic standard on the school performance of children?</a:t>
            </a:r>
            <a:endParaRPr lang="en-GB" sz="9800" i="1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GB" sz="9800" i="1" dirty="0" smtClean="0"/>
              <a:t>Research questions could be refined or modified.</a:t>
            </a:r>
          </a:p>
          <a:p>
            <a:pPr algn="just"/>
            <a:endParaRPr lang="en-GB" dirty="0" smtClean="0"/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Statement of Problem(Justification)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Enables researcher to systematically point out what the problem  is</a:t>
            </a:r>
          </a:p>
          <a:p>
            <a:pPr algn="just"/>
            <a:r>
              <a:rPr lang="en-GB" dirty="0" smtClean="0"/>
              <a:t>Why the problem should be solved</a:t>
            </a:r>
          </a:p>
          <a:p>
            <a:pPr algn="just"/>
            <a:r>
              <a:rPr lang="en-GB" dirty="0" smtClean="0"/>
              <a:t>What is to be achieved </a:t>
            </a:r>
          </a:p>
          <a:p>
            <a:pPr algn="just"/>
            <a:r>
              <a:rPr lang="en-GB" u="sng" dirty="0" smtClean="0"/>
              <a:t>It justifies the study</a:t>
            </a:r>
          </a:p>
          <a:p>
            <a:pPr algn="just"/>
            <a:r>
              <a:rPr lang="en-GB" dirty="0" smtClean="0"/>
              <a:t>A good literature search is very useful in the statement of problem.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Review of Literature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This is a </a:t>
            </a:r>
            <a:r>
              <a:rPr lang="en-GB" dirty="0" smtClean="0">
                <a:solidFill>
                  <a:srgbClr val="FF0000"/>
                </a:solidFill>
              </a:rPr>
              <a:t>very important aspect</a:t>
            </a:r>
            <a:r>
              <a:rPr lang="en-GB" dirty="0" smtClean="0"/>
              <a:t> of project formulation</a:t>
            </a:r>
          </a:p>
          <a:p>
            <a:pPr algn="just"/>
            <a:r>
              <a:rPr lang="en-GB" dirty="0" smtClean="0"/>
              <a:t>May be continuous throughout the project execution</a:t>
            </a:r>
          </a:p>
          <a:p>
            <a:pPr algn="just"/>
            <a:r>
              <a:rPr lang="en-GB" dirty="0" smtClean="0"/>
              <a:t>Helps to find available information on the topic</a:t>
            </a:r>
          </a:p>
          <a:p>
            <a:pPr algn="just"/>
            <a:r>
              <a:rPr lang="en-GB" dirty="0" smtClean="0"/>
              <a:t>Should be extensive and focused</a:t>
            </a:r>
          </a:p>
          <a:p>
            <a:pPr algn="just"/>
            <a:r>
              <a:rPr lang="en-GB" dirty="0" smtClean="0"/>
              <a:t>Helps to know what others have done or reported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Review of Literature </a:t>
            </a:r>
            <a:r>
              <a:rPr lang="en-GB" dirty="0" err="1" smtClean="0">
                <a:solidFill>
                  <a:srgbClr val="0070C0"/>
                </a:solidFill>
              </a:rPr>
              <a:t>contd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Prevents duplication</a:t>
            </a:r>
          </a:p>
          <a:p>
            <a:pPr algn="just"/>
            <a:r>
              <a:rPr lang="en-GB" dirty="0" smtClean="0"/>
              <a:t>Identifies contested issues</a:t>
            </a:r>
          </a:p>
          <a:p>
            <a:pPr algn="just"/>
            <a:r>
              <a:rPr lang="en-GB" dirty="0" smtClean="0"/>
              <a:t>Provides facts for the justification of research project</a:t>
            </a:r>
          </a:p>
          <a:p>
            <a:pPr algn="just"/>
            <a:r>
              <a:rPr lang="en-GB" dirty="0" smtClean="0"/>
              <a:t>Helps in formulation of objectives and research questions</a:t>
            </a:r>
          </a:p>
          <a:p>
            <a:pPr algn="just"/>
            <a:r>
              <a:rPr lang="en-GB" dirty="0" smtClean="0"/>
              <a:t>Provides a guide for choice of methods, sample size, &amp; statistical analysis (design)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Sources of Literature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Journal articles</a:t>
            </a:r>
          </a:p>
          <a:p>
            <a:r>
              <a:rPr lang="en-GB" dirty="0" smtClean="0"/>
              <a:t>Abstracts</a:t>
            </a:r>
          </a:p>
          <a:p>
            <a:r>
              <a:rPr lang="en-GB" dirty="0" smtClean="0"/>
              <a:t>Books</a:t>
            </a:r>
          </a:p>
          <a:p>
            <a:r>
              <a:rPr lang="en-GB" dirty="0" smtClean="0"/>
              <a:t>Internet</a:t>
            </a:r>
          </a:p>
          <a:p>
            <a:pPr lvl="0"/>
            <a:r>
              <a:rPr lang="en-GB" dirty="0" smtClean="0"/>
              <a:t>Newspapers/magazines</a:t>
            </a:r>
          </a:p>
          <a:p>
            <a:pPr lvl="0"/>
            <a:r>
              <a:rPr lang="en-GB" dirty="0" smtClean="0"/>
              <a:t>Interviews </a:t>
            </a:r>
          </a:p>
          <a:p>
            <a:pPr lvl="0"/>
            <a:r>
              <a:rPr lang="en-GB" dirty="0" smtClean="0"/>
              <a:t>Technical reports</a:t>
            </a:r>
          </a:p>
          <a:p>
            <a:pPr lvl="0"/>
            <a:r>
              <a:rPr lang="en-GB" dirty="0" smtClean="0"/>
              <a:t>Conference proceedings   etc (Note all references)</a:t>
            </a:r>
          </a:p>
          <a:p>
            <a:pPr lvl="0"/>
            <a:r>
              <a:rPr lang="en-GB" dirty="0" smtClean="0"/>
              <a:t>Most of these are found in libraries/e-libraries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Research Objectives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What the research/researcher wishes to achieve/accomplish</a:t>
            </a:r>
          </a:p>
          <a:p>
            <a:pPr algn="just"/>
            <a:r>
              <a:rPr lang="en-GB" dirty="0" smtClean="0"/>
              <a:t>Should be feasible - achievable/practicable</a:t>
            </a:r>
          </a:p>
          <a:p>
            <a:pPr algn="just"/>
            <a:r>
              <a:rPr lang="en-GB" dirty="0" smtClean="0"/>
              <a:t>Should be specific</a:t>
            </a:r>
          </a:p>
          <a:p>
            <a:pPr algn="just"/>
            <a:r>
              <a:rPr lang="en-GB" dirty="0" smtClean="0"/>
              <a:t> </a:t>
            </a:r>
            <a:r>
              <a:rPr lang="en-GB" u="sng" dirty="0" smtClean="0"/>
              <a:t>Action verbs</a:t>
            </a:r>
            <a:r>
              <a:rPr lang="en-GB" dirty="0" smtClean="0"/>
              <a:t> are to be used </a:t>
            </a:r>
            <a:r>
              <a:rPr lang="en-GB" dirty="0" err="1" smtClean="0"/>
              <a:t>eg</a:t>
            </a:r>
            <a:r>
              <a:rPr lang="en-GB" dirty="0" smtClean="0"/>
              <a:t> to determine, identify, verify, calculate, describe, reduce, identify, compare, measure  .......etc </a:t>
            </a:r>
          </a:p>
          <a:p>
            <a:pPr algn="just"/>
            <a:r>
              <a:rPr lang="en-GB" dirty="0" smtClean="0"/>
              <a:t>No ambiguity</a:t>
            </a:r>
          </a:p>
          <a:p>
            <a:pPr algn="just"/>
            <a:r>
              <a:rPr lang="en-GB" dirty="0" smtClean="0"/>
              <a:t>May be put into: general and specific objectives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Hypothesis Formulation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/>
              <a:t>Is a prediction of the result of the research problem – provides answers to research question</a:t>
            </a:r>
          </a:p>
          <a:p>
            <a:pPr algn="just"/>
            <a:r>
              <a:rPr lang="en-GB" dirty="0" smtClean="0"/>
              <a:t>Translates the problem statement into a precise, unambiguous prediction of expected outcomes</a:t>
            </a:r>
          </a:p>
          <a:p>
            <a:pPr algn="just"/>
            <a:r>
              <a:rPr lang="en-GB" dirty="0" smtClean="0"/>
              <a:t>May be stated as a </a:t>
            </a:r>
            <a:r>
              <a:rPr lang="en-GB" dirty="0" smtClean="0">
                <a:solidFill>
                  <a:srgbClr val="FF0000"/>
                </a:solidFill>
              </a:rPr>
              <a:t>positive or negative</a:t>
            </a:r>
            <a:r>
              <a:rPr lang="en-GB" dirty="0" smtClean="0"/>
              <a:t> (alternative) statement </a:t>
            </a:r>
          </a:p>
          <a:p>
            <a:pPr algn="just"/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Antioxidant micronutrients </a:t>
            </a:r>
            <a:r>
              <a:rPr lang="en-GB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required for good pregnancy outcome in Nigerian women</a:t>
            </a:r>
          </a:p>
          <a:p>
            <a:pPr algn="just"/>
            <a:r>
              <a:rPr lang="en-US" i="1" dirty="0" smtClean="0">
                <a:latin typeface="Times New Roman" pitchFamily="18" charset="0"/>
              </a:rPr>
              <a:t>A high cholesterol intake is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</a:rPr>
              <a:t>not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</a:rPr>
              <a:t>associated</a:t>
            </a: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</a:rPr>
              <a:t>	with the development (risk) of coronary</a:t>
            </a: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</a:rPr>
              <a:t>	heart disease</a:t>
            </a: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</a:rPr>
              <a:t>Cigarette smoking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</a:rPr>
              <a:t>is</a:t>
            </a:r>
            <a:r>
              <a:rPr lang="en-US" i="1" dirty="0" smtClean="0">
                <a:latin typeface="Times New Roman" pitchFamily="18" charset="0"/>
              </a:rPr>
              <a:t> a </a:t>
            </a:r>
            <a:r>
              <a:rPr lang="en-US" i="1" u="sng" dirty="0" smtClean="0">
                <a:latin typeface="Times New Roman" pitchFamily="18" charset="0"/>
              </a:rPr>
              <a:t>cause</a:t>
            </a:r>
            <a:r>
              <a:rPr lang="en-US" i="1" dirty="0" smtClean="0">
                <a:latin typeface="Times New Roman" pitchFamily="18" charset="0"/>
              </a:rPr>
              <a:t> of lung cancer</a:t>
            </a:r>
          </a:p>
          <a:p>
            <a:pPr algn="just">
              <a:buNone/>
            </a:pPr>
            <a:endParaRPr lang="en-US" i="1" dirty="0" smtClean="0">
              <a:latin typeface="Times New Roman" pitchFamily="18" charset="0"/>
            </a:endParaRPr>
          </a:p>
          <a:p>
            <a:pPr algn="just">
              <a:buNone/>
            </a:pPr>
            <a:endParaRPr lang="en-US" i="1" dirty="0" smtClean="0">
              <a:latin typeface="Times New Roman" pitchFamily="18" charset="0"/>
            </a:endParaRPr>
          </a:p>
          <a:p>
            <a:pPr algn="just">
              <a:buNone/>
            </a:pPr>
            <a:endParaRPr lang="en-GB" dirty="0" smtClean="0"/>
          </a:p>
          <a:p>
            <a:pPr algn="just"/>
            <a:endParaRPr lang="en-GB" dirty="0" smtClean="0"/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Research Design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/>
              <a:t>Materials and methods</a:t>
            </a:r>
          </a:p>
          <a:p>
            <a:pPr algn="just"/>
            <a:r>
              <a:rPr lang="en-GB" dirty="0" smtClean="0"/>
              <a:t>Provides techniques for deriving answers to the questions or testing the hypothesis</a:t>
            </a:r>
          </a:p>
          <a:p>
            <a:pPr algn="just"/>
            <a:r>
              <a:rPr lang="en-GB" dirty="0" smtClean="0"/>
              <a:t>Gives data sources and collection</a:t>
            </a:r>
          </a:p>
          <a:p>
            <a:pPr algn="just"/>
            <a:r>
              <a:rPr lang="en-GB" dirty="0" smtClean="0"/>
              <a:t> Sample size and method of collection</a:t>
            </a:r>
          </a:p>
          <a:p>
            <a:pPr algn="just"/>
            <a:r>
              <a:rPr lang="en-GB" dirty="0" smtClean="0"/>
              <a:t>Sample groups (test and control)</a:t>
            </a:r>
          </a:p>
          <a:p>
            <a:pPr algn="just"/>
            <a:r>
              <a:rPr lang="en-GB" dirty="0" smtClean="0"/>
              <a:t> Equipment</a:t>
            </a:r>
          </a:p>
          <a:p>
            <a:pPr algn="just"/>
            <a:r>
              <a:rPr lang="en-GB" dirty="0" smtClean="0"/>
              <a:t>Other tools</a:t>
            </a:r>
          </a:p>
          <a:p>
            <a:pPr algn="just"/>
            <a:r>
              <a:rPr lang="en-GB" dirty="0" smtClean="0"/>
              <a:t>Lab or field  etc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en-GB" i="1" dirty="0" smtClean="0">
                <a:solidFill>
                  <a:srgbClr val="FF0000"/>
                </a:solidFill>
              </a:rPr>
              <a:t>May be quantitative or qualitative/descriptive</a:t>
            </a:r>
          </a:p>
          <a:p>
            <a:pPr algn="just"/>
            <a:r>
              <a:rPr lang="en-GB" i="1" dirty="0" smtClean="0">
                <a:solidFill>
                  <a:srgbClr val="FF0000"/>
                </a:solidFill>
              </a:rPr>
              <a:t>Ethical Considerations/</a:t>
            </a:r>
            <a:r>
              <a:rPr lang="en-GB" u="sng" dirty="0" smtClean="0"/>
              <a:t> Certificate</a:t>
            </a:r>
            <a:r>
              <a:rPr lang="en-GB" dirty="0" smtClean="0"/>
              <a:t> </a:t>
            </a:r>
            <a:endParaRPr lang="en-GB" i="1" dirty="0" smtClean="0">
              <a:solidFill>
                <a:srgbClr val="FF0000"/>
              </a:solidFill>
            </a:endParaRPr>
          </a:p>
          <a:p>
            <a:pPr algn="just"/>
            <a:r>
              <a:rPr lang="en-GB" i="1" dirty="0" smtClean="0">
                <a:solidFill>
                  <a:srgbClr val="FF0000"/>
                </a:solidFill>
              </a:rPr>
              <a:t>Time &amp; funds are of essence </a:t>
            </a:r>
            <a:endParaRPr lang="en-GB" dirty="0" smtClean="0"/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 result for research methodology steps + illustration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858179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Sample Size Estimation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GB" dirty="0" smtClean="0"/>
              <a:t>Sample size should be large enough for</a:t>
            </a:r>
          </a:p>
          <a:p>
            <a:pPr algn="just">
              <a:buNone/>
            </a:pPr>
            <a:r>
              <a:rPr lang="en-GB" dirty="0" smtClean="0"/>
              <a:t>		 -appropriate analysis</a:t>
            </a:r>
          </a:p>
          <a:p>
            <a:pPr algn="just">
              <a:buNone/>
            </a:pPr>
            <a:r>
              <a:rPr lang="en-GB" dirty="0" smtClean="0"/>
              <a:t>	 	 - desired level of accuracy</a:t>
            </a:r>
          </a:p>
          <a:p>
            <a:pPr algn="just">
              <a:buNone/>
            </a:pPr>
            <a:r>
              <a:rPr lang="en-GB" dirty="0" smtClean="0"/>
              <a:t>		 - validity of significant tests</a:t>
            </a:r>
          </a:p>
          <a:p>
            <a:pPr algn="just">
              <a:buNone/>
            </a:pPr>
            <a:r>
              <a:rPr lang="en-GB" dirty="0" smtClean="0"/>
              <a:t>		- confidence level</a:t>
            </a:r>
          </a:p>
          <a:p>
            <a:pPr algn="just"/>
            <a:r>
              <a:rPr lang="en-GB" dirty="0" smtClean="0"/>
              <a:t>Different formulae are given/used on different settings</a:t>
            </a:r>
          </a:p>
          <a:p>
            <a:pPr algn="just">
              <a:buNone/>
            </a:pPr>
            <a:endParaRPr lang="en-GB" dirty="0" smtClean="0"/>
          </a:p>
          <a:p>
            <a:pPr algn="just"/>
            <a:r>
              <a:rPr lang="en-GB" dirty="0" smtClean="0"/>
              <a:t>In all, a large sample size will yield more accurate results but may be more costly than a smaller sample size.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Data Collection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Sampling techniques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Simple random - </a:t>
            </a:r>
            <a:r>
              <a:rPr lang="en-GB" dirty="0" err="1" smtClean="0"/>
              <a:t>eg</a:t>
            </a:r>
            <a:r>
              <a:rPr lang="en-GB" dirty="0" smtClean="0"/>
              <a:t> lucky dip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Systematic random - </a:t>
            </a:r>
            <a:r>
              <a:rPr lang="en-GB" dirty="0" err="1" smtClean="0"/>
              <a:t>eg</a:t>
            </a:r>
            <a:r>
              <a:rPr lang="en-GB" dirty="0" smtClean="0"/>
              <a:t> even </a:t>
            </a:r>
            <a:r>
              <a:rPr lang="en-GB" dirty="0" err="1" smtClean="0"/>
              <a:t>nos</a:t>
            </a:r>
            <a:r>
              <a:rPr lang="en-GB" dirty="0" smtClean="0"/>
              <a:t>, odd </a:t>
            </a:r>
            <a:r>
              <a:rPr lang="en-GB" dirty="0" err="1" smtClean="0"/>
              <a:t>nos</a:t>
            </a:r>
            <a:r>
              <a:rPr lang="en-GB" dirty="0" smtClean="0"/>
              <a:t> etc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Stratified  random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Cluster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Multi-stage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Convenience etc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6 Data Analysis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Computer programmes</a:t>
            </a:r>
          </a:p>
          <a:p>
            <a:r>
              <a:rPr lang="en-GB" dirty="0" smtClean="0"/>
              <a:t>Graphs</a:t>
            </a:r>
          </a:p>
          <a:p>
            <a:r>
              <a:rPr lang="en-GB" dirty="0" smtClean="0"/>
              <a:t>Tables</a:t>
            </a:r>
          </a:p>
          <a:p>
            <a:r>
              <a:rPr lang="en-GB" dirty="0" smtClean="0"/>
              <a:t>Bar charts &amp; pie charts</a:t>
            </a:r>
          </a:p>
          <a:p>
            <a:r>
              <a:rPr lang="en-GB" dirty="0" smtClean="0"/>
              <a:t>Testing the hypothesis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pPr lvl="3"/>
            <a:r>
              <a:rPr lang="en-GB" sz="3200" dirty="0" smtClean="0">
                <a:solidFill>
                  <a:srgbClr val="FF0000"/>
                </a:solidFill>
              </a:rPr>
              <a:t>PROFESSOR  AGUWA  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 Interpretation and Report Writing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/>
              <a:t>Major findings in the research are outlined and discussed</a:t>
            </a:r>
          </a:p>
          <a:p>
            <a:pPr algn="just"/>
            <a:r>
              <a:rPr lang="en-GB" dirty="0" smtClean="0"/>
              <a:t>May also mention findings from other related studies</a:t>
            </a:r>
          </a:p>
          <a:p>
            <a:pPr algn="just"/>
            <a:r>
              <a:rPr lang="en-GB" dirty="0" smtClean="0"/>
              <a:t>References and comparisons are made to past knowledge and reports</a:t>
            </a:r>
          </a:p>
          <a:p>
            <a:pPr algn="just"/>
            <a:r>
              <a:rPr lang="en-GB" dirty="0" smtClean="0"/>
              <a:t>Inferences are also drawn from the results/data</a:t>
            </a:r>
          </a:p>
          <a:p>
            <a:pPr algn="just"/>
            <a:r>
              <a:rPr lang="en-GB" dirty="0" smtClean="0"/>
              <a:t>Major contributions to knowledge are stated</a:t>
            </a:r>
          </a:p>
          <a:p>
            <a:pPr algn="just"/>
            <a:r>
              <a:rPr lang="en-GB" dirty="0" smtClean="0"/>
              <a:t>Limitations of the study may also be discussed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/>
              <a:t>The findings in relation to the research questions and/or objectives are summarized as </a:t>
            </a:r>
            <a:r>
              <a:rPr lang="en-GB" dirty="0" smtClean="0">
                <a:solidFill>
                  <a:srgbClr val="FF0000"/>
                </a:solidFill>
              </a:rPr>
              <a:t>conclusion</a:t>
            </a: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Recommendations</a:t>
            </a:r>
            <a:r>
              <a:rPr lang="en-GB" dirty="0" smtClean="0"/>
              <a:t> are made based on research results/data and the problem the research project is addressing</a:t>
            </a:r>
          </a:p>
          <a:p>
            <a:pPr algn="just"/>
            <a:r>
              <a:rPr lang="en-GB" dirty="0" smtClean="0"/>
              <a:t>Recommendations should follow logically from the discussion of the findings</a:t>
            </a:r>
          </a:p>
          <a:p>
            <a:pPr algn="just"/>
            <a:r>
              <a:rPr lang="en-GB" dirty="0" smtClean="0"/>
              <a:t>References – ordered sources of vital information used in the research</a:t>
            </a:r>
          </a:p>
          <a:p>
            <a:pPr algn="just"/>
            <a:r>
              <a:rPr lang="en-GB" dirty="0" smtClean="0"/>
              <a:t>Appendix – raw data, standard tables, graphs, ethical certificate   etc </a:t>
            </a:r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References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There are different reference styles</a:t>
            </a:r>
          </a:p>
          <a:p>
            <a:pPr lvl="1" algn="just"/>
            <a:r>
              <a:rPr lang="en-GB" dirty="0" smtClean="0"/>
              <a:t>The Vancouver system</a:t>
            </a:r>
            <a:endParaRPr lang="en-GB" dirty="0" smtClean="0">
              <a:solidFill>
                <a:srgbClr val="0070C0"/>
              </a:solidFill>
            </a:endParaRPr>
          </a:p>
          <a:p>
            <a:pPr lvl="1" algn="just"/>
            <a:r>
              <a:rPr lang="en-GB" dirty="0" smtClean="0">
                <a:solidFill>
                  <a:srgbClr val="0070C0"/>
                </a:solidFill>
              </a:rPr>
              <a:t>Harvard system</a:t>
            </a:r>
          </a:p>
          <a:p>
            <a:pPr lvl="1" algn="just"/>
            <a:r>
              <a:rPr lang="en-GB" dirty="0" smtClean="0"/>
              <a:t>American Psychological Association (APA) system</a:t>
            </a:r>
          </a:p>
          <a:p>
            <a:pPr lvl="1" algn="just"/>
            <a:r>
              <a:rPr lang="en-GB" dirty="0" smtClean="0"/>
              <a:t>American Chemical Society (ACS) style</a:t>
            </a:r>
          </a:p>
          <a:p>
            <a:pPr lvl="1" algn="just"/>
            <a:r>
              <a:rPr lang="en-GB" dirty="0" smtClean="0"/>
              <a:t>American Mathematical Society (AMS) style etc</a:t>
            </a:r>
          </a:p>
          <a:p>
            <a:pPr lvl="1" algn="just"/>
            <a:r>
              <a:rPr lang="en-GB" dirty="0" smtClean="0"/>
              <a:t>Institute of Electrical &amp;Electronics Engineers (IEEE) system Style may vary from institutions, faculties, departments etc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Journal References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dirty="0" smtClean="0"/>
              <a:t>If authors’ names are used in the text, followed by year of publication in brackets (</a:t>
            </a:r>
            <a:r>
              <a:rPr lang="en-GB" dirty="0" err="1" smtClean="0"/>
              <a:t>eg</a:t>
            </a:r>
            <a:r>
              <a:rPr lang="en-GB" dirty="0" smtClean="0"/>
              <a:t>. </a:t>
            </a:r>
            <a:r>
              <a:rPr lang="en-GB" dirty="0" err="1" smtClean="0"/>
              <a:t>Ejezie</a:t>
            </a:r>
            <a:r>
              <a:rPr lang="en-GB" dirty="0" smtClean="0"/>
              <a:t>, 2011); (</a:t>
            </a:r>
            <a:r>
              <a:rPr lang="en-GB" dirty="0" err="1" smtClean="0"/>
              <a:t>Onyekwelu</a:t>
            </a:r>
            <a:r>
              <a:rPr lang="en-GB" dirty="0" smtClean="0"/>
              <a:t>, </a:t>
            </a:r>
            <a:r>
              <a:rPr lang="en-GB" i="1" dirty="0" smtClean="0"/>
              <a:t>et al</a:t>
            </a:r>
            <a:r>
              <a:rPr lang="en-GB" dirty="0" smtClean="0"/>
              <a:t> 2017) – the references should be listed in alphabetical order by authors’ last names.</a:t>
            </a:r>
          </a:p>
          <a:p>
            <a:pPr lvl="0" algn="just"/>
            <a:r>
              <a:rPr lang="en-GB" dirty="0" err="1" smtClean="0"/>
              <a:t>Ejezie</a:t>
            </a:r>
            <a:r>
              <a:rPr lang="en-GB" dirty="0" smtClean="0"/>
              <a:t> F.E, </a:t>
            </a:r>
            <a:r>
              <a:rPr lang="en-GB" dirty="0" err="1" smtClean="0"/>
              <a:t>Nwagha</a:t>
            </a:r>
            <a:r>
              <a:rPr lang="en-GB" dirty="0" smtClean="0"/>
              <a:t> U.I. Zinc concentrations during pregnancy and lactation in Enugu, South-East Nigeria. Annals of Medical and Health Sciences Research. 2011. 1(1): 69-76.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GB" dirty="0" smtClean="0"/>
              <a:t>Books</a:t>
            </a:r>
          </a:p>
          <a:p>
            <a:pPr algn="just"/>
            <a:r>
              <a:rPr lang="en-GB" dirty="0" err="1" smtClean="0"/>
              <a:t>Ejezie</a:t>
            </a:r>
            <a:r>
              <a:rPr lang="en-GB" dirty="0" smtClean="0"/>
              <a:t>, F.E. &amp; </a:t>
            </a:r>
            <a:r>
              <a:rPr lang="en-GB" dirty="0" err="1" smtClean="0"/>
              <a:t>Ikekpeazu</a:t>
            </a:r>
            <a:r>
              <a:rPr lang="en-GB" dirty="0" smtClean="0"/>
              <a:t>, J.E. (2017). Fundamentals of Metabolism. (2</a:t>
            </a:r>
            <a:r>
              <a:rPr lang="en-GB" baseline="30000" dirty="0" smtClean="0"/>
              <a:t>nd</a:t>
            </a:r>
            <a:r>
              <a:rPr lang="en-GB" dirty="0" smtClean="0"/>
              <a:t> edition). Enugu. </a:t>
            </a:r>
            <a:r>
              <a:rPr lang="en-GB" dirty="0" err="1" smtClean="0"/>
              <a:t>Ezu</a:t>
            </a:r>
            <a:r>
              <a:rPr lang="en-GB" dirty="0" smtClean="0"/>
              <a:t> Books Ltd. pp 150-163.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Any style used must be consistent</a:t>
            </a:r>
            <a:endParaRPr lang="en-GB" dirty="0" smtClean="0">
              <a:solidFill>
                <a:srgbClr val="FF0000"/>
              </a:solidFill>
            </a:endParaRPr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Format for Research Report –Preliminary pages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Title or cover page</a:t>
            </a:r>
          </a:p>
          <a:p>
            <a:r>
              <a:rPr lang="en-GB" dirty="0" smtClean="0"/>
              <a:t>Certification page</a:t>
            </a:r>
          </a:p>
          <a:p>
            <a:r>
              <a:rPr lang="en-GB" dirty="0" smtClean="0"/>
              <a:t>Dedication</a:t>
            </a:r>
          </a:p>
          <a:p>
            <a:r>
              <a:rPr lang="en-GB" dirty="0" smtClean="0"/>
              <a:t>Acknowledgement</a:t>
            </a:r>
          </a:p>
          <a:p>
            <a:r>
              <a:rPr lang="en-GB" dirty="0" smtClean="0"/>
              <a:t>Abstract or summary</a:t>
            </a:r>
          </a:p>
          <a:p>
            <a:r>
              <a:rPr lang="en-GB" dirty="0" smtClean="0"/>
              <a:t>Table of contents</a:t>
            </a:r>
          </a:p>
          <a:p>
            <a:r>
              <a:rPr lang="en-GB" dirty="0" smtClean="0"/>
              <a:t>List of tables, figures</a:t>
            </a:r>
          </a:p>
          <a:p>
            <a:r>
              <a:rPr lang="en-GB" dirty="0" smtClean="0"/>
              <a:t>List of abbreviations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Format for Research Report – Main Report Sequence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Introduction</a:t>
            </a:r>
          </a:p>
          <a:p>
            <a:r>
              <a:rPr lang="en-GB" dirty="0" smtClean="0"/>
              <a:t>Objectives</a:t>
            </a:r>
          </a:p>
          <a:p>
            <a:r>
              <a:rPr lang="en-GB" dirty="0" smtClean="0"/>
              <a:t>Literature review (</a:t>
            </a:r>
            <a:r>
              <a:rPr lang="en-GB" i="1" dirty="0" smtClean="0"/>
              <a:t>Justification</a:t>
            </a:r>
            <a:r>
              <a:rPr lang="en-GB" dirty="0" smtClean="0"/>
              <a:t>)</a:t>
            </a:r>
          </a:p>
          <a:p>
            <a:r>
              <a:rPr lang="en-GB" dirty="0" smtClean="0"/>
              <a:t>Materials/patients and methods</a:t>
            </a:r>
          </a:p>
          <a:p>
            <a:r>
              <a:rPr lang="en-GB" dirty="0" smtClean="0"/>
              <a:t>Results</a:t>
            </a:r>
          </a:p>
          <a:p>
            <a:r>
              <a:rPr lang="en-GB" dirty="0" smtClean="0"/>
              <a:t>Discussion</a:t>
            </a:r>
          </a:p>
          <a:p>
            <a:r>
              <a:rPr lang="en-GB" dirty="0" smtClean="0"/>
              <a:t>Conclusion</a:t>
            </a:r>
          </a:p>
          <a:p>
            <a:r>
              <a:rPr lang="en-GB" dirty="0" smtClean="0"/>
              <a:t>Limitations(if any)</a:t>
            </a:r>
          </a:p>
          <a:p>
            <a:r>
              <a:rPr lang="en-GB" dirty="0" smtClean="0"/>
              <a:t>Recommendations</a:t>
            </a:r>
          </a:p>
          <a:p>
            <a:r>
              <a:rPr lang="en-GB" dirty="0" smtClean="0"/>
              <a:t>References</a:t>
            </a:r>
          </a:p>
          <a:p>
            <a:r>
              <a:rPr lang="en-GB" dirty="0" smtClean="0"/>
              <a:t>Appendix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Chapters of Research Project Report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Chapter 1 – Introduction/objectives</a:t>
            </a:r>
          </a:p>
          <a:p>
            <a:r>
              <a:rPr lang="en-GB" dirty="0" smtClean="0"/>
              <a:t>Chapter 2 – Literature review</a:t>
            </a:r>
          </a:p>
          <a:p>
            <a:r>
              <a:rPr lang="en-GB" dirty="0" smtClean="0"/>
              <a:t>Chapter3 - Materials &amp; Methods</a:t>
            </a:r>
          </a:p>
          <a:p>
            <a:r>
              <a:rPr lang="en-GB" dirty="0" smtClean="0"/>
              <a:t>Chapter 4 - Results</a:t>
            </a:r>
          </a:p>
          <a:p>
            <a:r>
              <a:rPr lang="en-GB" dirty="0" smtClean="0"/>
              <a:t>Chapter 5 – Discussion</a:t>
            </a:r>
          </a:p>
          <a:p>
            <a:r>
              <a:rPr lang="en-GB" dirty="0" smtClean="0"/>
              <a:t>Chapter 6 - Conclusion &amp; Recommendations</a:t>
            </a:r>
          </a:p>
          <a:p>
            <a:r>
              <a:rPr lang="en-GB" dirty="0" smtClean="0"/>
              <a:t>References</a:t>
            </a:r>
          </a:p>
          <a:p>
            <a:r>
              <a:rPr lang="en-GB" dirty="0" smtClean="0"/>
              <a:t>Appendix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OUTLINE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Research?</a:t>
            </a:r>
          </a:p>
          <a:p>
            <a:r>
              <a:rPr lang="en-GB" dirty="0" smtClean="0"/>
              <a:t>Research Methods &amp; Research Methodology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Stages of a research project</a:t>
            </a:r>
          </a:p>
          <a:p>
            <a:r>
              <a:rPr lang="en-GB" dirty="0" smtClean="0"/>
              <a:t>Format for Research project report</a:t>
            </a:r>
          </a:p>
          <a:p>
            <a:r>
              <a:rPr lang="en-GB" dirty="0" smtClean="0"/>
              <a:t>Chapters of a research project report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search proces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072493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  <a:latin typeface="+mn-lt"/>
                <a:ea typeface="Calibri" pitchFamily="34" charset="0"/>
                <a:cs typeface="Times New Roman" pitchFamily="18" charset="0"/>
              </a:rPr>
              <a:t>GOALS AND OBJECTIVES</a:t>
            </a:r>
            <a:endParaRPr lang="en-GB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GB" dirty="0" smtClean="0"/>
              <a:t>    At the end of the lecture, the students will be able to: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Define research and identify the focus of research process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Outline the major stages of a research project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Develop a research question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Select a research method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Establish a sample population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Gather, analyse and present data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Interpret and discuss research results/data</a:t>
            </a:r>
          </a:p>
          <a:p>
            <a:pPr algn="just">
              <a:buFont typeface="Wingdings" pitchFamily="2" charset="2"/>
              <a:buChar char="Ø"/>
            </a:pPr>
            <a:r>
              <a:rPr lang="en-GB" dirty="0" smtClean="0"/>
              <a:t>Arrange a research project report in chapters</a:t>
            </a:r>
          </a:p>
          <a:p>
            <a:pPr algn="just">
              <a:buFont typeface="Wingdings" pitchFamily="2" charset="2"/>
              <a:buChar char="Ø"/>
            </a:pPr>
            <a:endParaRPr lang="en-GB" dirty="0" smtClean="0"/>
          </a:p>
          <a:p>
            <a:pPr algn="just">
              <a:buFont typeface="Wingdings" pitchFamily="2" charset="2"/>
              <a:buChar char="Ø"/>
            </a:pPr>
            <a:endParaRPr lang="en-GB" dirty="0" smtClean="0"/>
          </a:p>
          <a:p>
            <a:pPr algn="just">
              <a:buFont typeface="Wingdings" pitchFamily="2" charset="2"/>
              <a:buChar char="Ø"/>
            </a:pPr>
            <a:endParaRPr lang="en-GB" dirty="0" smtClean="0"/>
          </a:p>
          <a:p>
            <a:pPr algn="just">
              <a:buNone/>
            </a:pPr>
            <a:endParaRPr lang="en-GB" dirty="0" smtClean="0"/>
          </a:p>
          <a:p>
            <a:pPr algn="just">
              <a:buFont typeface="Wingdings" pitchFamily="2" charset="2"/>
              <a:buChar char="Ø"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What is Research?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/>
              <a:t>Research may be defined as a</a:t>
            </a:r>
            <a:r>
              <a:rPr lang="en-GB" dirty="0" smtClean="0">
                <a:solidFill>
                  <a:srgbClr val="FF0000"/>
                </a:solidFill>
              </a:rPr>
              <a:t> systematic</a:t>
            </a:r>
            <a:r>
              <a:rPr lang="en-GB" dirty="0" smtClean="0"/>
              <a:t> way to look for </a:t>
            </a:r>
            <a:r>
              <a:rPr lang="en-GB" dirty="0" smtClean="0">
                <a:solidFill>
                  <a:srgbClr val="FF0000"/>
                </a:solidFill>
              </a:rPr>
              <a:t>new facts</a:t>
            </a:r>
            <a:r>
              <a:rPr lang="en-GB" dirty="0" smtClean="0"/>
              <a:t>, knowledge and information on a specific topic. </a:t>
            </a:r>
          </a:p>
          <a:p>
            <a:pPr algn="just"/>
            <a:r>
              <a:rPr lang="en-GB" dirty="0" smtClean="0"/>
              <a:t>It is a movement from known to unknown</a:t>
            </a:r>
          </a:p>
          <a:p>
            <a:pPr algn="just"/>
            <a:r>
              <a:rPr lang="en-GB" dirty="0" smtClean="0"/>
              <a:t>Involves the identification of a </a:t>
            </a:r>
            <a:r>
              <a:rPr lang="en-GB" dirty="0" smtClean="0">
                <a:solidFill>
                  <a:srgbClr val="FF0000"/>
                </a:solidFill>
              </a:rPr>
              <a:t>problem</a:t>
            </a:r>
            <a:r>
              <a:rPr lang="en-GB" dirty="0" smtClean="0"/>
              <a:t> </a:t>
            </a:r>
          </a:p>
          <a:p>
            <a:pPr algn="just"/>
            <a:r>
              <a:rPr lang="en-GB" dirty="0" smtClean="0"/>
              <a:t>Investigation of the problem</a:t>
            </a:r>
          </a:p>
          <a:p>
            <a:pPr algn="just"/>
            <a:r>
              <a:rPr lang="en-GB" dirty="0" smtClean="0"/>
              <a:t>To provide more facts and information</a:t>
            </a:r>
          </a:p>
          <a:p>
            <a:pPr algn="just"/>
            <a:r>
              <a:rPr lang="en-GB" dirty="0" smtClean="0"/>
              <a:t>Through planned collection, analysis and interpretation of data</a:t>
            </a:r>
          </a:p>
          <a:p>
            <a:pPr algn="just"/>
            <a:r>
              <a:rPr lang="en-GB" dirty="0" smtClean="0"/>
              <a:t>Research is obtained in </a:t>
            </a:r>
            <a:r>
              <a:rPr lang="en-GB" dirty="0" smtClean="0">
                <a:solidFill>
                  <a:srgbClr val="FF0000"/>
                </a:solidFill>
              </a:rPr>
              <a:t>ALL</a:t>
            </a:r>
            <a:r>
              <a:rPr lang="en-GB" dirty="0" smtClean="0"/>
              <a:t> disciplines and</a:t>
            </a:r>
          </a:p>
          <a:p>
            <a:pPr algn="just"/>
            <a:r>
              <a:rPr lang="en-GB" dirty="0" smtClean="0"/>
              <a:t>May also be multi-disciplinary research</a:t>
            </a:r>
          </a:p>
          <a:p>
            <a:pPr algn="just"/>
            <a:endParaRPr lang="en-GB" dirty="0" smtClean="0"/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Research Methods </a:t>
            </a:r>
            <a:r>
              <a:rPr lang="en-GB" dirty="0" err="1" smtClean="0">
                <a:solidFill>
                  <a:srgbClr val="0070C0"/>
                </a:solidFill>
              </a:rPr>
              <a:t>vs</a:t>
            </a:r>
            <a:r>
              <a:rPr lang="en-GB" dirty="0" smtClean="0">
                <a:solidFill>
                  <a:srgbClr val="0070C0"/>
                </a:solidFill>
              </a:rPr>
              <a:t> Research Methodology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dirty="0" smtClean="0"/>
              <a:t>The term "</a:t>
            </a:r>
            <a:r>
              <a:rPr lang="en-GB" b="1" dirty="0" smtClean="0"/>
              <a:t>research</a:t>
            </a:r>
            <a:r>
              <a:rPr lang="en-GB" dirty="0" smtClean="0"/>
              <a:t> methods" typically refers to the strategy or plan that a researcher has devised in order to gather data in a particular subject or topic.</a:t>
            </a:r>
          </a:p>
          <a:p>
            <a:pPr algn="just"/>
            <a:r>
              <a:rPr lang="en-GB" dirty="0" smtClean="0"/>
              <a:t>In the sciences, they include – experiments, tests, surveys......etc. </a:t>
            </a:r>
          </a:p>
          <a:p>
            <a:pPr algn="just"/>
            <a:r>
              <a:rPr lang="en-GB" dirty="0" smtClean="0"/>
              <a:t>Methods may be laboratory, clinical, field work, studio, questionnaire .........etc</a:t>
            </a:r>
          </a:p>
          <a:p>
            <a:pPr algn="just"/>
            <a:r>
              <a:rPr lang="en-GB" dirty="0" smtClean="0"/>
              <a:t>While "</a:t>
            </a:r>
            <a:r>
              <a:rPr lang="en-GB" b="1" dirty="0" smtClean="0">
                <a:solidFill>
                  <a:srgbClr val="FF0000"/>
                </a:solidFill>
              </a:rPr>
              <a:t>research methodology</a:t>
            </a:r>
            <a:r>
              <a:rPr lang="en-GB" dirty="0" smtClean="0"/>
              <a:t>" sounds similar to "research method," research methodology refers to the systematically arranged steps/stages involved in a research process.</a:t>
            </a:r>
          </a:p>
          <a:p>
            <a:pPr algn="just"/>
            <a:r>
              <a:rPr lang="en-GB" dirty="0" err="1" smtClean="0"/>
              <a:t>Eg</a:t>
            </a:r>
            <a:r>
              <a:rPr lang="en-GB" dirty="0" smtClean="0"/>
              <a:t>. statement of problem, literature review, research method........etc</a:t>
            </a:r>
          </a:p>
          <a:p>
            <a:pPr algn="just"/>
            <a:endParaRPr lang="en-GB" dirty="0" smtClean="0"/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Why do Research?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r>
              <a:rPr lang="en-GB" dirty="0" smtClean="0"/>
              <a:t>Research reports may be used in:</a:t>
            </a:r>
            <a:endParaRPr lang="en-GB" sz="2800" dirty="0" smtClean="0"/>
          </a:p>
          <a:p>
            <a:pPr lvl="3"/>
            <a:r>
              <a:rPr lang="en-GB" sz="2800" dirty="0" smtClean="0"/>
              <a:t>Academic exercises like award of Degrees, Diplomas, Fellowships, Certificates,</a:t>
            </a:r>
          </a:p>
          <a:p>
            <a:pPr lvl="3"/>
            <a:r>
              <a:rPr lang="en-GB" sz="2800" dirty="0" smtClean="0"/>
              <a:t>Promotion</a:t>
            </a:r>
          </a:p>
          <a:p>
            <a:pPr lvl="3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Or </a:t>
            </a:r>
            <a:r>
              <a:rPr lang="en-GB" sz="2800" dirty="0" smtClean="0"/>
              <a:t>Applied to improve quality of human life and </a:t>
            </a:r>
          </a:p>
          <a:p>
            <a:pPr lvl="3">
              <a:buNone/>
            </a:pPr>
            <a:r>
              <a:rPr lang="en-GB" sz="2800" dirty="0" smtClean="0"/>
              <a:t> develop different spheres of life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3 Major Stages of Research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Image result for research methodology steps + illustration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7858179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Introductory Stage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Review of literature</a:t>
            </a:r>
          </a:p>
          <a:p>
            <a:r>
              <a:rPr lang="en-GB" dirty="0" smtClean="0"/>
              <a:t>Statement of problem</a:t>
            </a:r>
          </a:p>
          <a:p>
            <a:r>
              <a:rPr lang="en-GB" dirty="0" smtClean="0"/>
              <a:t>Aim of research</a:t>
            </a:r>
          </a:p>
          <a:p>
            <a:r>
              <a:rPr lang="en-GB" dirty="0" smtClean="0"/>
              <a:t>Specific objectives</a:t>
            </a:r>
          </a:p>
          <a:p>
            <a:r>
              <a:rPr lang="en-GB" dirty="0" smtClean="0"/>
              <a:t>Hypothesis formulation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1123</Words>
  <Application>Microsoft Office PowerPoint</Application>
  <PresentationFormat>On-screen Show (4:3)</PresentationFormat>
  <Paragraphs>228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OUTLINE</vt:lpstr>
      <vt:lpstr>GOALS AND OBJECTIVES</vt:lpstr>
      <vt:lpstr>What is Research? </vt:lpstr>
      <vt:lpstr>Research Methods vs Research Methodology</vt:lpstr>
      <vt:lpstr>Why do Research?</vt:lpstr>
      <vt:lpstr>3 Major Stages of Research</vt:lpstr>
      <vt:lpstr>Introductory Stage</vt:lpstr>
      <vt:lpstr>Execution Stage</vt:lpstr>
      <vt:lpstr>Concluding Stage </vt:lpstr>
      <vt:lpstr> Definition of Research Problem</vt:lpstr>
      <vt:lpstr>Statement of Problem(Justification)</vt:lpstr>
      <vt:lpstr>Review of Literature</vt:lpstr>
      <vt:lpstr>Review of Literature contd</vt:lpstr>
      <vt:lpstr>Sources of Literature</vt:lpstr>
      <vt:lpstr>Research Objectives</vt:lpstr>
      <vt:lpstr>Hypothesis Formulation</vt:lpstr>
      <vt:lpstr>Research Design</vt:lpstr>
      <vt:lpstr>Sample Size Estimation</vt:lpstr>
      <vt:lpstr>Data Collection</vt:lpstr>
      <vt:lpstr>6 Data Analysis</vt:lpstr>
      <vt:lpstr> Interpretation and Report Writing</vt:lpstr>
      <vt:lpstr>PowerPoint Presentation</vt:lpstr>
      <vt:lpstr>References</vt:lpstr>
      <vt:lpstr>Journal References</vt:lpstr>
      <vt:lpstr>Format for Research Report –Preliminary pages</vt:lpstr>
      <vt:lpstr>Format for Research Report – Main Report Sequence</vt:lpstr>
      <vt:lpstr>Chapters of Research Project Report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Title: PGC 601</dc:title>
  <dc:creator>ENGR</dc:creator>
  <cp:lastModifiedBy>Endy</cp:lastModifiedBy>
  <cp:revision>116</cp:revision>
  <dcterms:created xsi:type="dcterms:W3CDTF">2018-10-24T10:00:03Z</dcterms:created>
  <dcterms:modified xsi:type="dcterms:W3CDTF">2019-10-07T11:24:59Z</dcterms:modified>
</cp:coreProperties>
</file>