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1"/>
  </p:notesMasterIdLst>
  <p:handoutMasterIdLst>
    <p:handoutMasterId r:id="rId32"/>
  </p:handoutMasterIdLst>
  <p:sldIdLst>
    <p:sldId id="301" r:id="rId2"/>
    <p:sldId id="300" r:id="rId3"/>
    <p:sldId id="302" r:id="rId4"/>
    <p:sldId id="258" r:id="rId5"/>
    <p:sldId id="304" r:id="rId6"/>
    <p:sldId id="303" r:id="rId7"/>
    <p:sldId id="259" r:id="rId8"/>
    <p:sldId id="281" r:id="rId9"/>
    <p:sldId id="260" r:id="rId10"/>
    <p:sldId id="306" r:id="rId11"/>
    <p:sldId id="305" r:id="rId12"/>
    <p:sldId id="282" r:id="rId13"/>
    <p:sldId id="283" r:id="rId14"/>
    <p:sldId id="284" r:id="rId15"/>
    <p:sldId id="280" r:id="rId16"/>
    <p:sldId id="286" r:id="rId17"/>
    <p:sldId id="278" r:id="rId18"/>
    <p:sldId id="290" r:id="rId19"/>
    <p:sldId id="291" r:id="rId20"/>
    <p:sldId id="288" r:id="rId21"/>
    <p:sldId id="285" r:id="rId22"/>
    <p:sldId id="289" r:id="rId23"/>
    <p:sldId id="292" r:id="rId24"/>
    <p:sldId id="294" r:id="rId25"/>
    <p:sldId id="295" r:id="rId26"/>
    <p:sldId id="296" r:id="rId27"/>
    <p:sldId id="297" r:id="rId28"/>
    <p:sldId id="307" r:id="rId29"/>
    <p:sldId id="298" r:id="rId30"/>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64" autoAdjust="0"/>
  </p:normalViewPr>
  <p:slideViewPr>
    <p:cSldViewPr>
      <p:cViewPr>
        <p:scale>
          <a:sx n="51" d="100"/>
          <a:sy n="51" d="100"/>
        </p:scale>
        <p:origin x="124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E85208AB-ADFE-4130-865B-DD721811717C}" type="datetimeFigureOut">
              <a:rPr lang="en-US" smtClean="0"/>
              <a:pPr/>
              <a:t>9/16/2019</a:t>
            </a:fld>
            <a:endParaRPr lang="en-US"/>
          </a:p>
        </p:txBody>
      </p:sp>
      <p:sp>
        <p:nvSpPr>
          <p:cNvPr id="4" name="Footer Placeholder 3"/>
          <p:cNvSpPr>
            <a:spLocks noGrp="1"/>
          </p:cNvSpPr>
          <p:nvPr>
            <p:ph type="ftr" sz="quarter" idx="2"/>
          </p:nvPr>
        </p:nvSpPr>
        <p:spPr>
          <a:xfrm>
            <a:off x="0" y="889952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8313"/>
          </a:xfrm>
          <a:prstGeom prst="rect">
            <a:avLst/>
          </a:prstGeom>
        </p:spPr>
        <p:txBody>
          <a:bodyPr vert="horz" lIns="91440" tIns="45720" rIns="91440" bIns="45720" rtlCol="0" anchor="b"/>
          <a:lstStyle>
            <a:lvl1pPr algn="r">
              <a:defRPr sz="1200"/>
            </a:lvl1pPr>
          </a:lstStyle>
          <a:p>
            <a:fld id="{4AED6837-0993-4767-83DF-1E3C5255F45B}" type="slidenum">
              <a:rPr lang="en-US" smtClean="0"/>
              <a:pPr/>
              <a:t>‹#›</a:t>
            </a:fld>
            <a:endParaRPr lang="en-US"/>
          </a:p>
        </p:txBody>
      </p:sp>
    </p:spTree>
    <p:extLst>
      <p:ext uri="{BB962C8B-B14F-4D97-AF65-F5344CB8AC3E}">
        <p14:creationId xmlns:p14="http://schemas.microsoft.com/office/powerpoint/2010/main" val="638382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A0DB664F-F2FB-4797-A866-59F0F8122CB8}" type="datetimeFigureOut">
              <a:rPr lang="en-US" smtClean="0"/>
              <a:pPr/>
              <a:t>9/16/2019</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C27F41B5-0DE8-4CF1-AC8E-628D5CDEA047}" type="slidenum">
              <a:rPr lang="en-US" smtClean="0"/>
              <a:pPr/>
              <a:t>‹#›</a:t>
            </a:fld>
            <a:endParaRPr lang="en-US"/>
          </a:p>
        </p:txBody>
      </p:sp>
    </p:spTree>
    <p:extLst>
      <p:ext uri="{BB962C8B-B14F-4D97-AF65-F5344CB8AC3E}">
        <p14:creationId xmlns:p14="http://schemas.microsoft.com/office/powerpoint/2010/main" val="350488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13754B-15DF-4D93-9916-748F7457AB68}" type="slidenum">
              <a:rPr lang="en-GB" smtClean="0"/>
              <a:t>1</a:t>
            </a:fld>
            <a:endParaRPr lang="en-GB"/>
          </a:p>
        </p:txBody>
      </p:sp>
    </p:spTree>
    <p:extLst>
      <p:ext uri="{BB962C8B-B14F-4D97-AF65-F5344CB8AC3E}">
        <p14:creationId xmlns:p14="http://schemas.microsoft.com/office/powerpoint/2010/main" val="87791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7F41B5-0DE8-4CF1-AC8E-628D5CDEA047}" type="slidenum">
              <a:rPr lang="en-US" smtClean="0"/>
              <a:pPr/>
              <a:t>4</a:t>
            </a:fld>
            <a:endParaRPr lang="en-US"/>
          </a:p>
        </p:txBody>
      </p:sp>
    </p:spTree>
    <p:extLst>
      <p:ext uri="{BB962C8B-B14F-4D97-AF65-F5344CB8AC3E}">
        <p14:creationId xmlns:p14="http://schemas.microsoft.com/office/powerpoint/2010/main" val="386246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7F41B5-0DE8-4CF1-AC8E-628D5CDEA047}" type="slidenum">
              <a:rPr lang="en-US" smtClean="0"/>
              <a:pPr/>
              <a:t>7</a:t>
            </a:fld>
            <a:endParaRPr lang="en-US"/>
          </a:p>
        </p:txBody>
      </p:sp>
    </p:spTree>
    <p:extLst>
      <p:ext uri="{BB962C8B-B14F-4D97-AF65-F5344CB8AC3E}">
        <p14:creationId xmlns:p14="http://schemas.microsoft.com/office/powerpoint/2010/main" val="381489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7F41B5-0DE8-4CF1-AC8E-628D5CDEA047}" type="slidenum">
              <a:rPr lang="en-US" smtClean="0"/>
              <a:pPr/>
              <a:t>9</a:t>
            </a:fld>
            <a:endParaRPr lang="en-US"/>
          </a:p>
        </p:txBody>
      </p:sp>
    </p:spTree>
    <p:extLst>
      <p:ext uri="{BB962C8B-B14F-4D97-AF65-F5344CB8AC3E}">
        <p14:creationId xmlns:p14="http://schemas.microsoft.com/office/powerpoint/2010/main" val="382526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27F41B5-0DE8-4CF1-AC8E-628D5CDEA047}" type="slidenum">
              <a:rPr lang="en-US" smtClean="0"/>
              <a:pPr/>
              <a:t>24</a:t>
            </a:fld>
            <a:endParaRPr lang="en-US"/>
          </a:p>
        </p:txBody>
      </p:sp>
    </p:spTree>
    <p:extLst>
      <p:ext uri="{BB962C8B-B14F-4D97-AF65-F5344CB8AC3E}">
        <p14:creationId xmlns:p14="http://schemas.microsoft.com/office/powerpoint/2010/main" val="233967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0F47609-7DFD-41EA-A3F7-2B3A306E905C}" type="datetime1">
              <a:rPr lang="en-US" smtClean="0"/>
              <a:t>9/16/2019</a:t>
            </a:fld>
            <a:endParaRPr lang="en-US"/>
          </a:p>
        </p:txBody>
      </p:sp>
      <p:sp>
        <p:nvSpPr>
          <p:cNvPr id="19" name="Footer Placeholder 18"/>
          <p:cNvSpPr>
            <a:spLocks noGrp="1"/>
          </p:cNvSpPr>
          <p:nvPr>
            <p:ph type="ftr" sz="quarter" idx="11"/>
          </p:nvPr>
        </p:nvSpPr>
        <p:spPr/>
        <p:txBody>
          <a:bodyPr/>
          <a:lstStyle/>
          <a:p>
            <a:r>
              <a:rPr lang="en-US" smtClean="0"/>
              <a:t>PGC 601</a:t>
            </a:r>
            <a:endParaRPr lang="en-US"/>
          </a:p>
        </p:txBody>
      </p:sp>
      <p:sp>
        <p:nvSpPr>
          <p:cNvPr id="27" name="Slide Number Placeholder 26"/>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30413593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17360-4B90-4B33-A7F4-8D2DDC37DF15}" type="datetime1">
              <a:rPr lang="en-US" smtClean="0"/>
              <a:t>9/16/2019</a:t>
            </a:fld>
            <a:endParaRPr lang="en-US"/>
          </a:p>
        </p:txBody>
      </p:sp>
      <p:sp>
        <p:nvSpPr>
          <p:cNvPr id="5" name="Footer Placeholder 4"/>
          <p:cNvSpPr>
            <a:spLocks noGrp="1"/>
          </p:cNvSpPr>
          <p:nvPr>
            <p:ph type="ftr" sz="quarter" idx="11"/>
          </p:nvPr>
        </p:nvSpPr>
        <p:spPr/>
        <p:txBody>
          <a:bodyPr/>
          <a:lstStyle/>
          <a:p>
            <a:r>
              <a:rPr lang="en-US" smtClean="0"/>
              <a:t>PGC 601</a:t>
            </a:r>
            <a:endParaRPr lang="en-US"/>
          </a:p>
        </p:txBody>
      </p:sp>
      <p:sp>
        <p:nvSpPr>
          <p:cNvPr id="6" name="Slide Number Placeholder 5"/>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208668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B5F0AF-664F-422F-89A3-3B9C3265F6B2}" type="datetime1">
              <a:rPr lang="en-US" smtClean="0"/>
              <a:t>9/16/2019</a:t>
            </a:fld>
            <a:endParaRPr lang="en-US"/>
          </a:p>
        </p:txBody>
      </p:sp>
      <p:sp>
        <p:nvSpPr>
          <p:cNvPr id="5" name="Footer Placeholder 4"/>
          <p:cNvSpPr>
            <a:spLocks noGrp="1"/>
          </p:cNvSpPr>
          <p:nvPr>
            <p:ph type="ftr" sz="quarter" idx="11"/>
          </p:nvPr>
        </p:nvSpPr>
        <p:spPr/>
        <p:txBody>
          <a:bodyPr/>
          <a:lstStyle/>
          <a:p>
            <a:r>
              <a:rPr lang="en-US" smtClean="0"/>
              <a:t>PGC 601</a:t>
            </a:r>
            <a:endParaRPr lang="en-US"/>
          </a:p>
        </p:txBody>
      </p:sp>
      <p:sp>
        <p:nvSpPr>
          <p:cNvPr id="6" name="Slide Number Placeholder 5"/>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408196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6ABF13-DD4C-407D-B675-5BE3F21D11F9}" type="datetime1">
              <a:rPr lang="en-US" smtClean="0"/>
              <a:t>9/16/2019</a:t>
            </a:fld>
            <a:endParaRPr lang="en-US"/>
          </a:p>
        </p:txBody>
      </p:sp>
      <p:sp>
        <p:nvSpPr>
          <p:cNvPr id="5" name="Footer Placeholder 4"/>
          <p:cNvSpPr>
            <a:spLocks noGrp="1"/>
          </p:cNvSpPr>
          <p:nvPr>
            <p:ph type="ftr" sz="quarter" idx="11"/>
          </p:nvPr>
        </p:nvSpPr>
        <p:spPr/>
        <p:txBody>
          <a:bodyPr/>
          <a:lstStyle/>
          <a:p>
            <a:r>
              <a:rPr lang="en-US" smtClean="0"/>
              <a:t>PGC 601</a:t>
            </a:r>
            <a:endParaRPr lang="en-US"/>
          </a:p>
        </p:txBody>
      </p:sp>
      <p:sp>
        <p:nvSpPr>
          <p:cNvPr id="6" name="Slide Number Placeholder 5"/>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191616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1C58DB-4C5E-43C4-B533-FEFCE887C76D}" type="datetime1">
              <a:rPr lang="en-US" smtClean="0"/>
              <a:t>9/16/2019</a:t>
            </a:fld>
            <a:endParaRPr lang="en-US"/>
          </a:p>
        </p:txBody>
      </p:sp>
      <p:sp>
        <p:nvSpPr>
          <p:cNvPr id="5" name="Footer Placeholder 4"/>
          <p:cNvSpPr>
            <a:spLocks noGrp="1"/>
          </p:cNvSpPr>
          <p:nvPr>
            <p:ph type="ftr" sz="quarter" idx="11"/>
          </p:nvPr>
        </p:nvSpPr>
        <p:spPr/>
        <p:txBody>
          <a:bodyPr/>
          <a:lstStyle/>
          <a:p>
            <a:r>
              <a:rPr lang="en-US" smtClean="0"/>
              <a:t>PGC 601</a:t>
            </a:r>
            <a:endParaRPr lang="en-US"/>
          </a:p>
        </p:txBody>
      </p:sp>
      <p:sp>
        <p:nvSpPr>
          <p:cNvPr id="6" name="Slide Number Placeholder 5"/>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20776492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C22D7F-0219-4B08-9AED-D9CF23D9A304}" type="datetime1">
              <a:rPr lang="en-US" smtClean="0"/>
              <a:t>9/16/2019</a:t>
            </a:fld>
            <a:endParaRPr lang="en-US"/>
          </a:p>
        </p:txBody>
      </p:sp>
      <p:sp>
        <p:nvSpPr>
          <p:cNvPr id="6" name="Footer Placeholder 5"/>
          <p:cNvSpPr>
            <a:spLocks noGrp="1"/>
          </p:cNvSpPr>
          <p:nvPr>
            <p:ph type="ftr" sz="quarter" idx="11"/>
          </p:nvPr>
        </p:nvSpPr>
        <p:spPr/>
        <p:txBody>
          <a:bodyPr/>
          <a:lstStyle/>
          <a:p>
            <a:r>
              <a:rPr lang="en-US" smtClean="0"/>
              <a:t>PGC 601</a:t>
            </a:r>
            <a:endParaRPr lang="en-US"/>
          </a:p>
        </p:txBody>
      </p:sp>
      <p:sp>
        <p:nvSpPr>
          <p:cNvPr id="7" name="Slide Number Placeholder 6"/>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291309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3FA1D5-8D2C-44D3-B558-676DD2DFB9E3}" type="datetime1">
              <a:rPr lang="en-US" smtClean="0"/>
              <a:t>9/16/2019</a:t>
            </a:fld>
            <a:endParaRPr lang="en-US"/>
          </a:p>
        </p:txBody>
      </p:sp>
      <p:sp>
        <p:nvSpPr>
          <p:cNvPr id="8" name="Footer Placeholder 7"/>
          <p:cNvSpPr>
            <a:spLocks noGrp="1"/>
          </p:cNvSpPr>
          <p:nvPr>
            <p:ph type="ftr" sz="quarter" idx="11"/>
          </p:nvPr>
        </p:nvSpPr>
        <p:spPr/>
        <p:txBody>
          <a:bodyPr/>
          <a:lstStyle/>
          <a:p>
            <a:r>
              <a:rPr lang="en-US" smtClean="0"/>
              <a:t>PGC 601</a:t>
            </a:r>
            <a:endParaRPr lang="en-US"/>
          </a:p>
        </p:txBody>
      </p:sp>
      <p:sp>
        <p:nvSpPr>
          <p:cNvPr id="9" name="Slide Number Placeholder 8"/>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373214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C9E2C5-576A-491C-A0B6-7A4F564B1D35}" type="datetime1">
              <a:rPr lang="en-US" smtClean="0"/>
              <a:t>9/16/2019</a:t>
            </a:fld>
            <a:endParaRPr lang="en-US"/>
          </a:p>
        </p:txBody>
      </p:sp>
      <p:sp>
        <p:nvSpPr>
          <p:cNvPr id="4" name="Footer Placeholder 3"/>
          <p:cNvSpPr>
            <a:spLocks noGrp="1"/>
          </p:cNvSpPr>
          <p:nvPr>
            <p:ph type="ftr" sz="quarter" idx="11"/>
          </p:nvPr>
        </p:nvSpPr>
        <p:spPr/>
        <p:txBody>
          <a:bodyPr/>
          <a:lstStyle/>
          <a:p>
            <a:r>
              <a:rPr lang="en-US" smtClean="0"/>
              <a:t>PGC 601</a:t>
            </a:r>
            <a:endParaRPr lang="en-US"/>
          </a:p>
        </p:txBody>
      </p:sp>
      <p:sp>
        <p:nvSpPr>
          <p:cNvPr id="5" name="Slide Number Placeholder 4"/>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97700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D5B67-9E4D-43B6-ADD1-CF89406EA1A5}" type="datetime1">
              <a:rPr lang="en-US" smtClean="0"/>
              <a:t>9/16/2019</a:t>
            </a:fld>
            <a:endParaRPr lang="en-US"/>
          </a:p>
        </p:txBody>
      </p:sp>
      <p:sp>
        <p:nvSpPr>
          <p:cNvPr id="3" name="Footer Placeholder 2"/>
          <p:cNvSpPr>
            <a:spLocks noGrp="1"/>
          </p:cNvSpPr>
          <p:nvPr>
            <p:ph type="ftr" sz="quarter" idx="11"/>
          </p:nvPr>
        </p:nvSpPr>
        <p:spPr/>
        <p:txBody>
          <a:bodyPr/>
          <a:lstStyle/>
          <a:p>
            <a:r>
              <a:rPr lang="en-US" smtClean="0"/>
              <a:t>PGC 601</a:t>
            </a:r>
            <a:endParaRPr lang="en-US"/>
          </a:p>
        </p:txBody>
      </p:sp>
      <p:sp>
        <p:nvSpPr>
          <p:cNvPr id="4" name="Slide Number Placeholder 3"/>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397743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0670CA-5DC5-447C-8C12-2BC24D9E965B}" type="datetime1">
              <a:rPr lang="en-US" smtClean="0"/>
              <a:t>9/16/2019</a:t>
            </a:fld>
            <a:endParaRPr lang="en-US"/>
          </a:p>
        </p:txBody>
      </p:sp>
      <p:sp>
        <p:nvSpPr>
          <p:cNvPr id="6" name="Footer Placeholder 5"/>
          <p:cNvSpPr>
            <a:spLocks noGrp="1"/>
          </p:cNvSpPr>
          <p:nvPr>
            <p:ph type="ftr" sz="quarter" idx="11"/>
          </p:nvPr>
        </p:nvSpPr>
        <p:spPr/>
        <p:txBody>
          <a:bodyPr/>
          <a:lstStyle/>
          <a:p>
            <a:r>
              <a:rPr lang="en-US" smtClean="0"/>
              <a:t>PGC 601</a:t>
            </a:r>
            <a:endParaRPr lang="en-US"/>
          </a:p>
        </p:txBody>
      </p:sp>
      <p:sp>
        <p:nvSpPr>
          <p:cNvPr id="7" name="Slide Number Placeholder 6"/>
          <p:cNvSpPr>
            <a:spLocks noGrp="1"/>
          </p:cNvSpPr>
          <p:nvPr>
            <p:ph type="sldNum" sz="quarter" idx="12"/>
          </p:nvPr>
        </p:nvSpPr>
        <p:spPr/>
        <p:txBody>
          <a:bodyPr/>
          <a:lstStyle/>
          <a:p>
            <a:fld id="{1A9F66FA-C0B0-4555-AA27-5B3F6A640E7A}" type="slidenum">
              <a:rPr lang="en-US" smtClean="0"/>
              <a:pPr/>
              <a:t>‹#›</a:t>
            </a:fld>
            <a:endParaRPr lang="en-US"/>
          </a:p>
        </p:txBody>
      </p:sp>
    </p:spTree>
    <p:extLst>
      <p:ext uri="{BB962C8B-B14F-4D97-AF65-F5344CB8AC3E}">
        <p14:creationId xmlns:p14="http://schemas.microsoft.com/office/powerpoint/2010/main" val="1614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15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FA083E-282C-4B6C-BF22-34C1D1632F0D}" type="datetime1">
              <a:rPr lang="en-US" smtClean="0"/>
              <a:t>9/16/2019</a:t>
            </a:fld>
            <a:endParaRPr lang="en-US"/>
          </a:p>
        </p:txBody>
      </p:sp>
      <p:sp>
        <p:nvSpPr>
          <p:cNvPr id="6" name="Footer Placeholder 5"/>
          <p:cNvSpPr>
            <a:spLocks noGrp="1"/>
          </p:cNvSpPr>
          <p:nvPr>
            <p:ph type="ftr" sz="quarter" idx="11"/>
          </p:nvPr>
        </p:nvSpPr>
        <p:spPr/>
        <p:txBody>
          <a:bodyPr/>
          <a:lstStyle/>
          <a:p>
            <a:r>
              <a:rPr lang="en-US" smtClean="0"/>
              <a:t>PGC 601</a:t>
            </a:r>
            <a:endParaRPr lang="en-US"/>
          </a:p>
        </p:txBody>
      </p:sp>
      <p:sp>
        <p:nvSpPr>
          <p:cNvPr id="7" name="Slide Number Placeholder 6"/>
          <p:cNvSpPr>
            <a:spLocks noGrp="1"/>
          </p:cNvSpPr>
          <p:nvPr>
            <p:ph type="sldNum" sz="quarter" idx="12"/>
          </p:nvPr>
        </p:nvSpPr>
        <p:spPr>
          <a:xfrm>
            <a:off x="8077200" y="6356352"/>
            <a:ext cx="609600" cy="365125"/>
          </a:xfrm>
        </p:spPr>
        <p:txBody>
          <a:bodyPr/>
          <a:lstStyle/>
          <a:p>
            <a:fld id="{1A9F66FA-C0B0-4555-AA27-5B3F6A640E7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extLst>
      <p:ext uri="{BB962C8B-B14F-4D97-AF65-F5344CB8AC3E}">
        <p14:creationId xmlns:p14="http://schemas.microsoft.com/office/powerpoint/2010/main" val="305981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95E0C1B0-A013-4711-8947-4AB8BFCDD8EE}" type="datetime1">
              <a:rPr lang="en-US" smtClean="0"/>
              <a:t>9/16/2019</a:t>
            </a:fld>
            <a:endParaRPr lang="en-US"/>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r>
              <a:rPr lang="en-US" smtClean="0"/>
              <a:t>PGC 601</a:t>
            </a:r>
            <a:endParaRPr lang="en-US"/>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1A9F66FA-C0B0-4555-AA27-5B3F6A640E7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spTree>
    <p:extLst>
      <p:ext uri="{BB962C8B-B14F-4D97-AF65-F5344CB8AC3E}">
        <p14:creationId xmlns:p14="http://schemas.microsoft.com/office/powerpoint/2010/main" val="358871717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40598"/>
            <a:ext cx="9144000" cy="60093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2700" b="1" dirty="0">
                <a:latin typeface="Bookman Old Style" pitchFamily="18" charset="0"/>
                <a:ea typeface="Calibri" pitchFamily="34" charset="0"/>
                <a:cs typeface="Times New Roman" pitchFamily="18" charset="0"/>
              </a:rPr>
              <a:t>UNIVERSITY OF NIGERIA, NSUKKA</a:t>
            </a:r>
          </a:p>
          <a:p>
            <a:pPr algn="ctr" fontAlgn="base">
              <a:spcBef>
                <a:spcPct val="0"/>
              </a:spcBef>
              <a:spcAft>
                <a:spcPct val="0"/>
              </a:spcAft>
            </a:pPr>
            <a:r>
              <a:rPr lang="en-US" sz="3000" b="1" dirty="0">
                <a:latin typeface="Bookman Old Style" pitchFamily="18" charset="0"/>
                <a:ea typeface="Calibri" pitchFamily="34" charset="0"/>
                <a:cs typeface="Times New Roman" pitchFamily="18" charset="0"/>
              </a:rPr>
              <a:t> </a:t>
            </a:r>
            <a:r>
              <a:rPr lang="en-US" sz="2400" b="1" dirty="0">
                <a:latin typeface="Bookman Old Style" pitchFamily="18" charset="0"/>
                <a:ea typeface="Calibri" pitchFamily="34" charset="0"/>
                <a:cs typeface="Times New Roman" pitchFamily="18" charset="0"/>
              </a:rPr>
              <a:t>SCHOOL OF POSTGRADUATE STUDIES</a:t>
            </a:r>
          </a:p>
          <a:p>
            <a:pPr algn="ctr" fontAlgn="base">
              <a:spcBef>
                <a:spcPct val="0"/>
              </a:spcBef>
              <a:spcAft>
                <a:spcPct val="0"/>
              </a:spcAft>
            </a:pPr>
            <a:endParaRPr lang="en-US" sz="2400" b="1" dirty="0">
              <a:latin typeface="Bookman Old Style" pitchFamily="18" charset="0"/>
              <a:ea typeface="Calibri" pitchFamily="34" charset="0"/>
              <a:cs typeface="Times New Roman" pitchFamily="18" charset="0"/>
            </a:endParaRPr>
          </a:p>
          <a:p>
            <a:pPr algn="ctr" fontAlgn="base">
              <a:spcBef>
                <a:spcPct val="0"/>
              </a:spcBef>
              <a:spcAft>
                <a:spcPct val="0"/>
              </a:spcAft>
            </a:pPr>
            <a:endParaRPr lang="en-US" sz="2700" dirty="0" smtClean="0">
              <a:solidFill>
                <a:schemeClr val="accent1"/>
              </a:solidFill>
            </a:endParaRPr>
          </a:p>
          <a:p>
            <a:pPr algn="ctr" fontAlgn="base">
              <a:spcBef>
                <a:spcPct val="0"/>
              </a:spcBef>
              <a:spcAft>
                <a:spcPct val="0"/>
              </a:spcAft>
            </a:pPr>
            <a:endParaRPr lang="en-US" sz="2700" dirty="0">
              <a:solidFill>
                <a:schemeClr val="accent1"/>
              </a:solidFill>
            </a:endParaRPr>
          </a:p>
          <a:p>
            <a:pPr algn="ctr" fontAlgn="base">
              <a:spcBef>
                <a:spcPct val="0"/>
              </a:spcBef>
              <a:spcAft>
                <a:spcPct val="0"/>
              </a:spcAft>
            </a:pPr>
            <a:r>
              <a:rPr lang="en-US" sz="2700" b="1" dirty="0" smtClean="0">
                <a:solidFill>
                  <a:srgbClr val="C00000"/>
                </a:solidFill>
              </a:rPr>
              <a:t>ICT </a:t>
            </a:r>
            <a:r>
              <a:rPr lang="en-US" sz="2700" b="1" dirty="0">
                <a:solidFill>
                  <a:srgbClr val="C00000"/>
                </a:solidFill>
              </a:rPr>
              <a:t>AND PRINCIPLES OF DATA ANALYSIS</a:t>
            </a:r>
            <a:endParaRPr lang="en-US" sz="2700" b="1" dirty="0">
              <a:solidFill>
                <a:srgbClr val="C00000"/>
              </a:solidFill>
              <a:latin typeface="Bookman Old Style" pitchFamily="18" charset="0"/>
              <a:ea typeface="Calibri" pitchFamily="34" charset="0"/>
              <a:cs typeface="Times New Roman" pitchFamily="18" charset="0"/>
            </a:endParaRPr>
          </a:p>
          <a:p>
            <a:r>
              <a:rPr lang="en-US" sz="2100" b="1" dirty="0"/>
              <a:t>			      </a:t>
            </a:r>
            <a:endParaRPr lang="en-US" sz="2100" b="1" dirty="0" smtClean="0"/>
          </a:p>
          <a:p>
            <a:endParaRPr lang="en-US" sz="2100" b="1" dirty="0"/>
          </a:p>
          <a:p>
            <a:endParaRPr lang="en-US" sz="2100" b="1" dirty="0" smtClean="0"/>
          </a:p>
          <a:p>
            <a:endParaRPr lang="en-US" sz="2100" b="1" dirty="0" smtClean="0"/>
          </a:p>
          <a:p>
            <a:r>
              <a:rPr lang="en-US" sz="2100" b="1" dirty="0"/>
              <a:t>	</a:t>
            </a:r>
            <a:r>
              <a:rPr lang="en-US" sz="2100" b="1" dirty="0" smtClean="0"/>
              <a:t>	 </a:t>
            </a:r>
            <a:r>
              <a:rPr lang="en-US" sz="2800" b="1" dirty="0"/>
              <a:t>PROF.   UZOMA ODERA OKOYE</a:t>
            </a:r>
          </a:p>
          <a:p>
            <a:r>
              <a:rPr lang="en-US" sz="2800" b="1" dirty="0"/>
              <a:t>	</a:t>
            </a:r>
            <a:r>
              <a:rPr lang="en-US" sz="2800" b="1" dirty="0" smtClean="0"/>
              <a:t>            </a:t>
            </a:r>
            <a:r>
              <a:rPr lang="en-US" sz="2400" b="1" dirty="0" smtClean="0"/>
              <a:t>Department </a:t>
            </a:r>
            <a:r>
              <a:rPr lang="en-US" sz="2400" b="1" dirty="0"/>
              <a:t>of Social Work </a:t>
            </a:r>
          </a:p>
          <a:p>
            <a:r>
              <a:rPr lang="en-US" sz="2400" b="1" dirty="0" smtClean="0"/>
              <a:t>                          University </a:t>
            </a:r>
            <a:r>
              <a:rPr lang="en-US" sz="2400" b="1" dirty="0"/>
              <a:t>of Nigeria, Nsukka</a:t>
            </a:r>
          </a:p>
          <a:p>
            <a:r>
              <a:rPr lang="en-US" sz="2400" b="1" dirty="0"/>
              <a:t>                          </a:t>
            </a:r>
            <a:r>
              <a:rPr lang="en-US" sz="2800" b="1" dirty="0" smtClean="0"/>
              <a:t>uzoma.okoye@unn.edu.ng</a:t>
            </a:r>
            <a:endParaRPr lang="en-US" sz="2800" b="1" dirty="0"/>
          </a:p>
          <a:p>
            <a:r>
              <a:rPr lang="en-US" sz="3200" b="1"/>
              <a:t>                              </a:t>
            </a:r>
            <a:r>
              <a:rPr lang="en-US" sz="3200" b="1" smtClean="0"/>
              <a:t>08163886322</a:t>
            </a:r>
            <a:endParaRPr lang="en-US" sz="3200" b="1" dirty="0"/>
          </a:p>
        </p:txBody>
      </p:sp>
      <p:sp>
        <p:nvSpPr>
          <p:cNvPr id="2" name="Footer Placeholder 1"/>
          <p:cNvSpPr>
            <a:spLocks noGrp="1"/>
          </p:cNvSpPr>
          <p:nvPr>
            <p:ph type="ftr" sz="quarter" idx="11"/>
          </p:nvPr>
        </p:nvSpPr>
        <p:spPr>
          <a:xfrm>
            <a:off x="0" y="6142211"/>
            <a:ext cx="6019800" cy="612300"/>
          </a:xfrm>
        </p:spPr>
        <p:txBody>
          <a:bodyPr/>
          <a:lstStyle/>
          <a:p>
            <a:r>
              <a:rPr lang="en-US" smtClean="0"/>
              <a:t>PGC 601</a:t>
            </a:r>
            <a:endParaRPr lang="en-US" dirty="0"/>
          </a:p>
        </p:txBody>
      </p:sp>
      <p:pic>
        <p:nvPicPr>
          <p:cNvPr id="3" name="Picture 2"/>
          <p:cNvPicPr>
            <a:picLocks noChangeAspect="1"/>
          </p:cNvPicPr>
          <p:nvPr/>
        </p:nvPicPr>
        <p:blipFill>
          <a:blip r:embed="rId3"/>
          <a:stretch>
            <a:fillRect/>
          </a:stretch>
        </p:blipFill>
        <p:spPr>
          <a:xfrm>
            <a:off x="6246" y="6143205"/>
            <a:ext cx="713226" cy="611306"/>
          </a:xfrm>
          <a:prstGeom prst="rect">
            <a:avLst/>
          </a:prstGeom>
        </p:spPr>
      </p:pic>
    </p:spTree>
    <p:extLst>
      <p:ext uri="{BB962C8B-B14F-4D97-AF65-F5344CB8AC3E}">
        <p14:creationId xmlns:p14="http://schemas.microsoft.com/office/powerpoint/2010/main" val="559124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19912"/>
          </a:xfrm>
        </p:spPr>
        <p:txBody>
          <a:bodyPr/>
          <a:lstStyle/>
          <a:p>
            <a:r>
              <a:rPr lang="en-US" sz="3600" b="1" dirty="0"/>
              <a:t>Wording of questions in the questionnaire</a:t>
            </a:r>
            <a:endParaRPr lang="en-GB" dirty="0"/>
          </a:p>
        </p:txBody>
      </p:sp>
      <p:sp>
        <p:nvSpPr>
          <p:cNvPr id="6" name="Content Placeholder 5"/>
          <p:cNvSpPr>
            <a:spLocks noGrp="1"/>
          </p:cNvSpPr>
          <p:nvPr>
            <p:ph sz="half" idx="1"/>
          </p:nvPr>
        </p:nvSpPr>
        <p:spPr>
          <a:xfrm>
            <a:off x="0" y="1524000"/>
            <a:ext cx="4495800" cy="5197477"/>
          </a:xfrm>
        </p:spPr>
        <p:txBody>
          <a:bodyPr/>
          <a:lstStyle/>
          <a:p>
            <a:pPr lvl="0"/>
            <a:r>
              <a:rPr lang="en-GB" sz="2000" dirty="0">
                <a:latin typeface="Aharoni" panose="02010803020104030203" pitchFamily="2" charset="-79"/>
                <a:cs typeface="Aharoni" panose="02010803020104030203" pitchFamily="2" charset="-79"/>
              </a:rPr>
              <a:t>You must make the questions to be simple</a:t>
            </a:r>
          </a:p>
          <a:p>
            <a:pPr marL="118872" lvl="0" indent="0">
              <a:buNone/>
            </a:pPr>
            <a:r>
              <a:rPr lang="en-GB" sz="2000" dirty="0">
                <a:latin typeface="Aharoni" panose="02010803020104030203" pitchFamily="2" charset="-79"/>
                <a:cs typeface="Aharoni" panose="02010803020104030203" pitchFamily="2" charset="-79"/>
              </a:rPr>
              <a:t> </a:t>
            </a:r>
          </a:p>
          <a:p>
            <a:pPr lvl="0"/>
            <a:r>
              <a:rPr lang="en-GB" sz="2000" dirty="0">
                <a:latin typeface="Aharoni" panose="02010803020104030203" pitchFamily="2" charset="-79"/>
                <a:cs typeface="Aharoni" panose="02010803020104030203" pitchFamily="2" charset="-79"/>
              </a:rPr>
              <a:t>The questions should be short. </a:t>
            </a:r>
          </a:p>
          <a:p>
            <a:pPr lvl="0"/>
            <a:endParaRPr lang="en-GB" sz="2000" dirty="0">
              <a:latin typeface="Aharoni" panose="02010803020104030203" pitchFamily="2" charset="-79"/>
              <a:cs typeface="Aharoni" panose="02010803020104030203" pitchFamily="2" charset="-79"/>
            </a:endParaRPr>
          </a:p>
          <a:p>
            <a:pPr lvl="0"/>
            <a:r>
              <a:rPr lang="en-GB" sz="2000" dirty="0">
                <a:latin typeface="Aharoni" panose="02010803020104030203" pitchFamily="2" charset="-79"/>
                <a:cs typeface="Aharoni" panose="02010803020104030203" pitchFamily="2" charset="-79"/>
              </a:rPr>
              <a:t>Avoid the use of scientific abbreviations, jargon and slang unless you are using a specialized population as your respondents. </a:t>
            </a:r>
            <a:endParaRPr lang="en-GB" sz="2000" dirty="0" smtClean="0">
              <a:latin typeface="Aharoni" panose="02010803020104030203" pitchFamily="2" charset="-79"/>
              <a:cs typeface="Aharoni" panose="02010803020104030203" pitchFamily="2" charset="-79"/>
            </a:endParaRPr>
          </a:p>
          <a:p>
            <a:pPr marL="0" lvl="0" indent="0">
              <a:buNone/>
            </a:pPr>
            <a:endParaRPr lang="en-GB" sz="2000" dirty="0">
              <a:latin typeface="Aharoni" panose="02010803020104030203" pitchFamily="2" charset="-79"/>
              <a:cs typeface="Aharoni" panose="02010803020104030203" pitchFamily="2" charset="-79"/>
            </a:endParaRPr>
          </a:p>
          <a:p>
            <a:r>
              <a:rPr lang="en-GB" sz="2000" dirty="0">
                <a:latin typeface="Aharoni" panose="02010803020104030203" pitchFamily="2" charset="-79"/>
                <a:cs typeface="Aharoni" panose="02010803020104030203" pitchFamily="2" charset="-79"/>
              </a:rPr>
              <a:t>Avoid leading questions. </a:t>
            </a:r>
            <a:endParaRPr lang="en-GB" sz="2000" dirty="0" smtClean="0">
              <a:latin typeface="Aharoni" panose="02010803020104030203" pitchFamily="2" charset="-79"/>
              <a:cs typeface="Aharoni" panose="02010803020104030203" pitchFamily="2" charset="-79"/>
            </a:endParaRPr>
          </a:p>
          <a:p>
            <a:pPr marL="0" indent="0">
              <a:buNone/>
            </a:pPr>
            <a:endParaRPr lang="en-GB" sz="2000" dirty="0" smtClean="0">
              <a:latin typeface="Aharoni" panose="02010803020104030203" pitchFamily="2" charset="-79"/>
              <a:cs typeface="Aharoni" panose="02010803020104030203" pitchFamily="2" charset="-79"/>
            </a:endParaRPr>
          </a:p>
          <a:p>
            <a:r>
              <a:rPr lang="en-GB" sz="2000" dirty="0">
                <a:latin typeface="Aharoni" panose="02010803020104030203" pitchFamily="2" charset="-79"/>
                <a:cs typeface="Aharoni" panose="02010803020104030203" pitchFamily="2" charset="-79"/>
              </a:rPr>
              <a:t>Avoid ambiguous questions. </a:t>
            </a:r>
            <a:endParaRPr lang="en-GB" sz="2000" dirty="0" smtClean="0">
              <a:latin typeface="Aharoni" panose="02010803020104030203" pitchFamily="2" charset="-79"/>
              <a:cs typeface="Aharoni" panose="02010803020104030203" pitchFamily="2" charset="-79"/>
            </a:endParaRPr>
          </a:p>
          <a:p>
            <a:r>
              <a:rPr lang="en-GB" sz="2000" dirty="0">
                <a:latin typeface="Aharoni" panose="02010803020104030203" pitchFamily="2" charset="-79"/>
                <a:cs typeface="Aharoni" panose="02010803020104030203" pitchFamily="2" charset="-79"/>
              </a:rPr>
              <a:t>Avoid double barrel questions</a:t>
            </a:r>
            <a:endParaRPr lang="en-GB" sz="1800" dirty="0">
              <a:latin typeface="Aharoni" panose="02010803020104030203" pitchFamily="2" charset="-79"/>
              <a:cs typeface="Aharoni" panose="02010803020104030203" pitchFamily="2" charset="-79"/>
            </a:endParaRPr>
          </a:p>
          <a:p>
            <a:endParaRPr lang="en-GB" sz="2000" dirty="0">
              <a:latin typeface="Aharoni" panose="02010803020104030203" pitchFamily="2" charset="-79"/>
              <a:cs typeface="Aharoni" panose="02010803020104030203" pitchFamily="2" charset="-79"/>
            </a:endParaRPr>
          </a:p>
          <a:p>
            <a:endParaRPr lang="en-US" sz="1800" dirty="0"/>
          </a:p>
          <a:p>
            <a:endParaRPr lang="en-GB" dirty="0"/>
          </a:p>
        </p:txBody>
      </p:sp>
      <p:sp>
        <p:nvSpPr>
          <p:cNvPr id="7" name="Content Placeholder 6"/>
          <p:cNvSpPr>
            <a:spLocks noGrp="1"/>
          </p:cNvSpPr>
          <p:nvPr>
            <p:ph sz="half" idx="2"/>
          </p:nvPr>
        </p:nvSpPr>
        <p:spPr>
          <a:xfrm>
            <a:off x="4648200" y="1524000"/>
            <a:ext cx="4495800" cy="5197477"/>
          </a:xfrm>
        </p:spPr>
        <p:txBody>
          <a:bodyPr>
            <a:noAutofit/>
          </a:bodyPr>
          <a:lstStyle/>
          <a:p>
            <a:pPr lvl="0">
              <a:spcAft>
                <a:spcPts val="600"/>
              </a:spcAft>
            </a:pPr>
            <a:r>
              <a:rPr lang="en-GB" sz="2400" dirty="0">
                <a:latin typeface="Aharoni" panose="02010803020104030203" pitchFamily="2" charset="-79"/>
                <a:cs typeface="Aharoni" panose="02010803020104030203" pitchFamily="2" charset="-79"/>
              </a:rPr>
              <a:t>Avoid emotional language and prestige bias. </a:t>
            </a:r>
          </a:p>
          <a:p>
            <a:pPr lvl="0">
              <a:spcAft>
                <a:spcPts val="600"/>
              </a:spcAft>
            </a:pPr>
            <a:r>
              <a:rPr lang="en-GB" sz="2400" dirty="0">
                <a:latin typeface="Aharoni" panose="02010803020104030203" pitchFamily="2" charset="-79"/>
                <a:cs typeface="Aharoni" panose="02010803020104030203" pitchFamily="2" charset="-79"/>
              </a:rPr>
              <a:t>Avoid asking questions that are beyond the capabilities of respondents. </a:t>
            </a:r>
          </a:p>
          <a:p>
            <a:pPr lvl="0">
              <a:spcAft>
                <a:spcPts val="600"/>
              </a:spcAft>
            </a:pPr>
            <a:r>
              <a:rPr lang="en-GB" sz="2400" dirty="0">
                <a:latin typeface="Aharoni" panose="02010803020104030203" pitchFamily="2" charset="-79"/>
                <a:cs typeface="Aharoni" panose="02010803020104030203" pitchFamily="2" charset="-79"/>
              </a:rPr>
              <a:t>Know when to ask direct and indirect questions </a:t>
            </a:r>
          </a:p>
          <a:p>
            <a:pPr lvl="0">
              <a:spcAft>
                <a:spcPts val="600"/>
              </a:spcAft>
            </a:pPr>
            <a:r>
              <a:rPr lang="en-GB" sz="2400" dirty="0">
                <a:latin typeface="Aharoni" panose="02010803020104030203" pitchFamily="2" charset="-79"/>
                <a:cs typeface="Aharoni" panose="02010803020104030203" pitchFamily="2" charset="-79"/>
              </a:rPr>
              <a:t>In using close ended, make sure that there response categories are exhaustive and also mutually exclusive</a:t>
            </a:r>
          </a:p>
          <a:p>
            <a:pPr lvl="0">
              <a:spcAft>
                <a:spcPts val="600"/>
              </a:spcAft>
            </a:pPr>
            <a:endParaRPr lang="en-GB" sz="2000" dirty="0">
              <a:latin typeface="Aharoni" panose="02010803020104030203" pitchFamily="2" charset="-79"/>
              <a:cs typeface="Aharoni" panose="02010803020104030203" pitchFamily="2" charset="-79"/>
            </a:endParaRPr>
          </a:p>
        </p:txBody>
      </p:sp>
      <p:sp>
        <p:nvSpPr>
          <p:cNvPr id="4" name="Footer Placeholder 3"/>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125802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DATA ANALYSIS?</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Data </a:t>
            </a:r>
            <a:r>
              <a:rPr lang="en-GB" sz="2800" dirty="0"/>
              <a:t>analysis is the process of extracting information from data. It involves multiple stages including establishing a data set, preparing the data for processing, applying </a:t>
            </a:r>
            <a:r>
              <a:rPr lang="en-GB" sz="2800" dirty="0" smtClean="0"/>
              <a:t>various statistical tools, </a:t>
            </a:r>
            <a:r>
              <a:rPr lang="en-GB" sz="2800" dirty="0"/>
              <a:t>identifying key findings and creating </a:t>
            </a:r>
            <a:r>
              <a:rPr lang="en-GB" sz="2800" dirty="0" smtClean="0"/>
              <a:t>reports</a:t>
            </a:r>
          </a:p>
          <a:p>
            <a:endParaRPr lang="en-GB" sz="2800" dirty="0"/>
          </a:p>
          <a:p>
            <a:r>
              <a:rPr lang="en-GB" sz="2800" dirty="0"/>
              <a:t>There are a variety of specific data analysis method, some of which include </a:t>
            </a:r>
            <a:r>
              <a:rPr lang="en-GB" sz="2800" dirty="0" smtClean="0"/>
              <a:t>descriptive, inferential, predictive, casual </a:t>
            </a:r>
            <a:r>
              <a:rPr lang="en-GB" sz="2800" dirty="0" err="1" smtClean="0"/>
              <a:t>etc</a:t>
            </a:r>
            <a:r>
              <a:rPr lang="en-GB" sz="2000" dirty="0"/>
              <a:t/>
            </a:r>
            <a:br>
              <a:rPr lang="en-GB" sz="2000" dirty="0"/>
            </a:br>
            <a:r>
              <a:rPr lang="en-GB" sz="2000" dirty="0"/>
              <a:t/>
            </a:r>
            <a:br>
              <a:rPr lang="en-GB" sz="2000" dirty="0"/>
            </a:br>
            <a:endParaRPr lang="en-GB" dirty="0"/>
          </a:p>
        </p:txBody>
      </p:sp>
      <p:sp>
        <p:nvSpPr>
          <p:cNvPr id="4" name="Footer Placeholder 3"/>
          <p:cNvSpPr>
            <a:spLocks noGrp="1"/>
          </p:cNvSpPr>
          <p:nvPr>
            <p:ph type="ftr" sz="quarter" idx="11"/>
          </p:nvPr>
        </p:nvSpPr>
        <p:spPr/>
        <p:txBody>
          <a:bodyPr/>
          <a:lstStyle/>
          <a:p>
            <a:r>
              <a:rPr lang="en-US" smtClean="0"/>
              <a:t>PGC 601</a:t>
            </a:r>
            <a:endParaRPr lang="en-US"/>
          </a:p>
        </p:txBody>
      </p:sp>
      <p:pic>
        <p:nvPicPr>
          <p:cNvPr id="5" name="Picture 4"/>
          <p:cNvPicPr>
            <a:picLocks noChangeAspect="1"/>
          </p:cNvPicPr>
          <p:nvPr/>
        </p:nvPicPr>
        <p:blipFill>
          <a:blip r:embed="rId2"/>
          <a:stretch>
            <a:fillRect/>
          </a:stretch>
        </p:blipFill>
        <p:spPr>
          <a:xfrm>
            <a:off x="6246" y="6143205"/>
            <a:ext cx="713226" cy="611306"/>
          </a:xfrm>
          <a:prstGeom prst="rect">
            <a:avLst/>
          </a:prstGeom>
        </p:spPr>
      </p:pic>
    </p:spTree>
    <p:extLst>
      <p:ext uri="{BB962C8B-B14F-4D97-AF65-F5344CB8AC3E}">
        <p14:creationId xmlns:p14="http://schemas.microsoft.com/office/powerpoint/2010/main" val="203566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r>
              <a:rPr lang="en-GB" dirty="0" smtClean="0"/>
              <a:t>POPULAR  ANALYTICAL PACKAGES</a:t>
            </a:r>
            <a:endParaRPr lang="en-GB" dirty="0"/>
          </a:p>
        </p:txBody>
      </p:sp>
      <p:sp>
        <p:nvSpPr>
          <p:cNvPr id="3" name="Content Placeholder 2"/>
          <p:cNvSpPr>
            <a:spLocks noGrp="1"/>
          </p:cNvSpPr>
          <p:nvPr>
            <p:ph idx="1"/>
          </p:nvPr>
        </p:nvSpPr>
        <p:spPr>
          <a:xfrm>
            <a:off x="0" y="1775191"/>
            <a:ext cx="8686800" cy="5082809"/>
          </a:xfrm>
        </p:spPr>
        <p:txBody>
          <a:bodyPr>
            <a:normAutofit/>
          </a:bodyPr>
          <a:lstStyle/>
          <a:p>
            <a:r>
              <a:rPr lang="en-US" sz="3600" dirty="0"/>
              <a:t>Statistical Package for Social Sciences (SPSS</a:t>
            </a:r>
            <a:r>
              <a:rPr lang="en-US" sz="3600" dirty="0" smtClean="0"/>
              <a:t>),</a:t>
            </a:r>
          </a:p>
          <a:p>
            <a:r>
              <a:rPr lang="en-US" sz="3600" dirty="0" smtClean="0"/>
              <a:t> </a:t>
            </a:r>
            <a:r>
              <a:rPr lang="en-US" sz="3600" dirty="0"/>
              <a:t>Epidemiological Information (Epi Info), </a:t>
            </a:r>
            <a:endParaRPr lang="en-US" sz="3600" dirty="0" smtClean="0"/>
          </a:p>
          <a:p>
            <a:r>
              <a:rPr lang="en-US" sz="3600" dirty="0" smtClean="0"/>
              <a:t>Microsoft </a:t>
            </a:r>
            <a:r>
              <a:rPr lang="en-US" sz="3600" dirty="0"/>
              <a:t>Excel </a:t>
            </a:r>
            <a:endParaRPr lang="en-US" sz="3600" dirty="0" smtClean="0"/>
          </a:p>
          <a:p>
            <a:r>
              <a:rPr lang="en-GB" sz="3600" dirty="0" smtClean="0"/>
              <a:t>STATA</a:t>
            </a:r>
            <a:endParaRPr lang="en-GB" sz="3600" dirty="0"/>
          </a:p>
          <a:p>
            <a:r>
              <a:rPr lang="en-GB" sz="3600" dirty="0" smtClean="0"/>
              <a:t> </a:t>
            </a:r>
            <a:r>
              <a:rPr lang="en-GB" sz="3600" dirty="0"/>
              <a:t>SAS</a:t>
            </a:r>
            <a:endParaRPr lang="en-US" sz="3600" dirty="0" smtClean="0"/>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smtClean="0"/>
              <a:t>PGC 601</a:t>
            </a:r>
            <a:endParaRPr lang="en-US"/>
          </a:p>
        </p:txBody>
      </p:sp>
      <p:pic>
        <p:nvPicPr>
          <p:cNvPr id="6" name="Picture 5"/>
          <p:cNvPicPr>
            <a:picLocks noChangeAspect="1"/>
          </p:cNvPicPr>
          <p:nvPr/>
        </p:nvPicPr>
        <p:blipFill>
          <a:blip r:embed="rId2"/>
          <a:stretch>
            <a:fillRect/>
          </a:stretch>
        </p:blipFill>
        <p:spPr>
          <a:xfrm>
            <a:off x="0" y="6110693"/>
            <a:ext cx="713226" cy="611306"/>
          </a:xfrm>
          <a:prstGeom prst="rect">
            <a:avLst/>
          </a:prstGeom>
        </p:spPr>
      </p:pic>
    </p:spTree>
    <p:extLst>
      <p:ext uri="{BB962C8B-B14F-4D97-AF65-F5344CB8AC3E}">
        <p14:creationId xmlns:p14="http://schemas.microsoft.com/office/powerpoint/2010/main" val="3989957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ADVANTAGES OF USING DATA ANALYSIS SOFTWARE</a:t>
            </a:r>
            <a:endParaRPr lang="en-GB" dirty="0"/>
          </a:p>
        </p:txBody>
      </p:sp>
      <p:sp>
        <p:nvSpPr>
          <p:cNvPr id="3" name="Content Placeholder 2"/>
          <p:cNvSpPr>
            <a:spLocks noGrp="1"/>
          </p:cNvSpPr>
          <p:nvPr>
            <p:ph idx="1"/>
          </p:nvPr>
        </p:nvSpPr>
        <p:spPr/>
        <p:txBody>
          <a:bodyPr>
            <a:normAutofit/>
          </a:bodyPr>
          <a:lstStyle/>
          <a:p>
            <a:r>
              <a:rPr lang="en-GB" sz="3600" dirty="0"/>
              <a:t>Reduce/eliminate errors in calculation </a:t>
            </a:r>
            <a:endParaRPr lang="en-GB" sz="3600" dirty="0" smtClean="0"/>
          </a:p>
          <a:p>
            <a:r>
              <a:rPr lang="en-GB" sz="3600" dirty="0" smtClean="0"/>
              <a:t>Data </a:t>
            </a:r>
            <a:r>
              <a:rPr lang="en-GB" sz="3600" dirty="0"/>
              <a:t>management, e.g., add variables &amp; observations, recode variables, etc. </a:t>
            </a:r>
            <a:endParaRPr lang="en-GB" sz="3600" dirty="0" smtClean="0"/>
          </a:p>
          <a:p>
            <a:r>
              <a:rPr lang="en-GB" sz="3600" dirty="0" smtClean="0"/>
              <a:t>Graphical </a:t>
            </a:r>
            <a:r>
              <a:rPr lang="en-GB" sz="3600" dirty="0"/>
              <a:t>utilities </a:t>
            </a:r>
            <a:endParaRPr lang="en-GB" sz="3600" dirty="0" smtClean="0"/>
          </a:p>
          <a:p>
            <a:r>
              <a:rPr lang="en-GB" sz="3600" dirty="0" smtClean="0"/>
              <a:t> </a:t>
            </a:r>
            <a:r>
              <a:rPr lang="en-GB" sz="3600" dirty="0"/>
              <a:t>Multiple users can work with the same data file </a:t>
            </a:r>
            <a:endParaRPr lang="en-GB" sz="3600" dirty="0" smtClean="0"/>
          </a:p>
          <a:p>
            <a:r>
              <a:rPr lang="en-GB" sz="3600" dirty="0" smtClean="0"/>
              <a:t> </a:t>
            </a:r>
            <a:r>
              <a:rPr lang="en-GB" sz="3600" dirty="0"/>
              <a:t>Faster, more efficient </a:t>
            </a:r>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3633414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9067800" cy="1252728"/>
          </a:xfrm>
        </p:spPr>
        <p:txBody>
          <a:bodyPr>
            <a:normAutofit/>
          </a:bodyPr>
          <a:lstStyle/>
          <a:p>
            <a:r>
              <a:rPr lang="en-GB" dirty="0"/>
              <a:t>Generic Features of </a:t>
            </a:r>
            <a:r>
              <a:rPr lang="en-GB" dirty="0" smtClean="0"/>
              <a:t>SPSS</a:t>
            </a:r>
            <a:endParaRPr lang="en-GB" dirty="0"/>
          </a:p>
        </p:txBody>
      </p:sp>
      <p:sp>
        <p:nvSpPr>
          <p:cNvPr id="3" name="Content Placeholder 2"/>
          <p:cNvSpPr>
            <a:spLocks noGrp="1"/>
          </p:cNvSpPr>
          <p:nvPr>
            <p:ph idx="1"/>
          </p:nvPr>
        </p:nvSpPr>
        <p:spPr>
          <a:xfrm>
            <a:off x="304800" y="1524000"/>
            <a:ext cx="8305800" cy="5230512"/>
          </a:xfrm>
        </p:spPr>
        <p:txBody>
          <a:bodyPr>
            <a:noAutofit/>
          </a:bodyPr>
          <a:lstStyle/>
          <a:p>
            <a:r>
              <a:rPr lang="en-GB" sz="2800" dirty="0" smtClean="0"/>
              <a:t>  </a:t>
            </a:r>
            <a:r>
              <a:rPr lang="en-GB" sz="2800" dirty="0"/>
              <a:t>“Raw” data are organized in tabular format with each observation having a row and each variable its own column (i.e., observation by attribute) </a:t>
            </a:r>
            <a:endParaRPr lang="en-GB" sz="2800" dirty="0" smtClean="0"/>
          </a:p>
          <a:p>
            <a:r>
              <a:rPr lang="en-GB" sz="2800" dirty="0" smtClean="0"/>
              <a:t> </a:t>
            </a:r>
            <a:r>
              <a:rPr lang="en-GB" sz="2800" dirty="0"/>
              <a:t>Data, command, &amp; output files are distinct and saved as such </a:t>
            </a:r>
            <a:endParaRPr lang="en-GB" sz="2800" dirty="0" smtClean="0"/>
          </a:p>
          <a:p>
            <a:r>
              <a:rPr lang="en-GB" sz="2800" dirty="0" smtClean="0"/>
              <a:t> </a:t>
            </a:r>
            <a:r>
              <a:rPr lang="en-GB" sz="2800" dirty="0"/>
              <a:t>Menu or syntax can be used to create graphical displays </a:t>
            </a:r>
            <a:endParaRPr lang="en-GB" sz="2800" dirty="0" smtClean="0"/>
          </a:p>
          <a:p>
            <a:r>
              <a:rPr lang="en-GB" sz="2800" dirty="0" smtClean="0"/>
              <a:t> </a:t>
            </a:r>
            <a:r>
              <a:rPr lang="en-GB" sz="2800" dirty="0"/>
              <a:t>Variables have to be identified in a certain format prior to analysis (most likely “numeric,” not “string”) </a:t>
            </a:r>
            <a:endParaRPr lang="en-GB" sz="2800" dirty="0" smtClean="0"/>
          </a:p>
          <a:p>
            <a:r>
              <a:rPr lang="en-GB" sz="2800" dirty="0" smtClean="0"/>
              <a:t> </a:t>
            </a:r>
            <a:r>
              <a:rPr lang="en-GB" sz="2800" dirty="0"/>
              <a:t>Extensive “help” menus </a:t>
            </a:r>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2901921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5791200" cy="1054096"/>
          </a:xfrm>
        </p:spPr>
        <p:txBody>
          <a:bodyPr>
            <a:noAutofit/>
          </a:bodyPr>
          <a:lstStyle/>
          <a:p>
            <a:pPr algn="ctr"/>
            <a:r>
              <a:rPr lang="en-GB" sz="3200" b="1" dirty="0" smtClean="0"/>
              <a:t>USING SPSS TO ANALYZE YOUR DATA</a:t>
            </a:r>
            <a:endParaRPr lang="en-GB" sz="3200" b="1" dirty="0"/>
          </a:p>
        </p:txBody>
      </p:sp>
      <p:pic>
        <p:nvPicPr>
          <p:cNvPr id="8" name="Picture 7"/>
          <p:cNvPicPr>
            <a:picLocks noChangeAspect="1"/>
          </p:cNvPicPr>
          <p:nvPr/>
        </p:nvPicPr>
        <p:blipFill>
          <a:blip r:embed="rId2"/>
          <a:stretch>
            <a:fillRect/>
          </a:stretch>
        </p:blipFill>
        <p:spPr>
          <a:xfrm>
            <a:off x="533400" y="1740261"/>
            <a:ext cx="2895600" cy="4294992"/>
          </a:xfrm>
          <a:prstGeom prst="rect">
            <a:avLst/>
          </a:prstGeom>
        </p:spPr>
      </p:pic>
      <p:sp>
        <p:nvSpPr>
          <p:cNvPr id="6" name="Text Placeholder 5"/>
          <p:cNvSpPr>
            <a:spLocks noGrp="1"/>
          </p:cNvSpPr>
          <p:nvPr>
            <p:ph type="body" idx="2"/>
          </p:nvPr>
        </p:nvSpPr>
        <p:spPr>
          <a:xfrm>
            <a:off x="413582" y="1730376"/>
            <a:ext cx="3015417" cy="4572000"/>
          </a:xfrm>
        </p:spPr>
        <p:txBody>
          <a:bodyPr/>
          <a:lstStyle/>
          <a:p>
            <a:endParaRPr lang="en-GB" dirty="0"/>
          </a:p>
        </p:txBody>
      </p:sp>
      <p:sp>
        <p:nvSpPr>
          <p:cNvPr id="3" name="Content Placeholder 2"/>
          <p:cNvSpPr>
            <a:spLocks noGrp="1"/>
          </p:cNvSpPr>
          <p:nvPr>
            <p:ph sz="half" idx="1"/>
          </p:nvPr>
        </p:nvSpPr>
        <p:spPr/>
        <p:txBody>
          <a:bodyPr/>
          <a:lstStyle/>
          <a:p>
            <a:r>
              <a:rPr lang="en-GB" sz="2800" dirty="0" smtClean="0"/>
              <a:t>The first thing to do is to number your questionnaire serially</a:t>
            </a:r>
          </a:p>
          <a:p>
            <a:pPr marL="118872" indent="0">
              <a:buNone/>
            </a:pPr>
            <a:endParaRPr lang="en-GB" sz="2800" dirty="0" smtClean="0"/>
          </a:p>
          <a:p>
            <a:r>
              <a:rPr lang="en-GB" sz="2800" dirty="0" smtClean="0"/>
              <a:t>Why?</a:t>
            </a:r>
          </a:p>
          <a:p>
            <a:pPr lvl="2">
              <a:buFont typeface="Arial" panose="020B0604020202020204" pitchFamily="34" charset="0"/>
              <a:buChar char="•"/>
            </a:pPr>
            <a:r>
              <a:rPr lang="en-GB" sz="2000" dirty="0" smtClean="0"/>
              <a:t>For quality control and to make corrections easier</a:t>
            </a:r>
          </a:p>
          <a:p>
            <a:pPr lvl="2">
              <a:buFont typeface="Arial" panose="020B0604020202020204" pitchFamily="34" charset="0"/>
              <a:buChar char="•"/>
            </a:pPr>
            <a:endParaRPr lang="en-GB" sz="2000" dirty="0" smtClean="0"/>
          </a:p>
          <a:p>
            <a:pPr>
              <a:buFont typeface="Wingdings" panose="05000000000000000000" pitchFamily="2" charset="2"/>
              <a:buChar char="§"/>
            </a:pPr>
            <a:r>
              <a:rPr lang="en-GB" sz="2800" dirty="0" smtClean="0"/>
              <a:t>The next thing to do is to develop value labels</a:t>
            </a:r>
            <a:endParaRPr lang="en-GB" sz="2800" dirty="0"/>
          </a:p>
          <a:p>
            <a:pPr marL="768096" lvl="2" indent="0">
              <a:buNone/>
            </a:pPr>
            <a:endParaRPr lang="en-GB" dirty="0" smtClean="0"/>
          </a:p>
        </p:txBody>
      </p:sp>
      <p:sp>
        <p:nvSpPr>
          <p:cNvPr id="5" name="Footer Placeholder 4"/>
          <p:cNvSpPr>
            <a:spLocks noGrp="1"/>
          </p:cNvSpPr>
          <p:nvPr>
            <p:ph type="ftr" sz="quarter" idx="11"/>
          </p:nvPr>
        </p:nvSpPr>
        <p:spPr/>
        <p:txBody>
          <a:bodyPr/>
          <a:lstStyle/>
          <a:p>
            <a:r>
              <a:rPr lang="en-US" smtClean="0"/>
              <a:t>PGC 601</a:t>
            </a:r>
            <a:endParaRPr lang="en-US"/>
          </a:p>
        </p:txBody>
      </p:sp>
      <p:pic>
        <p:nvPicPr>
          <p:cNvPr id="4" name="Picture 3"/>
          <p:cNvPicPr>
            <a:picLocks noChangeAspect="1"/>
          </p:cNvPicPr>
          <p:nvPr/>
        </p:nvPicPr>
        <p:blipFill>
          <a:blip r:embed="rId3"/>
          <a:stretch>
            <a:fillRect/>
          </a:stretch>
        </p:blipFill>
        <p:spPr>
          <a:xfrm>
            <a:off x="6246" y="6143205"/>
            <a:ext cx="713226" cy="611306"/>
          </a:xfrm>
          <a:prstGeom prst="rect">
            <a:avLst/>
          </a:prstGeom>
        </p:spPr>
      </p:pic>
    </p:spTree>
    <p:extLst>
      <p:ext uri="{BB962C8B-B14F-4D97-AF65-F5344CB8AC3E}">
        <p14:creationId xmlns:p14="http://schemas.microsoft.com/office/powerpoint/2010/main" val="104767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SPSS VARIABLE PAGE</a:t>
            </a:r>
            <a:endParaRPr lang="en-GB" dirty="0"/>
          </a:p>
        </p:txBody>
      </p:sp>
      <p:pic>
        <p:nvPicPr>
          <p:cNvPr id="4" name="Content Placeholder 3"/>
          <p:cNvPicPr>
            <a:picLocks noGrp="1" noChangeAspect="1"/>
          </p:cNvPicPr>
          <p:nvPr>
            <p:ph idx="1"/>
          </p:nvPr>
        </p:nvPicPr>
        <p:blipFill>
          <a:blip r:embed="rId2"/>
          <a:stretch>
            <a:fillRect/>
          </a:stretch>
        </p:blipFill>
        <p:spPr>
          <a:xfrm>
            <a:off x="724788" y="1935163"/>
            <a:ext cx="7694424" cy="4389437"/>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115238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 Questionnaire</a:t>
            </a:r>
            <a:endParaRPr lang="en-GB" dirty="0"/>
          </a:p>
        </p:txBody>
      </p:sp>
      <p:sp>
        <p:nvSpPr>
          <p:cNvPr id="3" name="Content Placeholder 2"/>
          <p:cNvSpPr>
            <a:spLocks noGrp="1"/>
          </p:cNvSpPr>
          <p:nvPr>
            <p:ph idx="1"/>
          </p:nvPr>
        </p:nvSpPr>
        <p:spPr>
          <a:xfrm>
            <a:off x="0" y="1775191"/>
            <a:ext cx="9144000" cy="5082809"/>
          </a:xfrm>
        </p:spPr>
        <p:txBody>
          <a:bodyPr>
            <a:normAutofit fontScale="40000" lnSpcReduction="20000"/>
          </a:bodyPr>
          <a:lstStyle/>
          <a:p>
            <a:pPr marL="118872" indent="0">
              <a:buNone/>
            </a:pPr>
            <a:r>
              <a:rPr lang="en-US" sz="3800" b="1" dirty="0">
                <a:latin typeface="Times New Roman" panose="02020603050405020304" pitchFamily="18" charset="0"/>
                <a:cs typeface="Times New Roman" panose="02020603050405020304" pitchFamily="18" charset="0"/>
              </a:rPr>
              <a:t>Instruction:</a:t>
            </a:r>
            <a:r>
              <a:rPr lang="en-US" sz="3800" dirty="0">
                <a:latin typeface="Times New Roman" panose="02020603050405020304" pitchFamily="18" charset="0"/>
                <a:cs typeface="Times New Roman" panose="02020603050405020304" pitchFamily="18" charset="0"/>
              </a:rPr>
              <a:t> Please carefully read the questions below and provide a response to each question by ticking (√) to your chosen option(s) from the alternatives provided. Where there are no options, you are free to indicate other responses as it applies to you.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b="1" dirty="0" smtClean="0">
                <a:latin typeface="Times New Roman" panose="02020603050405020304" pitchFamily="18" charset="0"/>
                <a:cs typeface="Times New Roman" panose="02020603050405020304" pitchFamily="18" charset="0"/>
              </a:rPr>
              <a:t>	Section </a:t>
            </a:r>
            <a:r>
              <a:rPr lang="en-US" sz="3800" b="1" dirty="0">
                <a:latin typeface="Times New Roman" panose="02020603050405020304" pitchFamily="18" charset="0"/>
                <a:cs typeface="Times New Roman" panose="02020603050405020304" pitchFamily="18" charset="0"/>
              </a:rPr>
              <a:t>A: Socio-Demographic Information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smtClean="0">
                <a:latin typeface="Times New Roman" panose="02020603050405020304" pitchFamily="18" charset="0"/>
                <a:cs typeface="Times New Roman" panose="02020603050405020304" pitchFamily="18" charset="0"/>
              </a:rPr>
              <a:t>     1</a:t>
            </a:r>
            <a:r>
              <a:rPr lang="en-US" sz="3800" dirty="0">
                <a:latin typeface="Times New Roman" panose="02020603050405020304" pitchFamily="18" charset="0"/>
                <a:cs typeface="Times New Roman" panose="02020603050405020304" pitchFamily="18" charset="0"/>
              </a:rPr>
              <a:t>. Sex: (1) Male [	]	(2) Female [	  ]</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2. How old were you during your last birthday? </a:t>
            </a:r>
            <a:r>
              <a:rPr lang="en-US" sz="3800" dirty="0" smtClean="0">
                <a:latin typeface="Times New Roman" panose="02020603050405020304" pitchFamily="18" charset="0"/>
                <a:cs typeface="Times New Roman" panose="02020603050405020304" pitchFamily="18" charset="0"/>
              </a:rPr>
              <a:t>____________________________</a:t>
            </a:r>
          </a:p>
          <a:p>
            <a:pPr marL="118872" indent="0">
              <a:buNone/>
            </a:pP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3. Marital status:  (1) Single [	     ], 	(2) Married [	   ],  (3) Separated [	   ],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smtClean="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4) Divorced [	   ]  (5) Widowed [     ]. </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4. Occupation: (1) Farmer [	  ],	(2) Trader [	  ], 	(3) Artisan [	    ],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4) Civil Servant [    ]  (5) Student [	   ], 	(6) Unemployed </a:t>
            </a:r>
            <a:r>
              <a:rPr lang="en-US" sz="3800" dirty="0" smtClean="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 </a:t>
            </a:r>
            <a:r>
              <a:rPr lang="en-US" sz="3800" dirty="0" smtClean="0">
                <a:latin typeface="Times New Roman" panose="02020603050405020304" pitchFamily="18" charset="0"/>
                <a:cs typeface="Times New Roman" panose="02020603050405020304" pitchFamily="18" charset="0"/>
              </a:rPr>
              <a:t>(</a:t>
            </a:r>
            <a:r>
              <a:rPr lang="en-US" sz="3800" dirty="0">
                <a:latin typeface="Times New Roman" panose="02020603050405020304" pitchFamily="18" charset="0"/>
                <a:cs typeface="Times New Roman" panose="02020603050405020304" pitchFamily="18" charset="0"/>
              </a:rPr>
              <a:t>7) Others specify </a:t>
            </a:r>
            <a:r>
              <a:rPr lang="en-US" sz="3800" dirty="0" smtClean="0">
                <a:latin typeface="Times New Roman" panose="02020603050405020304" pitchFamily="18" charset="0"/>
                <a:cs typeface="Times New Roman" panose="02020603050405020304" pitchFamily="18" charset="0"/>
              </a:rPr>
              <a:t>_______</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5. Educational Status: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a:latin typeface="Times New Roman" panose="02020603050405020304" pitchFamily="18" charset="0"/>
                <a:cs typeface="Times New Roman" panose="02020603050405020304" pitchFamily="18" charset="0"/>
              </a:rPr>
              <a:t>	(1) No formal education [	  ], (2) Primary education completed [     ],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smtClean="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3) Primary education non-completed [     ],  (4) Secondary education completed[ ]  (5) Secondary education </a:t>
            </a:r>
            <a:r>
              <a:rPr lang="en-US" sz="3800" dirty="0" smtClean="0">
                <a:latin typeface="Times New Roman" panose="02020603050405020304" pitchFamily="18" charset="0"/>
                <a:cs typeface="Times New Roman" panose="02020603050405020304" pitchFamily="18" charset="0"/>
              </a:rPr>
              <a:t>non-  	completed  </a:t>
            </a:r>
            <a:r>
              <a:rPr lang="en-US" sz="3800" dirty="0">
                <a:latin typeface="Times New Roman" panose="02020603050405020304" pitchFamily="18" charset="0"/>
                <a:cs typeface="Times New Roman" panose="02020603050405020304" pitchFamily="18" charset="0"/>
              </a:rPr>
              <a:t>[  ],   (6) Tertiary education completed[ ], (7) Tertiary education non-completed  [ 	], (8) Don’t know/No </a:t>
            </a:r>
            <a:r>
              <a:rPr lang="en-US" sz="3800" dirty="0" smtClean="0">
                <a:latin typeface="Times New Roman" panose="02020603050405020304" pitchFamily="18" charset="0"/>
                <a:cs typeface="Times New Roman" panose="02020603050405020304" pitchFamily="18" charset="0"/>
              </a:rPr>
              <a:t>	answer </a:t>
            </a:r>
            <a:r>
              <a:rPr lang="en-US" sz="3800" dirty="0">
                <a:latin typeface="Times New Roman" panose="02020603050405020304" pitchFamily="18" charset="0"/>
                <a:cs typeface="Times New Roman" panose="02020603050405020304" pitchFamily="18" charset="0"/>
              </a:rPr>
              <a:t>[    ]</a:t>
            </a:r>
            <a:endParaRPr lang="en-GB"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6. Religion: </a:t>
            </a:r>
            <a:endParaRPr lang="en-GB" sz="3800" dirty="0">
              <a:latin typeface="Times New Roman" panose="02020603050405020304" pitchFamily="18" charset="0"/>
              <a:cs typeface="Times New Roman" panose="02020603050405020304" pitchFamily="18" charset="0"/>
            </a:endParaRPr>
          </a:p>
          <a:p>
            <a:pPr marL="118872" indent="0">
              <a:buNone/>
            </a:pPr>
            <a:r>
              <a:rPr lang="en-US" sz="3800" dirty="0" smtClean="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1) Catholic [	    ],   (2) Protestants [     ],   (3) Pentecostal [  ],  (4) Islam  [   ],              (5) African Traditional Religion </a:t>
            </a:r>
            <a:r>
              <a:rPr lang="en-US" sz="3800" dirty="0" smtClean="0">
                <a:latin typeface="Times New Roman" panose="02020603050405020304" pitchFamily="18" charset="0"/>
                <a:cs typeface="Times New Roman" panose="02020603050405020304" pitchFamily="18" charset="0"/>
              </a:rPr>
              <a:t>	[    </a:t>
            </a:r>
            <a:r>
              <a:rPr lang="en-US" sz="3800" dirty="0">
                <a:latin typeface="Times New Roman" panose="02020603050405020304" pitchFamily="18" charset="0"/>
                <a:cs typeface="Times New Roman" panose="02020603050405020304" pitchFamily="18" charset="0"/>
              </a:rPr>
              <a:t>], (6) Others specify ____________________</a:t>
            </a:r>
            <a:endParaRPr lang="en-GB" sz="3800" dirty="0">
              <a:latin typeface="Times New Roman" panose="02020603050405020304" pitchFamily="18" charset="0"/>
              <a:cs typeface="Times New Roman" panose="02020603050405020304" pitchFamily="18" charset="0"/>
            </a:endParaRPr>
          </a:p>
          <a:p>
            <a:endParaRPr lang="en-GB" dirty="0"/>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116964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EXAMPLE OF A VALUE LABEL WINDOW</a:t>
            </a:r>
            <a:endParaRPr lang="en-GB" dirty="0"/>
          </a:p>
        </p:txBody>
      </p:sp>
      <p:pic>
        <p:nvPicPr>
          <p:cNvPr id="4" name="Content Placeholder 3"/>
          <p:cNvPicPr>
            <a:picLocks noGrp="1" noChangeAspect="1"/>
          </p:cNvPicPr>
          <p:nvPr>
            <p:ph idx="1"/>
          </p:nvPr>
        </p:nvPicPr>
        <p:blipFill>
          <a:blip r:embed="rId2"/>
          <a:stretch>
            <a:fillRect/>
          </a:stretch>
        </p:blipFill>
        <p:spPr>
          <a:xfrm>
            <a:off x="457200" y="1847088"/>
            <a:ext cx="8458200" cy="4706111"/>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341643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ANOTHER EXAMPLE</a:t>
            </a:r>
            <a:endParaRPr lang="en-GB" dirty="0"/>
          </a:p>
        </p:txBody>
      </p:sp>
      <p:pic>
        <p:nvPicPr>
          <p:cNvPr id="4" name="Content Placeholder 3"/>
          <p:cNvPicPr>
            <a:picLocks noGrp="1" noChangeAspect="1"/>
          </p:cNvPicPr>
          <p:nvPr>
            <p:ph idx="1"/>
          </p:nvPr>
        </p:nvPicPr>
        <p:blipFill>
          <a:blip r:embed="rId2"/>
          <a:stretch>
            <a:fillRect/>
          </a:stretch>
        </p:blipFill>
        <p:spPr>
          <a:xfrm>
            <a:off x="304800" y="1752600"/>
            <a:ext cx="8382000" cy="5105400"/>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67934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287869"/>
            <a:ext cx="9143999" cy="628633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4400" b="1" dirty="0">
                <a:latin typeface="Bookman Old Style" pitchFamily="18" charset="0"/>
                <a:ea typeface="Calibri" pitchFamily="34" charset="0"/>
                <a:cs typeface="Times New Roman" pitchFamily="18" charset="0"/>
              </a:rPr>
              <a:t>OUTLINE </a:t>
            </a:r>
            <a:endParaRPr lang="en-US" sz="4400" b="1" dirty="0" smtClean="0">
              <a:latin typeface="Bookman Old Style" pitchFamily="18" charset="0"/>
              <a:ea typeface="Calibri" pitchFamily="34" charset="0"/>
              <a:cs typeface="Times New Roman" pitchFamily="18" charset="0"/>
            </a:endParaRPr>
          </a:p>
          <a:p>
            <a:pPr algn="ctr" fontAlgn="base">
              <a:spcBef>
                <a:spcPct val="0"/>
              </a:spcBef>
              <a:spcAft>
                <a:spcPct val="0"/>
              </a:spcAft>
            </a:pPr>
            <a:endParaRPr lang="en-US" sz="3000" b="1" dirty="0">
              <a:latin typeface="Bookman Old Style" pitchFamily="18" charset="0"/>
              <a:cs typeface="Times New Roman" pitchFamily="18" charset="0"/>
            </a:endParaRPr>
          </a:p>
          <a:p>
            <a:pPr algn="ctr" fontAlgn="base">
              <a:spcBef>
                <a:spcPct val="0"/>
              </a:spcBef>
              <a:spcAft>
                <a:spcPct val="0"/>
              </a:spcAft>
            </a:pPr>
            <a:endParaRPr lang="en-US" sz="3000" b="1" dirty="0" smtClean="0">
              <a:latin typeface="Bookman Old Style" pitchFamily="18" charset="0"/>
              <a:cs typeface="Times New Roman" pitchFamily="18" charset="0"/>
            </a:endParaRPr>
          </a:p>
          <a:p>
            <a:pPr algn="ctr" fontAlgn="base">
              <a:spcBef>
                <a:spcPct val="0"/>
              </a:spcBef>
              <a:spcAft>
                <a:spcPct val="0"/>
              </a:spcAft>
            </a:pPr>
            <a:endParaRPr lang="en-US" sz="3000" dirty="0">
              <a:latin typeface="Arial" pitchFamily="34" charset="0"/>
              <a:cs typeface="Arial" pitchFamily="34" charset="0"/>
            </a:endParaRPr>
          </a:p>
          <a:p>
            <a:pPr marL="457200" indent="-457200" algn="just" eaLnBrk="0" fontAlgn="base" hangingPunct="0">
              <a:spcBef>
                <a:spcPct val="0"/>
              </a:spcBef>
              <a:spcAft>
                <a:spcPct val="0"/>
              </a:spcAft>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GOALS AND OBJECTIVES</a:t>
            </a:r>
          </a:p>
          <a:p>
            <a:pPr marL="457200" indent="-457200" algn="just" eaLnBrk="0" fontAlgn="base" hangingPunct="0">
              <a:spcBef>
                <a:spcPct val="0"/>
              </a:spcBef>
              <a:spcAft>
                <a:spcPct val="0"/>
              </a:spcAf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INTRODUCTION</a:t>
            </a:r>
          </a:p>
          <a:p>
            <a:pPr marL="457200" indent="-457200" algn="just" eaLnBrk="0" fontAlgn="base" hangingPunct="0">
              <a:spcBef>
                <a:spcPct val="0"/>
              </a:spcBef>
              <a:spcAft>
                <a:spcPct val="0"/>
              </a:spcAft>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QUANTITATIVE AND QUALITATIVE DATA</a:t>
            </a:r>
          </a:p>
          <a:p>
            <a:pPr marL="457200" indent="-457200" algn="just" eaLnBrk="0" fontAlgn="base" hangingPunct="0">
              <a:spcBef>
                <a:spcPct val="0"/>
              </a:spcBef>
              <a:spcAft>
                <a:spcPct val="0"/>
              </a:spcAft>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QUALITIES OF A GOOD QUESTIONNAIRE</a:t>
            </a:r>
          </a:p>
          <a:p>
            <a:pPr marL="457200" indent="-457200" algn="just" eaLnBrk="0" fontAlgn="base" hangingPunct="0">
              <a:spcBef>
                <a:spcPct val="0"/>
              </a:spcBef>
              <a:spcAft>
                <a:spcPct val="0"/>
              </a:spcAft>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ORDERING OF QUESTIONS IN THE QUESTIONNAIRE</a:t>
            </a:r>
          </a:p>
          <a:p>
            <a:pPr marL="457200" indent="-457200" algn="just" eaLnBrk="0" fontAlgn="base" hangingPunct="0">
              <a:spcBef>
                <a:spcPct val="0"/>
              </a:spcBef>
              <a:spcAft>
                <a:spcPct val="0"/>
              </a:spcAft>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WORDING OF QUESTIONS IN THE QUESTIONNAIRE</a:t>
            </a:r>
          </a:p>
          <a:p>
            <a:pPr marL="457200" indent="-457200" algn="just" eaLnBrk="0" fontAlgn="base" hangingPunct="0">
              <a:spcBef>
                <a:spcPct val="0"/>
              </a:spcBef>
              <a:spcAft>
                <a:spcPct val="0"/>
              </a:spcAft>
              <a:buFont typeface="Wingdings" panose="05000000000000000000" pitchFamily="2" charset="2"/>
              <a:buChar char="Ø"/>
            </a:pPr>
            <a:r>
              <a:rPr lang="en-GB" sz="2400" b="1" dirty="0" smtClean="0">
                <a:latin typeface="Times New Roman" panose="02020603050405020304" pitchFamily="18" charset="0"/>
                <a:cs typeface="Times New Roman" panose="02020603050405020304" pitchFamily="18" charset="0"/>
              </a:rPr>
              <a:t>POPULAR ANALYTICAL PACKAGES</a:t>
            </a:r>
          </a:p>
          <a:p>
            <a:pPr marL="457200" indent="-457200" algn="just" eaLnBrk="0" fontAlgn="base" hangingPunct="0">
              <a:spcBef>
                <a:spcPct val="0"/>
              </a:spcBef>
              <a:spcAft>
                <a:spcPct val="0"/>
              </a:spcAft>
              <a:buFont typeface="Wingdings" panose="05000000000000000000" pitchFamily="2" charset="2"/>
              <a:buChar char="Ø"/>
            </a:pPr>
            <a:r>
              <a:rPr lang="en-GB" sz="2400" b="1" dirty="0" smtClean="0">
                <a:latin typeface="Times New Roman" panose="02020603050405020304" pitchFamily="18" charset="0"/>
                <a:cs typeface="Times New Roman" panose="02020603050405020304" pitchFamily="18" charset="0"/>
              </a:rPr>
              <a:t>ADVANTAGES OF USING DATA ANALYSIS SOFTWARE</a:t>
            </a:r>
          </a:p>
          <a:p>
            <a:pPr marL="457200" indent="-457200" algn="just" eaLnBrk="0" fontAlgn="base" hangingPunct="0">
              <a:spcBef>
                <a:spcPct val="0"/>
              </a:spcBef>
              <a:spcAft>
                <a:spcPct val="0"/>
              </a:spcAft>
              <a:buFont typeface="Wingdings" panose="05000000000000000000" pitchFamily="2" charset="2"/>
              <a:buChar char="Ø"/>
            </a:pPr>
            <a:r>
              <a:rPr lang="en-GB" sz="2400" b="1" dirty="0" smtClean="0">
                <a:latin typeface="Times New Roman" panose="02020603050405020304" pitchFamily="18" charset="0"/>
                <a:cs typeface="Times New Roman" panose="02020603050405020304" pitchFamily="18" charset="0"/>
              </a:rPr>
              <a:t>SPSS AS AN ANALYTICAL TOOL</a:t>
            </a:r>
          </a:p>
          <a:p>
            <a:pPr marL="457200" indent="-457200" algn="just" eaLnBrk="0" fontAlgn="base" hangingPunct="0">
              <a:spcBef>
                <a:spcPct val="0"/>
              </a:spcBef>
              <a:spcAft>
                <a:spcPct val="0"/>
              </a:spcAft>
              <a:buFont typeface="Wingdings" panose="05000000000000000000" pitchFamily="2" charset="2"/>
              <a:buChar char="Ø"/>
            </a:pPr>
            <a:endParaRPr lang="en-US" sz="2400" b="1" dirty="0" smtClean="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endParaRPr lang="en-US" sz="30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PGC 601</a:t>
            </a:r>
            <a:endParaRPr lang="en-US" dirty="0"/>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Tree>
    <p:extLst>
      <p:ext uri="{BB962C8B-B14F-4D97-AF65-F5344CB8AC3E}">
        <p14:creationId xmlns:p14="http://schemas.microsoft.com/office/powerpoint/2010/main" val="1395896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 EXAMPLE OF VALUE LABELS</a:t>
            </a:r>
            <a:endParaRPr lang="en-GB" dirty="0"/>
          </a:p>
        </p:txBody>
      </p:sp>
      <p:pic>
        <p:nvPicPr>
          <p:cNvPr id="4" name="Content Placeholder 3"/>
          <p:cNvPicPr>
            <a:picLocks noGrp="1" noChangeAspect="1"/>
          </p:cNvPicPr>
          <p:nvPr>
            <p:ph idx="1"/>
          </p:nvPr>
        </p:nvPicPr>
        <p:blipFill>
          <a:blip r:embed="rId2"/>
          <a:stretch>
            <a:fillRect/>
          </a:stretch>
        </p:blipFill>
        <p:spPr>
          <a:xfrm>
            <a:off x="712873" y="1935163"/>
            <a:ext cx="7718253" cy="4389437"/>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285471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GB" dirty="0" smtClean="0"/>
              <a:t>                  </a:t>
            </a:r>
            <a:r>
              <a:rPr lang="en-GB" sz="4400" b="1" dirty="0" smtClean="0"/>
              <a:t>AN SPSS DATA PAGE</a:t>
            </a:r>
            <a:endParaRPr lang="en-GB" b="1" dirty="0"/>
          </a:p>
        </p:txBody>
      </p:sp>
      <p:pic>
        <p:nvPicPr>
          <p:cNvPr id="4" name="Content Placeholder 3"/>
          <p:cNvPicPr>
            <a:picLocks noGrp="1" noChangeAspect="1"/>
          </p:cNvPicPr>
          <p:nvPr>
            <p:ph idx="1"/>
          </p:nvPr>
        </p:nvPicPr>
        <p:blipFill>
          <a:blip r:embed="rId2"/>
          <a:stretch>
            <a:fillRect/>
          </a:stretch>
        </p:blipFill>
        <p:spPr>
          <a:xfrm>
            <a:off x="457200" y="1447801"/>
            <a:ext cx="7924799" cy="4876800"/>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3372934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COMPLETED SPSS DATA PAGE</a:t>
            </a:r>
            <a:endParaRPr lang="en-GB" dirty="0"/>
          </a:p>
        </p:txBody>
      </p:sp>
      <p:pic>
        <p:nvPicPr>
          <p:cNvPr id="4" name="Content Placeholder 3"/>
          <p:cNvPicPr>
            <a:picLocks noGrp="1" noChangeAspect="1"/>
          </p:cNvPicPr>
          <p:nvPr>
            <p:ph idx="1"/>
          </p:nvPr>
        </p:nvPicPr>
        <p:blipFill>
          <a:blip r:embed="rId2"/>
          <a:stretch>
            <a:fillRect/>
          </a:stretch>
        </p:blipFill>
        <p:spPr>
          <a:xfrm>
            <a:off x="1900443" y="1935163"/>
            <a:ext cx="5343113" cy="4389437"/>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359802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a:bodyPr>
          <a:lstStyle/>
          <a:p>
            <a:r>
              <a:rPr lang="en-GB" dirty="0" smtClean="0"/>
              <a:t>HOW TO OBTAIN FREQUENCY DISTRIBUTION TABLES</a:t>
            </a:r>
            <a:endParaRPr lang="en-GB" dirty="0"/>
          </a:p>
        </p:txBody>
      </p:sp>
      <p:pic>
        <p:nvPicPr>
          <p:cNvPr id="4" name="Content Placeholder 3"/>
          <p:cNvPicPr>
            <a:picLocks noGrp="1" noChangeAspect="1"/>
          </p:cNvPicPr>
          <p:nvPr>
            <p:ph idx="1"/>
          </p:nvPr>
        </p:nvPicPr>
        <p:blipFill>
          <a:blip r:embed="rId2"/>
          <a:stretch>
            <a:fillRect/>
          </a:stretch>
        </p:blipFill>
        <p:spPr>
          <a:xfrm>
            <a:off x="-1" y="1524000"/>
            <a:ext cx="8686801" cy="5029200"/>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514609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763000" cy="1252728"/>
          </a:xfrm>
        </p:spPr>
        <p:txBody>
          <a:bodyPr>
            <a:normAutofit/>
          </a:bodyPr>
          <a:lstStyle/>
          <a:p>
            <a:pPr algn="ctr"/>
            <a:r>
              <a:rPr lang="en-GB" dirty="0"/>
              <a:t>HOW TO </a:t>
            </a:r>
            <a:r>
              <a:rPr lang="en-GB" dirty="0" smtClean="0"/>
              <a:t>OBTAIN </a:t>
            </a:r>
            <a:r>
              <a:rPr lang="en-GB" dirty="0"/>
              <a:t>FREQUENCY DISTRIBUTION TABLES CONTD</a:t>
            </a:r>
          </a:p>
        </p:txBody>
      </p:sp>
      <p:pic>
        <p:nvPicPr>
          <p:cNvPr id="4" name="Content Placeholder 3"/>
          <p:cNvPicPr>
            <a:picLocks noGrp="1" noChangeAspect="1"/>
          </p:cNvPicPr>
          <p:nvPr>
            <p:ph idx="1"/>
          </p:nvPr>
        </p:nvPicPr>
        <p:blipFill>
          <a:blip r:embed="rId3"/>
          <a:stretch>
            <a:fillRect/>
          </a:stretch>
        </p:blipFill>
        <p:spPr>
          <a:xfrm>
            <a:off x="719472" y="1600201"/>
            <a:ext cx="7662528" cy="4543004"/>
          </a:xfrm>
          <a:prstGeom prst="rect">
            <a:avLst/>
          </a:prstGeom>
        </p:spPr>
      </p:pic>
      <p:pic>
        <p:nvPicPr>
          <p:cNvPr id="5" name="Picture 4"/>
          <p:cNvPicPr>
            <a:picLocks noChangeAspect="1"/>
          </p:cNvPicPr>
          <p:nvPr/>
        </p:nvPicPr>
        <p:blipFill>
          <a:blip r:embed="rId4"/>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2240928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OF SPSS OUTPUT</a:t>
            </a:r>
            <a:endParaRPr lang="en-GB" dirty="0"/>
          </a:p>
        </p:txBody>
      </p:sp>
      <p:pic>
        <p:nvPicPr>
          <p:cNvPr id="4" name="Content Placeholder 3"/>
          <p:cNvPicPr>
            <a:picLocks noGrp="1" noChangeAspect="1"/>
          </p:cNvPicPr>
          <p:nvPr>
            <p:ph idx="1"/>
          </p:nvPr>
        </p:nvPicPr>
        <p:blipFill>
          <a:blip r:embed="rId2"/>
          <a:stretch>
            <a:fillRect/>
          </a:stretch>
        </p:blipFill>
        <p:spPr>
          <a:xfrm>
            <a:off x="719472" y="1935163"/>
            <a:ext cx="7024864" cy="4389437"/>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1929307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REDRAWING  SPSS OUTPUT IN WORD</a:t>
            </a:r>
            <a:endParaRPr lang="en-GB" dirty="0"/>
          </a:p>
        </p:txBody>
      </p:sp>
      <p:pic>
        <p:nvPicPr>
          <p:cNvPr id="4" name="Content Placeholder 3"/>
          <p:cNvPicPr>
            <a:picLocks noGrp="1" noChangeAspect="1"/>
          </p:cNvPicPr>
          <p:nvPr>
            <p:ph idx="1"/>
          </p:nvPr>
        </p:nvPicPr>
        <p:blipFill>
          <a:blip r:embed="rId2"/>
          <a:stretch>
            <a:fillRect/>
          </a:stretch>
        </p:blipFill>
        <p:spPr>
          <a:xfrm>
            <a:off x="914400" y="2057399"/>
            <a:ext cx="6705600" cy="4085805"/>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1421794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a:bodyPr>
          <a:lstStyle/>
          <a:p>
            <a:pPr algn="ctr"/>
            <a:r>
              <a:rPr lang="en-GB" dirty="0" smtClean="0"/>
              <a:t>RE-CODING AND RE-ORANIZING AGE DATA</a:t>
            </a:r>
            <a:endParaRPr lang="en-GB" dirty="0"/>
          </a:p>
        </p:txBody>
      </p:sp>
      <p:pic>
        <p:nvPicPr>
          <p:cNvPr id="4" name="Content Placeholder 3"/>
          <p:cNvPicPr>
            <a:picLocks noGrp="1" noChangeAspect="1"/>
          </p:cNvPicPr>
          <p:nvPr>
            <p:ph idx="1"/>
          </p:nvPr>
        </p:nvPicPr>
        <p:blipFill>
          <a:blip r:embed="rId2"/>
          <a:stretch>
            <a:fillRect/>
          </a:stretch>
        </p:blipFill>
        <p:spPr>
          <a:xfrm>
            <a:off x="990600" y="1676400"/>
            <a:ext cx="7086600" cy="4466805"/>
          </a:xfrm>
          <a:prstGeom prst="rect">
            <a:avLst/>
          </a:prstGeom>
        </p:spPr>
      </p:pic>
      <p:pic>
        <p:nvPicPr>
          <p:cNvPr id="5" name="Picture 4"/>
          <p:cNvPicPr>
            <a:picLocks noChangeAspect="1"/>
          </p:cNvPicPr>
          <p:nvPr/>
        </p:nvPicPr>
        <p:blipFill>
          <a:blip r:embed="rId3"/>
          <a:stretch>
            <a:fillRect/>
          </a:stretch>
        </p:blipFill>
        <p:spPr>
          <a:xfrm>
            <a:off x="6246" y="6143205"/>
            <a:ext cx="713226" cy="611306"/>
          </a:xfrm>
          <a:prstGeom prst="rect">
            <a:avLst/>
          </a:prstGeom>
        </p:spPr>
      </p:pic>
      <p:sp>
        <p:nvSpPr>
          <p:cNvPr id="3" name="Footer Placeholder 2"/>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122448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QUESTIONS AND COMMENTS</a:t>
            </a:r>
            <a:endParaRPr lang="en-GB" b="1" dirty="0"/>
          </a:p>
        </p:txBody>
      </p:sp>
      <p:sp>
        <p:nvSpPr>
          <p:cNvPr id="3" name="Content Placeholder 2"/>
          <p:cNvSpPr>
            <a:spLocks noGrp="1"/>
          </p:cNvSpPr>
          <p:nvPr>
            <p:ph idx="1"/>
          </p:nvPr>
        </p:nvSpPr>
        <p:spPr/>
        <p:txBody>
          <a:bodyPr/>
          <a:lstStyle/>
          <a:p>
            <a:pPr algn="ctr"/>
            <a:r>
              <a:rPr lang="en-US" sz="2400" b="1" dirty="0"/>
              <a:t>WHAT I HAVE LEARNT FROM THE WORKSHOP</a:t>
            </a:r>
          </a:p>
          <a:p>
            <a:endParaRPr lang="en-US" sz="2000" b="1" dirty="0"/>
          </a:p>
          <a:p>
            <a:endParaRPr lang="en-US" sz="2000" b="1" dirty="0"/>
          </a:p>
          <a:p>
            <a:pPr algn="ctr"/>
            <a:r>
              <a:rPr lang="en-US" sz="7200" b="1" dirty="0"/>
              <a:t>Want to share?</a:t>
            </a:r>
            <a:endParaRPr lang="en-US" sz="7200" dirty="0"/>
          </a:p>
          <a:p>
            <a:endParaRPr lang="en-GB" dirty="0"/>
          </a:p>
        </p:txBody>
      </p:sp>
      <p:sp>
        <p:nvSpPr>
          <p:cNvPr id="4" name="Footer Placeholder 3"/>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275297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438400"/>
            <a:ext cx="7851648" cy="3917952"/>
          </a:xfrm>
        </p:spPr>
        <p:txBody>
          <a:bodyPr/>
          <a:lstStyle/>
          <a:p>
            <a:r>
              <a:rPr lang="en-GB" dirty="0" smtClean="0"/>
              <a:t>       </a:t>
            </a:r>
            <a:endParaRPr lang="en-GB" dirty="0"/>
          </a:p>
        </p:txBody>
      </p:sp>
      <p:sp>
        <p:nvSpPr>
          <p:cNvPr id="5" name="Subtitle 4"/>
          <p:cNvSpPr>
            <a:spLocks noGrp="1"/>
          </p:cNvSpPr>
          <p:nvPr>
            <p:ph type="subTitle" idx="1"/>
          </p:nvPr>
        </p:nvSpPr>
        <p:spPr>
          <a:xfrm>
            <a:off x="685800" y="304800"/>
            <a:ext cx="8077200" cy="2286000"/>
          </a:xfrm>
        </p:spPr>
        <p:txBody>
          <a:bodyPr/>
          <a:lstStyle/>
          <a:p>
            <a:pPr algn="ctr"/>
            <a:r>
              <a:rPr lang="en-GB" sz="5400" dirty="0" smtClean="0"/>
              <a:t>THANK YOU FOR LISTENING </a:t>
            </a:r>
            <a:endParaRPr lang="en-GB" sz="5400" dirty="0"/>
          </a:p>
        </p:txBody>
      </p:sp>
      <p:pic>
        <p:nvPicPr>
          <p:cNvPr id="6" name="Picture 5"/>
          <p:cNvPicPr>
            <a:picLocks noChangeAspect="1"/>
          </p:cNvPicPr>
          <p:nvPr/>
        </p:nvPicPr>
        <p:blipFill>
          <a:blip r:embed="rId2"/>
          <a:stretch>
            <a:fillRect/>
          </a:stretch>
        </p:blipFill>
        <p:spPr>
          <a:xfrm>
            <a:off x="6246" y="6143205"/>
            <a:ext cx="713226" cy="611306"/>
          </a:xfrm>
          <a:prstGeom prst="rect">
            <a:avLst/>
          </a:prstGeom>
        </p:spPr>
      </p:pic>
      <p:sp>
        <p:nvSpPr>
          <p:cNvPr id="2" name="Footer Placeholder 1"/>
          <p:cNvSpPr>
            <a:spLocks noGrp="1"/>
          </p:cNvSpPr>
          <p:nvPr>
            <p:ph type="ftr" sz="quarter" idx="11"/>
          </p:nvPr>
        </p:nvSpPr>
        <p:spPr/>
        <p:txBody>
          <a:bodyPr/>
          <a:lstStyle/>
          <a:p>
            <a:r>
              <a:rPr lang="en-US" smtClean="0"/>
              <a:t>PGC 601</a:t>
            </a:r>
            <a:endParaRPr lang="en-US"/>
          </a:p>
        </p:txBody>
      </p:sp>
      <p:pic>
        <p:nvPicPr>
          <p:cNvPr id="3" name="Picture 2"/>
          <p:cNvPicPr>
            <a:picLocks noChangeAspect="1"/>
          </p:cNvPicPr>
          <p:nvPr/>
        </p:nvPicPr>
        <p:blipFill>
          <a:blip r:embed="rId3"/>
          <a:stretch>
            <a:fillRect/>
          </a:stretch>
        </p:blipFill>
        <p:spPr>
          <a:xfrm>
            <a:off x="2033754" y="2399364"/>
            <a:ext cx="5037011" cy="4119563"/>
          </a:xfrm>
          <a:prstGeom prst="rect">
            <a:avLst/>
          </a:prstGeom>
        </p:spPr>
      </p:pic>
    </p:spTree>
    <p:extLst>
      <p:ext uri="{BB962C8B-B14F-4D97-AF65-F5344CB8AC3E}">
        <p14:creationId xmlns:p14="http://schemas.microsoft.com/office/powerpoint/2010/main" val="32707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dirty="0" smtClean="0">
                <a:latin typeface="Bookman Old Style" pitchFamily="18" charset="0"/>
                <a:ea typeface="Calibri" pitchFamily="34" charset="0"/>
                <a:cs typeface="Times New Roman" pitchFamily="18" charset="0"/>
              </a:rPr>
              <a:t>  GOALS </a:t>
            </a:r>
            <a:r>
              <a:rPr lang="en-US" sz="4000" b="1" dirty="0">
                <a:latin typeface="Bookman Old Style" pitchFamily="18" charset="0"/>
                <a:ea typeface="Calibri" pitchFamily="34" charset="0"/>
                <a:cs typeface="Times New Roman" pitchFamily="18" charset="0"/>
              </a:rPr>
              <a:t>AND OBJECTIVES</a:t>
            </a:r>
            <a:br>
              <a:rPr lang="en-US" sz="4000" b="1" dirty="0">
                <a:latin typeface="Bookman Old Style" pitchFamily="18" charset="0"/>
                <a:ea typeface="Calibri" pitchFamily="34" charset="0"/>
                <a:cs typeface="Times New Roman" pitchFamily="18" charset="0"/>
              </a:rPr>
            </a:br>
            <a:endParaRPr lang="en-GB" dirty="0"/>
          </a:p>
        </p:txBody>
      </p:sp>
      <p:sp>
        <p:nvSpPr>
          <p:cNvPr id="4" name="Content Placeholder 3"/>
          <p:cNvSpPr>
            <a:spLocks noGrp="1"/>
          </p:cNvSpPr>
          <p:nvPr>
            <p:ph idx="1"/>
          </p:nvPr>
        </p:nvSpPr>
        <p:spPr/>
        <p:txBody>
          <a:bodyPr>
            <a:normAutofit/>
          </a:bodyPr>
          <a:lstStyle/>
          <a:p>
            <a:pPr marL="0" indent="0">
              <a:buNone/>
            </a:pPr>
            <a:r>
              <a:rPr lang="en-GB" dirty="0" smtClean="0"/>
              <a:t>	</a:t>
            </a:r>
            <a:r>
              <a:rPr lang="en-GB" sz="2800" dirty="0" smtClean="0"/>
              <a:t>The objectives of this lecture are as follows:</a:t>
            </a:r>
          </a:p>
          <a:p>
            <a:pPr>
              <a:buFont typeface="Wingdings" panose="05000000000000000000" pitchFamily="2" charset="2"/>
              <a:buChar char="Ø"/>
            </a:pPr>
            <a:r>
              <a:rPr lang="en-GB" sz="2800" dirty="0" smtClean="0"/>
              <a:t>To create a general awareness about ICT in data analysis</a:t>
            </a:r>
          </a:p>
          <a:p>
            <a:pPr>
              <a:buFont typeface="Wingdings" panose="05000000000000000000" pitchFamily="2" charset="2"/>
              <a:buChar char="Ø"/>
            </a:pPr>
            <a:r>
              <a:rPr lang="en-GB" sz="2800" dirty="0"/>
              <a:t>The re-emphasise the importance of questionnaire as a data collection </a:t>
            </a:r>
            <a:r>
              <a:rPr lang="en-GB" sz="2800" dirty="0" smtClean="0"/>
              <a:t>tool</a:t>
            </a:r>
          </a:p>
          <a:p>
            <a:pPr>
              <a:buFont typeface="Wingdings" panose="05000000000000000000" pitchFamily="2" charset="2"/>
              <a:buChar char="Ø"/>
            </a:pPr>
            <a:r>
              <a:rPr lang="en-GB" sz="2800" dirty="0" smtClean="0"/>
              <a:t>To expose students to the use of SPSS in data analysis</a:t>
            </a:r>
          </a:p>
          <a:p>
            <a:pPr>
              <a:buFont typeface="Wingdings" panose="05000000000000000000" pitchFamily="2" charset="2"/>
              <a:buChar char="Ø"/>
            </a:pPr>
            <a:r>
              <a:rPr lang="en-GB" sz="2800" dirty="0" smtClean="0"/>
              <a:t>To empower students to ask pointed questions to “SPSS” experts and crosscheck what was done.</a:t>
            </a:r>
          </a:p>
          <a:p>
            <a:pPr>
              <a:buFont typeface="Wingdings" panose="05000000000000000000" pitchFamily="2" charset="2"/>
              <a:buChar char="Ø"/>
            </a:pPr>
            <a:endParaRPr lang="en-GB" sz="2800" dirty="0" smtClean="0"/>
          </a:p>
          <a:p>
            <a:pPr>
              <a:buFont typeface="Wingdings" panose="05000000000000000000" pitchFamily="2" charset="2"/>
              <a:buChar char="Ø"/>
            </a:pPr>
            <a:endParaRPr lang="en-GB" dirty="0"/>
          </a:p>
        </p:txBody>
      </p:sp>
      <p:pic>
        <p:nvPicPr>
          <p:cNvPr id="5" name="Picture 4"/>
          <p:cNvPicPr>
            <a:picLocks noChangeAspect="1"/>
          </p:cNvPicPr>
          <p:nvPr/>
        </p:nvPicPr>
        <p:blipFill>
          <a:blip r:embed="rId2"/>
          <a:stretch>
            <a:fillRect/>
          </a:stretch>
        </p:blipFill>
        <p:spPr>
          <a:xfrm>
            <a:off x="6246" y="6143205"/>
            <a:ext cx="713226" cy="611306"/>
          </a:xfrm>
          <a:prstGeom prst="rect">
            <a:avLst/>
          </a:prstGeom>
        </p:spPr>
      </p:pic>
      <p:sp>
        <p:nvSpPr>
          <p:cNvPr id="6" name="Footer Placeholder 5"/>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407992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l"/>
            <a:r>
              <a:rPr lang="en-US" sz="5400" b="1" dirty="0" smtClean="0"/>
              <a:t>         INTRODUCTION</a:t>
            </a:r>
            <a:endParaRPr lang="en-US" sz="5400" b="1" dirty="0"/>
          </a:p>
        </p:txBody>
      </p:sp>
      <p:sp>
        <p:nvSpPr>
          <p:cNvPr id="3" name="Content Placeholder 2"/>
          <p:cNvSpPr>
            <a:spLocks noGrp="1"/>
          </p:cNvSpPr>
          <p:nvPr>
            <p:ph idx="1"/>
          </p:nvPr>
        </p:nvSpPr>
        <p:spPr/>
        <p:txBody>
          <a:bodyPr>
            <a:normAutofit/>
          </a:bodyPr>
          <a:lstStyle/>
          <a:p>
            <a:r>
              <a:rPr lang="en-US" sz="3200" dirty="0" smtClean="0"/>
              <a:t>To have a good data to analyze you must first of all collect quality data</a:t>
            </a:r>
          </a:p>
          <a:p>
            <a:pPr marL="118872" indent="0">
              <a:buNone/>
            </a:pPr>
            <a:endParaRPr lang="en-US" sz="3200" dirty="0" smtClean="0"/>
          </a:p>
          <a:p>
            <a:r>
              <a:rPr lang="en-US" sz="3200" dirty="0" smtClean="0"/>
              <a:t>In order to collect quality data, you must have a good instrument</a:t>
            </a:r>
          </a:p>
          <a:p>
            <a:r>
              <a:rPr lang="en-US" sz="3200" dirty="0" smtClean="0"/>
              <a:t>Data collected can be in qualitative or quantitative form</a:t>
            </a:r>
          </a:p>
          <a:p>
            <a:pPr marL="118872" indent="0">
              <a:buNone/>
            </a:pPr>
            <a:endParaRPr lang="en-US" dirty="0" smtClean="0"/>
          </a:p>
        </p:txBody>
      </p:sp>
      <p:pic>
        <p:nvPicPr>
          <p:cNvPr id="4" name="Picture 3"/>
          <p:cNvPicPr>
            <a:picLocks noChangeAspect="1"/>
          </p:cNvPicPr>
          <p:nvPr/>
        </p:nvPicPr>
        <p:blipFill>
          <a:blip r:embed="rId3"/>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smtClean="0"/>
              <a:t>PGC 601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QUALITATIVE </a:t>
            </a:r>
            <a:r>
              <a:rPr lang="en-GB" dirty="0"/>
              <a:t>DATA</a:t>
            </a:r>
          </a:p>
        </p:txBody>
      </p:sp>
      <p:sp>
        <p:nvSpPr>
          <p:cNvPr id="3" name="Content Placeholder 2"/>
          <p:cNvSpPr>
            <a:spLocks noGrp="1"/>
          </p:cNvSpPr>
          <p:nvPr>
            <p:ph idx="1"/>
          </p:nvPr>
        </p:nvSpPr>
        <p:spPr/>
        <p:txBody>
          <a:bodyPr>
            <a:normAutofit/>
          </a:bodyPr>
          <a:lstStyle/>
          <a:p>
            <a:r>
              <a:rPr lang="en-US" sz="2000" dirty="0"/>
              <a:t>QUALITATIVE DATA is a categorical measurement expressed not in terms of numbers, but rather by means of a natural language </a:t>
            </a:r>
            <a:r>
              <a:rPr lang="en-US" sz="2000" dirty="0" smtClean="0"/>
              <a:t>description</a:t>
            </a:r>
          </a:p>
          <a:p>
            <a:endParaRPr lang="en-US" sz="2000" dirty="0"/>
          </a:p>
          <a:p>
            <a:r>
              <a:rPr lang="en-GB" dirty="0" smtClean="0"/>
              <a:t>Sometimes qualitative </a:t>
            </a:r>
            <a:r>
              <a:rPr lang="en-GB" dirty="0"/>
              <a:t>data </a:t>
            </a:r>
            <a:r>
              <a:rPr lang="en-GB" dirty="0" smtClean="0"/>
              <a:t>can </a:t>
            </a:r>
            <a:r>
              <a:rPr lang="en-GB" dirty="0"/>
              <a:t>provide </a:t>
            </a:r>
            <a:r>
              <a:rPr lang="en-GB" dirty="0" smtClean="0"/>
              <a:t>descriptive information </a:t>
            </a:r>
            <a:r>
              <a:rPr lang="en-GB" dirty="0"/>
              <a:t>that may corroborate some of the findings from the quantitative </a:t>
            </a:r>
            <a:r>
              <a:rPr lang="en-GB" dirty="0" smtClean="0"/>
              <a:t>method</a:t>
            </a:r>
          </a:p>
          <a:p>
            <a:endParaRPr lang="en-GB" dirty="0"/>
          </a:p>
          <a:p>
            <a:pPr lvl="0"/>
            <a:r>
              <a:rPr lang="en-GB" dirty="0"/>
              <a:t>Provide insights and a greater depth of meaning and understanding of findings.</a:t>
            </a:r>
          </a:p>
          <a:p>
            <a:pPr lvl="0"/>
            <a:r>
              <a:rPr lang="en-GB" dirty="0"/>
              <a:t>Provide the needed tools for prompts, probes and the observation of certain nuances that underlie some of the sensitive and personal issues to be studied</a:t>
            </a:r>
            <a:r>
              <a:rPr lang="en-GB" dirty="0" smtClean="0"/>
              <a:t>.</a:t>
            </a:r>
          </a:p>
          <a:p>
            <a:pPr lvl="0"/>
            <a:r>
              <a:rPr lang="en-GB" dirty="0" smtClean="0"/>
              <a:t>Examples of qualitative instrument include interview guide</a:t>
            </a:r>
            <a:endParaRPr lang="en-GB" dirty="0"/>
          </a:p>
        </p:txBody>
      </p:sp>
      <p:sp>
        <p:nvSpPr>
          <p:cNvPr id="4" name="Footer Placeholder 3"/>
          <p:cNvSpPr>
            <a:spLocks noGrp="1"/>
          </p:cNvSpPr>
          <p:nvPr>
            <p:ph type="ftr" sz="quarter" idx="11"/>
          </p:nvPr>
        </p:nvSpPr>
        <p:spPr/>
        <p:txBody>
          <a:bodyPr/>
          <a:lstStyle/>
          <a:p>
            <a:r>
              <a:rPr lang="en-US" smtClean="0"/>
              <a:t>PGC 601</a:t>
            </a:r>
            <a:endParaRPr lang="en-US"/>
          </a:p>
        </p:txBody>
      </p:sp>
      <p:pic>
        <p:nvPicPr>
          <p:cNvPr id="5" name="Picture 4"/>
          <p:cNvPicPr>
            <a:picLocks noChangeAspect="1"/>
          </p:cNvPicPr>
          <p:nvPr/>
        </p:nvPicPr>
        <p:blipFill>
          <a:blip r:embed="rId2"/>
          <a:stretch>
            <a:fillRect/>
          </a:stretch>
        </p:blipFill>
        <p:spPr>
          <a:xfrm>
            <a:off x="6246" y="6143205"/>
            <a:ext cx="713226" cy="611306"/>
          </a:xfrm>
          <a:prstGeom prst="rect">
            <a:avLst/>
          </a:prstGeom>
        </p:spPr>
      </p:pic>
    </p:spTree>
    <p:extLst>
      <p:ext uri="{BB962C8B-B14F-4D97-AF65-F5344CB8AC3E}">
        <p14:creationId xmlns:p14="http://schemas.microsoft.com/office/powerpoint/2010/main" val="317165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sz="4400" b="1" dirty="0" smtClean="0"/>
              <a:t>QUANTITATIVE  DATA</a:t>
            </a:r>
            <a:endParaRPr lang="en-GB" b="1" dirty="0"/>
          </a:p>
        </p:txBody>
      </p:sp>
      <p:sp>
        <p:nvSpPr>
          <p:cNvPr id="3" name="Content Placeholder 2"/>
          <p:cNvSpPr>
            <a:spLocks noGrp="1"/>
          </p:cNvSpPr>
          <p:nvPr>
            <p:ph idx="1"/>
          </p:nvPr>
        </p:nvSpPr>
        <p:spPr/>
        <p:txBody>
          <a:bodyPr>
            <a:noAutofit/>
          </a:bodyPr>
          <a:lstStyle/>
          <a:p>
            <a:r>
              <a:rPr lang="en-GB" sz="2400" dirty="0"/>
              <a:t>Quantitative research deals with measurable and quantifiable aspects of phenomenon under study. It focuses on the questions to what extent? By how much? What relationship exists between factors? What causes particular processes or situations? Quantitative research is concerned with the collection and analysis of data in numeric </a:t>
            </a:r>
            <a:r>
              <a:rPr lang="en-GB" sz="2400" dirty="0" smtClean="0"/>
              <a:t>form</a:t>
            </a:r>
          </a:p>
          <a:p>
            <a:r>
              <a:rPr lang="en-US" sz="2400" dirty="0"/>
              <a:t>Quantitative data can be used to determine the size, distribution, and association of certain variables in a study population. “How many?” “How often?” and “How significant?” are important questions requiring fairly simple statistical </a:t>
            </a:r>
            <a:r>
              <a:rPr lang="en-US" sz="2400" dirty="0" smtClean="0"/>
              <a:t>techniques. Questionnaire is a typical example.</a:t>
            </a:r>
            <a:endParaRPr lang="en-GB" sz="2400" dirty="0"/>
          </a:p>
        </p:txBody>
      </p:sp>
      <p:sp>
        <p:nvSpPr>
          <p:cNvPr id="4" name="Footer Placeholder 3"/>
          <p:cNvSpPr>
            <a:spLocks noGrp="1"/>
          </p:cNvSpPr>
          <p:nvPr>
            <p:ph type="ftr" sz="quarter" idx="11"/>
          </p:nvPr>
        </p:nvSpPr>
        <p:spPr/>
        <p:txBody>
          <a:bodyPr/>
          <a:lstStyle/>
          <a:p>
            <a:r>
              <a:rPr lang="en-US" smtClean="0"/>
              <a:t>PGC 601</a:t>
            </a:r>
            <a:endParaRPr lang="en-US"/>
          </a:p>
        </p:txBody>
      </p:sp>
      <p:pic>
        <p:nvPicPr>
          <p:cNvPr id="5" name="Picture 4"/>
          <p:cNvPicPr>
            <a:picLocks noChangeAspect="1"/>
          </p:cNvPicPr>
          <p:nvPr/>
        </p:nvPicPr>
        <p:blipFill>
          <a:blip r:embed="rId2"/>
          <a:stretch>
            <a:fillRect/>
          </a:stretch>
        </p:blipFill>
        <p:spPr>
          <a:xfrm>
            <a:off x="6246" y="6143205"/>
            <a:ext cx="713226" cy="611306"/>
          </a:xfrm>
          <a:prstGeom prst="rect">
            <a:avLst/>
          </a:prstGeom>
        </p:spPr>
      </p:pic>
    </p:spTree>
    <p:extLst>
      <p:ext uri="{BB962C8B-B14F-4D97-AF65-F5344CB8AC3E}">
        <p14:creationId xmlns:p14="http://schemas.microsoft.com/office/powerpoint/2010/main" val="377507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pPr algn="ctr"/>
            <a:r>
              <a:rPr lang="en-US" sz="6000" b="1" dirty="0" smtClean="0"/>
              <a:t>Qualities of a good questionnaire</a:t>
            </a:r>
            <a:endParaRPr lang="en-US" sz="6000" b="1" dirty="0"/>
          </a:p>
        </p:txBody>
      </p:sp>
      <p:sp>
        <p:nvSpPr>
          <p:cNvPr id="3" name="Content Placeholder 2"/>
          <p:cNvSpPr>
            <a:spLocks noGrp="1"/>
          </p:cNvSpPr>
          <p:nvPr>
            <p:ph idx="1"/>
          </p:nvPr>
        </p:nvSpPr>
        <p:spPr/>
        <p:txBody>
          <a:bodyPr>
            <a:normAutofit/>
          </a:bodyPr>
          <a:lstStyle/>
          <a:p>
            <a:r>
              <a:rPr lang="en-US" sz="2800" dirty="0" smtClean="0"/>
              <a:t>Every questionnaire must have a covering letter that will tell your respondents who you are and the purpose of the questionnaire</a:t>
            </a:r>
          </a:p>
          <a:p>
            <a:r>
              <a:rPr lang="en-US" sz="2800" dirty="0" smtClean="0"/>
              <a:t>The questionnaire should be divided into section</a:t>
            </a:r>
          </a:p>
          <a:p>
            <a:r>
              <a:rPr lang="en-GB" sz="2800" dirty="0" smtClean="0"/>
              <a:t>Each section must have </a:t>
            </a:r>
            <a:r>
              <a:rPr lang="en-GB" sz="2800" dirty="0"/>
              <a:t>general and specific </a:t>
            </a:r>
            <a:r>
              <a:rPr lang="en-GB" sz="2800" dirty="0" smtClean="0"/>
              <a:t>guidelines to respondents</a:t>
            </a:r>
          </a:p>
          <a:p>
            <a:r>
              <a:rPr lang="en-GB" sz="2800" dirty="0" smtClean="0"/>
              <a:t>Remember the data will be coded so put the coding into consideration when developing the questionnaire</a:t>
            </a:r>
            <a:endParaRPr lang="en-US" sz="2800" dirty="0" smtClean="0"/>
          </a:p>
        </p:txBody>
      </p:sp>
      <p:pic>
        <p:nvPicPr>
          <p:cNvPr id="4" name="Picture 3"/>
          <p:cNvPicPr>
            <a:picLocks noChangeAspect="1"/>
          </p:cNvPicPr>
          <p:nvPr/>
        </p:nvPicPr>
        <p:blipFill>
          <a:blip r:embed="rId3"/>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smtClean="0"/>
              <a:t>PGC 601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EXAMPLE</a:t>
            </a:r>
            <a:endParaRPr lang="en-GB" dirty="0"/>
          </a:p>
        </p:txBody>
      </p:sp>
      <p:sp>
        <p:nvSpPr>
          <p:cNvPr id="3" name="Content Placeholder 2"/>
          <p:cNvSpPr>
            <a:spLocks noGrp="1"/>
          </p:cNvSpPr>
          <p:nvPr>
            <p:ph idx="1"/>
          </p:nvPr>
        </p:nvSpPr>
        <p:spPr>
          <a:xfrm>
            <a:off x="457200" y="1775191"/>
            <a:ext cx="8229600" cy="5082809"/>
          </a:xfrm>
        </p:spPr>
        <p:txBody>
          <a:bodyPr/>
          <a:lstStyle/>
          <a:p>
            <a:pPr lvl="0"/>
            <a:endParaRPr lang="en-GB" dirty="0" smtClean="0"/>
          </a:p>
          <a:p>
            <a:pPr lvl="0"/>
            <a:r>
              <a:rPr lang="en-GB" dirty="0" smtClean="0"/>
              <a:t>Which </a:t>
            </a:r>
            <a:r>
              <a:rPr lang="en-GB" dirty="0"/>
              <a:t>of the following do you think is the </a:t>
            </a:r>
            <a:r>
              <a:rPr lang="en-GB" dirty="0" smtClean="0"/>
              <a:t>one best </a:t>
            </a:r>
            <a:r>
              <a:rPr lang="en-GB" dirty="0"/>
              <a:t>way to stop the spread of HIV/AIDS </a:t>
            </a:r>
            <a:endParaRPr lang="en-GB" dirty="0" smtClean="0"/>
          </a:p>
          <a:p>
            <a:pPr marL="118872" lvl="0" indent="0">
              <a:buNone/>
            </a:pPr>
            <a:endParaRPr lang="en-GB" dirty="0"/>
          </a:p>
          <a:p>
            <a:pPr marL="118872" indent="0">
              <a:buNone/>
            </a:pPr>
            <a:r>
              <a:rPr lang="en-GB" dirty="0"/>
              <a:t>1.	</a:t>
            </a:r>
            <a:r>
              <a:rPr lang="en-GB" sz="2400" dirty="0"/>
              <a:t>Early marriage (        )</a:t>
            </a:r>
          </a:p>
          <a:p>
            <a:pPr marL="118872" indent="0">
              <a:buNone/>
            </a:pPr>
            <a:r>
              <a:rPr lang="en-GB" sz="2400" dirty="0"/>
              <a:t>2.	Prayers and fasting (        )</a:t>
            </a:r>
          </a:p>
          <a:p>
            <a:pPr marL="118872" indent="0">
              <a:buNone/>
            </a:pPr>
            <a:r>
              <a:rPr lang="en-GB" sz="2400" dirty="0"/>
              <a:t>3.	Having only one sex partner (        )</a:t>
            </a:r>
          </a:p>
          <a:p>
            <a:pPr marL="118872" indent="0">
              <a:buNone/>
            </a:pPr>
            <a:r>
              <a:rPr lang="en-GB" sz="2400" dirty="0" smtClean="0"/>
              <a:t>4.	Use </a:t>
            </a:r>
            <a:r>
              <a:rPr lang="en-GB" sz="2400" dirty="0"/>
              <a:t>of condoms (        </a:t>
            </a:r>
            <a:r>
              <a:rPr lang="en-GB" sz="2400" dirty="0" smtClean="0"/>
              <a:t>)</a:t>
            </a:r>
          </a:p>
          <a:p>
            <a:pPr marL="118872" indent="0">
              <a:buNone/>
            </a:pPr>
            <a:endParaRPr lang="en-GB" dirty="0" smtClean="0"/>
          </a:p>
          <a:p>
            <a:pPr marL="118872" indent="0">
              <a:buNone/>
            </a:pPr>
            <a:r>
              <a:rPr lang="en-GB" dirty="0" smtClean="0"/>
              <a:t>THIS  QUESTION WAS DESIGNED WITH CODING IN MIND</a:t>
            </a:r>
            <a:endParaRPr lang="en-GB" dirty="0"/>
          </a:p>
          <a:p>
            <a:endParaRPr lang="en-GB" dirty="0"/>
          </a:p>
        </p:txBody>
      </p:sp>
      <p:pic>
        <p:nvPicPr>
          <p:cNvPr id="4" name="Picture 3"/>
          <p:cNvPicPr>
            <a:picLocks noChangeAspect="1"/>
          </p:cNvPicPr>
          <p:nvPr/>
        </p:nvPicPr>
        <p:blipFill>
          <a:blip r:embed="rId2"/>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smtClean="0"/>
              <a:t>PGC 601</a:t>
            </a:r>
            <a:endParaRPr lang="en-US"/>
          </a:p>
        </p:txBody>
      </p:sp>
    </p:spTree>
    <p:extLst>
      <p:ext uri="{BB962C8B-B14F-4D97-AF65-F5344CB8AC3E}">
        <p14:creationId xmlns:p14="http://schemas.microsoft.com/office/powerpoint/2010/main" val="640552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Ordering of questions in the questionnaire</a:t>
            </a:r>
            <a:endParaRPr lang="en-US" sz="4800" b="1" dirty="0"/>
          </a:p>
        </p:txBody>
      </p:sp>
      <p:sp>
        <p:nvSpPr>
          <p:cNvPr id="3" name="Content Placeholder 2"/>
          <p:cNvSpPr>
            <a:spLocks noGrp="1"/>
          </p:cNvSpPr>
          <p:nvPr>
            <p:ph idx="1"/>
          </p:nvPr>
        </p:nvSpPr>
        <p:spPr/>
        <p:txBody>
          <a:bodyPr>
            <a:noAutofit/>
          </a:bodyPr>
          <a:lstStyle/>
          <a:p>
            <a:r>
              <a:rPr lang="en-US" sz="4000" dirty="0" smtClean="0"/>
              <a:t>Do not ask sensitive questions first.</a:t>
            </a:r>
          </a:p>
          <a:p>
            <a:pPr lvl="1"/>
            <a:r>
              <a:rPr lang="en-US" sz="3600" dirty="0" err="1" smtClean="0"/>
              <a:t>Eg</a:t>
            </a:r>
            <a:r>
              <a:rPr lang="en-US" sz="3600" dirty="0" smtClean="0"/>
              <a:t> Age should not be the first question. </a:t>
            </a:r>
          </a:p>
          <a:p>
            <a:r>
              <a:rPr lang="en-US" sz="4000" dirty="0" smtClean="0"/>
              <a:t>Arrange the questions in content areas</a:t>
            </a:r>
          </a:p>
          <a:p>
            <a:r>
              <a:rPr lang="en-US" sz="4000" dirty="0" smtClean="0"/>
              <a:t>Embarrassing questions should come last</a:t>
            </a:r>
          </a:p>
        </p:txBody>
      </p:sp>
      <p:pic>
        <p:nvPicPr>
          <p:cNvPr id="4" name="Picture 3"/>
          <p:cNvPicPr>
            <a:picLocks noChangeAspect="1"/>
          </p:cNvPicPr>
          <p:nvPr/>
        </p:nvPicPr>
        <p:blipFill>
          <a:blip r:embed="rId3"/>
          <a:stretch>
            <a:fillRect/>
          </a:stretch>
        </p:blipFill>
        <p:spPr>
          <a:xfrm>
            <a:off x="6246" y="6143205"/>
            <a:ext cx="713226" cy="611306"/>
          </a:xfrm>
          <a:prstGeom prst="rect">
            <a:avLst/>
          </a:prstGeom>
        </p:spPr>
      </p:pic>
      <p:sp>
        <p:nvSpPr>
          <p:cNvPr id="5" name="Footer Placeholder 4"/>
          <p:cNvSpPr>
            <a:spLocks noGrp="1"/>
          </p:cNvSpPr>
          <p:nvPr>
            <p:ph type="ftr" sz="quarter" idx="11"/>
          </p:nvPr>
        </p:nvSpPr>
        <p:spPr/>
        <p:txBody>
          <a:bodyPr/>
          <a:lstStyle/>
          <a:p>
            <a:r>
              <a:rPr lang="en-US" smtClean="0"/>
              <a:t>PGC 601</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SPGS Workshop Template</Template>
  <TotalTime>835</TotalTime>
  <Words>949</Words>
  <Application>Microsoft Office PowerPoint</Application>
  <PresentationFormat>On-screen Show (4:3)</PresentationFormat>
  <Paragraphs>182</Paragraphs>
  <Slides>29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Aharoni</vt:lpstr>
      <vt:lpstr>Arial</vt:lpstr>
      <vt:lpstr>Bookman Old Style</vt:lpstr>
      <vt:lpstr>Calibri</vt:lpstr>
      <vt:lpstr>Constantia</vt:lpstr>
      <vt:lpstr>Times New Roman</vt:lpstr>
      <vt:lpstr>Wingdings</vt:lpstr>
      <vt:lpstr>Wingdings 2</vt:lpstr>
      <vt:lpstr>Flow</vt:lpstr>
      <vt:lpstr>PowerPoint Presentation</vt:lpstr>
      <vt:lpstr>PowerPoint Presentation</vt:lpstr>
      <vt:lpstr>  GOALS AND OBJECTIVES </vt:lpstr>
      <vt:lpstr>         INTRODUCTION</vt:lpstr>
      <vt:lpstr>               QUALITATIVE DATA</vt:lpstr>
      <vt:lpstr>              QUANTITATIVE  DATA</vt:lpstr>
      <vt:lpstr>Qualities of a good questionnaire</vt:lpstr>
      <vt:lpstr>              EXAMPLE</vt:lpstr>
      <vt:lpstr>Ordering of questions in the questionnaire</vt:lpstr>
      <vt:lpstr>Wording of questions in the questionnaire</vt:lpstr>
      <vt:lpstr>WHAT IS DATA ANALYSIS?</vt:lpstr>
      <vt:lpstr>POPULAR  ANALYTICAL PACKAGES</vt:lpstr>
      <vt:lpstr>ADVANTAGES OF USING DATA ANALYSIS SOFTWARE</vt:lpstr>
      <vt:lpstr>Generic Features of SPSS</vt:lpstr>
      <vt:lpstr>USING SPSS TO ANALYZE YOUR DATA</vt:lpstr>
      <vt:lpstr>     SPSS VARIABLE PAGE</vt:lpstr>
      <vt:lpstr>Example of a Questionnaire</vt:lpstr>
      <vt:lpstr>EXAMPLE OF A VALUE LABEL WINDOW</vt:lpstr>
      <vt:lpstr>          ANOTHER EXAMPLE</vt:lpstr>
      <vt:lpstr>AN EXAMPLE OF VALUE LABELS</vt:lpstr>
      <vt:lpstr>                  AN SPSS DATA PAGE</vt:lpstr>
      <vt:lpstr>COMPLETED SPSS DATA PAGE</vt:lpstr>
      <vt:lpstr>HOW TO OBTAIN FREQUENCY DISTRIBUTION TABLES</vt:lpstr>
      <vt:lpstr>HOW TO OBTAIN FREQUENCY DISTRIBUTION TABLES CONTD</vt:lpstr>
      <vt:lpstr>SAMPLE OF SPSS OUTPUT</vt:lpstr>
      <vt:lpstr>REDRAWING  SPSS OUTPUT IN WORD</vt:lpstr>
      <vt:lpstr>RE-CODING AND RE-ORANIZING AGE DATA</vt:lpstr>
      <vt:lpstr>QUESTIONS AND COMMENTS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PRINCIPLESOF POOR WRITNG</dc:title>
  <dc:creator>Administratr</dc:creator>
  <cp:lastModifiedBy>Odera Odera</cp:lastModifiedBy>
  <cp:revision>76</cp:revision>
  <dcterms:created xsi:type="dcterms:W3CDTF">2012-06-11T19:52:41Z</dcterms:created>
  <dcterms:modified xsi:type="dcterms:W3CDTF">2019-09-16T21:54:11Z</dcterms:modified>
</cp:coreProperties>
</file>