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3" r:id="rId2"/>
    <p:sldId id="314" r:id="rId3"/>
    <p:sldId id="315" r:id="rId4"/>
    <p:sldId id="316" r:id="rId5"/>
    <p:sldId id="317" r:id="rId6"/>
    <p:sldId id="367" r:id="rId7"/>
    <p:sldId id="365" r:id="rId8"/>
    <p:sldId id="277" r:id="rId9"/>
    <p:sldId id="283" r:id="rId10"/>
    <p:sldId id="284" r:id="rId11"/>
    <p:sldId id="366" r:id="rId12"/>
    <p:sldId id="368" r:id="rId13"/>
    <p:sldId id="369" r:id="rId14"/>
    <p:sldId id="370" r:id="rId15"/>
    <p:sldId id="371" r:id="rId16"/>
    <p:sldId id="372" r:id="rId17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70" d="100"/>
          <a:sy n="70" d="100"/>
        </p:scale>
        <p:origin x="-53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0458E-9747-4C27-9563-5E77234EDDE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8500"/>
            <a:ext cx="62055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FDAC4-B3D6-4067-973F-D783869EE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95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1FEC-4850-4323-811A-4A7D84058174}" type="datetime1">
              <a:rPr lang="en-US" smtClean="0"/>
              <a:t>10/3/2018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4B-8D0C-414F-BADF-9551FD6CF76C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4BBF-5B90-449E-AF8C-479950EADD5F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8545-39EF-4BF4-86FB-7659FF65D625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BEB7E-A065-43C1-95C5-6261B9F48A9C}" type="datetime1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39FF-344E-444F-ADDB-CB5C8C0CB645}" type="datetime1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FB66-A204-4579-BADD-D693224ABBE5}" type="datetime1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2CE9-88EF-4106-A0D4-3EE63AD41460}" type="datetime1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885D-D53C-494B-B51C-DA9E687FCC47}" type="datetime1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D86D-717E-466D-8E44-E230B351F6C1}" type="datetime1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4927-A543-4BBB-8213-5B0D275F636D}" type="datetime1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BD5E13-1F24-4F1E-8776-2DCE07E02408}" type="datetime1">
              <a:rPr lang="en-US" smtClean="0"/>
              <a:t>10/3/2018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930193-8D17-44EE-819D-920A6509B5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chechukwu.okoro@unn.edu.n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2" y="-586247"/>
            <a:ext cx="9143999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UNIVERSITY OF NIGERIA, NSUKKA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SCHOOL OF POSTGRADUATE STUDIES</a:t>
            </a:r>
          </a:p>
          <a:p>
            <a:pPr algn="ctr">
              <a:buNone/>
            </a:pPr>
            <a:r>
              <a:rPr lang="en-GB" sz="3200" b="1" dirty="0" smtClean="0">
                <a:cs typeface="Times New Roman" pitchFamily="18" charset="0"/>
              </a:rPr>
              <a:t>          </a:t>
            </a:r>
            <a:r>
              <a:rPr lang="en-GB" sz="4000" b="1" dirty="0" smtClean="0">
                <a:cs typeface="Times New Roman" pitchFamily="18" charset="0"/>
              </a:rPr>
              <a:t>KEY </a:t>
            </a:r>
            <a:r>
              <a:rPr lang="en-GB" sz="4000" b="1" dirty="0">
                <a:cs typeface="Times New Roman" pitchFamily="18" charset="0"/>
              </a:rPr>
              <a:t>Ingredients For Writing	</a:t>
            </a:r>
            <a:r>
              <a:rPr lang="en-GB" sz="4000" b="1" dirty="0" smtClean="0">
                <a:cs typeface="Times New Roman" pitchFamily="18" charset="0"/>
              </a:rPr>
              <a:t>              A </a:t>
            </a:r>
            <a:r>
              <a:rPr lang="en-GB" sz="4000" b="1" dirty="0">
                <a:cs typeface="Times New Roman" pitchFamily="18" charset="0"/>
              </a:rPr>
              <a:t>Good Synopsis</a:t>
            </a:r>
          </a:p>
          <a:p>
            <a:pPr algn="ctr">
              <a:buNone/>
            </a:pPr>
            <a:endParaRPr lang="en-GB" sz="32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en-GB" sz="3200" dirty="0">
                <a:cs typeface="Times New Roman" pitchFamily="18" charset="0"/>
              </a:rPr>
              <a:t> Professor  </a:t>
            </a:r>
            <a:r>
              <a:rPr lang="en-GB" sz="3200" b="1" dirty="0" err="1">
                <a:cs typeface="Times New Roman" pitchFamily="18" charset="0"/>
              </a:rPr>
              <a:t>Uchechukwu</a:t>
            </a:r>
            <a:r>
              <a:rPr lang="en-GB" sz="3200" b="1" dirty="0">
                <a:cs typeface="Times New Roman" pitchFamily="18" charset="0"/>
              </a:rPr>
              <a:t> Chris </a:t>
            </a:r>
            <a:r>
              <a:rPr lang="en-GB" sz="3200" b="1" dirty="0" err="1" smtClean="0">
                <a:cs typeface="Times New Roman" pitchFamily="18" charset="0"/>
              </a:rPr>
              <a:t>Okoro</a:t>
            </a:r>
            <a:r>
              <a:rPr lang="en-GB" sz="3200" dirty="0" smtClean="0">
                <a:cs typeface="Times New Roman" pitchFamily="18" charset="0"/>
              </a:rPr>
              <a:t> Department of Pure &amp; Industrial Chemistry</a:t>
            </a:r>
            <a:endParaRPr lang="en-GB" sz="3200" dirty="0">
              <a:cs typeface="Times New Roman" pitchFamily="18" charset="0"/>
            </a:endParaRPr>
          </a:p>
          <a:p>
            <a:pPr algn="ctr">
              <a:buNone/>
            </a:pPr>
            <a:r>
              <a:rPr lang="en-GB" sz="3200" dirty="0">
                <a:cs typeface="Times New Roman" pitchFamily="18" charset="0"/>
              </a:rPr>
              <a:t>  University of Nigeria</a:t>
            </a:r>
          </a:p>
          <a:p>
            <a:pPr algn="ctr">
              <a:buNone/>
            </a:pPr>
            <a:r>
              <a:rPr lang="en-GB" sz="3200" dirty="0">
                <a:cs typeface="Times New Roman" pitchFamily="18" charset="0"/>
              </a:rPr>
              <a:t> </a:t>
            </a:r>
            <a:r>
              <a:rPr lang="en-GB" sz="3200" dirty="0" err="1">
                <a:cs typeface="Times New Roman" pitchFamily="18" charset="0"/>
              </a:rPr>
              <a:t>Nsukka</a:t>
            </a:r>
            <a:r>
              <a:rPr lang="en-GB" sz="3200" dirty="0" smtClean="0"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GB" sz="3200" dirty="0" smtClean="0">
                <a:cs typeface="Times New Roman" pitchFamily="18" charset="0"/>
              </a:rPr>
              <a:t>E-mail: </a:t>
            </a:r>
            <a:r>
              <a:rPr lang="en-GB" sz="3200" dirty="0" smtClean="0">
                <a:solidFill>
                  <a:srgbClr val="C00000"/>
                </a:solidFill>
                <a:cs typeface="Times New Roman" pitchFamily="18" charset="0"/>
                <a:hlinkClick r:id="rId2"/>
              </a:rPr>
              <a:t>uchechukwu.okoro@unn.edu.ng</a:t>
            </a:r>
            <a:endParaRPr lang="en-GB" sz="32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en-GB" sz="3200" dirty="0" smtClean="0">
                <a:cs typeface="Times New Roman" pitchFamily="18" charset="0"/>
              </a:rPr>
              <a:t>Tel: +2348038995403</a:t>
            </a:r>
            <a:endParaRPr lang="en-GB" sz="3200" dirty="0"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6835" y="1028343"/>
            <a:ext cx="111715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cs typeface="Times New Roman" pitchFamily="18" charset="0"/>
              </a:rPr>
              <a:t>Methodology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1733266" y="1736229"/>
            <a:ext cx="85298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en-GB" sz="3600" dirty="0"/>
              <a:t>Design of the study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3600" dirty="0"/>
              <a:t>How the work was carried out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3600" dirty="0"/>
              <a:t>Equipment and specification where applicable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/>
              <a:t>Area of Study, Population, Sample and Sampling procedure/Technique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/>
              <a:t>The Instrumentation and Data Analysis</a:t>
            </a:r>
          </a:p>
          <a:p>
            <a:pPr lvl="0"/>
            <a:endParaRPr lang="en-GB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/>
              <a:t>Statistics</a:t>
            </a:r>
          </a:p>
        </p:txBody>
      </p:sp>
    </p:spTree>
    <p:extLst>
      <p:ext uri="{BB962C8B-B14F-4D97-AF65-F5344CB8AC3E}">
        <p14:creationId xmlns:p14="http://schemas.microsoft.com/office/powerpoint/2010/main" val="3085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3958" y="793895"/>
            <a:ext cx="97308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831" y="697974"/>
            <a:ext cx="11832608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cs typeface="Times New Roman" pitchFamily="18" charset="0"/>
              </a:rPr>
              <a:t>                                                         </a:t>
            </a:r>
            <a:r>
              <a:rPr lang="en-GB" sz="4000" b="1" dirty="0" smtClean="0">
                <a:cs typeface="Times New Roman" pitchFamily="18" charset="0"/>
              </a:rPr>
              <a:t>Results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Systematic presentation of results to correspond with the specific objectives in sequence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No discussions, recommendations, suggestions, implications or conclusions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Use of appropriate statistical results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Results should capture major findings of the study without preambles</a:t>
            </a:r>
          </a:p>
          <a:p>
            <a:pPr>
              <a:buNone/>
            </a:pPr>
            <a:r>
              <a:rPr lang="en-GB" sz="4000" dirty="0"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GB" sz="4000" dirty="0"/>
              <a:t> </a:t>
            </a:r>
          </a:p>
          <a:p>
            <a:endParaRPr lang="en-GB" sz="4000" dirty="0"/>
          </a:p>
          <a:p>
            <a:r>
              <a:rPr lang="en-GB" sz="4000" b="1" dirty="0">
                <a:cs typeface="Times New Roman" pitchFamily="18" charset="0"/>
              </a:rPr>
              <a:t/>
            </a:r>
            <a:br>
              <a:rPr lang="en-GB" sz="4000" b="1" dirty="0">
                <a:cs typeface="Times New Roman" pitchFamily="18" charset="0"/>
              </a:rPr>
            </a:br>
            <a:r>
              <a:rPr lang="en-GB" sz="4000" b="1" dirty="0">
                <a:cs typeface="Times New Roman" pitchFamily="18" charset="0"/>
              </a:rPr>
              <a:t/>
            </a:r>
            <a:br>
              <a:rPr lang="en-GB" sz="4000" b="1" dirty="0">
                <a:cs typeface="Times New Roman" pitchFamily="18" charset="0"/>
              </a:rPr>
            </a:b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3141" y="676534"/>
            <a:ext cx="9539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cs typeface="Times New Roman" pitchFamily="18" charset="0"/>
              </a:rPr>
              <a:t>     Language</a:t>
            </a:r>
            <a:r>
              <a:rPr lang="en-GB" sz="4000" b="1" dirty="0">
                <a:cs typeface="Times New Roman" pitchFamily="18" charset="0"/>
              </a:rPr>
              <a:t>/ Concise Easy </a:t>
            </a:r>
            <a:r>
              <a:rPr lang="en-GB" sz="4000" b="1" dirty="0" smtClean="0">
                <a:cs typeface="Times New Roman" pitchFamily="18" charset="0"/>
              </a:rPr>
              <a:t>Writing</a:t>
            </a:r>
            <a:r>
              <a:rPr lang="en-GB" sz="4000" dirty="0"/>
              <a:t/>
            </a:r>
            <a:br>
              <a:rPr lang="en-GB" sz="4000" dirty="0"/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583141" y="1500959"/>
            <a:ext cx="7902053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Short words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Short sentences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No jargon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Avoid figures of speech and idioms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Active better than passive</a:t>
            </a:r>
          </a:p>
          <a:p>
            <a:pPr>
              <a:buNone/>
            </a:pPr>
            <a:r>
              <a:rPr lang="en-GB" dirty="0"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4228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5989" y="41722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b="1" dirty="0">
                <a:cs typeface="Times New Roman" pitchFamily="18" charset="0"/>
              </a:rPr>
              <a:t>Passive </a:t>
            </a:r>
            <a:r>
              <a:rPr lang="en-GB" sz="3600" b="1" dirty="0" err="1">
                <a:cs typeface="Times New Roman" pitchFamily="18" charset="0"/>
              </a:rPr>
              <a:t>V</a:t>
            </a:r>
            <a:r>
              <a:rPr lang="en-GB" sz="3600" b="1" dirty="0" err="1" smtClean="0">
                <a:cs typeface="Times New Roman" pitchFamily="18" charset="0"/>
              </a:rPr>
              <a:t>s</a:t>
            </a:r>
            <a:r>
              <a:rPr lang="en-GB" sz="3600" b="1" dirty="0" smtClean="0">
                <a:cs typeface="Times New Roman" pitchFamily="18" charset="0"/>
              </a:rPr>
              <a:t> </a:t>
            </a:r>
            <a:r>
              <a:rPr lang="en-GB" sz="3600" b="1" dirty="0">
                <a:cs typeface="Times New Roman" pitchFamily="18" charset="0"/>
              </a:rPr>
              <a:t>active</a:t>
            </a:r>
            <a:r>
              <a:rPr lang="en-GB" b="1" dirty="0">
                <a:cs typeface="Times New Roman" pitchFamily="18" charset="0"/>
              </a:rPr>
              <a:t/>
            </a:r>
            <a:br>
              <a:rPr lang="en-GB" b="1" dirty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4717" y="1340555"/>
            <a:ext cx="117370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3200" b="1" dirty="0" smtClean="0">
              <a:cs typeface="Times New Roman" pitchFamily="18" charset="0"/>
            </a:endParaRPr>
          </a:p>
          <a:p>
            <a:pPr lvl="0"/>
            <a:r>
              <a:rPr lang="en-GB" sz="3200" b="1" dirty="0" smtClean="0">
                <a:cs typeface="Times New Roman" pitchFamily="18" charset="0"/>
              </a:rPr>
              <a:t>Passive</a:t>
            </a:r>
            <a:r>
              <a:rPr lang="en-GB" sz="3200" dirty="0"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GB" sz="3200" dirty="0" smtClean="0">
                <a:cs typeface="Times New Roman" pitchFamily="18" charset="0"/>
              </a:rPr>
              <a:t>Research </a:t>
            </a:r>
            <a:r>
              <a:rPr lang="en-GB" sz="3200" dirty="0">
                <a:cs typeface="Times New Roman" pitchFamily="18" charset="0"/>
              </a:rPr>
              <a:t>has been cited to demonstrate  that an estimated 20% of primary school children are developing reading problems.</a:t>
            </a:r>
          </a:p>
          <a:p>
            <a:pPr lvl="0"/>
            <a:endParaRPr lang="en-GB" sz="3200" b="1" dirty="0" smtClean="0">
              <a:cs typeface="Times New Roman" pitchFamily="18" charset="0"/>
            </a:endParaRPr>
          </a:p>
          <a:p>
            <a:pPr lvl="0"/>
            <a:endParaRPr lang="en-GB" sz="3200" b="1" dirty="0">
              <a:cs typeface="Times New Roman" pitchFamily="18" charset="0"/>
            </a:endParaRPr>
          </a:p>
          <a:p>
            <a:pPr lvl="0"/>
            <a:r>
              <a:rPr lang="en-GB" sz="3200" b="1" dirty="0" smtClean="0">
                <a:cs typeface="Times New Roman" pitchFamily="18" charset="0"/>
              </a:rPr>
              <a:t>Active</a:t>
            </a:r>
            <a:r>
              <a:rPr lang="en-GB" sz="3200" dirty="0">
                <a:cs typeface="Times New Roman" pitchFamily="18" charset="0"/>
              </a:rPr>
              <a:t>:</a:t>
            </a:r>
          </a:p>
          <a:p>
            <a:pPr lvl="0"/>
            <a:r>
              <a:rPr lang="en-GB" sz="3200" dirty="0" smtClean="0">
                <a:cs typeface="Times New Roman" pitchFamily="18" charset="0"/>
              </a:rPr>
              <a:t>Researches </a:t>
            </a:r>
            <a:r>
              <a:rPr lang="en-GB" sz="3200" dirty="0">
                <a:cs typeface="Times New Roman" pitchFamily="18" charset="0"/>
              </a:rPr>
              <a:t>estimate that up to 20% of primary school children have reading problems</a:t>
            </a:r>
            <a:r>
              <a:rPr lang="en-GB" sz="3200" dirty="0" smtClean="0">
                <a:cs typeface="Times New Roman" pitchFamily="18" charset="0"/>
              </a:rPr>
              <a:t>.</a:t>
            </a:r>
            <a:r>
              <a:rPr lang="en-GB" sz="3200" b="1" dirty="0">
                <a:cs typeface="Times New Roman" pitchFamily="18" charset="0"/>
              </a:rPr>
              <a:t> </a:t>
            </a:r>
            <a:endParaRPr lang="en-GB" sz="32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55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5762" y="762593"/>
            <a:ext cx="47292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cs typeface="Times New Roman" pitchFamily="18" charset="0"/>
              </a:rPr>
              <a:t>Writing it </a:t>
            </a:r>
            <a:r>
              <a:rPr lang="en-GB" sz="4400" b="1" dirty="0" smtClean="0">
                <a:cs typeface="Times New Roman" pitchFamily="18" charset="0"/>
              </a:rPr>
              <a:t>plainly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832513" y="1773915"/>
            <a:ext cx="101675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b="1" dirty="0">
                <a:cs typeface="Times New Roman" pitchFamily="18" charset="0"/>
              </a:rPr>
              <a:t>Not this</a:t>
            </a:r>
            <a:r>
              <a:rPr lang="en-GB" sz="3600" dirty="0"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GB" sz="3600" dirty="0" smtClean="0">
                <a:cs typeface="Times New Roman" pitchFamily="18" charset="0"/>
              </a:rPr>
              <a:t>     Scintillate</a:t>
            </a:r>
            <a:r>
              <a:rPr lang="en-GB" sz="3600" dirty="0">
                <a:cs typeface="Times New Roman" pitchFamily="18" charset="0"/>
              </a:rPr>
              <a:t>, scintillate, diminutive celestial body</a:t>
            </a:r>
          </a:p>
          <a:p>
            <a:pPr lvl="0"/>
            <a:endParaRPr lang="en-GB" sz="3600" b="1" dirty="0" smtClean="0">
              <a:cs typeface="Times New Roman" pitchFamily="18" charset="0"/>
            </a:endParaRPr>
          </a:p>
          <a:p>
            <a:pPr lvl="0"/>
            <a:r>
              <a:rPr lang="en-GB" sz="3600" b="1" dirty="0" smtClean="0">
                <a:cs typeface="Times New Roman" pitchFamily="18" charset="0"/>
              </a:rPr>
              <a:t>This</a:t>
            </a:r>
            <a:r>
              <a:rPr lang="en-GB" sz="3600" dirty="0"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GB" sz="3600" dirty="0">
                <a:cs typeface="Times New Roman" pitchFamily="18" charset="0"/>
              </a:rPr>
              <a:t>	</a:t>
            </a:r>
            <a:r>
              <a:rPr lang="en-GB" sz="3600" dirty="0" smtClean="0">
                <a:cs typeface="Times New Roman" pitchFamily="18" charset="0"/>
              </a:rPr>
              <a:t>Twinkle</a:t>
            </a:r>
            <a:r>
              <a:rPr lang="en-GB" sz="3600" dirty="0">
                <a:cs typeface="Times New Roman" pitchFamily="18" charset="0"/>
              </a:rPr>
              <a:t>, twinkle little star</a:t>
            </a:r>
          </a:p>
          <a:p>
            <a:pPr>
              <a:buNone/>
            </a:pPr>
            <a:r>
              <a:rPr lang="en-GB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13279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01755" y="1841242"/>
            <a:ext cx="88573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3200" b="1" dirty="0"/>
              <a:t>Not this</a:t>
            </a:r>
          </a:p>
          <a:p>
            <a:pPr>
              <a:buNone/>
            </a:pPr>
            <a:r>
              <a:rPr lang="en-GB" sz="3200" dirty="0" smtClean="0"/>
              <a:t>Nothing </a:t>
            </a:r>
            <a:r>
              <a:rPr lang="en-GB" sz="3200" dirty="0"/>
              <a:t>of great significance is achieved by becoming lachrymose over precipitately departed lactose fluid.</a:t>
            </a:r>
          </a:p>
          <a:p>
            <a:pPr lvl="0"/>
            <a:endParaRPr lang="en-GB" sz="3200" b="1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b="1" dirty="0" smtClean="0"/>
              <a:t>This</a:t>
            </a:r>
            <a:r>
              <a:rPr lang="en-GB" sz="3200" b="1" dirty="0"/>
              <a:t>: </a:t>
            </a:r>
            <a:r>
              <a:rPr lang="en-GB" sz="3200" dirty="0"/>
              <a:t>		</a:t>
            </a:r>
            <a:endParaRPr lang="en-GB" sz="3200" dirty="0" smtClean="0"/>
          </a:p>
          <a:p>
            <a:pPr lvl="0"/>
            <a:r>
              <a:rPr lang="en-GB" sz="3200" dirty="0" smtClean="0"/>
              <a:t>Don’t </a:t>
            </a:r>
            <a:r>
              <a:rPr lang="en-GB" sz="3200" dirty="0"/>
              <a:t>cry over spilled milk</a:t>
            </a:r>
          </a:p>
          <a:p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3048000" y="88125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/>
              <a:t>Write it plainly</a:t>
            </a:r>
            <a:br>
              <a:rPr lang="en-GB" sz="4000" b="1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9219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5788" y="1357109"/>
            <a:ext cx="30149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7148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1" y="-954102"/>
            <a:ext cx="9144000" cy="877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0" b="1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0" b="1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000" b="1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OUTLINE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400" b="1" dirty="0" smtClean="0">
                <a:cs typeface="Times New Roman" pitchFamily="18" charset="0"/>
              </a:rPr>
              <a:t>            KEY INGREDIENTS</a:t>
            </a:r>
            <a:endParaRPr lang="en-US" sz="4400" dirty="0" smtClean="0"/>
          </a:p>
          <a:p>
            <a:pPr lvl="0">
              <a:buNone/>
            </a:pPr>
            <a:r>
              <a:rPr lang="en-GB" sz="4000" dirty="0" smtClean="0"/>
              <a:t>                      1.	</a:t>
            </a:r>
            <a:r>
              <a:rPr lang="en-GB" sz="4000" dirty="0" smtClean="0">
                <a:cs typeface="Times New Roman" pitchFamily="18" charset="0"/>
              </a:rPr>
              <a:t>Formatting</a:t>
            </a:r>
            <a:endParaRPr lang="en-GB" sz="4000" dirty="0">
              <a:cs typeface="Times New Roman" pitchFamily="18" charset="0"/>
            </a:endParaRPr>
          </a:p>
          <a:p>
            <a:pPr lvl="0">
              <a:buNone/>
            </a:pPr>
            <a:r>
              <a:rPr lang="en-GB" sz="4000" dirty="0">
                <a:cs typeface="Times New Roman" pitchFamily="18" charset="0"/>
              </a:rPr>
              <a:t>			2.	Title of work</a:t>
            </a:r>
          </a:p>
          <a:p>
            <a:pPr lvl="0">
              <a:buNone/>
            </a:pPr>
            <a:r>
              <a:rPr lang="en-GB" sz="4000" dirty="0">
                <a:cs typeface="Times New Roman" pitchFamily="18" charset="0"/>
              </a:rPr>
              <a:t>			3.	Introduction</a:t>
            </a:r>
          </a:p>
          <a:p>
            <a:pPr lvl="0">
              <a:buNone/>
            </a:pPr>
            <a:r>
              <a:rPr lang="en-GB" sz="4000" dirty="0">
                <a:cs typeface="Times New Roman" pitchFamily="18" charset="0"/>
              </a:rPr>
              <a:t>			4.	Methodology</a:t>
            </a:r>
          </a:p>
          <a:p>
            <a:pPr lvl="0">
              <a:buNone/>
            </a:pPr>
            <a:r>
              <a:rPr lang="en-GB" sz="4000" dirty="0">
                <a:cs typeface="Times New Roman" pitchFamily="18" charset="0"/>
              </a:rPr>
              <a:t>			5.	Results</a:t>
            </a:r>
          </a:p>
          <a:p>
            <a:pPr lvl="0">
              <a:buNone/>
            </a:pPr>
            <a:r>
              <a:rPr lang="en-GB" sz="4000" dirty="0">
                <a:cs typeface="Times New Roman" pitchFamily="18" charset="0"/>
              </a:rPr>
              <a:t>			6.	Easy Language</a:t>
            </a:r>
          </a:p>
          <a:p>
            <a:pPr lvl="0">
              <a:buNone/>
            </a:pPr>
            <a:r>
              <a:rPr lang="en-GB" sz="4000" dirty="0">
                <a:cs typeface="Times New Roman" pitchFamily="18" charset="0"/>
              </a:rPr>
              <a:t>			7.	Concise Writing</a:t>
            </a:r>
          </a:p>
          <a:p>
            <a:endParaRPr lang="en-GB" sz="4000" dirty="0"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8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GOALS AND OBJECTIVES</a:t>
            </a:r>
            <a:endParaRPr lang="en-US" sz="3600" b="1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685800" indent="-6858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48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At the end of this presentation all </a:t>
            </a:r>
            <a:r>
              <a:rPr lang="en-US" sz="3200" dirty="0" err="1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Ph.D</a:t>
            </a:r>
            <a:r>
              <a:rPr lang="en-US" sz="32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candidates may have learnt the key ingredients for writing good synopsis</a:t>
            </a:r>
          </a:p>
          <a:p>
            <a:pPr marL="685800" indent="-6858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32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685800" indent="-6858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All Candidates should be able to write their synopsis based on the title of their projects</a:t>
            </a:r>
          </a:p>
          <a:p>
            <a:pPr marL="685800" indent="-6858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3200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685800" indent="-6858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32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Myself the presenter will </a:t>
            </a:r>
            <a:r>
              <a:rPr lang="en-US" sz="320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be fulfilled</a:t>
            </a:r>
            <a:endParaRPr lang="en-US" sz="3200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5450" y="97155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INTRODUCTION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2800" b="1" dirty="0" smtClean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3200" b="1" dirty="0" smtClean="0"/>
              <a:t>                              Key Points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3200" dirty="0" smtClean="0">
                <a:cs typeface="Times New Roman" pitchFamily="18" charset="0"/>
              </a:rPr>
              <a:t>Undoubtedly </a:t>
            </a:r>
            <a:r>
              <a:rPr lang="en-GB" sz="3200" dirty="0">
                <a:cs typeface="Times New Roman" pitchFamily="18" charset="0"/>
              </a:rPr>
              <a:t>a research student must have acquired reasonable results if not all results before embarking on synopsis writing</a:t>
            </a:r>
            <a:r>
              <a:rPr lang="en-GB" sz="3200" dirty="0" smtClean="0"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Arial" pitchFamily="34" charset="0"/>
              <a:buChar char="•"/>
            </a:pPr>
            <a:endParaRPr lang="en-GB" sz="3200" dirty="0" smtClean="0"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GB" sz="3200" dirty="0" smtClean="0">
                <a:cs typeface="Times New Roman" pitchFamily="18" charset="0"/>
              </a:rPr>
              <a:t>Written </a:t>
            </a:r>
            <a:r>
              <a:rPr lang="en-GB" sz="3200" dirty="0">
                <a:cs typeface="Times New Roman" pitchFamily="18" charset="0"/>
              </a:rPr>
              <a:t>synopsis must be presented to a committee of school of postgraduate studies for consideration.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GB" sz="3200" dirty="0" smtClean="0">
                <a:cs typeface="Times New Roman" pitchFamily="18" charset="0"/>
              </a:rPr>
              <a:t>Successful </a:t>
            </a:r>
            <a:r>
              <a:rPr lang="en-GB" sz="3200" dirty="0">
                <a:cs typeface="Times New Roman" pitchFamily="18" charset="0"/>
              </a:rPr>
              <a:t>synopsis means the title of thesis will be approved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9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665027" y="1393726"/>
            <a:ext cx="86526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4400" b="1" dirty="0" smtClean="0">
                <a:cs typeface="Times New Roman" pitchFamily="18" charset="0"/>
              </a:rPr>
              <a:t>Synopsis </a:t>
            </a:r>
            <a:r>
              <a:rPr lang="en-GB" sz="4400" b="1" dirty="0">
                <a:cs typeface="Times New Roman" pitchFamily="18" charset="0"/>
              </a:rPr>
              <a:t>is a summary of research work carried out presented following a particular guideline</a:t>
            </a:r>
          </a:p>
          <a:p>
            <a:endParaRPr lang="en-US" sz="3200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5027" y="409433"/>
            <a:ext cx="802488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b="1" dirty="0" smtClean="0">
                <a:cs typeface="Times New Roman" pitchFamily="18" charset="0"/>
              </a:rPr>
              <a:t>Number/Quantities</a:t>
            </a:r>
            <a:endParaRPr lang="en-GB" sz="4000" b="1" dirty="0">
              <a:cs typeface="Times New Roman" pitchFamily="18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GB" sz="4000" dirty="0" smtClean="0">
                <a:cs typeface="Times New Roman" pitchFamily="18" charset="0"/>
              </a:rPr>
              <a:t>All </a:t>
            </a:r>
            <a:r>
              <a:rPr lang="en-GB" sz="4000" dirty="0">
                <a:cs typeface="Times New Roman" pitchFamily="18" charset="0"/>
              </a:rPr>
              <a:t>numbers from 1-9 should be written in words whereas from 10 and above should be written in figures (Arabic numerals)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GB" sz="4000" dirty="0">
                <a:cs typeface="Times New Roman" pitchFamily="18" charset="0"/>
              </a:rPr>
              <a:t> </a:t>
            </a:r>
            <a:r>
              <a:rPr lang="en-GB" sz="4000" b="1" dirty="0" smtClean="0">
                <a:cs typeface="Times New Roman" pitchFamily="18" charset="0"/>
              </a:rPr>
              <a:t>Designation </a:t>
            </a:r>
            <a:r>
              <a:rPr lang="en-GB" sz="4000" b="1" dirty="0">
                <a:cs typeface="Times New Roman" pitchFamily="18" charset="0"/>
              </a:rPr>
              <a:t>of signatories in</a:t>
            </a:r>
          </a:p>
          <a:p>
            <a:pPr algn="just"/>
            <a:r>
              <a:rPr lang="en-GB" sz="4000" dirty="0">
                <a:cs typeface="Times New Roman" pitchFamily="18" charset="0"/>
              </a:rPr>
              <a:t>   	</a:t>
            </a:r>
            <a:r>
              <a:rPr lang="en-GB" sz="4000" b="1" dirty="0" smtClean="0">
                <a:cs typeface="Times New Roman" pitchFamily="18" charset="0"/>
              </a:rPr>
              <a:t>brackets</a:t>
            </a:r>
            <a:endParaRPr lang="en-GB" sz="4000" b="1" dirty="0">
              <a:cs typeface="Times New Roman" pitchFamily="18" charset="0"/>
            </a:endParaRPr>
          </a:p>
          <a:p>
            <a:pPr algn="just">
              <a:buNone/>
            </a:pPr>
            <a:r>
              <a:rPr lang="en-GB" sz="4000" dirty="0">
                <a:cs typeface="Times New Roman" pitchFamily="18" charset="0"/>
              </a:rPr>
              <a:t>     -Entire text should not exceed</a:t>
            </a:r>
          </a:p>
          <a:p>
            <a:pPr algn="just">
              <a:buNone/>
            </a:pPr>
            <a:r>
              <a:rPr lang="en-GB" sz="4000" dirty="0">
                <a:cs typeface="Times New Roman" pitchFamily="18" charset="0"/>
              </a:rPr>
              <a:t>        two pages of  A</a:t>
            </a:r>
            <a:r>
              <a:rPr lang="en-GB" sz="4000" baseline="-25000" dirty="0">
                <a:cs typeface="Times New Roman" pitchFamily="18" charset="0"/>
              </a:rPr>
              <a:t>4  </a:t>
            </a:r>
            <a:endParaRPr lang="en-GB" sz="4000" baseline="-25000" dirty="0" smtClean="0">
              <a:cs typeface="Times New Roman" pitchFamily="18" charset="0"/>
            </a:endParaRPr>
          </a:p>
          <a:p>
            <a:pPr algn="just"/>
            <a:r>
              <a:rPr lang="en-GB" sz="4000" dirty="0" smtClean="0">
                <a:cs typeface="Times New Roman" pitchFamily="18" charset="0"/>
              </a:rPr>
              <a:t>	-</a:t>
            </a:r>
            <a:r>
              <a:rPr lang="en-GB" sz="4000" dirty="0">
                <a:cs typeface="Times New Roman" pitchFamily="18" charset="0"/>
              </a:rPr>
              <a:t>Should be justified</a:t>
            </a:r>
          </a:p>
          <a:p>
            <a:pPr algn="just">
              <a:buNone/>
            </a:pPr>
            <a:endParaRPr lang="en-GB" sz="4000" dirty="0">
              <a:cs typeface="Times New Roman" pitchFamily="18" charset="0"/>
            </a:endParaRPr>
          </a:p>
          <a:p>
            <a:pPr algn="just">
              <a:buNone/>
            </a:pPr>
            <a:r>
              <a:rPr lang="en-GB" sz="4000" dirty="0">
                <a:cs typeface="Times New Roman" pitchFamily="18" charset="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8665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7223" y="1435092"/>
            <a:ext cx="10754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7611" y="727206"/>
            <a:ext cx="29133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cs typeface="Times New Roman" pitchFamily="18" charset="0"/>
              </a:rPr>
              <a:t>Formatting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026292" y="1460072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cs typeface="Times New Roman" pitchFamily="18" charset="0"/>
              </a:rPr>
              <a:t>Strict adherence to existing guideline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cs typeface="Times New Roman" pitchFamily="18" charset="0"/>
              </a:rPr>
              <a:t>Poor formatting can lead to outright rejection of synopsis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cs typeface="Times New Roman" pitchFamily="18" charset="0"/>
              </a:rPr>
              <a:t>Preliminary student’s particulars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200" dirty="0">
                <a:cs typeface="Times New Roman" pitchFamily="18" charset="0"/>
              </a:rPr>
              <a:t>Body of synopsis following the pattern of</a:t>
            </a:r>
            <a:r>
              <a:rPr lang="en-GB" sz="3200" b="1" dirty="0">
                <a:cs typeface="Times New Roman" pitchFamily="18" charset="0"/>
              </a:rPr>
              <a:t> IMR</a:t>
            </a:r>
          </a:p>
          <a:p>
            <a:pPr>
              <a:buNone/>
            </a:pPr>
            <a:r>
              <a:rPr lang="en-GB" sz="3200" dirty="0">
                <a:cs typeface="Times New Roman" pitchFamily="18" charset="0"/>
              </a:rPr>
              <a:t>			</a:t>
            </a:r>
            <a:r>
              <a:rPr lang="en-GB" sz="3200" b="1" dirty="0">
                <a:cs typeface="Times New Roman" pitchFamily="18" charset="0"/>
              </a:rPr>
              <a:t>I </a:t>
            </a:r>
            <a:r>
              <a:rPr lang="en-GB" sz="3200" dirty="0">
                <a:cs typeface="Times New Roman" pitchFamily="18" charset="0"/>
              </a:rPr>
              <a:t>– Introduction</a:t>
            </a:r>
          </a:p>
          <a:p>
            <a:pPr>
              <a:buNone/>
            </a:pPr>
            <a:r>
              <a:rPr lang="en-GB" sz="3200" dirty="0">
                <a:cs typeface="Times New Roman" pitchFamily="18" charset="0"/>
              </a:rPr>
              <a:t>			</a:t>
            </a:r>
            <a:r>
              <a:rPr lang="en-GB" sz="3200" b="1" dirty="0">
                <a:cs typeface="Times New Roman" pitchFamily="18" charset="0"/>
              </a:rPr>
              <a:t>M</a:t>
            </a:r>
            <a:r>
              <a:rPr lang="en-GB" sz="3200" dirty="0">
                <a:cs typeface="Times New Roman" pitchFamily="18" charset="0"/>
              </a:rPr>
              <a:t> – Methodology</a:t>
            </a:r>
          </a:p>
          <a:p>
            <a:pPr>
              <a:buNone/>
            </a:pPr>
            <a:r>
              <a:rPr lang="en-GB" sz="3200" dirty="0">
                <a:cs typeface="Times New Roman" pitchFamily="18" charset="0"/>
              </a:rPr>
              <a:t>			</a:t>
            </a:r>
            <a:r>
              <a:rPr lang="en-GB" sz="3200" b="1" dirty="0">
                <a:cs typeface="Times New Roman" pitchFamily="18" charset="0"/>
              </a:rPr>
              <a:t>R </a:t>
            </a:r>
            <a:r>
              <a:rPr lang="en-GB" sz="3200" dirty="0">
                <a:cs typeface="Times New Roman" pitchFamily="18" charset="0"/>
              </a:rPr>
              <a:t>– Results</a:t>
            </a:r>
          </a:p>
        </p:txBody>
      </p:sp>
    </p:spTree>
    <p:extLst>
      <p:ext uri="{BB962C8B-B14F-4D97-AF65-F5344CB8AC3E}">
        <p14:creationId xmlns:p14="http://schemas.microsoft.com/office/powerpoint/2010/main" val="10004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8173" y="1028343"/>
            <a:ext cx="955343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	                  </a:t>
            </a:r>
            <a:r>
              <a:rPr lang="en-GB" sz="4000" b="1" dirty="0" smtClean="0">
                <a:cs typeface="Times New Roman" pitchFamily="18" charset="0"/>
              </a:rPr>
              <a:t>Title </a:t>
            </a:r>
            <a:r>
              <a:rPr lang="en-GB" sz="4000" b="1" dirty="0">
                <a:cs typeface="Times New Roman" pitchFamily="18" charset="0"/>
              </a:rPr>
              <a:t>of </a:t>
            </a:r>
            <a:r>
              <a:rPr lang="en-GB" sz="4000" b="1" dirty="0" smtClean="0">
                <a:cs typeface="Times New Roman" pitchFamily="18" charset="0"/>
              </a:rPr>
              <a:t>Thesis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600" dirty="0">
                <a:cs typeface="Times New Roman" pitchFamily="18" charset="0"/>
              </a:rPr>
              <a:t>Title of the thesis should not exceed 25 words.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GB" sz="3600" dirty="0" smtClean="0"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600" dirty="0" smtClean="0">
                <a:cs typeface="Times New Roman" pitchFamily="18" charset="0"/>
              </a:rPr>
              <a:t>The </a:t>
            </a:r>
            <a:r>
              <a:rPr lang="en-GB" sz="3600" dirty="0">
                <a:cs typeface="Times New Roman" pitchFamily="18" charset="0"/>
              </a:rPr>
              <a:t>title should capture the subject matter. 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GB" sz="3600" dirty="0" smtClean="0"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GB" sz="3600" dirty="0" smtClean="0">
                <a:cs typeface="Times New Roman" pitchFamily="18" charset="0"/>
              </a:rPr>
              <a:t>Student </a:t>
            </a:r>
            <a:r>
              <a:rPr lang="en-GB" sz="3600" dirty="0">
                <a:cs typeface="Times New Roman" pitchFamily="18" charset="0"/>
              </a:rPr>
              <a:t>should work with the supervisor on the choice of title where applicable.</a:t>
            </a:r>
          </a:p>
          <a:p>
            <a:pPr>
              <a:buNone/>
            </a:pPr>
            <a:r>
              <a:rPr lang="en-GB" sz="3600" dirty="0">
                <a:cs typeface="Times New Roman" pitchFamily="18" charset="0"/>
              </a:rPr>
              <a:t> </a:t>
            </a:r>
          </a:p>
          <a:p>
            <a:r>
              <a:rPr lang="en-GB" sz="3200" b="1" dirty="0">
                <a:cs typeface="Times New Roman" pitchFamily="18" charset="0"/>
              </a:rPr>
              <a:t/>
            </a:r>
            <a:br>
              <a:rPr lang="en-GB" sz="3200" b="1" dirty="0">
                <a:cs typeface="Times New Roman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406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8299" y="1678698"/>
            <a:ext cx="9853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Arial" pitchFamily="34" charset="0"/>
              <a:buChar char="•"/>
            </a:pPr>
            <a:r>
              <a:rPr lang="en-GB" sz="3600" dirty="0">
                <a:cs typeface="Times New Roman" pitchFamily="18" charset="0"/>
              </a:rPr>
              <a:t>Explanation of any key word(s) in the title where applicable.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3600" dirty="0">
                <a:cs typeface="Times New Roman" pitchFamily="18" charset="0"/>
              </a:rPr>
              <a:t>Background of the study (No Referencing)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3600" dirty="0">
                <a:cs typeface="Times New Roman" pitchFamily="18" charset="0"/>
              </a:rPr>
              <a:t>Knowledge gap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3600" dirty="0">
                <a:cs typeface="Times New Roman" pitchFamily="18" charset="0"/>
              </a:rPr>
              <a:t>Aim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GB" sz="3600" dirty="0">
                <a:cs typeface="Times New Roman" pitchFamily="18" charset="0"/>
              </a:rPr>
              <a:t>Specific objectives (Itemised in Roman Numerals)</a:t>
            </a:r>
          </a:p>
          <a:p>
            <a:pPr algn="ctr"/>
            <a:endParaRPr lang="en-US" sz="3600" b="1" dirty="0" smtClean="0"/>
          </a:p>
          <a:p>
            <a:pPr marL="571500" indent="-571500"/>
            <a:endParaRPr lang="en-US" sz="36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2856931" y="77206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 smtClean="0">
                <a:cs typeface="Times New Roman" pitchFamily="18" charset="0"/>
              </a:rPr>
              <a:t>        Introduction </a:t>
            </a:r>
            <a:r>
              <a:rPr lang="en-GB" sz="4000" b="1" dirty="0">
                <a:cs typeface="Times New Roman" pitchFamily="18" charset="0"/>
              </a:rPr>
              <a:t/>
            </a:r>
            <a:br>
              <a:rPr lang="en-GB" sz="4000" b="1" dirty="0">
                <a:cs typeface="Times New Roman" pitchFamily="18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909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2072</TotalTime>
  <Words>394</Words>
  <Application>Microsoft Office PowerPoint</Application>
  <PresentationFormat>Custom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Godsent Nnaemeka Nnaji</dc:creator>
  <cp:lastModifiedBy>dell</cp:lastModifiedBy>
  <cp:revision>347</cp:revision>
  <cp:lastPrinted>2018-09-03T16:43:10Z</cp:lastPrinted>
  <dcterms:created xsi:type="dcterms:W3CDTF">2014-02-27T21:32:32Z</dcterms:created>
  <dcterms:modified xsi:type="dcterms:W3CDTF">2018-10-03T02:32:29Z</dcterms:modified>
</cp:coreProperties>
</file>