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8" r:id="rId2"/>
    <p:sldId id="259" r:id="rId3"/>
    <p:sldId id="260" r:id="rId4"/>
    <p:sldId id="261" r:id="rId5"/>
    <p:sldId id="282" r:id="rId6"/>
    <p:sldId id="283" r:id="rId7"/>
    <p:sldId id="262" r:id="rId8"/>
    <p:sldId id="319" r:id="rId9"/>
    <p:sldId id="320" r:id="rId10"/>
    <p:sldId id="263" r:id="rId11"/>
    <p:sldId id="264" r:id="rId12"/>
    <p:sldId id="265" r:id="rId13"/>
    <p:sldId id="288" r:id="rId14"/>
    <p:sldId id="289" r:id="rId15"/>
    <p:sldId id="290" r:id="rId16"/>
    <p:sldId id="266" r:id="rId17"/>
    <p:sldId id="267" r:id="rId18"/>
    <p:sldId id="270" r:id="rId19"/>
    <p:sldId id="269" r:id="rId20"/>
    <p:sldId id="271" r:id="rId21"/>
    <p:sldId id="272" r:id="rId22"/>
    <p:sldId id="273" r:id="rId23"/>
    <p:sldId id="321" r:id="rId24"/>
    <p:sldId id="274" r:id="rId25"/>
    <p:sldId id="322" r:id="rId26"/>
    <p:sldId id="275" r:id="rId27"/>
    <p:sldId id="276" r:id="rId28"/>
    <p:sldId id="323" r:id="rId29"/>
    <p:sldId id="277" r:id="rId30"/>
    <p:sldId id="324" r:id="rId31"/>
    <p:sldId id="286" r:id="rId32"/>
    <p:sldId id="287" r:id="rId33"/>
    <p:sldId id="278" r:id="rId34"/>
    <p:sldId id="325" r:id="rId35"/>
    <p:sldId id="279" r:id="rId36"/>
    <p:sldId id="280" r:id="rId37"/>
    <p:sldId id="307" r:id="rId38"/>
    <p:sldId id="310" r:id="rId39"/>
    <p:sldId id="281" r:id="rId40"/>
    <p:sldId id="291" r:id="rId41"/>
    <p:sldId id="292" r:id="rId42"/>
    <p:sldId id="294" r:id="rId43"/>
    <p:sldId id="295" r:id="rId44"/>
    <p:sldId id="296" r:id="rId45"/>
    <p:sldId id="293" r:id="rId46"/>
    <p:sldId id="297" r:id="rId47"/>
    <p:sldId id="326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11" r:id="rId56"/>
    <p:sldId id="312" r:id="rId57"/>
    <p:sldId id="313" r:id="rId58"/>
    <p:sldId id="305" r:id="rId59"/>
    <p:sldId id="306" r:id="rId60"/>
    <p:sldId id="314" r:id="rId61"/>
    <p:sldId id="315" r:id="rId62"/>
    <p:sldId id="316" r:id="rId63"/>
    <p:sldId id="327" r:id="rId64"/>
    <p:sldId id="317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533EE-0812-4565-BE4C-EA171B9C50EF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355CF-F483-4795-9E7D-E0FF6A0F77F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355CF-F483-4795-9E7D-E0FF6A0F77F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73CF5-4AD5-422F-8EA2-F5977C8057E1}" type="datetimeFigureOut">
              <a:rPr lang="en-US" smtClean="0"/>
              <a:pPr/>
              <a:t>10/18/2017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03D7-5B0E-41A7-9546-F63FB7C57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Uniform_Resource_Locator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uncil_of_Science_Editors" TargetMode="External"/><Relationship Id="rId2" Type="http://schemas.openxmlformats.org/officeDocument/2006/relationships/hyperlink" Target="https://en.wikipedia.org/wiki/Vancouver_system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tecture.com.au/i-cms?page=10220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oa.hawaii.edu/ctahr/aheed/.../Lecture2_Research_&amp;_Methodology_Chap2" TargetMode="External"/><Relationship Id="rId2" Type="http://schemas.openxmlformats.org/officeDocument/2006/relationships/hyperlink" Target="https://ucalgary.ca/paed/files/paed/2003_creswell_a-framework-for-design.pdf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5">
                    <a:lumMod val="75000"/>
                  </a:schemeClr>
                </a:solidFill>
              </a:rPr>
              <a:t>Course Title: PGC 601</a:t>
            </a:r>
            <a:endParaRPr lang="en-GB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Research Methodology In Medical &amp; Environmental Sciences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7030A0"/>
                </a:solidFill>
              </a:rPr>
              <a:t>Lecturer: Professor F.E. </a:t>
            </a:r>
            <a:r>
              <a:rPr lang="en-GB" dirty="0" err="1" smtClean="0">
                <a:solidFill>
                  <a:srgbClr val="7030A0"/>
                </a:solidFill>
              </a:rPr>
              <a:t>Ejezie</a:t>
            </a:r>
            <a:r>
              <a:rPr lang="en-GB" dirty="0" smtClean="0">
                <a:solidFill>
                  <a:srgbClr val="7030A0"/>
                </a:solidFill>
              </a:rPr>
              <a:t>  PhD</a:t>
            </a:r>
          </a:p>
          <a:p>
            <a:pPr algn="ctr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Dept. of Medical Biochemistry</a:t>
            </a:r>
          </a:p>
          <a:p>
            <a:pPr algn="ctr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Faculty of Basic Medical Sciences</a:t>
            </a:r>
          </a:p>
          <a:p>
            <a:pPr algn="ctr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	College of Medicine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of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Research reports are used (pre-requisite) in the award of </a:t>
            </a:r>
            <a:endParaRPr lang="en-GB" sz="2800" dirty="0" smtClean="0"/>
          </a:p>
          <a:p>
            <a:pPr lvl="3"/>
            <a:r>
              <a:rPr lang="en-GB" sz="2800" dirty="0" smtClean="0"/>
              <a:t>Degrees</a:t>
            </a:r>
          </a:p>
          <a:p>
            <a:pPr lvl="3"/>
            <a:r>
              <a:rPr lang="en-GB" sz="2800" dirty="0" smtClean="0"/>
              <a:t>Diplomas</a:t>
            </a:r>
          </a:p>
          <a:p>
            <a:pPr lvl="3"/>
            <a:r>
              <a:rPr lang="en-GB" sz="2800" dirty="0" smtClean="0"/>
              <a:t>Fellowships</a:t>
            </a:r>
          </a:p>
          <a:p>
            <a:pPr lvl="3"/>
            <a:r>
              <a:rPr lang="en-GB" sz="2800" dirty="0" smtClean="0"/>
              <a:t>Certificates</a:t>
            </a:r>
          </a:p>
          <a:p>
            <a:pPr lvl="3"/>
            <a:r>
              <a:rPr lang="en-GB" sz="2800" dirty="0" smtClean="0"/>
              <a:t>Promotion</a:t>
            </a:r>
          </a:p>
          <a:p>
            <a:pPr lvl="3"/>
            <a:r>
              <a:rPr lang="en-GB" sz="2800" dirty="0" smtClean="0"/>
              <a:t>Improvement of quality of human life</a:t>
            </a:r>
          </a:p>
          <a:p>
            <a:pPr lvl="3">
              <a:buNone/>
            </a:pPr>
            <a:r>
              <a:rPr lang="en-GB" sz="2800" dirty="0" smtClean="0"/>
              <a:t>And development in different spheres of life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A good research requires the following:</a:t>
            </a:r>
          </a:p>
          <a:p>
            <a:r>
              <a:rPr lang="en-GB" dirty="0" smtClean="0"/>
              <a:t>Clear statement of the problem </a:t>
            </a:r>
            <a:r>
              <a:rPr lang="en-GB" dirty="0" smtClean="0"/>
              <a:t>and </a:t>
            </a:r>
            <a:r>
              <a:rPr lang="en-GB" dirty="0" smtClean="0"/>
              <a:t>purpose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 good plan (study design)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Knowledge of existing data/information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Organised collection of new data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There are two main types:</a:t>
            </a:r>
          </a:p>
          <a:p>
            <a:pPr>
              <a:buNone/>
            </a:pPr>
            <a:endParaRPr lang="en-GB" dirty="0" smtClean="0"/>
          </a:p>
          <a:p>
            <a:r>
              <a:rPr lang="en-GB" u="sng" dirty="0" smtClean="0"/>
              <a:t>Basic research</a:t>
            </a:r>
            <a:r>
              <a:rPr lang="en-GB" dirty="0" smtClean="0"/>
              <a:t> – </a:t>
            </a:r>
            <a:r>
              <a:rPr lang="en-GB" dirty="0" err="1" smtClean="0"/>
              <a:t>eg</a:t>
            </a:r>
            <a:r>
              <a:rPr lang="en-GB" dirty="0" smtClean="0"/>
              <a:t> determination of causes and risk factors of diseases; comparison of treatment  regimens or chemotherapy</a:t>
            </a:r>
          </a:p>
          <a:p>
            <a:pPr>
              <a:buNone/>
            </a:pPr>
            <a:endParaRPr lang="en-GB" dirty="0" smtClean="0"/>
          </a:p>
          <a:p>
            <a:r>
              <a:rPr lang="en-GB" u="sng" dirty="0" smtClean="0"/>
              <a:t>Applied Research</a:t>
            </a:r>
            <a:r>
              <a:rPr lang="en-GB" dirty="0" smtClean="0"/>
              <a:t> – </a:t>
            </a:r>
            <a:r>
              <a:rPr lang="en-GB" dirty="0" err="1" smtClean="0"/>
              <a:t>eg</a:t>
            </a:r>
            <a:r>
              <a:rPr lang="en-GB" dirty="0" smtClean="0"/>
              <a:t> Evaluation of health policies, programmes etc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u="sng" dirty="0" smtClean="0"/>
              <a:t>Basic</a:t>
            </a:r>
            <a:r>
              <a:rPr lang="en-US" dirty="0" smtClean="0"/>
              <a:t> – to determine or establish fundamental facts and relationships within a discipline or field of study. It is usually considered to involve the search for knowledge </a:t>
            </a:r>
            <a:r>
              <a:rPr lang="en-US" u="sng" dirty="0" smtClean="0"/>
              <a:t>without a defined goal of utility</a:t>
            </a:r>
            <a:r>
              <a:rPr lang="en-US" dirty="0" smtClean="0"/>
              <a:t> or specific purpose.</a:t>
            </a:r>
          </a:p>
          <a:p>
            <a:pPr algn="just"/>
            <a:r>
              <a:rPr lang="en-US" dirty="0" smtClean="0"/>
              <a:t>E.g. The microbiologist, whose expertise is the identification of pathogenic microorganisms may conduct research in-vitro, in a laboratory on bacterial reproduction, growth and </a:t>
            </a:r>
            <a:r>
              <a:rPr lang="en-US" dirty="0" err="1" smtClean="0"/>
              <a:t>endotoxin</a:t>
            </a:r>
            <a:r>
              <a:rPr lang="en-US" dirty="0" smtClean="0"/>
              <a:t> production without any direct application to clinical medicine. Probably, the researcher is interested in monitoring </a:t>
            </a:r>
            <a:r>
              <a:rPr lang="en-US" dirty="0" err="1" smtClean="0"/>
              <a:t>endotoxins</a:t>
            </a:r>
            <a:r>
              <a:rPr lang="en-US" dirty="0" smtClean="0"/>
              <a:t> produced over the life cycle of bacteria to determine its </a:t>
            </a:r>
            <a:r>
              <a:rPr lang="en-US" dirty="0" err="1" smtClean="0"/>
              <a:t>pathogenecity</a:t>
            </a:r>
            <a:r>
              <a:rPr lang="en-US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Applied</a:t>
            </a:r>
            <a:r>
              <a:rPr lang="en-US" dirty="0" smtClean="0"/>
              <a:t> – undertaken specifically for the purpose of obtaining information to </a:t>
            </a:r>
            <a:r>
              <a:rPr lang="en-US" u="sng" dirty="0" smtClean="0"/>
              <a:t>help resolve a particular problem</a:t>
            </a:r>
          </a:p>
          <a:p>
            <a:pPr algn="just"/>
            <a:r>
              <a:rPr lang="en-US" dirty="0" smtClean="0"/>
              <a:t>It is problem oriented and is directed towards a defined and purposeful end.</a:t>
            </a:r>
          </a:p>
          <a:p>
            <a:pPr algn="just"/>
            <a:r>
              <a:rPr lang="en-US" dirty="0" err="1" smtClean="0"/>
              <a:t>Eg</a:t>
            </a:r>
            <a:r>
              <a:rPr lang="en-US" dirty="0" smtClean="0"/>
              <a:t>. An oral health researcher investigating the relationship between periodontal disease and myocardial infarction may use the findings of the microbiologist as a theoretical framework to test the relationship between bacterial </a:t>
            </a:r>
            <a:r>
              <a:rPr lang="en-US" dirty="0" err="1" smtClean="0"/>
              <a:t>endotoxins</a:t>
            </a:r>
            <a:r>
              <a:rPr lang="en-US" dirty="0" smtClean="0"/>
              <a:t>, periodontal disease and myocardial infarction in animal and then in human subjects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Distinction between Basic and Applied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distinction between them is in the application</a:t>
            </a:r>
          </a:p>
          <a:p>
            <a:pPr lvl="1" algn="just">
              <a:buNone/>
            </a:pPr>
            <a:r>
              <a:rPr lang="en-US" sz="3200" dirty="0" smtClean="0"/>
              <a:t>- Basic has little application to real world policy and management but could be done to guide applied research</a:t>
            </a:r>
          </a:p>
          <a:p>
            <a:pPr algn="just">
              <a:buNone/>
            </a:pPr>
            <a:r>
              <a:rPr lang="en-US" dirty="0" smtClean="0"/>
              <a:t>	 - Basic research is usually considered to involve the search for knowledge without a defined goal of utility or specific purpose  - unlike applied research.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a well structured process with </a:t>
            </a:r>
            <a:r>
              <a:rPr lang="en-GB" u="sng" dirty="0" smtClean="0"/>
              <a:t>set rules </a:t>
            </a:r>
            <a:r>
              <a:rPr lang="en-GB" dirty="0" smtClean="0"/>
              <a:t>for carrying it out, which all researchers must be conversant with and adhere to.</a:t>
            </a:r>
          </a:p>
          <a:p>
            <a:r>
              <a:rPr lang="en-GB" dirty="0" smtClean="0"/>
              <a:t>It is conducted in a </a:t>
            </a:r>
            <a:r>
              <a:rPr lang="en-GB" u="sng" dirty="0" smtClean="0"/>
              <a:t>logical manner</a:t>
            </a:r>
            <a:r>
              <a:rPr lang="en-GB" dirty="0" smtClean="0"/>
              <a:t> with relevant references.</a:t>
            </a:r>
          </a:p>
          <a:p>
            <a:r>
              <a:rPr lang="en-GB" dirty="0" smtClean="0"/>
              <a:t>Benefits of Research Project include the provision of necessary information to improve the quality of human life generally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Stages of a Research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Problem identification</a:t>
            </a:r>
          </a:p>
          <a:p>
            <a:r>
              <a:rPr lang="en-GB" dirty="0" smtClean="0"/>
              <a:t>Prioritization</a:t>
            </a:r>
          </a:p>
          <a:p>
            <a:r>
              <a:rPr lang="en-GB" dirty="0" smtClean="0"/>
              <a:t>Development of a project title</a:t>
            </a:r>
          </a:p>
          <a:p>
            <a:r>
              <a:rPr lang="en-GB" dirty="0" smtClean="0"/>
              <a:t>Statement of the problem</a:t>
            </a:r>
          </a:p>
          <a:p>
            <a:r>
              <a:rPr lang="en-GB" dirty="0" smtClean="0"/>
              <a:t>Review of existing literature</a:t>
            </a:r>
          </a:p>
          <a:p>
            <a:r>
              <a:rPr lang="en-GB" dirty="0" smtClean="0"/>
              <a:t>Formulation of research objectives</a:t>
            </a:r>
          </a:p>
          <a:p>
            <a:r>
              <a:rPr lang="en-GB" dirty="0" smtClean="0"/>
              <a:t>Hypothesis framing</a:t>
            </a:r>
          </a:p>
          <a:p>
            <a:r>
              <a:rPr lang="en-GB" dirty="0" smtClean="0"/>
              <a:t>Selection of research method (s)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Stages of a Research Project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Selection of subjects</a:t>
            </a:r>
          </a:p>
          <a:p>
            <a:r>
              <a:rPr lang="en-GB" dirty="0" smtClean="0"/>
              <a:t>Collection of data</a:t>
            </a:r>
          </a:p>
          <a:p>
            <a:r>
              <a:rPr lang="en-GB" dirty="0" smtClean="0"/>
              <a:t>Data analysis</a:t>
            </a:r>
          </a:p>
          <a:p>
            <a:r>
              <a:rPr lang="en-GB" dirty="0" smtClean="0"/>
              <a:t>Result presentation</a:t>
            </a:r>
          </a:p>
          <a:p>
            <a:r>
              <a:rPr lang="en-GB" dirty="0" smtClean="0"/>
              <a:t>Discussion</a:t>
            </a:r>
          </a:p>
          <a:p>
            <a:r>
              <a:rPr lang="en-GB" dirty="0" smtClean="0"/>
              <a:t>Conclusion &amp; recommendation</a:t>
            </a:r>
          </a:p>
          <a:p>
            <a:r>
              <a:rPr lang="en-GB" dirty="0" smtClean="0"/>
              <a:t>Compilation of references</a:t>
            </a:r>
          </a:p>
          <a:p>
            <a:r>
              <a:rPr lang="en-GB" dirty="0" smtClean="0"/>
              <a:t>Appendix</a:t>
            </a:r>
          </a:p>
          <a:p>
            <a:r>
              <a:rPr lang="en-GB" dirty="0" smtClean="0"/>
              <a:t>Report writing</a:t>
            </a:r>
          </a:p>
          <a:p>
            <a:pPr>
              <a:buNone/>
            </a:pPr>
            <a:r>
              <a:rPr lang="en-GB" i="1" dirty="0" smtClean="0"/>
              <a:t>The stages </a:t>
            </a:r>
            <a:r>
              <a:rPr lang="en-GB" i="1" u="sng" dirty="0" smtClean="0"/>
              <a:t>must not</a:t>
            </a:r>
            <a:r>
              <a:rPr lang="en-GB" i="1" dirty="0" smtClean="0"/>
              <a:t> be followed strictly in this order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Identification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12800" dirty="0" smtClean="0"/>
              <a:t>Investigator must identify a problem whose solution requires research</a:t>
            </a:r>
          </a:p>
          <a:p>
            <a:r>
              <a:rPr lang="en-GB" sz="12800" dirty="0" smtClean="0"/>
              <a:t>A problem could be identified through:</a:t>
            </a:r>
          </a:p>
          <a:p>
            <a:pPr>
              <a:buFont typeface="Wingdings" pitchFamily="2" charset="2"/>
              <a:buChar char="v"/>
            </a:pPr>
            <a:r>
              <a:rPr lang="en-GB" sz="12800" dirty="0" smtClean="0"/>
              <a:t> review of literature (vast reading)</a:t>
            </a:r>
          </a:p>
          <a:p>
            <a:pPr>
              <a:buFont typeface="Wingdings" pitchFamily="2" charset="2"/>
              <a:buChar char="v"/>
            </a:pPr>
            <a:r>
              <a:rPr lang="en-GB" sz="12800" dirty="0" smtClean="0"/>
              <a:t>observation of events</a:t>
            </a:r>
          </a:p>
          <a:p>
            <a:pPr>
              <a:buFont typeface="Wingdings" pitchFamily="2" charset="2"/>
              <a:buChar char="v"/>
            </a:pPr>
            <a:r>
              <a:rPr lang="en-GB" sz="12800" dirty="0" smtClean="0"/>
              <a:t> discussions/consultations with older researchers</a:t>
            </a:r>
          </a:p>
          <a:p>
            <a:pPr>
              <a:buNone/>
            </a:pPr>
            <a:endParaRPr lang="en-GB" sz="12800" dirty="0" smtClean="0"/>
          </a:p>
          <a:p>
            <a:pPr>
              <a:buNone/>
            </a:pPr>
            <a:r>
              <a:rPr lang="en-GB" sz="12800" dirty="0" smtClean="0"/>
              <a:t>The problem identified in one study could unfold another research topic</a:t>
            </a:r>
          </a:p>
          <a:p>
            <a:pPr>
              <a:buFont typeface="Wingdings" pitchFamily="2" charset="2"/>
              <a:buChar char="v"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Search: To search is to examine something thoroughly; to look into or over something carefully – to look for information</a:t>
            </a:r>
          </a:p>
          <a:p>
            <a:r>
              <a:rPr lang="en-GB" dirty="0" smtClean="0"/>
              <a:t>Research: To research is to </a:t>
            </a:r>
            <a:r>
              <a:rPr lang="en-GB" dirty="0" smtClean="0">
                <a:solidFill>
                  <a:srgbClr val="FF0000"/>
                </a:solidFill>
              </a:rPr>
              <a:t>search again</a:t>
            </a:r>
            <a:r>
              <a:rPr lang="en-GB" dirty="0" smtClean="0"/>
              <a:t>; to examine further – to look for further information</a:t>
            </a:r>
          </a:p>
          <a:p>
            <a:r>
              <a:rPr lang="en-GB" dirty="0" smtClean="0"/>
              <a:t>Research: A methodical investigation into a subject in order to discover/establish more facts or information 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There are usually more than one problem at any given time</a:t>
            </a:r>
          </a:p>
          <a:p>
            <a:r>
              <a:rPr lang="en-GB" dirty="0" smtClean="0"/>
              <a:t>Limited resources/duration (time) may not allow all problems to be handled at the same time</a:t>
            </a:r>
          </a:p>
          <a:p>
            <a:r>
              <a:rPr lang="en-GB" dirty="0" smtClean="0"/>
              <a:t>Factors used for setting up priority of the problems identified include:</a:t>
            </a:r>
          </a:p>
          <a:p>
            <a:pPr>
              <a:buNone/>
            </a:pPr>
            <a:r>
              <a:rPr lang="en-GB" dirty="0" smtClean="0"/>
              <a:t>	-Feasibility, relevance, avoidance of duplication, need/urgency of need, cost effectiveness, ethical acceptability, time, manpower, materials/equipment, replication, application/implementation of results, </a:t>
            </a:r>
            <a:r>
              <a:rPr lang="en-GB" dirty="0" smtClean="0">
                <a:solidFill>
                  <a:srgbClr val="FF0000"/>
                </a:solidFill>
              </a:rPr>
              <a:t>interest of investigator.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of Project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gives focus and scope of the project being formulated</a:t>
            </a:r>
          </a:p>
          <a:p>
            <a:r>
              <a:rPr lang="en-GB" dirty="0" smtClean="0"/>
              <a:t>Title may not be concluded at the initial stages</a:t>
            </a:r>
          </a:p>
          <a:p>
            <a:r>
              <a:rPr lang="en-GB" dirty="0" smtClean="0"/>
              <a:t>May change as the project progresses</a:t>
            </a:r>
          </a:p>
          <a:p>
            <a:r>
              <a:rPr lang="en-GB" dirty="0" smtClean="0"/>
              <a:t>(for UNN, approval of title/synopses is the final step in PhD projects)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a </a:t>
            </a:r>
            <a:r>
              <a:rPr lang="en-GB" dirty="0" smtClean="0">
                <a:solidFill>
                  <a:srgbClr val="FF0000"/>
                </a:solidFill>
              </a:rPr>
              <a:t>very important aspect</a:t>
            </a:r>
            <a:r>
              <a:rPr lang="en-GB" dirty="0" smtClean="0"/>
              <a:t> of project formulation</a:t>
            </a:r>
          </a:p>
          <a:p>
            <a:r>
              <a:rPr lang="en-GB" dirty="0" smtClean="0"/>
              <a:t>May be continuous throughout the project execution</a:t>
            </a:r>
          </a:p>
          <a:p>
            <a:r>
              <a:rPr lang="en-GB" dirty="0" smtClean="0"/>
              <a:t>Helps to find available information on the topic</a:t>
            </a:r>
          </a:p>
          <a:p>
            <a:r>
              <a:rPr lang="en-GB" dirty="0" smtClean="0"/>
              <a:t>Should be extensive and focused</a:t>
            </a:r>
          </a:p>
          <a:p>
            <a:r>
              <a:rPr lang="en-GB" dirty="0" smtClean="0"/>
              <a:t>Helps to know what others have done or reported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 Review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Prevents duplication</a:t>
            </a:r>
          </a:p>
          <a:p>
            <a:r>
              <a:rPr lang="en-GB" dirty="0" smtClean="0"/>
              <a:t>Identifies contested issues</a:t>
            </a:r>
          </a:p>
          <a:p>
            <a:r>
              <a:rPr lang="en-GB" dirty="0" smtClean="0"/>
              <a:t>Provides facts for the justification of research project</a:t>
            </a:r>
          </a:p>
          <a:p>
            <a:r>
              <a:rPr lang="en-GB" dirty="0" smtClean="0"/>
              <a:t>Helps in formulation of objectives and research questions</a:t>
            </a:r>
          </a:p>
          <a:p>
            <a:r>
              <a:rPr lang="en-GB" dirty="0" smtClean="0"/>
              <a:t>Provides a guide for choice of methods, sample size, &amp; statistical analysis (design)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5500" b="1" dirty="0" smtClean="0"/>
              <a:t>Interview: </a:t>
            </a:r>
            <a:r>
              <a:rPr lang="en-GB" sz="5500" dirty="0" smtClean="0"/>
              <a:t>name of interviewer, and date of interview (Interaction with researchers in the area).</a:t>
            </a:r>
          </a:p>
          <a:p>
            <a:r>
              <a:rPr lang="en-GB" sz="5500" b="1" dirty="0" smtClean="0"/>
              <a:t>Books:</a:t>
            </a:r>
            <a:r>
              <a:rPr lang="en-GB" sz="5500" dirty="0" smtClean="0"/>
              <a:t> author(s), book title, publisher, date of publication, and page number(s) if appropriate.</a:t>
            </a:r>
          </a:p>
          <a:p>
            <a:pPr lvl="0"/>
            <a:r>
              <a:rPr lang="en-GB" sz="5500" b="1" dirty="0" smtClean="0"/>
              <a:t>Journals:</a:t>
            </a:r>
            <a:r>
              <a:rPr lang="en-GB" sz="5500" dirty="0" smtClean="0"/>
              <a:t> author(s), article title, journal title, date of publication, and page number(s).</a:t>
            </a:r>
          </a:p>
          <a:p>
            <a:pPr lvl="0"/>
            <a:r>
              <a:rPr lang="en-GB" sz="5500" b="1" dirty="0" smtClean="0"/>
              <a:t>Abstracts</a:t>
            </a:r>
          </a:p>
          <a:p>
            <a:pPr lvl="0"/>
            <a:r>
              <a:rPr lang="en-GB" sz="5500" b="1" dirty="0" smtClean="0"/>
              <a:t>Newspapers/magazines: </a:t>
            </a:r>
            <a:r>
              <a:rPr lang="en-GB" sz="5500" dirty="0" smtClean="0"/>
              <a:t>author(s), article title, name of newspaper, section title and page number(s) if desired, date of publication.</a:t>
            </a:r>
          </a:p>
          <a:p>
            <a:pPr lvl="0"/>
            <a:endParaRPr lang="en-GB" dirty="0" smtClean="0"/>
          </a:p>
          <a:p>
            <a:endParaRPr lang="en-GB" dirty="0" smtClean="0"/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Literature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b="1" dirty="0" smtClean="0"/>
              <a:t>Technical reports</a:t>
            </a:r>
          </a:p>
          <a:p>
            <a:pPr lvl="0"/>
            <a:r>
              <a:rPr lang="en-GB" b="1" dirty="0" smtClean="0"/>
              <a:t>Conference proceedings</a:t>
            </a:r>
          </a:p>
          <a:p>
            <a:pPr lvl="0"/>
            <a:r>
              <a:rPr lang="en-GB" b="1" dirty="0" smtClean="0"/>
              <a:t>Thesis reports</a:t>
            </a:r>
          </a:p>
          <a:p>
            <a:pPr lvl="0"/>
            <a:r>
              <a:rPr lang="en-GB" b="1" dirty="0" smtClean="0"/>
              <a:t>Indexes </a:t>
            </a:r>
            <a:r>
              <a:rPr lang="en-GB" dirty="0" smtClean="0"/>
              <a:t>– </a:t>
            </a:r>
            <a:r>
              <a:rPr lang="en-GB" dirty="0" err="1" smtClean="0"/>
              <a:t>eg</a:t>
            </a:r>
            <a:r>
              <a:rPr lang="en-GB" dirty="0" smtClean="0"/>
              <a:t> Index  </a:t>
            </a:r>
            <a:r>
              <a:rPr lang="en-GB" dirty="0" err="1" smtClean="0"/>
              <a:t>Medicus</a:t>
            </a:r>
            <a:r>
              <a:rPr lang="en-GB" dirty="0" smtClean="0"/>
              <a:t> (Nat. Lib. of Medicine USA)</a:t>
            </a:r>
          </a:p>
          <a:p>
            <a:r>
              <a:rPr lang="en-GB" b="1" dirty="0" smtClean="0"/>
              <a:t>Web sites:</a:t>
            </a:r>
            <a:r>
              <a:rPr lang="en-GB" dirty="0" smtClean="0"/>
              <a:t> author(s), article and publication title where appropriate, as well as a </a:t>
            </a:r>
            <a:r>
              <a:rPr lang="en-GB" u="sng" dirty="0" smtClean="0">
                <a:hlinkClick r:id="rId2" tooltip="Uniform Resource Locator"/>
              </a:rPr>
              <a:t>URL</a:t>
            </a:r>
            <a:r>
              <a:rPr lang="en-GB" dirty="0" smtClean="0"/>
              <a:t>, and date when the site was accessed (internet searches).</a:t>
            </a:r>
          </a:p>
          <a:p>
            <a:r>
              <a:rPr lang="en-GB" dirty="0" smtClean="0"/>
              <a:t>Most of these are found in </a:t>
            </a:r>
            <a:r>
              <a:rPr lang="en-GB" b="1" dirty="0" smtClean="0"/>
              <a:t>Libraries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Statement of Problem(Justification)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Enables researcher to systematically point out what the problem  is</a:t>
            </a:r>
          </a:p>
          <a:p>
            <a:r>
              <a:rPr lang="en-GB" dirty="0" smtClean="0"/>
              <a:t>Why the problem should be solved</a:t>
            </a:r>
          </a:p>
          <a:p>
            <a:r>
              <a:rPr lang="en-GB" dirty="0" smtClean="0"/>
              <a:t>What is to be achieved by doing so</a:t>
            </a:r>
          </a:p>
          <a:p>
            <a:r>
              <a:rPr lang="en-GB" u="sng" dirty="0" smtClean="0"/>
              <a:t>It justifies the study.</a:t>
            </a:r>
          </a:p>
          <a:p>
            <a:r>
              <a:rPr lang="en-GB" dirty="0" smtClean="0"/>
              <a:t>A good literature search is very useful in the statement of problem.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Objectives(Aims)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Means what the research/researcher wishes to achieve/accomplish</a:t>
            </a:r>
          </a:p>
          <a:p>
            <a:pPr algn="just"/>
            <a:r>
              <a:rPr lang="en-GB" dirty="0" smtClean="0"/>
              <a:t>Should facilitate the development of methods</a:t>
            </a:r>
          </a:p>
          <a:p>
            <a:pPr algn="just"/>
            <a:r>
              <a:rPr lang="en-GB" dirty="0" smtClean="0"/>
              <a:t>Should be specific- </a:t>
            </a:r>
            <a:r>
              <a:rPr lang="en-GB" u="sng" dirty="0" smtClean="0"/>
              <a:t>action verbs</a:t>
            </a:r>
            <a:r>
              <a:rPr lang="en-GB" dirty="0" smtClean="0"/>
              <a:t> are to be used </a:t>
            </a:r>
            <a:r>
              <a:rPr lang="en-GB" dirty="0" err="1" smtClean="0"/>
              <a:t>eg</a:t>
            </a:r>
            <a:r>
              <a:rPr lang="en-GB" dirty="0" smtClean="0"/>
              <a:t> to determine, identify, verify, calculate, describe, reduce, identify, compare, measure  .......etc (no ambiguity)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Objectives(Aims)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Should be measurable- avoid such verbs as : to appreciate, understand ,believe, realise ........etc</a:t>
            </a:r>
          </a:p>
          <a:p>
            <a:pPr algn="just"/>
            <a:r>
              <a:rPr lang="en-GB" dirty="0" smtClean="0"/>
              <a:t>Should be achievable/practicable</a:t>
            </a:r>
          </a:p>
          <a:p>
            <a:pPr algn="just"/>
            <a:r>
              <a:rPr lang="en-GB" dirty="0" smtClean="0"/>
              <a:t>Should be realistic</a:t>
            </a:r>
          </a:p>
          <a:p>
            <a:pPr algn="just"/>
            <a:r>
              <a:rPr lang="en-GB" dirty="0" smtClean="0"/>
              <a:t>Should be time-bound</a:t>
            </a:r>
          </a:p>
          <a:p>
            <a:pPr algn="just"/>
            <a:r>
              <a:rPr lang="en-GB" dirty="0" smtClean="0"/>
              <a:t>May be put into: general and specific objectives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Is a prediction of a relationship between two or more variables and the problem under study</a:t>
            </a:r>
          </a:p>
          <a:p>
            <a:r>
              <a:rPr lang="en-GB" dirty="0" smtClean="0"/>
              <a:t>Data analysis tests this supposition</a:t>
            </a:r>
          </a:p>
          <a:p>
            <a:r>
              <a:rPr lang="en-GB" dirty="0" smtClean="0"/>
              <a:t>Interpretation of data will either disprove (reject) or support (uphold) the hypothesis</a:t>
            </a:r>
          </a:p>
          <a:p>
            <a:r>
              <a:rPr lang="en-GB" dirty="0" smtClean="0"/>
              <a:t>Hypothesis translates the problem statement into a precise, unambiguous prediction of expected outcomes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Research?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has been a continuous search for knowledge by man</a:t>
            </a:r>
          </a:p>
          <a:p>
            <a:r>
              <a:rPr lang="en-GB" dirty="0" smtClean="0"/>
              <a:t>But gaps still remain; </a:t>
            </a:r>
          </a:p>
          <a:p>
            <a:r>
              <a:rPr lang="en-GB" dirty="0" smtClean="0"/>
              <a:t>many questions still remain unanswered; </a:t>
            </a:r>
          </a:p>
          <a:p>
            <a:r>
              <a:rPr lang="en-GB" dirty="0" smtClean="0"/>
              <a:t>many problems remain unsolved</a:t>
            </a:r>
          </a:p>
          <a:p>
            <a:pPr>
              <a:buNone/>
            </a:pPr>
            <a:r>
              <a:rPr lang="en-GB" u="sng" dirty="0" smtClean="0"/>
              <a:t>Definition</a:t>
            </a:r>
            <a:r>
              <a:rPr lang="en-GB" dirty="0" smtClean="0"/>
              <a:t>: Research may be defined as a</a:t>
            </a:r>
            <a:r>
              <a:rPr lang="en-GB" dirty="0" smtClean="0">
                <a:solidFill>
                  <a:srgbClr val="FF0000"/>
                </a:solidFill>
              </a:rPr>
              <a:t> systematic</a:t>
            </a:r>
            <a:r>
              <a:rPr lang="en-GB" dirty="0" smtClean="0"/>
              <a:t> search for </a:t>
            </a:r>
            <a:r>
              <a:rPr lang="en-GB" dirty="0" smtClean="0">
                <a:solidFill>
                  <a:srgbClr val="FF0000"/>
                </a:solidFill>
              </a:rPr>
              <a:t>new facts</a:t>
            </a:r>
            <a:r>
              <a:rPr lang="en-GB" dirty="0" smtClean="0"/>
              <a:t>, new knowledge and getting additional information. It involves the identification of a problem and proffering solutions through planned and systematic collection, analysis and interpretation of data.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Hypothesis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should be stated in testable terms</a:t>
            </a:r>
          </a:p>
          <a:p>
            <a:endParaRPr lang="en-GB" dirty="0" smtClean="0"/>
          </a:p>
          <a:p>
            <a:r>
              <a:rPr lang="en-GB" dirty="0" smtClean="0"/>
              <a:t>Conventionally stated as “null hypothesis” – which states that there is no difference b/w groups or no association b/w variables</a:t>
            </a:r>
          </a:p>
          <a:p>
            <a:endParaRPr lang="en-GB" dirty="0" smtClean="0"/>
          </a:p>
          <a:p>
            <a:r>
              <a:rPr lang="en-GB" dirty="0" smtClean="0"/>
              <a:t>Hypothesis may also be stated as a positive declaration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Hypothesis Framing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latin typeface="Times New Roman" pitchFamily="18" charset="0"/>
              </a:rPr>
              <a:t>Ways to Express Hypotheses</a:t>
            </a:r>
            <a:r>
              <a:rPr lang="en-US" dirty="0" smtClean="0">
                <a:latin typeface="Times New Roman" pitchFamily="18" charset="0"/>
              </a:rPr>
              <a:t>:(</a:t>
            </a:r>
            <a:r>
              <a:rPr lang="en-GB" dirty="0" smtClean="0"/>
              <a:t>no association) </a:t>
            </a: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Suggest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No</a:t>
            </a:r>
            <a:r>
              <a:rPr lang="en-US" dirty="0" smtClean="0">
                <a:latin typeface="Times New Roman" pitchFamily="18" charset="0"/>
              </a:rPr>
              <a:t> relationship between specific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	exposure and health-related events…</a:t>
            </a:r>
          </a:p>
          <a:p>
            <a:pPr algn="just"/>
            <a:endParaRPr lang="en-US" dirty="0" smtClean="0">
              <a:latin typeface="Times New Roman" pitchFamily="18" charset="0"/>
            </a:endParaRPr>
          </a:p>
          <a:p>
            <a:pPr algn="just"/>
            <a:r>
              <a:rPr lang="en-US" i="1" dirty="0" smtClean="0">
                <a:latin typeface="Times New Roman" pitchFamily="18" charset="0"/>
              </a:rPr>
              <a:t>A high cholesterol intake is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not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</a:rPr>
              <a:t>associated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</a:rPr>
              <a:t>	with the development (risk) of coronary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</a:rPr>
              <a:t>	heart disease.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Hypothesis Framing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Times New Roman" pitchFamily="18" charset="0"/>
              </a:rPr>
              <a:t>Ways to Express Hypotheses</a:t>
            </a:r>
            <a:r>
              <a:rPr lang="en-US" dirty="0" smtClean="0">
                <a:latin typeface="Times New Roman" pitchFamily="18" charset="0"/>
              </a:rPr>
              <a:t>: (</a:t>
            </a:r>
            <a:r>
              <a:rPr lang="en-GB" dirty="0" smtClean="0"/>
              <a:t>positive declaration</a:t>
            </a:r>
            <a:r>
              <a:rPr lang="en-US" dirty="0" smtClean="0">
                <a:latin typeface="Times New Roman" pitchFamily="18" charset="0"/>
              </a:rPr>
              <a:t>)</a:t>
            </a: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Suggest cause-effect relationship….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</a:rPr>
              <a:t>Cigarette smoking is a </a:t>
            </a:r>
            <a:r>
              <a:rPr lang="en-US" i="1" u="sng" dirty="0" smtClean="0">
                <a:latin typeface="Times New Roman" pitchFamily="18" charset="0"/>
              </a:rPr>
              <a:t>cause</a:t>
            </a:r>
            <a:r>
              <a:rPr lang="en-US" i="1" dirty="0" smtClean="0">
                <a:latin typeface="Times New Roman" pitchFamily="18" charset="0"/>
              </a:rPr>
              <a:t> of lung cancer</a:t>
            </a:r>
          </a:p>
          <a:p>
            <a:endParaRPr lang="en-US" i="1" dirty="0" smtClean="0">
              <a:latin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Research Method &amp;Research  </a:t>
            </a:r>
            <a:r>
              <a:rPr lang="en-US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Methodology and Method are often (incorrectly) used </a:t>
            </a:r>
            <a:r>
              <a:rPr lang="en-US" dirty="0" smtClean="0"/>
              <a:t>interchangeably. </a:t>
            </a:r>
            <a:r>
              <a:rPr lang="en-GB" dirty="0" smtClean="0"/>
              <a:t>Research Method is a step in a Research process or </a:t>
            </a:r>
            <a:r>
              <a:rPr lang="en-US" dirty="0" smtClean="0"/>
              <a:t>Methodology</a:t>
            </a:r>
          </a:p>
          <a:p>
            <a:pPr>
              <a:buFont typeface="Arial"/>
              <a:buChar char="•"/>
              <a:defRPr/>
            </a:pPr>
            <a:r>
              <a:rPr lang="en-US" u="sng" dirty="0" smtClean="0"/>
              <a:t>Methodology</a:t>
            </a:r>
            <a:r>
              <a:rPr lang="en-US" dirty="0" smtClean="0"/>
              <a:t> – the study of the general approach to inquiry in a given field (sciences, arts, law, humanities etc).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Methods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en-US" sz="3500" u="sng" dirty="0" smtClean="0"/>
              <a:t>Method s</a:t>
            </a:r>
            <a:r>
              <a:rPr lang="en-US" sz="3500" dirty="0" smtClean="0"/>
              <a:t>– the specific techniques, tools or procedures applied to achieve a given objective. Here the research or </a:t>
            </a:r>
            <a:r>
              <a:rPr lang="en-US" sz="3500" u="sng" dirty="0" smtClean="0"/>
              <a:t>study design</a:t>
            </a:r>
            <a:r>
              <a:rPr lang="en-US" sz="3500" dirty="0" smtClean="0"/>
              <a:t> is laid out.</a:t>
            </a:r>
          </a:p>
          <a:p>
            <a:pPr>
              <a:buNone/>
              <a:defRPr/>
            </a:pPr>
            <a:r>
              <a:rPr lang="en-US" sz="3500" dirty="0" smtClean="0"/>
              <a:t>	   - Science – involves the Lab, equipment, animals, humans, chemicals, other tools. (Materials/patients and methods)</a:t>
            </a:r>
          </a:p>
          <a:p>
            <a:pPr lvl="1">
              <a:buFont typeface="Arial"/>
              <a:buChar char="–"/>
              <a:defRPr/>
            </a:pPr>
            <a:r>
              <a:rPr lang="en-US" sz="3500" dirty="0" smtClean="0"/>
              <a:t>Research methods in economics include regression analysis, mathematical analysis, operations research, surveys, data gathering, etc.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Methods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choice of a research method depends on:</a:t>
            </a:r>
          </a:p>
          <a:p>
            <a:pPr lvl="1"/>
            <a:r>
              <a:rPr lang="en-US" dirty="0" smtClean="0"/>
              <a:t>Research Questions</a:t>
            </a:r>
          </a:p>
          <a:p>
            <a:pPr lvl="1"/>
            <a:r>
              <a:rPr lang="en-US" dirty="0" smtClean="0"/>
              <a:t>Research Goals</a:t>
            </a:r>
          </a:p>
          <a:p>
            <a:pPr lvl="1"/>
            <a:r>
              <a:rPr lang="en-US" dirty="0" smtClean="0"/>
              <a:t>Researcher Beliefs and Values</a:t>
            </a:r>
          </a:p>
          <a:p>
            <a:pPr lvl="1"/>
            <a:r>
              <a:rPr lang="en-US" dirty="0" smtClean="0"/>
              <a:t>Researcher Skills</a:t>
            </a:r>
          </a:p>
          <a:p>
            <a:pPr lvl="1"/>
            <a:r>
              <a:rPr lang="en-US" dirty="0" smtClean="0"/>
              <a:t>Time and Funds</a:t>
            </a:r>
          </a:p>
          <a:p>
            <a:r>
              <a:rPr lang="en-GB" dirty="0" smtClean="0"/>
              <a:t>A research method shows how the study is designed</a:t>
            </a:r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Methods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method to be used in a study may be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Qualitative – descriptive in nature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US" dirty="0" smtClean="0"/>
              <a:t>Case study, participatory action research , data gathering etc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Quantitative – involves experiments/measurements, observations or </a:t>
            </a:r>
            <a:r>
              <a:rPr lang="en-US" dirty="0" smtClean="0"/>
              <a:t>surveys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US" dirty="0" smtClean="0"/>
              <a:t>Mixed Methods </a:t>
            </a:r>
            <a:r>
              <a:rPr lang="en-GB" dirty="0" smtClean="0"/>
              <a:t>- </a:t>
            </a:r>
            <a:r>
              <a:rPr lang="en-US" dirty="0" smtClean="0"/>
              <a:t>draw from qualitative and quantitative methods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Ethical Considerations In Health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smtClean="0"/>
              <a:t>To protect humans and animals from possible abuses</a:t>
            </a:r>
          </a:p>
          <a:p>
            <a:pPr algn="just"/>
            <a:r>
              <a:rPr lang="en-GB" dirty="0" smtClean="0"/>
              <a:t>Involves use of humans subjects/animals in research and clinical trials</a:t>
            </a:r>
          </a:p>
          <a:p>
            <a:pPr algn="just"/>
            <a:r>
              <a:rPr lang="en-GB" dirty="0" smtClean="0"/>
              <a:t>Use of human subjects makes animal studies clinically useful</a:t>
            </a:r>
          </a:p>
          <a:p>
            <a:pPr algn="just"/>
            <a:r>
              <a:rPr lang="en-GB" dirty="0" smtClean="0"/>
              <a:t>Risk is justified in terms of benefits and contribution to human knowledge</a:t>
            </a:r>
          </a:p>
          <a:p>
            <a:pPr algn="just"/>
            <a:r>
              <a:rPr lang="en-GB" dirty="0" smtClean="0"/>
              <a:t>Aims to improve quality of life</a:t>
            </a:r>
          </a:p>
          <a:p>
            <a:pPr algn="just"/>
            <a:r>
              <a:rPr lang="en-GB" dirty="0" smtClean="0"/>
              <a:t>To prolong life of human</a:t>
            </a:r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Ethical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Respect for the human person</a:t>
            </a:r>
          </a:p>
          <a:p>
            <a:r>
              <a:rPr lang="en-GB" dirty="0" smtClean="0"/>
              <a:t>Ensure no harm to human subjects used</a:t>
            </a:r>
          </a:p>
          <a:p>
            <a:r>
              <a:rPr lang="en-GB" dirty="0" smtClean="0"/>
              <a:t>Maximum benefits and minimum harm</a:t>
            </a:r>
          </a:p>
          <a:p>
            <a:r>
              <a:rPr lang="en-GB" dirty="0" smtClean="0"/>
              <a:t>Ensure justice – equal treatment to all</a:t>
            </a:r>
          </a:p>
          <a:p>
            <a:r>
              <a:rPr lang="en-GB" dirty="0" smtClean="0"/>
              <a:t>Ensure respect for privacy and human dignity</a:t>
            </a:r>
          </a:p>
          <a:p>
            <a:r>
              <a:rPr lang="en-GB" dirty="0" smtClean="0"/>
              <a:t>Informed consent (verbal or written) must be obtained – parents for minors/pregnancy</a:t>
            </a:r>
          </a:p>
          <a:p>
            <a:r>
              <a:rPr lang="en-GB" dirty="0" smtClean="0"/>
              <a:t>Qualified personnel is involved</a:t>
            </a:r>
          </a:p>
          <a:p>
            <a:r>
              <a:rPr lang="en-GB" dirty="0" smtClean="0"/>
              <a:t>Ethical Committee </a:t>
            </a:r>
            <a:r>
              <a:rPr lang="en-GB" u="sng" dirty="0" smtClean="0"/>
              <a:t>Certificate</a:t>
            </a:r>
            <a:r>
              <a:rPr lang="en-GB" dirty="0" smtClean="0"/>
              <a:t> must be obtained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Selection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dependent on some factors:</a:t>
            </a:r>
          </a:p>
          <a:p>
            <a:pPr lvl="1"/>
            <a:r>
              <a:rPr lang="en-US" sz="3200" dirty="0" smtClean="0"/>
              <a:t>Level of precision desired</a:t>
            </a:r>
          </a:p>
          <a:p>
            <a:pPr lvl="1"/>
            <a:r>
              <a:rPr lang="en-US" sz="3200" dirty="0" smtClean="0"/>
              <a:t>Type of study design</a:t>
            </a:r>
          </a:p>
          <a:p>
            <a:pPr lvl="1"/>
            <a:r>
              <a:rPr lang="en-US" sz="3200" dirty="0" smtClean="0"/>
              <a:t>Prevalence of condition from previous studies</a:t>
            </a:r>
          </a:p>
          <a:p>
            <a:pPr lvl="1"/>
            <a:r>
              <a:rPr lang="en-US" sz="3200" dirty="0" smtClean="0"/>
              <a:t>Available time and funds</a:t>
            </a:r>
          </a:p>
          <a:p>
            <a:pPr lvl="1"/>
            <a:r>
              <a:rPr lang="en-US" sz="3200" dirty="0" smtClean="0"/>
              <a:t>Personnel</a:t>
            </a:r>
          </a:p>
          <a:p>
            <a:pPr lvl="1"/>
            <a:r>
              <a:rPr lang="en-US" sz="3200" dirty="0" smtClean="0"/>
              <a:t>Inclusion &amp; exclusion criteria stated</a:t>
            </a:r>
          </a:p>
          <a:p>
            <a:pPr lvl="1">
              <a:buNone/>
            </a:pPr>
            <a:endParaRPr lang="en-US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Areas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Research is obtained in ALL disciplines</a:t>
            </a:r>
          </a:p>
          <a:p>
            <a:r>
              <a:rPr lang="en-GB" dirty="0" smtClean="0"/>
              <a:t>Health research/Medical research</a:t>
            </a:r>
          </a:p>
          <a:p>
            <a:r>
              <a:rPr lang="en-GB" dirty="0" smtClean="0"/>
              <a:t>Research in the Environmental Sciences</a:t>
            </a:r>
          </a:p>
          <a:p>
            <a:r>
              <a:rPr lang="en-GB" dirty="0" smtClean="0"/>
              <a:t>Research in the Social </a:t>
            </a:r>
            <a:r>
              <a:rPr lang="en-GB" dirty="0" smtClean="0"/>
              <a:t>Sciences</a:t>
            </a:r>
          </a:p>
          <a:p>
            <a:r>
              <a:rPr lang="en-GB" dirty="0" smtClean="0"/>
              <a:t>Research in the </a:t>
            </a:r>
            <a:r>
              <a:rPr lang="en-GB" dirty="0" smtClean="0"/>
              <a:t>Natural </a:t>
            </a:r>
            <a:r>
              <a:rPr lang="en-GB" dirty="0" smtClean="0"/>
              <a:t>Sciences</a:t>
            </a:r>
            <a:endParaRPr lang="en-GB" dirty="0" smtClean="0"/>
          </a:p>
          <a:p>
            <a:r>
              <a:rPr lang="en-GB" dirty="0" smtClean="0"/>
              <a:t>Arts</a:t>
            </a:r>
            <a:endParaRPr lang="en-GB" dirty="0" smtClean="0"/>
          </a:p>
          <a:p>
            <a:r>
              <a:rPr lang="en-GB" dirty="0" smtClean="0"/>
              <a:t>Engineering</a:t>
            </a:r>
          </a:p>
          <a:p>
            <a:r>
              <a:rPr lang="en-GB" dirty="0" smtClean="0"/>
              <a:t>Agriculture  </a:t>
            </a:r>
          </a:p>
          <a:p>
            <a:r>
              <a:rPr lang="en-GB" dirty="0" smtClean="0"/>
              <a:t>Multi-disciplinary research   etc</a:t>
            </a:r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dirty="0" smtClean="0"/>
              <a:t>Simple random - </a:t>
            </a:r>
            <a:r>
              <a:rPr lang="en-GB" dirty="0" err="1" smtClean="0"/>
              <a:t>eg</a:t>
            </a:r>
            <a:r>
              <a:rPr lang="en-GB" dirty="0" smtClean="0"/>
              <a:t> lucky dip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Systematic random - </a:t>
            </a:r>
            <a:r>
              <a:rPr lang="en-GB" dirty="0" err="1" smtClean="0"/>
              <a:t>eg</a:t>
            </a:r>
            <a:r>
              <a:rPr lang="en-GB" dirty="0" smtClean="0"/>
              <a:t> even </a:t>
            </a:r>
            <a:r>
              <a:rPr lang="en-GB" dirty="0" err="1" smtClean="0"/>
              <a:t>nos</a:t>
            </a:r>
            <a:r>
              <a:rPr lang="en-GB" dirty="0" smtClean="0"/>
              <a:t>, odd </a:t>
            </a:r>
            <a:r>
              <a:rPr lang="en-GB" dirty="0" err="1" smtClean="0"/>
              <a:t>nos</a:t>
            </a:r>
            <a:r>
              <a:rPr lang="en-GB" dirty="0" smtClean="0"/>
              <a:t> etc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Stratified  random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Cluster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Multi-stage etc			</a:t>
            </a:r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 Estimation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Sample size should be large enough for</a:t>
            </a:r>
          </a:p>
          <a:p>
            <a:pPr>
              <a:buNone/>
            </a:pPr>
            <a:r>
              <a:rPr lang="en-GB" dirty="0" smtClean="0"/>
              <a:t>		 -appropriate analysis</a:t>
            </a:r>
          </a:p>
          <a:p>
            <a:pPr>
              <a:buNone/>
            </a:pPr>
            <a:r>
              <a:rPr lang="en-GB" dirty="0" smtClean="0"/>
              <a:t>	 	 - desired level of accuracy</a:t>
            </a:r>
          </a:p>
          <a:p>
            <a:pPr>
              <a:buNone/>
            </a:pPr>
            <a:r>
              <a:rPr lang="en-GB" dirty="0" smtClean="0"/>
              <a:t>		 - validity of significant tests</a:t>
            </a:r>
          </a:p>
          <a:p>
            <a:pPr>
              <a:buNone/>
            </a:pPr>
            <a:r>
              <a:rPr lang="en-GB" dirty="0" smtClean="0"/>
              <a:t>		- confidence level</a:t>
            </a:r>
          </a:p>
          <a:p>
            <a:r>
              <a:rPr lang="en-GB" dirty="0" smtClean="0"/>
              <a:t> On the basis of the above considerations, the researcher can calculate the sample size needed</a:t>
            </a:r>
          </a:p>
          <a:p>
            <a:r>
              <a:rPr lang="en-GB" dirty="0" smtClean="0"/>
              <a:t>Different formulae are given/used on different settings</a:t>
            </a:r>
            <a:endParaRPr lang="en-GB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 Estimation (</a:t>
            </a:r>
            <a:r>
              <a:rPr lang="en-US" dirty="0" err="1" smtClean="0"/>
              <a:t>eg</a:t>
            </a:r>
            <a:r>
              <a:rPr lang="en-US" dirty="0" smtClean="0"/>
              <a:t> 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12800" dirty="0" smtClean="0">
                <a:latin typeface="Arial" pitchFamily="34" charset="0"/>
                <a:cs typeface="Arial" pitchFamily="34" charset="0"/>
              </a:rPr>
              <a:t>For populations greater than 10,000</a:t>
            </a:r>
          </a:p>
          <a:p>
            <a:pPr>
              <a:buNone/>
            </a:pPr>
            <a:r>
              <a:rPr lang="en-GB" sz="12800" dirty="0" smtClean="0">
                <a:latin typeface="Arial" pitchFamily="34" charset="0"/>
                <a:cs typeface="Arial" pitchFamily="34" charset="0"/>
              </a:rPr>
              <a:t>				 n  =  z</a:t>
            </a:r>
            <a:r>
              <a:rPr lang="en-GB" sz="1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12800" dirty="0" smtClean="0">
                <a:latin typeface="Arial" pitchFamily="34" charset="0"/>
                <a:cs typeface="Arial" pitchFamily="34" charset="0"/>
              </a:rPr>
              <a:t>pq/d</a:t>
            </a:r>
            <a:r>
              <a:rPr lang="en-GB" sz="128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None/>
            </a:pPr>
            <a:r>
              <a:rPr lang="en-GB" baseline="30000" dirty="0" smtClean="0"/>
              <a:t>	</a:t>
            </a:r>
            <a:endParaRPr lang="en-GB" sz="11100" baseline="30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1100" baseline="30000" dirty="0" smtClean="0">
                <a:latin typeface="Arial" pitchFamily="34" charset="0"/>
                <a:cs typeface="Arial" pitchFamily="34" charset="0"/>
              </a:rPr>
              <a:t>	where: n = desired sample size (population greater than 10,000) </a:t>
            </a:r>
          </a:p>
          <a:p>
            <a:pPr algn="just">
              <a:buNone/>
            </a:pPr>
            <a:r>
              <a:rPr lang="en-GB" sz="11100" baseline="30000" dirty="0" smtClean="0">
                <a:latin typeface="Arial" pitchFamily="34" charset="0"/>
                <a:cs typeface="Arial" pitchFamily="34" charset="0"/>
              </a:rPr>
              <a:t>		 z = normal standard deviation usually set at 1.96 (or more simply at 2.0) 	which corresponds to the 95% confidence level</a:t>
            </a:r>
          </a:p>
          <a:p>
            <a:pPr algn="just">
              <a:buNone/>
            </a:pPr>
            <a:r>
              <a:rPr lang="en-GB" sz="11100" baseline="30000" dirty="0" smtClean="0">
                <a:latin typeface="Arial" pitchFamily="34" charset="0"/>
                <a:cs typeface="Arial" pitchFamily="34" charset="0"/>
              </a:rPr>
              <a:t>		p = the proportion in the target population</a:t>
            </a:r>
            <a:r>
              <a:rPr lang="en-GB" sz="1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1100" baseline="30000" dirty="0" smtClean="0">
                <a:latin typeface="Arial" pitchFamily="34" charset="0"/>
                <a:cs typeface="Arial" pitchFamily="34" charset="0"/>
              </a:rPr>
              <a:t>estimated to have a particular characteristic. If there is no reasonable estimate, then use 50% (</a:t>
            </a:r>
            <a:r>
              <a:rPr lang="en-GB" sz="11100" baseline="30000" dirty="0" err="1" smtClean="0">
                <a:latin typeface="Arial" pitchFamily="34" charset="0"/>
                <a:cs typeface="Arial" pitchFamily="34" charset="0"/>
              </a:rPr>
              <a:t>ie</a:t>
            </a:r>
            <a:r>
              <a:rPr lang="en-GB" sz="11100" baseline="30000" dirty="0" smtClean="0">
                <a:latin typeface="Arial" pitchFamily="34" charset="0"/>
                <a:cs typeface="Arial" pitchFamily="34" charset="0"/>
              </a:rPr>
              <a:t> 0.50)</a:t>
            </a:r>
          </a:p>
          <a:p>
            <a:pPr algn="just">
              <a:buNone/>
            </a:pPr>
            <a:r>
              <a:rPr lang="en-GB" sz="11100" baseline="30000" dirty="0" smtClean="0">
                <a:latin typeface="Arial" pitchFamily="34" charset="0"/>
                <a:cs typeface="Arial" pitchFamily="34" charset="0"/>
              </a:rPr>
              <a:t>		q = 1.0 - p</a:t>
            </a:r>
          </a:p>
          <a:p>
            <a:pPr algn="just">
              <a:buNone/>
            </a:pPr>
            <a:r>
              <a:rPr lang="en-GB" sz="11100" baseline="30000" dirty="0" smtClean="0">
                <a:latin typeface="Arial" pitchFamily="34" charset="0"/>
                <a:cs typeface="Arial" pitchFamily="34" charset="0"/>
              </a:rPr>
              <a:t> 		d = degree of accuracy desired ,usually at 0.05 or occasionally at 0.02</a:t>
            </a:r>
          </a:p>
          <a:p>
            <a:pPr algn="just">
              <a:buNone/>
            </a:pPr>
            <a:endParaRPr lang="en-GB" baseline="30000" dirty="0" smtClean="0"/>
          </a:p>
          <a:p>
            <a:pPr>
              <a:buNone/>
            </a:pPr>
            <a:endParaRPr lang="en-GB" baseline="30000" dirty="0" smtClean="0"/>
          </a:p>
          <a:p>
            <a:pPr>
              <a:buNone/>
            </a:pPr>
            <a:r>
              <a:rPr lang="en-GB" baseline="30000" dirty="0" smtClean="0"/>
              <a:t>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 Estimation (</a:t>
            </a:r>
            <a:r>
              <a:rPr lang="en-US" dirty="0" err="1" smtClean="0"/>
              <a:t>eg</a:t>
            </a:r>
            <a:r>
              <a:rPr lang="en-US" dirty="0" smtClean="0"/>
              <a:t> 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For populations less than 10,000</a:t>
            </a:r>
          </a:p>
          <a:p>
            <a:pPr lvl="5"/>
            <a:endParaRPr lang="en-GB" sz="3200" dirty="0" smtClean="0"/>
          </a:p>
          <a:p>
            <a:pPr lvl="5">
              <a:buNone/>
            </a:pPr>
            <a:r>
              <a:rPr lang="en-GB" sz="3200" i="1" dirty="0" err="1" smtClean="0"/>
              <a:t>nf</a:t>
            </a:r>
            <a:r>
              <a:rPr lang="en-GB" sz="3200" i="1" dirty="0" smtClean="0"/>
              <a:t> </a:t>
            </a:r>
            <a:r>
              <a:rPr lang="en-GB" sz="3200" dirty="0" smtClean="0"/>
              <a:t>  =   n/1+(n)/(N)</a:t>
            </a:r>
          </a:p>
          <a:p>
            <a:endParaRPr lang="en-GB" dirty="0" smtClean="0"/>
          </a:p>
          <a:p>
            <a:r>
              <a:rPr lang="en-GB" dirty="0" smtClean="0"/>
              <a:t>Where:	</a:t>
            </a:r>
          </a:p>
          <a:p>
            <a:pPr lvl="3"/>
            <a:r>
              <a:rPr lang="en-GB" i="1" dirty="0" err="1" smtClean="0"/>
              <a:t>nf</a:t>
            </a:r>
            <a:r>
              <a:rPr lang="en-GB" i="1" dirty="0" smtClean="0"/>
              <a:t> </a:t>
            </a:r>
            <a:r>
              <a:rPr lang="en-GB" dirty="0" smtClean="0"/>
              <a:t>  =   the desired sample size when population is less than 		1,000</a:t>
            </a:r>
          </a:p>
          <a:p>
            <a:pPr lvl="3"/>
            <a:r>
              <a:rPr lang="en-GB" dirty="0" smtClean="0"/>
              <a:t>n   =  the desired sample size when population is more than 		1,000</a:t>
            </a:r>
          </a:p>
          <a:p>
            <a:pPr lvl="3"/>
            <a:r>
              <a:rPr lang="en-GB" dirty="0" smtClean="0"/>
              <a:t> N   =   the estimate of the population size </a:t>
            </a:r>
            <a:br>
              <a:rPr lang="en-GB" dirty="0" smtClean="0"/>
            </a:br>
            <a:r>
              <a:rPr lang="en-GB" dirty="0" smtClean="0"/>
              <a:t>	</a:t>
            </a:r>
          </a:p>
          <a:p>
            <a:pPr lvl="5">
              <a:buNone/>
            </a:pPr>
            <a:r>
              <a:rPr lang="en-GB" dirty="0" smtClean="0"/>
              <a:t>													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 Estimation (</a:t>
            </a:r>
            <a:r>
              <a:rPr lang="en-US" dirty="0" err="1" smtClean="0"/>
              <a:t>eg</a:t>
            </a:r>
            <a:r>
              <a:rPr lang="en-US" dirty="0" smtClean="0"/>
              <a:t> 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5800" dirty="0" smtClean="0"/>
              <a:t>Sample size for comparison groups (</a:t>
            </a:r>
            <a:r>
              <a:rPr lang="en-GB" sz="5800" dirty="0" err="1" smtClean="0"/>
              <a:t>eg</a:t>
            </a:r>
            <a:r>
              <a:rPr lang="en-GB" sz="5800" dirty="0" smtClean="0"/>
              <a:t> test and control)</a:t>
            </a:r>
          </a:p>
          <a:p>
            <a:pPr lvl="4">
              <a:buNone/>
            </a:pPr>
            <a:r>
              <a:rPr lang="en-GB" sz="8000" dirty="0" smtClean="0"/>
              <a:t>n   =   2z</a:t>
            </a:r>
            <a:r>
              <a:rPr lang="en-GB" sz="8000" baseline="30000" dirty="0" smtClean="0"/>
              <a:t>2</a:t>
            </a:r>
            <a:r>
              <a:rPr lang="en-GB" sz="8000" dirty="0" smtClean="0"/>
              <a:t>pq/d</a:t>
            </a:r>
            <a:r>
              <a:rPr lang="en-GB" sz="8000" baseline="30000" dirty="0" smtClean="0"/>
              <a:t>2</a:t>
            </a:r>
            <a:endParaRPr lang="en-GB" sz="8000" dirty="0" smtClean="0"/>
          </a:p>
          <a:p>
            <a:pPr>
              <a:buNone/>
            </a:pPr>
            <a:r>
              <a:rPr lang="en-GB" sz="5800" dirty="0" smtClean="0"/>
              <a:t>	where:</a:t>
            </a:r>
            <a:endParaRPr lang="en-GB" sz="5100" dirty="0" smtClean="0"/>
          </a:p>
          <a:p>
            <a:pPr>
              <a:buNone/>
            </a:pPr>
            <a:r>
              <a:rPr lang="en-GB" sz="5100" dirty="0" smtClean="0"/>
              <a:t>   	n  =  desired sample size for comparison groups (equal in test and control groups)</a:t>
            </a:r>
          </a:p>
          <a:p>
            <a:pPr>
              <a:buNone/>
            </a:pPr>
            <a:r>
              <a:rPr lang="en-GB" sz="5100" dirty="0" smtClean="0"/>
              <a:t>	z  =  normal standard deviation usually set at 1.96 (or more simply at 2.0) which corresponds to the 95% confidence level</a:t>
            </a:r>
          </a:p>
          <a:p>
            <a:pPr>
              <a:buNone/>
            </a:pPr>
            <a:r>
              <a:rPr lang="en-GB" sz="5100" dirty="0" smtClean="0"/>
              <a:t>	p  =  the proportion in the target population estimated to have a particular characteristic. If there is no reasonable estimate, then use 50% (</a:t>
            </a:r>
            <a:r>
              <a:rPr lang="en-GB" sz="5100" dirty="0" err="1" smtClean="0"/>
              <a:t>ie</a:t>
            </a:r>
            <a:r>
              <a:rPr lang="en-GB" sz="5100" dirty="0" smtClean="0"/>
              <a:t> 0.50)</a:t>
            </a:r>
          </a:p>
          <a:p>
            <a:pPr>
              <a:buNone/>
            </a:pPr>
            <a:r>
              <a:rPr lang="en-GB" sz="5100" dirty="0" smtClean="0"/>
              <a:t>	q  =  1 – p</a:t>
            </a:r>
          </a:p>
          <a:p>
            <a:pPr>
              <a:buNone/>
            </a:pPr>
            <a:endParaRPr lang="en-GB" sz="5100" dirty="0" smtClean="0"/>
          </a:p>
          <a:p>
            <a:pPr>
              <a:buNone/>
            </a:pPr>
            <a:r>
              <a:rPr lang="en-GB" sz="5100" dirty="0" smtClean="0"/>
              <a:t>	If you cannot assume equal sub-sample sizes or if the sizes of the populations from which the samples are drawn are much less than 1,000, the procedure for sample size estimation may become more complicated. </a:t>
            </a:r>
          </a:p>
          <a:p>
            <a:pPr>
              <a:buNone/>
            </a:pPr>
            <a:r>
              <a:rPr lang="en-GB" sz="5100" dirty="0" smtClean="0"/>
              <a:t>	In such and other cases, please consult a statistician.</a:t>
            </a:r>
          </a:p>
          <a:p>
            <a:endParaRPr lang="en-GB" baseline="30000" dirty="0" smtClean="0"/>
          </a:p>
          <a:p>
            <a:pPr lvl="4"/>
            <a:endParaRPr lang="en-GB" baseline="30000" dirty="0" smtClean="0"/>
          </a:p>
          <a:p>
            <a:pPr lvl="4"/>
            <a:endParaRPr lang="en-GB" baseline="30000" dirty="0" smtClean="0"/>
          </a:p>
          <a:p>
            <a:pPr lvl="4">
              <a:buNone/>
            </a:pPr>
            <a:endParaRPr lang="en-GB" dirty="0" smtClean="0"/>
          </a:p>
          <a:p>
            <a:pPr lvl="4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 Estimation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sz="4000" dirty="0" smtClean="0"/>
          </a:p>
          <a:p>
            <a:r>
              <a:rPr lang="en-GB" sz="4000" dirty="0" smtClean="0"/>
              <a:t>In all, a large sample size will yield more accurate results but may be more costly than a smaller sample size.</a:t>
            </a:r>
            <a:endParaRPr lang="en-GB" sz="4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Method - Probability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Simple Random – Table of Random numbers, Basket method</a:t>
            </a:r>
          </a:p>
          <a:p>
            <a:pPr lvl="1"/>
            <a:r>
              <a:rPr lang="en-US" dirty="0" smtClean="0"/>
              <a:t>Systematic method – may be random but systematic</a:t>
            </a:r>
          </a:p>
          <a:p>
            <a:pPr lvl="1"/>
            <a:r>
              <a:rPr lang="en-US" dirty="0" smtClean="0"/>
              <a:t>Stratified method – stratification by characteristics b4 selection</a:t>
            </a:r>
          </a:p>
          <a:p>
            <a:pPr lvl="1"/>
            <a:r>
              <a:rPr lang="en-US" dirty="0" smtClean="0"/>
              <a:t>Multistage method – for large scale surveys. Selection done in stages</a:t>
            </a:r>
          </a:p>
          <a:p>
            <a:pPr lvl="1"/>
            <a:r>
              <a:rPr lang="en-US" dirty="0" smtClean="0"/>
              <a:t>Cluster method – population first divided into heterogeneous clusters </a:t>
            </a:r>
            <a:r>
              <a:rPr lang="en-US" dirty="0" err="1" smtClean="0"/>
              <a:t>eg</a:t>
            </a:r>
            <a:r>
              <a:rPr lang="en-US" dirty="0" smtClean="0"/>
              <a:t> families, villages, tribes, level of education etc</a:t>
            </a:r>
          </a:p>
          <a:p>
            <a:pPr lvl="1"/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Method - Non-Probability method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(not based on known probabilities)</a:t>
            </a:r>
          </a:p>
          <a:p>
            <a:pPr lvl="1"/>
            <a:r>
              <a:rPr lang="en-US" dirty="0" smtClean="0"/>
              <a:t>Convenience (also haphazard/accidental)</a:t>
            </a:r>
          </a:p>
          <a:p>
            <a:pPr lvl="1"/>
            <a:r>
              <a:rPr lang="en-US" dirty="0" smtClean="0"/>
              <a:t>Quota –  pre-determined </a:t>
            </a:r>
            <a:r>
              <a:rPr lang="en-US" dirty="0" err="1" smtClean="0"/>
              <a:t>eg</a:t>
            </a:r>
            <a:r>
              <a:rPr lang="en-US" dirty="0" smtClean="0"/>
              <a:t> based on sex, age, ethnic group etc</a:t>
            </a:r>
          </a:p>
          <a:p>
            <a:pPr lvl="1"/>
            <a:r>
              <a:rPr lang="en-US" dirty="0" err="1" smtClean="0"/>
              <a:t>Judgemental</a:t>
            </a:r>
            <a:r>
              <a:rPr lang="en-US" dirty="0" smtClean="0"/>
              <a:t> (also purposive – investigator believes or presumes that samples are good representation of population for study) </a:t>
            </a:r>
            <a:r>
              <a:rPr lang="en-US" dirty="0" err="1" smtClean="0"/>
              <a:t>eg</a:t>
            </a:r>
            <a:r>
              <a:rPr lang="en-US" dirty="0" smtClean="0"/>
              <a:t> some states as representation of Nigerian population</a:t>
            </a:r>
          </a:p>
          <a:p>
            <a:pPr lvl="1"/>
            <a:r>
              <a:rPr lang="en-US" dirty="0" smtClean="0"/>
              <a:t>Snowball - Data is collected from a small group of people with same the characteristics. This group then assists to identify other people like them. This continues in turns, until the required sample size is attained.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2 major types</a:t>
            </a:r>
          </a:p>
          <a:p>
            <a:pPr lvl="1"/>
            <a:r>
              <a:rPr lang="en-GB" dirty="0" smtClean="0"/>
              <a:t>Quantitative data</a:t>
            </a:r>
          </a:p>
          <a:p>
            <a:pPr lvl="1"/>
            <a:r>
              <a:rPr lang="en-GB" dirty="0" smtClean="0"/>
              <a:t>Qualitative data</a:t>
            </a:r>
          </a:p>
          <a:p>
            <a:pPr lvl="1"/>
            <a:r>
              <a:rPr lang="en-GB" dirty="0" smtClean="0"/>
              <a:t> study design determines mode of data collection</a:t>
            </a:r>
          </a:p>
          <a:p>
            <a:pPr lvl="1"/>
            <a:r>
              <a:rPr lang="en-GB" dirty="0" smtClean="0"/>
              <a:t>based on variables to be measured</a:t>
            </a:r>
            <a:endParaRPr lang="en-GB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Quantitative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Obtained from measures of quantity or frequency</a:t>
            </a:r>
          </a:p>
          <a:p>
            <a:r>
              <a:rPr lang="en-GB" dirty="0" smtClean="0"/>
              <a:t>Obtainable from: </a:t>
            </a:r>
          </a:p>
          <a:p>
            <a:pPr>
              <a:buNone/>
            </a:pPr>
            <a:r>
              <a:rPr lang="en-GB" dirty="0" smtClean="0"/>
              <a:t>		questionnaires</a:t>
            </a:r>
          </a:p>
          <a:p>
            <a:pPr>
              <a:buNone/>
            </a:pPr>
            <a:r>
              <a:rPr lang="en-GB" dirty="0" smtClean="0"/>
              <a:t>		 interviews</a:t>
            </a:r>
          </a:p>
          <a:p>
            <a:pPr>
              <a:buNone/>
            </a:pPr>
            <a:r>
              <a:rPr lang="en-GB" dirty="0" smtClean="0"/>
              <a:t>		experimental results</a:t>
            </a:r>
          </a:p>
          <a:p>
            <a:pPr>
              <a:buNone/>
            </a:pPr>
            <a:r>
              <a:rPr lang="en-GB" dirty="0" smtClean="0"/>
              <a:t>		observations, </a:t>
            </a:r>
          </a:p>
          <a:p>
            <a:pPr>
              <a:buNone/>
            </a:pPr>
            <a:r>
              <a:rPr lang="en-GB" dirty="0" smtClean="0"/>
              <a:t>		diaries etc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Process of Research (Major Steps)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process is initiated with a </a:t>
            </a:r>
            <a:r>
              <a:rPr lang="en-US" u="sng" dirty="0" smtClean="0"/>
              <a:t>question or problem </a:t>
            </a:r>
            <a:r>
              <a:rPr lang="en-US" dirty="0" smtClean="0"/>
              <a:t>(</a:t>
            </a:r>
            <a:r>
              <a:rPr lang="en-US" b="1" dirty="0" smtClean="0"/>
              <a:t>step 1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Next, </a:t>
            </a:r>
            <a:r>
              <a:rPr lang="en-US" u="sng" dirty="0" smtClean="0"/>
              <a:t>goals and objectives </a:t>
            </a:r>
            <a:r>
              <a:rPr lang="en-US" dirty="0" smtClean="0"/>
              <a:t>are formulated to deal with the question or problem (</a:t>
            </a:r>
            <a:r>
              <a:rPr lang="en-US" b="1" dirty="0" smtClean="0"/>
              <a:t>step 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Then the </a:t>
            </a:r>
            <a:r>
              <a:rPr lang="en-US" u="sng" dirty="0" smtClean="0"/>
              <a:t>research design </a:t>
            </a:r>
            <a:r>
              <a:rPr lang="en-US" dirty="0" smtClean="0"/>
              <a:t>is developed to achieve the objectives (</a:t>
            </a:r>
            <a:r>
              <a:rPr lang="en-US" b="1" dirty="0" smtClean="0"/>
              <a:t>step 3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Results</a:t>
            </a:r>
            <a:r>
              <a:rPr lang="en-US" dirty="0" smtClean="0"/>
              <a:t> are generated by conducting the research using specific methods (</a:t>
            </a:r>
            <a:r>
              <a:rPr lang="en-US" b="1" dirty="0" smtClean="0"/>
              <a:t>step 4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Interpretation and analysis </a:t>
            </a:r>
            <a:r>
              <a:rPr lang="en-US" dirty="0" smtClean="0"/>
              <a:t>of results follow (</a:t>
            </a:r>
            <a:r>
              <a:rPr lang="en-US" b="1" dirty="0" smtClean="0"/>
              <a:t>step 5)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12800" dirty="0" smtClean="0"/>
              <a:t>Collected from social surveys</a:t>
            </a:r>
          </a:p>
          <a:p>
            <a:r>
              <a:rPr lang="en-GB" sz="12800" dirty="0" smtClean="0"/>
              <a:t>Recorded in prose form</a:t>
            </a:r>
          </a:p>
          <a:p>
            <a:r>
              <a:rPr lang="en-GB" sz="12800" dirty="0" smtClean="0"/>
              <a:t>Obtained from: </a:t>
            </a:r>
          </a:p>
          <a:p>
            <a:pPr>
              <a:buFont typeface="Wingdings" pitchFamily="2" charset="2"/>
              <a:buChar char="ü"/>
            </a:pPr>
            <a:r>
              <a:rPr lang="en-GB" sz="12800" dirty="0" smtClean="0"/>
              <a:t>group interviews</a:t>
            </a:r>
          </a:p>
          <a:p>
            <a:pPr>
              <a:buFont typeface="Wingdings" pitchFamily="2" charset="2"/>
              <a:buChar char="ü"/>
            </a:pPr>
            <a:r>
              <a:rPr lang="en-GB" sz="12800" dirty="0" smtClean="0"/>
              <a:t>focus group discussions (FGDs)</a:t>
            </a:r>
          </a:p>
          <a:p>
            <a:pPr>
              <a:buFont typeface="Wingdings" pitchFamily="2" charset="2"/>
              <a:buChar char="ü"/>
            </a:pPr>
            <a:r>
              <a:rPr lang="en-GB" sz="12800" dirty="0" smtClean="0"/>
              <a:t>telephone interviews</a:t>
            </a:r>
          </a:p>
          <a:p>
            <a:pPr>
              <a:buFont typeface="Wingdings" pitchFamily="2" charset="2"/>
              <a:buChar char="ü"/>
            </a:pPr>
            <a:r>
              <a:rPr lang="en-GB" sz="12800" dirty="0" smtClean="0"/>
              <a:t>face to face interviews </a:t>
            </a:r>
          </a:p>
          <a:p>
            <a:pPr>
              <a:buFont typeface="Wingdings" pitchFamily="2" charset="2"/>
              <a:buChar char="ü"/>
            </a:pPr>
            <a:r>
              <a:rPr lang="en-GB" sz="12800" dirty="0" smtClean="0"/>
              <a:t>In-depth and key informant interviews  etc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</a:t>
            </a:r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</a:t>
            </a:r>
          </a:p>
          <a:p>
            <a:pPr>
              <a:buNone/>
            </a:pPr>
            <a:r>
              <a:rPr lang="en-GB" dirty="0" smtClean="0"/>
              <a:t>		</a:t>
            </a:r>
            <a:endParaRPr lang="en-GB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pPr lvl="3"/>
            <a:r>
              <a:rPr lang="en-GB" sz="3200" dirty="0" smtClean="0">
                <a:solidFill>
                  <a:srgbClr val="FF0000"/>
                </a:solidFill>
              </a:rPr>
              <a:t>PROFESSOR  AGUWA  E.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Major findings in the research are outlined and discussed</a:t>
            </a:r>
          </a:p>
          <a:p>
            <a:r>
              <a:rPr lang="en-GB" dirty="0" smtClean="0"/>
              <a:t>May also mention findings from other related studies</a:t>
            </a:r>
          </a:p>
          <a:p>
            <a:r>
              <a:rPr lang="en-GB" dirty="0" smtClean="0"/>
              <a:t>References and comparisons are made to past knowledge and reports</a:t>
            </a:r>
          </a:p>
          <a:p>
            <a:r>
              <a:rPr lang="en-GB" dirty="0" smtClean="0"/>
              <a:t>Inferences are also drawn from the results/data</a:t>
            </a:r>
          </a:p>
          <a:p>
            <a:r>
              <a:rPr lang="en-GB" dirty="0" smtClean="0"/>
              <a:t>Major contributions to knowledge are stated</a:t>
            </a:r>
          </a:p>
          <a:p>
            <a:r>
              <a:rPr lang="en-GB" dirty="0" smtClean="0"/>
              <a:t>Limitations of the study may also be discussed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Conclusions/Recommendations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findings in relation to the research questions and/or objectives are summarized as conclusion</a:t>
            </a:r>
          </a:p>
          <a:p>
            <a:r>
              <a:rPr lang="en-GB" dirty="0" smtClean="0"/>
              <a:t>Recommendations are made based on research results/data and the problem the research project is addressing</a:t>
            </a:r>
          </a:p>
          <a:p>
            <a:r>
              <a:rPr lang="en-GB" dirty="0" smtClean="0"/>
              <a:t>Recommendations should follow logically from the discussion of the findings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There are different reference styles</a:t>
            </a:r>
          </a:p>
          <a:p>
            <a:pPr lvl="1"/>
            <a:r>
              <a:rPr lang="en-GB" dirty="0" smtClean="0"/>
              <a:t>The Vancouver system</a:t>
            </a:r>
          </a:p>
          <a:p>
            <a:pPr lvl="1"/>
            <a:r>
              <a:rPr lang="en-GB" dirty="0" smtClean="0"/>
              <a:t>Harvard system</a:t>
            </a:r>
          </a:p>
          <a:p>
            <a:pPr lvl="1"/>
            <a:r>
              <a:rPr lang="en-GB" dirty="0" smtClean="0"/>
              <a:t>American Psychological Association (APA) system</a:t>
            </a:r>
          </a:p>
          <a:p>
            <a:pPr lvl="1"/>
            <a:r>
              <a:rPr lang="en-GB" dirty="0" smtClean="0"/>
              <a:t>American Chemical Society (ACS) style</a:t>
            </a:r>
          </a:p>
          <a:p>
            <a:pPr lvl="1"/>
            <a:r>
              <a:rPr lang="en-GB" dirty="0" smtClean="0"/>
              <a:t>American Mathematical Society (AMS) style etc</a:t>
            </a:r>
          </a:p>
          <a:p>
            <a:pPr lvl="1"/>
            <a:r>
              <a:rPr lang="en-GB" dirty="0" smtClean="0"/>
              <a:t>Institute of Electrical &amp;Electronics Engineers (IEEE) system</a:t>
            </a:r>
          </a:p>
          <a:p>
            <a:pPr lvl="1">
              <a:buNone/>
            </a:pPr>
            <a:r>
              <a:rPr lang="en-GB" dirty="0" smtClean="0"/>
              <a:t>The </a:t>
            </a:r>
            <a:r>
              <a:rPr lang="en-GB" u="sng" dirty="0" smtClean="0">
                <a:hlinkClick r:id="rId2" tooltip="Vancouver system"/>
              </a:rPr>
              <a:t>Vancouver system</a:t>
            </a:r>
            <a:r>
              <a:rPr lang="en-GB" dirty="0" smtClean="0"/>
              <a:t>, recommended by the </a:t>
            </a:r>
            <a:r>
              <a:rPr lang="en-GB" u="sng" dirty="0" smtClean="0">
                <a:hlinkClick r:id="rId3" tooltip="Council of Science Editors"/>
              </a:rPr>
              <a:t>Council of Science Editors</a:t>
            </a:r>
            <a:r>
              <a:rPr lang="en-GB" dirty="0" smtClean="0"/>
              <a:t> (CSE), is used in medical and scientific papers and research.</a:t>
            </a:r>
          </a:p>
          <a:p>
            <a:pPr lvl="1">
              <a:buNone/>
            </a:pPr>
            <a:r>
              <a:rPr lang="en-GB" dirty="0" smtClean="0"/>
              <a:t>Style may vary from institutions, faculties, departments etc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Journal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If authors’ names are used in the text, followed by year of publication in brackets (</a:t>
            </a:r>
            <a:r>
              <a:rPr lang="en-GB" dirty="0" err="1" smtClean="0"/>
              <a:t>eg</a:t>
            </a:r>
            <a:r>
              <a:rPr lang="en-GB" dirty="0" smtClean="0"/>
              <a:t>. </a:t>
            </a:r>
            <a:r>
              <a:rPr lang="en-GB" dirty="0" err="1" smtClean="0"/>
              <a:t>Ejezie</a:t>
            </a:r>
            <a:r>
              <a:rPr lang="en-GB" dirty="0" smtClean="0"/>
              <a:t>, 2011); (</a:t>
            </a:r>
            <a:r>
              <a:rPr lang="en-GB" dirty="0" err="1" smtClean="0"/>
              <a:t>Onyekwelu</a:t>
            </a:r>
            <a:r>
              <a:rPr lang="en-GB" dirty="0" smtClean="0"/>
              <a:t>, </a:t>
            </a:r>
            <a:r>
              <a:rPr lang="en-GB" i="1" dirty="0" smtClean="0"/>
              <a:t>et al</a:t>
            </a:r>
            <a:r>
              <a:rPr lang="en-GB" dirty="0" smtClean="0"/>
              <a:t> 2017) – the references should be listed in alphabetical order by authors’ last names.</a:t>
            </a:r>
          </a:p>
          <a:p>
            <a:endParaRPr lang="en-GB" dirty="0" smtClean="0"/>
          </a:p>
          <a:p>
            <a:pPr lvl="0"/>
            <a:r>
              <a:rPr lang="en-GB" dirty="0" err="1" smtClean="0"/>
              <a:t>Ejezie</a:t>
            </a:r>
            <a:r>
              <a:rPr lang="en-GB" dirty="0" smtClean="0"/>
              <a:t> F.E, </a:t>
            </a:r>
            <a:r>
              <a:rPr lang="en-GB" dirty="0" err="1" smtClean="0"/>
              <a:t>Nwagha</a:t>
            </a:r>
            <a:r>
              <a:rPr lang="en-GB" dirty="0" smtClean="0"/>
              <a:t> U.I. Zinc concentrations during pregnancy and lactation in Enugu, South-East Nigeria. Annals of Medical and Health Sciences Research. 2011. 1(1): 69-76.</a:t>
            </a:r>
          </a:p>
          <a:p>
            <a:pPr lvl="0"/>
            <a:endParaRPr lang="en-GB" dirty="0" smtClean="0"/>
          </a:p>
          <a:p>
            <a:r>
              <a:rPr lang="en-US" dirty="0" err="1" smtClean="0"/>
              <a:t>Onyekwelu</a:t>
            </a:r>
            <a:r>
              <a:rPr lang="en-US" dirty="0" smtClean="0"/>
              <a:t> ,K .C., </a:t>
            </a:r>
            <a:r>
              <a:rPr lang="en-US" dirty="0" err="1" smtClean="0"/>
              <a:t>Ejezie</a:t>
            </a:r>
            <a:r>
              <a:rPr lang="en-US" dirty="0" smtClean="0"/>
              <a:t>, F.E., </a:t>
            </a:r>
            <a:r>
              <a:rPr lang="en-US" dirty="0" err="1" smtClean="0"/>
              <a:t>Eze</a:t>
            </a:r>
            <a:r>
              <a:rPr lang="en-US" dirty="0" smtClean="0"/>
              <a:t>, A.A., </a:t>
            </a:r>
            <a:r>
              <a:rPr lang="en-US" dirty="0" err="1" smtClean="0"/>
              <a:t>Ikekpeazu</a:t>
            </a:r>
            <a:r>
              <a:rPr lang="en-US" dirty="0" smtClean="0"/>
              <a:t> , J.E., Isaac ,C., </a:t>
            </a:r>
            <a:r>
              <a:rPr lang="en-US" dirty="0" err="1" smtClean="0"/>
              <a:t>Ibegbu</a:t>
            </a:r>
            <a:r>
              <a:rPr lang="en-US" dirty="0" smtClean="0"/>
              <a:t> , D.M., </a:t>
            </a:r>
            <a:r>
              <a:rPr lang="en-US" dirty="0" err="1" smtClean="0"/>
              <a:t>Ogbunude</a:t>
            </a:r>
            <a:r>
              <a:rPr lang="en-US" dirty="0" smtClean="0"/>
              <a:t> ,P.O.J. Molecular Identification of Trypanosomes in Tsetse Flies trapped from </a:t>
            </a:r>
            <a:r>
              <a:rPr lang="en-US" dirty="0" err="1" smtClean="0"/>
              <a:t>Onicha</a:t>
            </a:r>
            <a:r>
              <a:rPr lang="en-US" dirty="0" smtClean="0"/>
              <a:t> </a:t>
            </a:r>
            <a:r>
              <a:rPr lang="en-US" dirty="0" err="1" smtClean="0"/>
              <a:t>Ugbo</a:t>
            </a:r>
            <a:r>
              <a:rPr lang="en-US" dirty="0" smtClean="0"/>
              <a:t> in Delta State of Nigeria. Biomedical Research .2017. 28(12): 5463 – 5467.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Any style used must be consistent</a:t>
            </a:r>
            <a:endParaRPr lang="en-GB" dirty="0" smtClean="0">
              <a:solidFill>
                <a:srgbClr val="FF0000"/>
              </a:solidFill>
            </a:endParaRPr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Book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Ejezie</a:t>
            </a:r>
            <a:r>
              <a:rPr lang="en-GB" dirty="0" smtClean="0"/>
              <a:t>, F.E. &amp; </a:t>
            </a:r>
            <a:r>
              <a:rPr lang="en-GB" dirty="0" err="1" smtClean="0"/>
              <a:t>Ikekpeazu</a:t>
            </a:r>
            <a:r>
              <a:rPr lang="en-GB" dirty="0" smtClean="0"/>
              <a:t>, J.E. (2017). Fundamentals of Metabolism. (2</a:t>
            </a:r>
            <a:r>
              <a:rPr lang="en-GB" baseline="30000" dirty="0" smtClean="0"/>
              <a:t>nd</a:t>
            </a:r>
            <a:r>
              <a:rPr lang="en-GB" dirty="0" smtClean="0"/>
              <a:t> edition). Enugu. </a:t>
            </a:r>
            <a:r>
              <a:rPr lang="en-GB" dirty="0" err="1" smtClean="0"/>
              <a:t>Ezu</a:t>
            </a:r>
            <a:r>
              <a:rPr lang="en-GB" dirty="0" smtClean="0"/>
              <a:t> Books Ltd. pp 150-163.</a:t>
            </a:r>
          </a:p>
          <a:p>
            <a:r>
              <a:rPr lang="en-GB" dirty="0" err="1" smtClean="0"/>
              <a:t>Pegrum</a:t>
            </a:r>
            <a:r>
              <a:rPr lang="en-GB" dirty="0" smtClean="0"/>
              <a:t>, M. (2009).From blogs to bombs: The future of electronic technologies in education. Crawley, W.A: UWA Publishing. pp 78 – 82.</a:t>
            </a:r>
            <a:endParaRPr lang="en-GB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(Website)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Citing a general website article with an author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Author, A. (Year of Publication). Article title. Retrieved from URL, date retrieved.</a:t>
            </a:r>
          </a:p>
          <a:p>
            <a:r>
              <a:rPr lang="en-GB" dirty="0" smtClean="0"/>
              <a:t>Australian Environmental Society (2007). Improve indigenous housing now, government told.. </a:t>
            </a:r>
            <a:r>
              <a:rPr lang="en-GB" dirty="0" smtClean="0">
                <a:hlinkClick r:id="rId2"/>
              </a:rPr>
              <a:t>http://www.architecture.com.au/i-cms?page=10220</a:t>
            </a:r>
            <a:r>
              <a:rPr lang="en-GB" dirty="0" smtClean="0"/>
              <a:t>  (retrieved 20</a:t>
            </a:r>
            <a:r>
              <a:rPr lang="en-GB" baseline="30000" dirty="0" smtClean="0"/>
              <a:t>th</a:t>
            </a:r>
            <a:r>
              <a:rPr lang="en-GB" dirty="0" smtClean="0"/>
              <a:t> Sept. 2007).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For additional information and contains:</a:t>
            </a:r>
          </a:p>
          <a:p>
            <a:pPr lvl="1"/>
            <a:r>
              <a:rPr lang="en-GB" dirty="0" smtClean="0"/>
              <a:t>Raw data</a:t>
            </a:r>
          </a:p>
          <a:p>
            <a:pPr lvl="1"/>
            <a:r>
              <a:rPr lang="en-GB" dirty="0" smtClean="0"/>
              <a:t>Relevant tables/graphs used in the project design</a:t>
            </a:r>
          </a:p>
          <a:p>
            <a:pPr lvl="1"/>
            <a:r>
              <a:rPr lang="en-GB" dirty="0" smtClean="0"/>
              <a:t>Relevant pictures  - </a:t>
            </a:r>
            <a:r>
              <a:rPr lang="en-GB" dirty="0" err="1" smtClean="0"/>
              <a:t>eg</a:t>
            </a:r>
            <a:r>
              <a:rPr lang="en-GB" dirty="0" smtClean="0"/>
              <a:t> plants used in study, special equipment</a:t>
            </a:r>
          </a:p>
          <a:p>
            <a:pPr lvl="1"/>
            <a:r>
              <a:rPr lang="en-GB" dirty="0" smtClean="0"/>
              <a:t>Documents </a:t>
            </a:r>
            <a:r>
              <a:rPr lang="en-GB" dirty="0" err="1" smtClean="0"/>
              <a:t>eg</a:t>
            </a:r>
            <a:r>
              <a:rPr lang="en-GB" dirty="0" smtClean="0"/>
              <a:t>  ethical committee certificate</a:t>
            </a:r>
          </a:p>
          <a:p>
            <a:pPr lvl="1"/>
            <a:r>
              <a:rPr lang="en-GB" dirty="0" smtClean="0"/>
              <a:t>Items help to clarify issues in research report</a:t>
            </a:r>
          </a:p>
          <a:p>
            <a:pPr lvl="1"/>
            <a:r>
              <a:rPr lang="en-GB" dirty="0" smtClean="0"/>
              <a:t>Items help to authenticate/validate research process</a:t>
            </a:r>
          </a:p>
          <a:p>
            <a:pPr lvl="1"/>
            <a:r>
              <a:rPr lang="en-GB" dirty="0" smtClean="0"/>
              <a:t>Numbered in Roman numerals – I, II, III, IV etc</a:t>
            </a:r>
          </a:p>
          <a:p>
            <a:pPr lvl="1"/>
            <a:r>
              <a:rPr lang="en-GB" dirty="0" smtClean="0"/>
              <a:t>May be optional in some cases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Research report is written for:</a:t>
            </a:r>
          </a:p>
          <a:p>
            <a:pPr lvl="1"/>
            <a:r>
              <a:rPr lang="en-GB" sz="3600" dirty="0" smtClean="0"/>
              <a:t>Presentation/examination</a:t>
            </a:r>
          </a:p>
          <a:p>
            <a:pPr lvl="1"/>
            <a:r>
              <a:rPr lang="en-GB" sz="3600" dirty="0" smtClean="0"/>
              <a:t>Publication in peer-reviewed journals</a:t>
            </a:r>
            <a:endParaRPr lang="en-GB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 of Research</a:t>
            </a:r>
            <a:endParaRPr lang="en-GB" dirty="0"/>
          </a:p>
        </p:txBody>
      </p:sp>
      <p:grpSp>
        <p:nvGrpSpPr>
          <p:cNvPr id="4" name="Group 10"/>
          <p:cNvGrpSpPr>
            <a:grpSpLocks noGrp="1"/>
          </p:cNvGrpSpPr>
          <p:nvPr>
            <p:ph idx="1"/>
          </p:nvPr>
        </p:nvGrpSpPr>
        <p:grpSpPr bwMode="auto">
          <a:xfrm>
            <a:off x="457200" y="1214422"/>
            <a:ext cx="8229600" cy="5643578"/>
            <a:chOff x="663202" y="533400"/>
            <a:chExt cx="7860456" cy="5822950"/>
          </a:xfrm>
        </p:grpSpPr>
        <p:pic>
          <p:nvPicPr>
            <p:cNvPr id="5" name="Picture 4" descr="EvensenResMethFig2.2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63202" y="533400"/>
              <a:ext cx="7860456" cy="5822950"/>
            </a:xfrm>
            <a:prstGeom prst="rect">
              <a:avLst/>
            </a:prstGeom>
            <a:solidFill>
              <a:srgbClr val="00964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4343400" y="1524000"/>
              <a:ext cx="314510" cy="400110"/>
            </a:xfrm>
            <a:prstGeom prst="rect">
              <a:avLst/>
            </a:prstGeom>
            <a:solidFill>
              <a:srgbClr val="00823B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softEdge rad="12700"/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latin typeface="+mn-lt"/>
                </a:rPr>
                <a:t>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34200" y="3124200"/>
              <a:ext cx="314510" cy="400110"/>
            </a:xfrm>
            <a:prstGeom prst="rect">
              <a:avLst/>
            </a:prstGeom>
            <a:solidFill>
              <a:srgbClr val="00823B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softEdge rad="12700"/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latin typeface="+mn-lt"/>
                </a:rPr>
                <a:t>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5105400"/>
              <a:ext cx="314510" cy="400110"/>
            </a:xfrm>
            <a:prstGeom prst="rect">
              <a:avLst/>
            </a:prstGeom>
            <a:solidFill>
              <a:srgbClr val="00823B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softEdge rad="12700"/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latin typeface="+mn-lt"/>
                </a:rPr>
                <a:t>3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14490" y="5105400"/>
              <a:ext cx="314510" cy="400110"/>
            </a:xfrm>
            <a:prstGeom prst="rect">
              <a:avLst/>
            </a:prstGeom>
            <a:solidFill>
              <a:srgbClr val="00823B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softEdge rad="12700"/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latin typeface="+mn-lt"/>
                </a:rPr>
                <a:t>4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7800" y="3276600"/>
              <a:ext cx="314510" cy="400110"/>
            </a:xfrm>
            <a:prstGeom prst="rect">
              <a:avLst/>
            </a:prstGeom>
            <a:solidFill>
              <a:srgbClr val="00823B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softEdge rad="12700"/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latin typeface="+mn-lt"/>
                </a:rPr>
                <a:t>5</a:t>
              </a: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Format for Research Report –Preliminary pages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Title or cover page</a:t>
            </a:r>
          </a:p>
          <a:p>
            <a:r>
              <a:rPr lang="en-GB" dirty="0" smtClean="0"/>
              <a:t>Certification page</a:t>
            </a:r>
          </a:p>
          <a:p>
            <a:r>
              <a:rPr lang="en-GB" dirty="0" smtClean="0"/>
              <a:t>Dedication</a:t>
            </a:r>
          </a:p>
          <a:p>
            <a:r>
              <a:rPr lang="en-GB" dirty="0" smtClean="0"/>
              <a:t>Acknowledgement</a:t>
            </a:r>
          </a:p>
          <a:p>
            <a:r>
              <a:rPr lang="en-GB" dirty="0" smtClean="0"/>
              <a:t>Abstract or summary</a:t>
            </a:r>
          </a:p>
          <a:p>
            <a:r>
              <a:rPr lang="en-GB" dirty="0" smtClean="0"/>
              <a:t>Table of contents</a:t>
            </a:r>
          </a:p>
          <a:p>
            <a:r>
              <a:rPr lang="en-GB" dirty="0" smtClean="0"/>
              <a:t>List of tables, figures</a:t>
            </a:r>
          </a:p>
          <a:p>
            <a:r>
              <a:rPr lang="en-GB" dirty="0" smtClean="0"/>
              <a:t>List of abbreviations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Format for Research Report – Main Report Sequence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Objectives</a:t>
            </a:r>
          </a:p>
          <a:p>
            <a:r>
              <a:rPr lang="en-GB" dirty="0" smtClean="0"/>
              <a:t>Literature review (</a:t>
            </a:r>
            <a:r>
              <a:rPr lang="en-GB" i="1" dirty="0" smtClean="0"/>
              <a:t>Justification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Materials/patients and methods</a:t>
            </a:r>
          </a:p>
          <a:p>
            <a:r>
              <a:rPr lang="en-GB" dirty="0" smtClean="0"/>
              <a:t>Results</a:t>
            </a:r>
          </a:p>
          <a:p>
            <a:r>
              <a:rPr lang="en-GB" dirty="0" smtClean="0"/>
              <a:t>Discussion</a:t>
            </a:r>
          </a:p>
          <a:p>
            <a:r>
              <a:rPr lang="en-GB" dirty="0" smtClean="0"/>
              <a:t>Conclusion</a:t>
            </a:r>
          </a:p>
          <a:p>
            <a:r>
              <a:rPr lang="en-GB" dirty="0" smtClean="0"/>
              <a:t>Limitations(if any)</a:t>
            </a:r>
          </a:p>
          <a:p>
            <a:r>
              <a:rPr lang="en-GB" dirty="0" smtClean="0"/>
              <a:t>Recommendations</a:t>
            </a:r>
          </a:p>
          <a:p>
            <a:r>
              <a:rPr lang="en-GB" dirty="0" smtClean="0"/>
              <a:t>References</a:t>
            </a:r>
          </a:p>
          <a:p>
            <a:r>
              <a:rPr lang="en-GB" dirty="0" smtClean="0"/>
              <a:t>Appendix</a:t>
            </a:r>
            <a:endParaRPr lang="en-GB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Chapters of Research Project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Chapter 1 – Introduction/objectives</a:t>
            </a:r>
          </a:p>
          <a:p>
            <a:r>
              <a:rPr lang="en-GB" dirty="0" smtClean="0"/>
              <a:t>Chapter 2 – Literature review</a:t>
            </a:r>
          </a:p>
          <a:p>
            <a:r>
              <a:rPr lang="en-GB" dirty="0" smtClean="0"/>
              <a:t>Chapter3 - Materials &amp; Methods</a:t>
            </a:r>
          </a:p>
          <a:p>
            <a:r>
              <a:rPr lang="en-GB" dirty="0" smtClean="0"/>
              <a:t>Chapter 4 - Results</a:t>
            </a:r>
          </a:p>
          <a:p>
            <a:r>
              <a:rPr lang="en-GB" dirty="0" smtClean="0"/>
              <a:t>Chapter 5 – Discussion</a:t>
            </a:r>
          </a:p>
          <a:p>
            <a:r>
              <a:rPr lang="en-GB" dirty="0" smtClean="0"/>
              <a:t>Chapter 6 - Conclusion &amp; Recommendations</a:t>
            </a:r>
          </a:p>
          <a:p>
            <a:r>
              <a:rPr lang="en-GB" dirty="0" smtClean="0"/>
              <a:t>References</a:t>
            </a:r>
          </a:p>
          <a:p>
            <a:r>
              <a:rPr lang="en-GB" dirty="0" smtClean="0"/>
              <a:t>Appendix</a:t>
            </a:r>
            <a:endParaRPr lang="en-GB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Creswell, J.W. (2003). Research design qualitative, quantitative and mixed methods approaches. Sage publications London. 2</a:t>
            </a:r>
            <a:r>
              <a:rPr lang="en-US" baseline="30000" dirty="0" smtClean="0"/>
              <a:t>nd</a:t>
            </a:r>
            <a:r>
              <a:rPr lang="en-US" dirty="0" smtClean="0"/>
              <a:t> Ed. p. 19 </a:t>
            </a:r>
            <a:r>
              <a:rPr lang="en-US" dirty="0" smtClean="0">
                <a:hlinkClick r:id="rId2"/>
              </a:rPr>
              <a:t>https://ucalgary.ca/paed/files/paed/2003_creswell_a-framework-for-design.pdf</a:t>
            </a:r>
            <a:r>
              <a:rPr lang="en-US" dirty="0" smtClean="0"/>
              <a:t>  (retrieved 12/7/17)</a:t>
            </a:r>
          </a:p>
          <a:p>
            <a:r>
              <a:rPr lang="en-US" dirty="0" err="1" smtClean="0"/>
              <a:t>Denzin</a:t>
            </a:r>
            <a:r>
              <a:rPr lang="en-US" dirty="0" smtClean="0"/>
              <a:t> ,N.K., Lincoln, Y.S. (2000). Handbook of Qualitative Research. 2</a:t>
            </a:r>
            <a:r>
              <a:rPr lang="en-US" baseline="30000" dirty="0" smtClean="0"/>
              <a:t>nd</a:t>
            </a:r>
            <a:r>
              <a:rPr lang="en-US" dirty="0" smtClean="0"/>
              <a:t> ed. Sage publications</a:t>
            </a:r>
          </a:p>
          <a:p>
            <a:r>
              <a:rPr lang="en-US" dirty="0" smtClean="0"/>
              <a:t>Johnson, G.L. (1986). Research Methodology for Economists: Philosophy and Practice. Macmillan, New York.  pp 11 – 27</a:t>
            </a:r>
          </a:p>
          <a:p>
            <a:r>
              <a:rPr lang="en-US" dirty="0" smtClean="0"/>
              <a:t>Research and Methodology (2014) -  University of Hawaii at </a:t>
            </a:r>
            <a:r>
              <a:rPr lang="en-US" dirty="0" err="1" smtClean="0"/>
              <a:t>Manoa</a:t>
            </a:r>
            <a:r>
              <a:rPr lang="en-US" dirty="0" smtClean="0"/>
              <a:t>: Lecture 2 slides. </a:t>
            </a:r>
            <a:r>
              <a:rPr lang="en-US" i="1" dirty="0" smtClean="0">
                <a:hlinkClick r:id="rId3"/>
              </a:rPr>
              <a:t>www.manoa.hawaii.edu/ctahr/aheed/.../Lecture2_Research_&amp;_Methodology_Chap2</a:t>
            </a:r>
            <a:r>
              <a:rPr lang="en-US" i="1" dirty="0" smtClean="0"/>
              <a:t>. </a:t>
            </a:r>
            <a:r>
              <a:rPr lang="en-US" dirty="0" smtClean="0"/>
              <a:t>(retrieved 23/4/16)</a:t>
            </a:r>
            <a:endParaRPr lang="en-US" i="1" dirty="0" smtClean="0"/>
          </a:p>
          <a:p>
            <a:r>
              <a:rPr lang="en-US" dirty="0" smtClean="0"/>
              <a:t>Saunders, M., Lewis, P. &amp; </a:t>
            </a:r>
            <a:r>
              <a:rPr lang="en-US" dirty="0" err="1" smtClean="0"/>
              <a:t>Thornhill</a:t>
            </a:r>
            <a:r>
              <a:rPr lang="en-US" dirty="0" smtClean="0"/>
              <a:t>, A. (2000). Research methods for business students.2nd edition. Harlow: Pearson Education.</a:t>
            </a:r>
          </a:p>
          <a:p>
            <a:r>
              <a:rPr lang="en-US" dirty="0" err="1" smtClean="0"/>
              <a:t>Onwasigwe</a:t>
            </a:r>
            <a:r>
              <a:rPr lang="en-US" dirty="0" smtClean="0"/>
              <a:t>, C.N. (2004). Medical Research Project: A Practical Guide. Enugu. El ‘</a:t>
            </a:r>
            <a:r>
              <a:rPr lang="en-US" dirty="0" err="1" smtClean="0"/>
              <a:t>Demak</a:t>
            </a:r>
            <a:r>
              <a:rPr lang="en-US" dirty="0" smtClean="0"/>
              <a:t> Publishers.</a:t>
            </a:r>
          </a:p>
          <a:p>
            <a:endParaRPr lang="en-US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en-GB" sz="7200" i="1" dirty="0" smtClean="0">
                <a:solidFill>
                  <a:srgbClr val="0070C0"/>
                </a:solidFill>
              </a:rPr>
              <a:t>Thank You</a:t>
            </a:r>
            <a:endParaRPr lang="en-GB" sz="7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53957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Biomedical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This refers to health related research</a:t>
            </a:r>
          </a:p>
          <a:p>
            <a:pPr algn="just"/>
            <a:r>
              <a:rPr lang="en-GB" dirty="0" smtClean="0"/>
              <a:t>What is health? </a:t>
            </a:r>
            <a:r>
              <a:rPr lang="en-GB" dirty="0" smtClean="0"/>
              <a:t>– Health </a:t>
            </a:r>
            <a:r>
              <a:rPr lang="en-GB" dirty="0" smtClean="0"/>
              <a:t>is a state of complete physical, mental and social well being and not just the absence of diseases or infirmitities.</a:t>
            </a:r>
            <a:endParaRPr lang="en-GB" u="sng" dirty="0" smtClean="0"/>
          </a:p>
          <a:p>
            <a:pPr algn="just"/>
            <a:r>
              <a:rPr lang="en-GB" u="sng" dirty="0" smtClean="0"/>
              <a:t>Objectives of health-related research</a:t>
            </a:r>
          </a:p>
          <a:p>
            <a:pPr algn="just">
              <a:buNone/>
            </a:pPr>
            <a:r>
              <a:rPr lang="en-GB" dirty="0" smtClean="0"/>
              <a:t>	-To promote and protect well being of man so as to attain and sustain an optimal quality of life</a:t>
            </a:r>
          </a:p>
          <a:p>
            <a:pPr algn="just">
              <a:buNone/>
            </a:pPr>
            <a:r>
              <a:rPr lang="en-GB" dirty="0" smtClean="0"/>
              <a:t>	-To prevent diseases at all levels –</a:t>
            </a:r>
            <a:r>
              <a:rPr lang="en-GB" dirty="0"/>
              <a:t>1</a:t>
            </a:r>
            <a:r>
              <a:rPr lang="en-GB" baseline="30000" dirty="0"/>
              <a:t>o</a:t>
            </a:r>
            <a:r>
              <a:rPr lang="en-GB" dirty="0"/>
              <a:t>, 2</a:t>
            </a:r>
            <a:r>
              <a:rPr lang="en-GB" baseline="30000" dirty="0"/>
              <a:t>o</a:t>
            </a:r>
            <a:r>
              <a:rPr lang="en-GB" dirty="0"/>
              <a:t>, </a:t>
            </a:r>
            <a:r>
              <a:rPr lang="en-GB" dirty="0" smtClean="0"/>
              <a:t>3</a:t>
            </a:r>
            <a:r>
              <a:rPr lang="en-GB" baseline="30000" dirty="0" smtClean="0"/>
              <a:t>o</a:t>
            </a:r>
            <a:r>
              <a:rPr lang="en-GB" dirty="0" smtClean="0"/>
              <a:t> levels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Environmental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dirty="0" smtClean="0"/>
              <a:t>Environmental science is the academic field that takes physical, biological and chemical sciences to study the environment and discover solutions to environmental problems.</a:t>
            </a:r>
          </a:p>
          <a:p>
            <a:pPr algn="just"/>
            <a:r>
              <a:rPr lang="en-GB" u="sng" dirty="0" smtClean="0"/>
              <a:t>Objectives of environmental research </a:t>
            </a:r>
            <a:r>
              <a:rPr lang="en-GB" dirty="0" smtClean="0"/>
              <a:t>:</a:t>
            </a:r>
          </a:p>
          <a:p>
            <a:pPr algn="just"/>
            <a:r>
              <a:rPr lang="en-GB" dirty="0" smtClean="0"/>
              <a:t>To recognize that environmental problems such as climate change, global warming, ozone layer depletion, acid rains, and impacts on biodiversity and marine life</a:t>
            </a:r>
          </a:p>
          <a:p>
            <a:pPr algn="just"/>
            <a:r>
              <a:rPr lang="en-GB" dirty="0" smtClean="0"/>
              <a:t> To protect the environment and human health through improved sanitation, hygiene, health education, and reduce the burden of infectious diseases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Environmental Research (objectives </a:t>
            </a:r>
            <a:r>
              <a:rPr lang="en-GB" dirty="0" err="1" smtClean="0"/>
              <a:t>contd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study of interaction between human systems  (the population) and natural systems (the earth and life)</a:t>
            </a:r>
          </a:p>
          <a:p>
            <a:r>
              <a:rPr lang="en-GB" dirty="0" smtClean="0"/>
              <a:t>To understand the impacts of development on environment</a:t>
            </a:r>
          </a:p>
          <a:p>
            <a:r>
              <a:rPr lang="en-GB" dirty="0" smtClean="0"/>
              <a:t>To discover sustainable ways of living</a:t>
            </a:r>
          </a:p>
          <a:p>
            <a:r>
              <a:rPr lang="en-GB" dirty="0" smtClean="0"/>
              <a:t>To utilize natural resources efficiently</a:t>
            </a:r>
          </a:p>
          <a:p>
            <a:r>
              <a:rPr lang="en-GB" dirty="0" smtClean="0"/>
              <a:t> to help protect and preserve the environment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2816</Words>
  <Application>Microsoft Office PowerPoint</Application>
  <PresentationFormat>On-screen Show (4:3)</PresentationFormat>
  <Paragraphs>444</Paragraphs>
  <Slides>64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Course Title: PGC 601</vt:lpstr>
      <vt:lpstr>Introduction</vt:lpstr>
      <vt:lpstr>What is Research?</vt:lpstr>
      <vt:lpstr>Research Areas</vt:lpstr>
      <vt:lpstr>The Process of Research (Major Steps)</vt:lpstr>
      <vt:lpstr>The Process of Research</vt:lpstr>
      <vt:lpstr>Biomedical Research</vt:lpstr>
      <vt:lpstr>Environmental Research</vt:lpstr>
      <vt:lpstr>Environmental Research (objectives contd)</vt:lpstr>
      <vt:lpstr>Application of Research</vt:lpstr>
      <vt:lpstr>Characteristics of Research</vt:lpstr>
      <vt:lpstr>Types of Research</vt:lpstr>
      <vt:lpstr>Basic research</vt:lpstr>
      <vt:lpstr>Applied Research</vt:lpstr>
      <vt:lpstr>Distinction between Basic and Applied Research</vt:lpstr>
      <vt:lpstr>Research Project</vt:lpstr>
      <vt:lpstr>Stages of a Research Project</vt:lpstr>
      <vt:lpstr>Stages of a Research Project cont’d</vt:lpstr>
      <vt:lpstr>Problem Identification</vt:lpstr>
      <vt:lpstr>Prioritization</vt:lpstr>
      <vt:lpstr>Development of Project Title</vt:lpstr>
      <vt:lpstr>Literature Review</vt:lpstr>
      <vt:lpstr>Literature Review cont’d</vt:lpstr>
      <vt:lpstr>Sources of Literature</vt:lpstr>
      <vt:lpstr>Sources of Literature cont’d</vt:lpstr>
      <vt:lpstr>Statement of Problem(Justification)</vt:lpstr>
      <vt:lpstr>Research Objectives(Aims)</vt:lpstr>
      <vt:lpstr>Research Objectives(Aims) cont’d</vt:lpstr>
      <vt:lpstr>Hypothesis</vt:lpstr>
      <vt:lpstr>Hypothesis (2)</vt:lpstr>
      <vt:lpstr>Hypothesis Framing</vt:lpstr>
      <vt:lpstr>Hypothesis Framing (2)</vt:lpstr>
      <vt:lpstr>Research Method &amp;Research  Methodology</vt:lpstr>
      <vt:lpstr>Research Methods (1)</vt:lpstr>
      <vt:lpstr>Research Methods (2)</vt:lpstr>
      <vt:lpstr>Research Methods (3)</vt:lpstr>
      <vt:lpstr>Ethical Considerations In Health Research</vt:lpstr>
      <vt:lpstr>General Ethical Principles</vt:lpstr>
      <vt:lpstr>Subject Selection (1)</vt:lpstr>
      <vt:lpstr>Sampling techniques</vt:lpstr>
      <vt:lpstr>Sample Size Estimation</vt:lpstr>
      <vt:lpstr>Sample Size Estimation (eg 1)</vt:lpstr>
      <vt:lpstr>Sample Size Estimation (eg 2)</vt:lpstr>
      <vt:lpstr>Sample Size Estimation (eg 3)</vt:lpstr>
      <vt:lpstr>Sample Size Estimation</vt:lpstr>
      <vt:lpstr>Sampling Method - Probability Method</vt:lpstr>
      <vt:lpstr>Sampling Method - Non-Probability method </vt:lpstr>
      <vt:lpstr>Data Collection</vt:lpstr>
      <vt:lpstr>Quantitative data</vt:lpstr>
      <vt:lpstr>Qualitative data</vt:lpstr>
      <vt:lpstr>Data Processing</vt:lpstr>
      <vt:lpstr>Discussion</vt:lpstr>
      <vt:lpstr>Conclusions/Recommendations</vt:lpstr>
      <vt:lpstr>References</vt:lpstr>
      <vt:lpstr>Journal References</vt:lpstr>
      <vt:lpstr>Book References</vt:lpstr>
      <vt:lpstr>Online (Website) Reference</vt:lpstr>
      <vt:lpstr>Appendix</vt:lpstr>
      <vt:lpstr>Dissemination</vt:lpstr>
      <vt:lpstr>Format for Research Report –Preliminary pages</vt:lpstr>
      <vt:lpstr>Format for Research Report – Main Report Sequence</vt:lpstr>
      <vt:lpstr>Chapters of Research Project Report</vt:lpstr>
      <vt:lpstr>References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Title: PGC 601 ICT And Research Methodology</dc:title>
  <dc:creator>ENGR</dc:creator>
  <cp:lastModifiedBy>ENGR</cp:lastModifiedBy>
  <cp:revision>226</cp:revision>
  <dcterms:created xsi:type="dcterms:W3CDTF">2017-09-30T17:34:19Z</dcterms:created>
  <dcterms:modified xsi:type="dcterms:W3CDTF">2017-10-18T21:25:00Z</dcterms:modified>
</cp:coreProperties>
</file>