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259" r:id="rId3"/>
    <p:sldId id="257" r:id="rId4"/>
    <p:sldId id="378" r:id="rId5"/>
    <p:sldId id="305" r:id="rId6"/>
    <p:sldId id="347" r:id="rId7"/>
    <p:sldId id="349" r:id="rId8"/>
    <p:sldId id="379" r:id="rId9"/>
    <p:sldId id="380" r:id="rId10"/>
    <p:sldId id="381" r:id="rId11"/>
    <p:sldId id="382" r:id="rId12"/>
    <p:sldId id="355" r:id="rId13"/>
    <p:sldId id="359" r:id="rId14"/>
    <p:sldId id="364" r:id="rId15"/>
    <p:sldId id="317" r:id="rId16"/>
    <p:sldId id="322" r:id="rId17"/>
    <p:sldId id="329" r:id="rId18"/>
    <p:sldId id="335" r:id="rId19"/>
    <p:sldId id="287" r:id="rId20"/>
    <p:sldId id="383" r:id="rId21"/>
    <p:sldId id="289" r:id="rId22"/>
    <p:sldId id="373" r:id="rId23"/>
    <p:sldId id="375" r:id="rId24"/>
    <p:sldId id="376" r:id="rId25"/>
    <p:sldId id="3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F79-D7C5-4D92-A8F7-1D65407472B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B8AC-DE1B-4BAB-BA71-EE4F5D44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9pPr>
          </a:lstStyle>
          <a:p>
            <a:fld id="{5D536BD9-121A-4B21-AD4E-47EECAE097C0}" type="slidenum">
              <a:rPr lang="en-US" sz="1300">
                <a:latin typeface="Arial" panose="020B0604020202020204" pitchFamily="34" charset="0"/>
              </a:rPr>
              <a:pPr/>
              <a:t>21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9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97D18-3FB0-4B27-A483-D0590F2ABD59}" type="slidenum">
              <a:rPr lang="ar-SA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085-EF8E-4907-974F-7DE7EA9CAEA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dk/BiologiskAntropologi/Epidemiologi/PDF/SPSS_Statistical_Analyses_using_SPSS.pdf" TargetMode="External"/><Relationship Id="rId2" Type="http://schemas.openxmlformats.org/officeDocument/2006/relationships/hyperlink" Target="http://www.datastep.com/SPSSTutorial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learn/data-analysis-tool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2" y="460193"/>
            <a:ext cx="914399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 SCHOOL 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cs typeface="Arial" panose="020B0604020202020204" pitchFamily="34" charset="0"/>
              </a:rPr>
              <a:t>ICT/Data Analysis in Medical Sciences/Environmental Studies</a:t>
            </a:r>
            <a:endParaRPr lang="en-US" sz="36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i="1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Prof Emmanuel N. Aguwa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Institute of Public Health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Email: </a:t>
            </a:r>
            <a:r>
              <a:rPr lang="en-US" sz="3200" dirty="0" smtClean="0">
                <a:cs typeface="Arial" panose="020B0604020202020204" pitchFamily="34" charset="0"/>
              </a:rPr>
              <a:t>emmanuel.aguwa@unn.edu.ng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Phone: 08034873064</a:t>
            </a:r>
          </a:p>
        </p:txBody>
      </p:sp>
    </p:spTree>
    <p:extLst>
      <p:ext uri="{BB962C8B-B14F-4D97-AF65-F5344CB8AC3E}">
        <p14:creationId xmlns:p14="http://schemas.microsoft.com/office/powerpoint/2010/main" val="2326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7984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Measures of dispersion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991674"/>
            <a:ext cx="9247031" cy="5628067"/>
          </a:xfrm>
        </p:spPr>
      </p:pic>
    </p:spTree>
    <p:extLst>
      <p:ext uri="{BB962C8B-B14F-4D97-AF65-F5344CB8AC3E}">
        <p14:creationId xmlns:p14="http://schemas.microsoft.com/office/powerpoint/2010/main" val="151771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Standard Distribution and Normal Distribution Curve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2070894"/>
            <a:ext cx="9633039" cy="4690514"/>
          </a:xfrm>
        </p:spPr>
      </p:pic>
    </p:spTree>
    <p:extLst>
      <p:ext uri="{BB962C8B-B14F-4D97-AF65-F5344CB8AC3E}">
        <p14:creationId xmlns:p14="http://schemas.microsoft.com/office/powerpoint/2010/main" val="220309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695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Cross-tabulation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9606566" cy="4726547"/>
          </a:xfrm>
        </p:spPr>
      </p:pic>
    </p:spTree>
    <p:extLst>
      <p:ext uri="{BB962C8B-B14F-4D97-AF65-F5344CB8AC3E}">
        <p14:creationId xmlns:p14="http://schemas.microsoft.com/office/powerpoint/2010/main" val="1565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3090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306"/>
            <a:ext cx="10701270" cy="62526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07" y="4468969"/>
            <a:ext cx="3761571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2189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73486"/>
            <a:ext cx="11243256" cy="6297769"/>
          </a:xfrm>
        </p:spPr>
      </p:pic>
    </p:spTree>
    <p:extLst>
      <p:ext uri="{BB962C8B-B14F-4D97-AF65-F5344CB8AC3E}">
        <p14:creationId xmlns:p14="http://schemas.microsoft.com/office/powerpoint/2010/main" val="252316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5911"/>
            <a:ext cx="10515600" cy="566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Correlation – strength and direction</a:t>
            </a:r>
          </a:p>
        </p:txBody>
      </p:sp>
      <p:pic>
        <p:nvPicPr>
          <p:cNvPr id="14339" name="Picture 6" descr="scatterplots of 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307" y="888643"/>
            <a:ext cx="11024315" cy="5769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49251" y="309094"/>
            <a:ext cx="8961549" cy="196897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ranges between ( -1) and ( +1)</a:t>
            </a:r>
          </a:p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denotes the strength of the association as illustrated</a:t>
            </a:r>
            <a:br>
              <a:rPr lang="en-US" sz="32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by the following </a:t>
            </a:r>
            <a:r>
              <a:rPr lang="en-US" sz="3200" dirty="0" smtClean="0">
                <a:latin typeface="Arial" pitchFamily="34" charset="0"/>
              </a:rPr>
              <a:t>diagram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2424114" y="4005263"/>
            <a:ext cx="7488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2424113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9912350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008688" y="38766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42243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087938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3287713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7032625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8832850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2063751" y="443706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-1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9725026" y="4508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5735638" y="45085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4583113" y="450850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-0.25</a:t>
            </a:r>
          </a:p>
        </p:txBody>
      </p: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300037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-0.75</a:t>
            </a: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85439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0.75</a:t>
            </a: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68167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0.25</a:t>
            </a: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424113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8975725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432176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7319964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5159376" y="33575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6167438" y="335756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3" name="Text Box 32"/>
          <p:cNvSpPr txBox="1">
            <a:spLocks noChangeArrowheads="1"/>
          </p:cNvSpPr>
          <p:nvPr/>
        </p:nvSpPr>
        <p:spPr bwMode="auto">
          <a:xfrm>
            <a:off x="5232401" y="594995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no relation</a:t>
            </a:r>
          </a:p>
        </p:txBody>
      </p:sp>
      <p:sp>
        <p:nvSpPr>
          <p:cNvPr id="32794" name="Line 33"/>
          <p:cNvSpPr>
            <a:spLocks noChangeShapeType="1"/>
          </p:cNvSpPr>
          <p:nvPr/>
        </p:nvSpPr>
        <p:spPr bwMode="auto">
          <a:xfrm flipV="1">
            <a:off x="5875338" y="5514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1774825" y="551656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6" name="Text Box 36"/>
          <p:cNvSpPr txBox="1">
            <a:spLocks noChangeArrowheads="1"/>
          </p:cNvSpPr>
          <p:nvPr/>
        </p:nvSpPr>
        <p:spPr bwMode="auto">
          <a:xfrm>
            <a:off x="8939214" y="5516563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 flipV="1">
            <a:off x="2279650" y="49418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 flipV="1">
            <a:off x="9840913" y="50371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Rectangle 39"/>
          <p:cNvSpPr>
            <a:spLocks noChangeArrowheads="1"/>
          </p:cNvSpPr>
          <p:nvPr/>
        </p:nvSpPr>
        <p:spPr bwMode="auto">
          <a:xfrm>
            <a:off x="6311901" y="5084764"/>
            <a:ext cx="33131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Direct</a:t>
            </a:r>
          </a:p>
        </p:txBody>
      </p:sp>
      <p:sp>
        <p:nvSpPr>
          <p:cNvPr id="32800" name="Rectangle 40"/>
          <p:cNvSpPr>
            <a:spLocks noChangeArrowheads="1"/>
          </p:cNvSpPr>
          <p:nvPr/>
        </p:nvSpPr>
        <p:spPr bwMode="auto">
          <a:xfrm>
            <a:off x="2351088" y="5013326"/>
            <a:ext cx="3384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3878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"/>
            <a:ext cx="8229600" cy="765175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+mn-lt"/>
              </a:rPr>
              <a:t>Regression Equation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25539"/>
            <a:ext cx="4038600" cy="479874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Regression equation describes the regression line </a:t>
            </a:r>
            <a:r>
              <a:rPr lang="en-US" dirty="0" smtClean="0">
                <a:latin typeface="Arial" panose="020B0604020202020204" pitchFamily="34" charset="0"/>
              </a:rPr>
              <a:t>mathematically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dirty="0" smtClean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</a:rPr>
              <a:t> = a + </a:t>
            </a:r>
            <a:r>
              <a:rPr lang="en-US" dirty="0" err="1" smtClean="0">
                <a:latin typeface="Arial" panose="020B0604020202020204" pitchFamily="34" charset="0"/>
              </a:rPr>
              <a:t>bx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Where</a:t>
            </a:r>
          </a:p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</a:rPr>
              <a:t> = intercept on y axis</a:t>
            </a:r>
          </a:p>
          <a:p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</a:rPr>
              <a:t> = slope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64200" y="17732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75925" y="56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836613"/>
          <a:ext cx="403860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hart" r:id="rId3" imgW="7000764" imgH="4324438" progId="MSGraph.Chart.8">
                  <p:embed followColorScheme="full"/>
                </p:oleObj>
              </mc:Choice>
              <mc:Fallback>
                <p:oleObj name="Chart" r:id="rId3" imgW="7000764" imgH="43244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836613"/>
                        <a:ext cx="4038600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1992313" y="1412875"/>
          <a:ext cx="8229600" cy="3671888"/>
        </p:xfrm>
        <a:graphic>
          <a:graphicData uri="http://schemas.openxmlformats.org/drawingml/2006/table">
            <a:tbl>
              <a:tblPr rtl="1"/>
              <a:tblGrid>
                <a:gridCol w="3086100"/>
                <a:gridCol w="2359025"/>
                <a:gridCol w="278447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Weight (y)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Age (x)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Serial no.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and Interpreting Qualitative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Qualitative data is thick in detail and description.</a:t>
            </a:r>
          </a:p>
          <a:p>
            <a:r>
              <a:rPr lang="en-US" sz="3200" dirty="0"/>
              <a:t>Data often in a narrative format</a:t>
            </a:r>
          </a:p>
          <a:p>
            <a:r>
              <a:rPr lang="en-US" sz="3200" dirty="0"/>
              <a:t>Data often collected by observation, open-ended interviewing, document review</a:t>
            </a:r>
          </a:p>
          <a:p>
            <a:r>
              <a:rPr lang="en-US" sz="3200" dirty="0"/>
              <a:t>Analysis often emphasizes understanding phenomena as they exist, not following pre-determined hypotheses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9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181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Define &amp; Identify types of data</a:t>
            </a:r>
          </a:p>
          <a:p>
            <a:r>
              <a:rPr lang="en-US" sz="3200" dirty="0" smtClean="0"/>
              <a:t>Analyze different types of </a:t>
            </a:r>
            <a:r>
              <a:rPr lang="en-US" sz="3200" dirty="0" smtClean="0"/>
              <a:t>data</a:t>
            </a:r>
          </a:p>
          <a:p>
            <a:r>
              <a:rPr lang="en-US" sz="3200" dirty="0" smtClean="0"/>
              <a:t>Common descriptive statistics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Common tests of </a:t>
            </a:r>
            <a:r>
              <a:rPr lang="en-US" sz="3200" dirty="0" smtClean="0"/>
              <a:t>significance</a:t>
            </a:r>
            <a:endParaRPr lang="en-US" sz="3200" dirty="0" smtClean="0"/>
          </a:p>
          <a:p>
            <a:r>
              <a:rPr lang="en-US" sz="3200" dirty="0" smtClean="0"/>
              <a:t>Tests of Association</a:t>
            </a:r>
          </a:p>
          <a:p>
            <a:r>
              <a:rPr lang="en-US" sz="3200" dirty="0" smtClean="0"/>
              <a:t>Understand </a:t>
            </a:r>
            <a:r>
              <a:rPr lang="en-US" sz="3200" dirty="0" smtClean="0"/>
              <a:t>basic concepts in </a:t>
            </a:r>
            <a:r>
              <a:rPr lang="en-US" sz="3200" dirty="0" smtClean="0"/>
              <a:t>Excel, SPSS </a:t>
            </a:r>
            <a:r>
              <a:rPr lang="en-US" sz="3200" dirty="0" smtClean="0"/>
              <a:t>and EPI INFO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7" y="289831"/>
            <a:ext cx="4064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Qualitative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Content analysis</a:t>
            </a:r>
          </a:p>
          <a:p>
            <a:r>
              <a:rPr lang="en-US" sz="3200" dirty="0" smtClean="0"/>
              <a:t>Narrative analysis</a:t>
            </a:r>
          </a:p>
          <a:p>
            <a:r>
              <a:rPr lang="en-US" sz="3200" dirty="0" smtClean="0"/>
              <a:t>Discourse analysis</a:t>
            </a:r>
          </a:p>
          <a:p>
            <a:r>
              <a:rPr lang="en-US" sz="3200" dirty="0" smtClean="0"/>
              <a:t>Framework analysis</a:t>
            </a:r>
          </a:p>
          <a:p>
            <a:r>
              <a:rPr lang="en-US" sz="3200" dirty="0" smtClean="0"/>
              <a:t>Grounded theory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97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qualitative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7162800" cy="4724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000" dirty="0"/>
              <a:t>“Content analysis” steps:  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Transcribe data (if audio taped)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Read transcripts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Highlight quotes and note why important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Code quotes according to margin notes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Sort quotes into coded groups (themes)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Interpret patterns in quotes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Describe these patterns</a:t>
            </a:r>
          </a:p>
        </p:txBody>
      </p:sp>
    </p:spTree>
    <p:extLst>
      <p:ext uri="{BB962C8B-B14F-4D97-AF65-F5344CB8AC3E}">
        <p14:creationId xmlns:p14="http://schemas.microsoft.com/office/powerpoint/2010/main" val="188867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cs typeface="Arial" panose="020B0604020202020204" pitchFamily="34" charset="0"/>
              </a:rPr>
              <a:t>Practical Sessions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Introduction to </a:t>
            </a:r>
            <a:r>
              <a:rPr lang="en-US" sz="3200" dirty="0" smtClean="0">
                <a:cs typeface="Arial" panose="020B0604020202020204" pitchFamily="34" charset="0"/>
              </a:rPr>
              <a:t>Excel, </a:t>
            </a:r>
            <a:r>
              <a:rPr lang="en-US" sz="3200" dirty="0" err="1" smtClean="0">
                <a:cs typeface="Arial" panose="020B0604020202020204" pitchFamily="34" charset="0"/>
              </a:rPr>
              <a:t>Epi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Info and SPSS</a:t>
            </a:r>
          </a:p>
        </p:txBody>
      </p:sp>
    </p:spTree>
    <p:extLst>
      <p:ext uri="{BB962C8B-B14F-4D97-AF65-F5344CB8AC3E}">
        <p14:creationId xmlns:p14="http://schemas.microsoft.com/office/powerpoint/2010/main" val="256366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244698"/>
          </a:xfrm>
        </p:spPr>
        <p:txBody>
          <a:bodyPr>
            <a:normAutofit fontScale="90000"/>
          </a:bodyPr>
          <a:lstStyle/>
          <a:p>
            <a:pPr algn="ctr"/>
            <a:endParaRPr lang="en-US" sz="3600" dirty="0"/>
          </a:p>
        </p:txBody>
      </p:sp>
      <p:pic>
        <p:nvPicPr>
          <p:cNvPr id="5" name="Content Placeholder 4" descr="C:\Users\Dr Aguwa\Dropbox\Screenshots\Screenshot 2018-10-11 21.38.4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t="43615" r="40540" b="5359"/>
          <a:stretch/>
        </p:blipFill>
        <p:spPr bwMode="auto">
          <a:xfrm>
            <a:off x="838200" y="618185"/>
            <a:ext cx="10515599" cy="5975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30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SPSS Step-by-Step:</a:t>
            </a:r>
          </a:p>
          <a:p>
            <a:r>
              <a:rPr lang="en-US" dirty="0" smtClean="0">
                <a:hlinkClick r:id="rId2"/>
              </a:rPr>
              <a:t>http://www.datastep.com/SPSSTutorial_1.pdf</a:t>
            </a:r>
            <a:endParaRPr lang="en-US" dirty="0"/>
          </a:p>
          <a:p>
            <a:r>
              <a:rPr lang="en-US" dirty="0" smtClean="0"/>
              <a:t>A Handbook of Statistical Analysis using SPSS by Sabine Landau and Brian S. </a:t>
            </a:r>
            <a:r>
              <a:rPr lang="en-US" dirty="0" err="1" smtClean="0"/>
              <a:t>Everitt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http://www.academia.dk/BiologiskAntropologi/Epidemiologi/PDF/SPSS_Statistical_Analyses_using_SPSS.pdf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https://www.coursera.org/learn/data-analysis-tools</a:t>
            </a:r>
            <a:endParaRPr lang="en-US" dirty="0"/>
          </a:p>
          <a:p>
            <a:r>
              <a:rPr lang="en-US" dirty="0"/>
              <a:t>(enrolment starts 31</a:t>
            </a:r>
            <a:r>
              <a:rPr lang="en-US" baseline="30000" dirty="0"/>
              <a:t>st</a:t>
            </a:r>
            <a:r>
              <a:rPr lang="en-US" dirty="0"/>
              <a:t> Oct)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0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931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age result for thank you images for present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7" y="553792"/>
            <a:ext cx="9994004" cy="6181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7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697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Facts or information </a:t>
            </a:r>
            <a:r>
              <a:rPr lang="en-US" sz="3200" dirty="0" smtClean="0"/>
              <a:t>used to </a:t>
            </a:r>
            <a:r>
              <a:rPr lang="en-US" sz="3200" dirty="0" smtClean="0"/>
              <a:t>analyze, or plan something.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Types of data: </a:t>
            </a:r>
          </a:p>
          <a:p>
            <a:r>
              <a:rPr lang="en-US" sz="3200" dirty="0" smtClean="0"/>
              <a:t>1. QUALITATIVE </a:t>
            </a:r>
            <a:r>
              <a:rPr lang="en-US" sz="3200" dirty="0"/>
              <a:t>DATA is a categorical measurement expressed </a:t>
            </a:r>
            <a:r>
              <a:rPr lang="en-US" sz="3200" dirty="0" smtClean="0"/>
              <a:t>by </a:t>
            </a:r>
            <a:r>
              <a:rPr lang="en-US" sz="3200" dirty="0"/>
              <a:t>means of a natural language </a:t>
            </a:r>
            <a:r>
              <a:rPr lang="en-US" sz="3200" dirty="0" smtClean="0"/>
              <a:t>description</a:t>
            </a:r>
            <a:endParaRPr lang="en-US" sz="3200" dirty="0"/>
          </a:p>
          <a:p>
            <a:pPr lvl="1"/>
            <a:r>
              <a:rPr lang="en-US" dirty="0"/>
              <a:t>Nominal Categories: e.g. are gender, race, religion, or sport</a:t>
            </a:r>
            <a:r>
              <a:rPr lang="en-US" dirty="0" smtClean="0"/>
              <a:t>.</a:t>
            </a:r>
            <a:endParaRPr lang="en-US" sz="3200" dirty="0"/>
          </a:p>
          <a:p>
            <a:pPr lvl="1"/>
            <a:r>
              <a:rPr lang="en-US" dirty="0"/>
              <a:t>Ordinal Variables: may be ordered e.g. small, medium</a:t>
            </a:r>
            <a:r>
              <a:rPr lang="en-US" dirty="0" smtClean="0"/>
              <a:t>, large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 smtClean="0"/>
              <a:t>2. QUANTITATIVE </a:t>
            </a:r>
            <a:r>
              <a:rPr lang="en-US" sz="3200" dirty="0"/>
              <a:t>DATA is a numerical measurement</a:t>
            </a:r>
            <a:r>
              <a:rPr lang="en-US" sz="3200" dirty="0" smtClean="0"/>
              <a:t>.</a:t>
            </a:r>
            <a:endParaRPr lang="en-US" sz="3200" dirty="0"/>
          </a:p>
          <a:p>
            <a:pPr lvl="1"/>
            <a:r>
              <a:rPr lang="en-US" dirty="0"/>
              <a:t>Quantitative  can be Discrete or Continuous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65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in </a:t>
            </a:r>
            <a:r>
              <a:rPr lang="en-US" sz="3600" dirty="0" smtClean="0"/>
              <a:t>Data Analysis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/>
              <a:t>Before data Collection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Determine the method of data analysis</a:t>
            </a:r>
          </a:p>
          <a:p>
            <a:r>
              <a:rPr lang="en-US" sz="3200" dirty="0"/>
              <a:t>Determine how to process the data</a:t>
            </a:r>
          </a:p>
          <a:p>
            <a:r>
              <a:rPr lang="en-US" sz="3200" dirty="0"/>
              <a:t>Consult a Statistician</a:t>
            </a:r>
          </a:p>
          <a:p>
            <a:r>
              <a:rPr lang="en-US" sz="3200" dirty="0"/>
              <a:t>Prepare dummy tables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/>
              <a:t>After data Collection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the data</a:t>
            </a:r>
          </a:p>
          <a:p>
            <a:r>
              <a:rPr lang="en-US" sz="3200" dirty="0"/>
              <a:t>Prepare tables and graphs</a:t>
            </a:r>
          </a:p>
          <a:p>
            <a:r>
              <a:rPr lang="en-US" sz="3200" dirty="0"/>
              <a:t>Analyze and interpret findings</a:t>
            </a:r>
          </a:p>
          <a:p>
            <a:r>
              <a:rPr lang="en-US" sz="3200" dirty="0"/>
              <a:t>Consult again the statistician</a:t>
            </a:r>
          </a:p>
          <a:p>
            <a:r>
              <a:rPr lang="en-US" sz="3200" dirty="0"/>
              <a:t>Prepare for </a:t>
            </a:r>
            <a:r>
              <a:rPr lang="en-US" sz="3200" dirty="0" smtClean="0"/>
              <a:t>editing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5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708338"/>
          </a:xfrm>
        </p:spPr>
        <p:txBody>
          <a:bodyPr>
            <a:normAutofit/>
          </a:bodyPr>
          <a:lstStyle/>
          <a:p>
            <a:r>
              <a:rPr lang="en-US" sz="3600" dirty="0"/>
              <a:t>Analyzing and Interpreting </a:t>
            </a:r>
            <a:r>
              <a:rPr lang="en-US" sz="3600" dirty="0" smtClean="0"/>
              <a:t>Quantitative </a:t>
            </a:r>
            <a:r>
              <a:rPr lang="en-US" sz="36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/>
          </a:bodyPr>
          <a:lstStyle/>
          <a:p>
            <a:r>
              <a:rPr lang="en-US" sz="3200" dirty="0"/>
              <a:t>Descriptive statistics e.g. Frequencies</a:t>
            </a:r>
          </a:p>
          <a:p>
            <a:r>
              <a:rPr lang="en-US" sz="3200" dirty="0"/>
              <a:t>Cross-tabulations</a:t>
            </a:r>
          </a:p>
          <a:p>
            <a:r>
              <a:rPr lang="en-US" sz="3200" dirty="0"/>
              <a:t>Test of significance – Chi Square, Student t-test</a:t>
            </a:r>
          </a:p>
          <a:p>
            <a:r>
              <a:rPr lang="en-US" sz="3200" dirty="0"/>
              <a:t>Test of Association</a:t>
            </a:r>
          </a:p>
          <a:p>
            <a:r>
              <a:rPr lang="en-US" sz="3200" dirty="0"/>
              <a:t>- Correlation</a:t>
            </a:r>
          </a:p>
          <a:p>
            <a:r>
              <a:rPr lang="en-US" sz="3200" dirty="0"/>
              <a:t>-Regression</a:t>
            </a:r>
          </a:p>
          <a:p>
            <a:endParaRPr lang="en-US" sz="3200" dirty="0"/>
          </a:p>
        </p:txBody>
      </p:sp>
      <p:pic>
        <p:nvPicPr>
          <p:cNvPr id="4" name="Content Placeholder 3" descr="Image result for data analysis image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4" y="2794715"/>
            <a:ext cx="7070503" cy="385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87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592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Tabulations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92188"/>
            <a:ext cx="10263388" cy="5614674"/>
          </a:xfrm>
        </p:spPr>
      </p:pic>
    </p:spTree>
    <p:extLst>
      <p:ext uri="{BB962C8B-B14F-4D97-AF65-F5344CB8AC3E}">
        <p14:creationId xmlns:p14="http://schemas.microsoft.com/office/powerpoint/2010/main" val="181701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39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Chart </a:t>
            </a:r>
            <a:r>
              <a:rPr lang="en-US" dirty="0" err="1" smtClean="0"/>
              <a:t>Vs</a:t>
            </a:r>
            <a:r>
              <a:rPr lang="en-US" dirty="0" smtClean="0"/>
              <a:t> Histogram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656824"/>
            <a:ext cx="11165983" cy="6065948"/>
          </a:xfrm>
        </p:spPr>
      </p:pic>
    </p:spTree>
    <p:extLst>
      <p:ext uri="{BB962C8B-B14F-4D97-AF65-F5344CB8AC3E}">
        <p14:creationId xmlns:p14="http://schemas.microsoft.com/office/powerpoint/2010/main" val="245222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553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Pie Chart &amp; Line Graph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708338"/>
            <a:ext cx="5653826" cy="614966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914400"/>
            <a:ext cx="6117465" cy="6053070"/>
          </a:xfrm>
        </p:spPr>
      </p:pic>
    </p:spTree>
    <p:extLst>
      <p:ext uri="{BB962C8B-B14F-4D97-AF65-F5344CB8AC3E}">
        <p14:creationId xmlns:p14="http://schemas.microsoft.com/office/powerpoint/2010/main" val="308277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540912"/>
          </a:xfrm>
        </p:spPr>
        <p:txBody>
          <a:bodyPr>
            <a:noAutofit/>
          </a:bodyPr>
          <a:lstStyle/>
          <a:p>
            <a:r>
              <a:rPr lang="en-US" sz="3600" dirty="0"/>
              <a:t>Common descriptive statistics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798489"/>
            <a:ext cx="9298546" cy="5731099"/>
          </a:xfrm>
        </p:spPr>
      </p:pic>
    </p:spTree>
    <p:extLst>
      <p:ext uri="{BB962C8B-B14F-4D97-AF65-F5344CB8AC3E}">
        <p14:creationId xmlns:p14="http://schemas.microsoft.com/office/powerpoint/2010/main" val="292758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498</Words>
  <Application>Microsoft Office PowerPoint</Application>
  <PresentationFormat>Widescreen</PresentationFormat>
  <Paragraphs>134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Wingdings</vt:lpstr>
      <vt:lpstr>Office Theme</vt:lpstr>
      <vt:lpstr>Chart</vt:lpstr>
      <vt:lpstr>PowerPoint Presentation</vt:lpstr>
      <vt:lpstr>Study Objectives</vt:lpstr>
      <vt:lpstr>What are data?</vt:lpstr>
      <vt:lpstr>Steps in Data Analysis</vt:lpstr>
      <vt:lpstr>Analyzing and Interpreting Quantitative Data</vt:lpstr>
      <vt:lpstr>Frequency Tabulations</vt:lpstr>
      <vt:lpstr>Bar Chart Vs Histogram</vt:lpstr>
      <vt:lpstr>Pie Chart &amp; Line Graph </vt:lpstr>
      <vt:lpstr>Common descriptive statistics</vt:lpstr>
      <vt:lpstr>Measures of dispersion</vt:lpstr>
      <vt:lpstr>Standard Distribution and Normal Distribution Curve</vt:lpstr>
      <vt:lpstr>Cross-tabulation</vt:lpstr>
      <vt:lpstr>PowerPoint Presentation</vt:lpstr>
      <vt:lpstr>PowerPoint Presentation</vt:lpstr>
      <vt:lpstr>Correlation – strength and direction</vt:lpstr>
      <vt:lpstr>PowerPoint Presentation</vt:lpstr>
      <vt:lpstr>Regression Equation</vt:lpstr>
      <vt:lpstr>PowerPoint Presentation</vt:lpstr>
      <vt:lpstr>Analyzing and Interpreting Qualitative Data</vt:lpstr>
      <vt:lpstr>Types of Qualitative Analysis</vt:lpstr>
      <vt:lpstr>Analyzing qualitative data</vt:lpstr>
      <vt:lpstr>Practical Sessions</vt:lpstr>
      <vt:lpstr>PowerPoint Presentation</vt:lpstr>
      <vt:lpstr>Recommended Materials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&amp; DATA ANALYSIS</dc:title>
  <dc:creator>Dr Aguwa</dc:creator>
  <cp:lastModifiedBy>ENA</cp:lastModifiedBy>
  <cp:revision>131</cp:revision>
  <dcterms:created xsi:type="dcterms:W3CDTF">2016-10-26T02:01:01Z</dcterms:created>
  <dcterms:modified xsi:type="dcterms:W3CDTF">2018-10-12T04:48:22Z</dcterms:modified>
</cp:coreProperties>
</file>