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65" r:id="rId3"/>
    <p:sldId id="269" r:id="rId4"/>
    <p:sldId id="266" r:id="rId5"/>
    <p:sldId id="307" r:id="rId6"/>
    <p:sldId id="268" r:id="rId7"/>
    <p:sldId id="257" r:id="rId8"/>
    <p:sldId id="267" r:id="rId9"/>
    <p:sldId id="259" r:id="rId10"/>
    <p:sldId id="261" r:id="rId11"/>
    <p:sldId id="270" r:id="rId12"/>
    <p:sldId id="271" r:id="rId13"/>
    <p:sldId id="308" r:id="rId14"/>
    <p:sldId id="299" r:id="rId15"/>
    <p:sldId id="262" r:id="rId16"/>
    <p:sldId id="263" r:id="rId17"/>
    <p:sldId id="264" r:id="rId18"/>
    <p:sldId id="300" r:id="rId19"/>
    <p:sldId id="272" r:id="rId20"/>
    <p:sldId id="273" r:id="rId21"/>
    <p:sldId id="274" r:id="rId22"/>
    <p:sldId id="301" r:id="rId23"/>
    <p:sldId id="275" r:id="rId24"/>
    <p:sldId id="276" r:id="rId25"/>
    <p:sldId id="277" r:id="rId26"/>
    <p:sldId id="302" r:id="rId27"/>
    <p:sldId id="278" r:id="rId28"/>
    <p:sldId id="279" r:id="rId29"/>
    <p:sldId id="287" r:id="rId30"/>
    <p:sldId id="292" r:id="rId31"/>
    <p:sldId id="303" r:id="rId32"/>
    <p:sldId id="293" r:id="rId33"/>
    <p:sldId id="304" r:id="rId34"/>
    <p:sldId id="294" r:id="rId35"/>
    <p:sldId id="305" r:id="rId36"/>
    <p:sldId id="295" r:id="rId37"/>
    <p:sldId id="297" r:id="rId38"/>
    <p:sldId id="296" r:id="rId39"/>
    <p:sldId id="298" r:id="rId40"/>
    <p:sldId id="281" r:id="rId41"/>
    <p:sldId id="282" r:id="rId42"/>
    <p:sldId id="285" r:id="rId43"/>
    <p:sldId id="306"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6"/>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6088-B88D-42DD-963A-24841AA7F36B}" type="datetimeFigureOut">
              <a:rPr lang="en-GB" smtClean="0"/>
              <a:pPr/>
              <a:t>19/07/2017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FAC356-17DD-480F-94CA-034B1AB93677}" type="slidenum">
              <a:rPr lang="en-GB" smtClean="0"/>
              <a:pPr/>
              <a:t>‹#›</a:t>
            </a:fld>
            <a:endParaRPr lang="en-GB"/>
          </a:p>
        </p:txBody>
      </p:sp>
    </p:spTree>
    <p:extLst>
      <p:ext uri="{BB962C8B-B14F-4D97-AF65-F5344CB8AC3E}">
        <p14:creationId xmlns:p14="http://schemas.microsoft.com/office/powerpoint/2010/main" val="1008998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FAC356-17DD-480F-94CA-034B1AB93677}" type="slidenum">
              <a:rPr lang="en-GB" smtClean="0"/>
              <a:pPr/>
              <a:t>7</a:t>
            </a:fld>
            <a:endParaRPr lang="en-GB"/>
          </a:p>
        </p:txBody>
      </p:sp>
    </p:spTree>
    <p:extLst>
      <p:ext uri="{BB962C8B-B14F-4D97-AF65-F5344CB8AC3E}">
        <p14:creationId xmlns:p14="http://schemas.microsoft.com/office/powerpoint/2010/main" val="1069078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FAC356-17DD-480F-94CA-034B1AB93677}" type="slidenum">
              <a:rPr lang="en-GB" smtClean="0"/>
              <a:pPr/>
              <a:t>17</a:t>
            </a:fld>
            <a:endParaRPr lang="en-GB"/>
          </a:p>
        </p:txBody>
      </p:sp>
    </p:spTree>
    <p:extLst>
      <p:ext uri="{BB962C8B-B14F-4D97-AF65-F5344CB8AC3E}">
        <p14:creationId xmlns:p14="http://schemas.microsoft.com/office/powerpoint/2010/main" val="2045018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FAC356-17DD-480F-94CA-034B1AB93677}" type="slidenum">
              <a:rPr lang="en-GB" smtClean="0"/>
              <a:pPr/>
              <a:t>18</a:t>
            </a:fld>
            <a:endParaRPr lang="en-GB"/>
          </a:p>
        </p:txBody>
      </p:sp>
    </p:spTree>
    <p:extLst>
      <p:ext uri="{BB962C8B-B14F-4D97-AF65-F5344CB8AC3E}">
        <p14:creationId xmlns:p14="http://schemas.microsoft.com/office/powerpoint/2010/main" val="204501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A6060E-BE50-4991-9BA3-BF53B4872BB3}" type="datetime1">
              <a:rPr lang="en-GB" smtClean="0"/>
              <a:pPr/>
              <a:t>19/07/2017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F3F86F-97CD-4178-8A76-B5FFC82A54FE}" type="slidenum">
              <a:rPr lang="en-GB" smtClean="0"/>
              <a:pPr/>
              <a:t>‹#›</a:t>
            </a:fld>
            <a:endParaRPr lang="en-GB"/>
          </a:p>
        </p:txBody>
      </p:sp>
    </p:spTree>
    <p:extLst>
      <p:ext uri="{BB962C8B-B14F-4D97-AF65-F5344CB8AC3E}">
        <p14:creationId xmlns:p14="http://schemas.microsoft.com/office/powerpoint/2010/main" val="2547926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D9EC1C-CB2A-4DA8-8245-0AC59861B995}" type="datetime1">
              <a:rPr lang="en-GB" smtClean="0"/>
              <a:pPr/>
              <a:t>19/07/2017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F3F86F-97CD-4178-8A76-B5FFC82A54FE}" type="slidenum">
              <a:rPr lang="en-GB" smtClean="0"/>
              <a:pPr/>
              <a:t>‹#›</a:t>
            </a:fld>
            <a:endParaRPr lang="en-GB"/>
          </a:p>
        </p:txBody>
      </p:sp>
    </p:spTree>
    <p:extLst>
      <p:ext uri="{BB962C8B-B14F-4D97-AF65-F5344CB8AC3E}">
        <p14:creationId xmlns:p14="http://schemas.microsoft.com/office/powerpoint/2010/main" val="3529938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B0C6F9-75D1-4DD6-963B-546542D0632F}" type="datetime1">
              <a:rPr lang="en-GB" smtClean="0"/>
              <a:pPr/>
              <a:t>19/07/2017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F3F86F-97CD-4178-8A76-B5FFC82A54FE}" type="slidenum">
              <a:rPr lang="en-GB" smtClean="0"/>
              <a:pPr/>
              <a:t>‹#›</a:t>
            </a:fld>
            <a:endParaRPr lang="en-GB"/>
          </a:p>
        </p:txBody>
      </p:sp>
    </p:spTree>
    <p:extLst>
      <p:ext uri="{BB962C8B-B14F-4D97-AF65-F5344CB8AC3E}">
        <p14:creationId xmlns:p14="http://schemas.microsoft.com/office/powerpoint/2010/main" val="620609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27A2CE-5176-4298-9667-E87C7F15FF9A}" type="datetime1">
              <a:rPr lang="en-GB" smtClean="0"/>
              <a:pPr/>
              <a:t>19/07/2017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F3F86F-97CD-4178-8A76-B5FFC82A54FE}" type="slidenum">
              <a:rPr lang="en-GB" smtClean="0"/>
              <a:pPr/>
              <a:t>‹#›</a:t>
            </a:fld>
            <a:endParaRPr lang="en-GB"/>
          </a:p>
        </p:txBody>
      </p:sp>
    </p:spTree>
    <p:extLst>
      <p:ext uri="{BB962C8B-B14F-4D97-AF65-F5344CB8AC3E}">
        <p14:creationId xmlns:p14="http://schemas.microsoft.com/office/powerpoint/2010/main" val="2398310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0D35AA-2EFD-441F-A694-E7233C599E47}" type="datetime1">
              <a:rPr lang="en-GB" smtClean="0"/>
              <a:pPr/>
              <a:t>19/07/2017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F3F86F-97CD-4178-8A76-B5FFC82A54FE}" type="slidenum">
              <a:rPr lang="en-GB" smtClean="0"/>
              <a:pPr/>
              <a:t>‹#›</a:t>
            </a:fld>
            <a:endParaRPr lang="en-GB"/>
          </a:p>
        </p:txBody>
      </p:sp>
    </p:spTree>
    <p:extLst>
      <p:ext uri="{BB962C8B-B14F-4D97-AF65-F5344CB8AC3E}">
        <p14:creationId xmlns:p14="http://schemas.microsoft.com/office/powerpoint/2010/main" val="351133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F44BB65-C12D-4819-B5A9-F000D6DB5111}" type="datetime1">
              <a:rPr lang="en-GB" smtClean="0"/>
              <a:pPr/>
              <a:t>19/07/2017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F3F86F-97CD-4178-8A76-B5FFC82A54FE}" type="slidenum">
              <a:rPr lang="en-GB" smtClean="0"/>
              <a:pPr/>
              <a:t>‹#›</a:t>
            </a:fld>
            <a:endParaRPr lang="en-GB"/>
          </a:p>
        </p:txBody>
      </p:sp>
    </p:spTree>
    <p:extLst>
      <p:ext uri="{BB962C8B-B14F-4D97-AF65-F5344CB8AC3E}">
        <p14:creationId xmlns:p14="http://schemas.microsoft.com/office/powerpoint/2010/main" val="3878218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F2A3A3-CAC5-4552-A27B-2A8BCBA4A881}" type="datetime1">
              <a:rPr lang="en-GB" smtClean="0"/>
              <a:pPr/>
              <a:t>19/07/2017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F3F86F-97CD-4178-8A76-B5FFC82A54FE}" type="slidenum">
              <a:rPr lang="en-GB" smtClean="0"/>
              <a:pPr/>
              <a:t>‹#›</a:t>
            </a:fld>
            <a:endParaRPr lang="en-GB"/>
          </a:p>
        </p:txBody>
      </p:sp>
    </p:spTree>
    <p:extLst>
      <p:ext uri="{BB962C8B-B14F-4D97-AF65-F5344CB8AC3E}">
        <p14:creationId xmlns:p14="http://schemas.microsoft.com/office/powerpoint/2010/main" val="178729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9726B3E-CD49-4C46-926D-776EE6EBEF53}" type="datetime1">
              <a:rPr lang="en-GB" smtClean="0"/>
              <a:pPr/>
              <a:t>19/07/2017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F3F86F-97CD-4178-8A76-B5FFC82A54FE}" type="slidenum">
              <a:rPr lang="en-GB" smtClean="0"/>
              <a:pPr/>
              <a:t>‹#›</a:t>
            </a:fld>
            <a:endParaRPr lang="en-GB"/>
          </a:p>
        </p:txBody>
      </p:sp>
    </p:spTree>
    <p:extLst>
      <p:ext uri="{BB962C8B-B14F-4D97-AF65-F5344CB8AC3E}">
        <p14:creationId xmlns:p14="http://schemas.microsoft.com/office/powerpoint/2010/main" val="252601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B5E041-734B-460C-B0E9-827BD02B2C20}" type="datetime1">
              <a:rPr lang="en-GB" smtClean="0"/>
              <a:pPr/>
              <a:t>19/07/2017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F3F86F-97CD-4178-8A76-B5FFC82A54FE}" type="slidenum">
              <a:rPr lang="en-GB" smtClean="0"/>
              <a:pPr/>
              <a:t>‹#›</a:t>
            </a:fld>
            <a:endParaRPr lang="en-GB"/>
          </a:p>
        </p:txBody>
      </p:sp>
    </p:spTree>
    <p:extLst>
      <p:ext uri="{BB962C8B-B14F-4D97-AF65-F5344CB8AC3E}">
        <p14:creationId xmlns:p14="http://schemas.microsoft.com/office/powerpoint/2010/main" val="4027024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A8955-A4FA-496F-94E6-CCF04568EF34}" type="datetime1">
              <a:rPr lang="en-GB" smtClean="0"/>
              <a:pPr/>
              <a:t>19/07/2017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F3F86F-97CD-4178-8A76-B5FFC82A54FE}" type="slidenum">
              <a:rPr lang="en-GB" smtClean="0"/>
              <a:pPr/>
              <a:t>‹#›</a:t>
            </a:fld>
            <a:endParaRPr lang="en-GB"/>
          </a:p>
        </p:txBody>
      </p:sp>
    </p:spTree>
    <p:extLst>
      <p:ext uri="{BB962C8B-B14F-4D97-AF65-F5344CB8AC3E}">
        <p14:creationId xmlns:p14="http://schemas.microsoft.com/office/powerpoint/2010/main" val="53920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99EA0-62EB-4A58-89F8-217B29A19C4A}" type="datetime1">
              <a:rPr lang="en-GB" smtClean="0"/>
              <a:pPr/>
              <a:t>19/07/2017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F3F86F-97CD-4178-8A76-B5FFC82A54FE}" type="slidenum">
              <a:rPr lang="en-GB" smtClean="0"/>
              <a:pPr/>
              <a:t>‹#›</a:t>
            </a:fld>
            <a:endParaRPr lang="en-GB"/>
          </a:p>
        </p:txBody>
      </p:sp>
    </p:spTree>
    <p:extLst>
      <p:ext uri="{BB962C8B-B14F-4D97-AF65-F5344CB8AC3E}">
        <p14:creationId xmlns:p14="http://schemas.microsoft.com/office/powerpoint/2010/main" val="245048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l="88000" t="8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CFC64-2CE0-4B7B-9E4A-22C8E9731D28}" type="datetime1">
              <a:rPr lang="en-GB" smtClean="0"/>
              <a:pPr/>
              <a:t>19/07/2017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F3F86F-97CD-4178-8A76-B5FFC82A54FE}" type="slidenum">
              <a:rPr lang="en-GB" smtClean="0"/>
              <a:pPr/>
              <a:t>‹#›</a:t>
            </a:fld>
            <a:endParaRPr lang="en-GB"/>
          </a:p>
        </p:txBody>
      </p:sp>
    </p:spTree>
    <p:extLst>
      <p:ext uri="{BB962C8B-B14F-4D97-AF65-F5344CB8AC3E}">
        <p14:creationId xmlns:p14="http://schemas.microsoft.com/office/powerpoint/2010/main" val="3375618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2979762"/>
          </a:xfrm>
        </p:spPr>
        <p:style>
          <a:lnRef idx="3">
            <a:schemeClr val="lt1"/>
          </a:lnRef>
          <a:fillRef idx="1">
            <a:schemeClr val="dk1"/>
          </a:fillRef>
          <a:effectRef idx="1">
            <a:schemeClr val="dk1"/>
          </a:effectRef>
          <a:fontRef idx="minor">
            <a:schemeClr val="lt1"/>
          </a:fontRef>
        </p:style>
        <p:txBody>
          <a:bodyPr/>
          <a:lstStyle/>
          <a:p>
            <a:r>
              <a:rPr lang="en-GB" dirty="0" smtClean="0"/>
              <a:t>Writing Research Proposal for a Grant</a:t>
            </a:r>
            <a:endParaRPr lang="en-GB" dirty="0"/>
          </a:p>
        </p:txBody>
      </p:sp>
      <p:sp>
        <p:nvSpPr>
          <p:cNvPr id="3" name="Subtitle 2"/>
          <p:cNvSpPr>
            <a:spLocks noGrp="1"/>
          </p:cNvSpPr>
          <p:nvPr>
            <p:ph type="subTitle" idx="1"/>
          </p:nvPr>
        </p:nvSpPr>
        <p:spPr/>
        <p:style>
          <a:lnRef idx="0">
            <a:schemeClr val="accent6"/>
          </a:lnRef>
          <a:fillRef idx="3">
            <a:schemeClr val="accent6"/>
          </a:fillRef>
          <a:effectRef idx="3">
            <a:schemeClr val="accent6"/>
          </a:effectRef>
          <a:fontRef idx="minor">
            <a:schemeClr val="lt1"/>
          </a:fontRef>
        </p:style>
        <p:txBody>
          <a:bodyPr>
            <a:normAutofit/>
          </a:bodyPr>
          <a:lstStyle/>
          <a:p>
            <a:r>
              <a:rPr lang="en-GB" smtClean="0">
                <a:solidFill>
                  <a:schemeClr val="tx1"/>
                </a:solidFill>
              </a:rPr>
              <a:t>Jerry </a:t>
            </a:r>
            <a:r>
              <a:rPr lang="en-GB" dirty="0" smtClean="0">
                <a:solidFill>
                  <a:schemeClr val="tx1"/>
                </a:solidFill>
              </a:rPr>
              <a:t>O. </a:t>
            </a:r>
            <a:r>
              <a:rPr lang="en-GB" dirty="0" err="1" smtClean="0">
                <a:solidFill>
                  <a:schemeClr val="tx1"/>
                </a:solidFill>
              </a:rPr>
              <a:t>Ugwuanyi</a:t>
            </a:r>
            <a:r>
              <a:rPr lang="en-GB" dirty="0" smtClean="0">
                <a:solidFill>
                  <a:schemeClr val="tx1"/>
                </a:solidFill>
              </a:rPr>
              <a:t>, PhD (Strathclyde)</a:t>
            </a:r>
          </a:p>
          <a:p>
            <a:r>
              <a:rPr lang="en-GB" dirty="0" smtClean="0">
                <a:solidFill>
                  <a:schemeClr val="tx1"/>
                </a:solidFill>
              </a:rPr>
              <a:t>Department of Microbiology</a:t>
            </a:r>
          </a:p>
          <a:p>
            <a:r>
              <a:rPr lang="en-GB" dirty="0" smtClean="0">
                <a:solidFill>
                  <a:schemeClr val="tx1"/>
                </a:solidFill>
              </a:rPr>
              <a:t>University of Nigeria, </a:t>
            </a:r>
            <a:r>
              <a:rPr lang="en-GB" dirty="0" err="1" smtClean="0">
                <a:solidFill>
                  <a:schemeClr val="tx1"/>
                </a:solidFill>
              </a:rPr>
              <a:t>Nsukka</a:t>
            </a:r>
            <a:endParaRPr lang="en-GB" dirty="0">
              <a:solidFill>
                <a:schemeClr val="tx1"/>
              </a:solidFill>
            </a:endParaRPr>
          </a:p>
        </p:txBody>
      </p:sp>
      <p:pic>
        <p:nvPicPr>
          <p:cNvPr id="4" name="Picture 3" descr="Description: Copy of UNNlogo"/>
          <p:cNvPicPr>
            <a:picLocks noChangeAspect="1" noChangeArrowheads="1"/>
          </p:cNvPicPr>
          <p:nvPr/>
        </p:nvPicPr>
        <p:blipFill>
          <a:blip r:embed="rId2" cstate="print">
            <a:lum bright="12000"/>
            <a:extLst>
              <a:ext uri="{28A0092B-C50C-407E-A947-70E740481C1C}">
                <a14:useLocalDpi xmlns:a14="http://schemas.microsoft.com/office/drawing/2010/main" val="0"/>
              </a:ext>
            </a:extLst>
          </a:blip>
          <a:srcRect/>
          <a:stretch>
            <a:fillRect/>
          </a:stretch>
        </p:blipFill>
        <p:spPr bwMode="auto">
          <a:xfrm>
            <a:off x="4128962" y="5704268"/>
            <a:ext cx="981075" cy="1124744"/>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D1F3F86F-97CD-4178-8A76-B5FFC82A54FE}" type="slidenum">
              <a:rPr lang="en-GB" smtClean="0"/>
              <a:pPr/>
              <a:t>1</a:t>
            </a:fld>
            <a:endParaRPr lang="en-GB"/>
          </a:p>
        </p:txBody>
      </p:sp>
    </p:spTree>
    <p:extLst>
      <p:ext uri="{BB962C8B-B14F-4D97-AF65-F5344CB8AC3E}">
        <p14:creationId xmlns:p14="http://schemas.microsoft.com/office/powerpoint/2010/main" val="3142789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562074"/>
          </a:xfrm>
        </p:spPr>
        <p:txBody>
          <a:bodyPr>
            <a:normAutofit fontScale="90000"/>
          </a:bodyPr>
          <a:lstStyle/>
          <a:p>
            <a:r>
              <a:rPr lang="en-GB" b="1" dirty="0" smtClean="0"/>
              <a:t>Getting Started - Title</a:t>
            </a:r>
            <a:endParaRPr lang="en-GB" b="1" dirty="0"/>
          </a:p>
        </p:txBody>
      </p:sp>
      <p:sp>
        <p:nvSpPr>
          <p:cNvPr id="3" name="Content Placeholder 2"/>
          <p:cNvSpPr>
            <a:spLocks noGrp="1"/>
          </p:cNvSpPr>
          <p:nvPr>
            <p:ph idx="1"/>
          </p:nvPr>
        </p:nvSpPr>
        <p:spPr>
          <a:xfrm>
            <a:off x="179513" y="692696"/>
            <a:ext cx="8712967" cy="4824536"/>
          </a:xfrm>
        </p:spPr>
        <p:txBody>
          <a:bodyPr>
            <a:normAutofit fontScale="92500"/>
          </a:bodyPr>
          <a:lstStyle/>
          <a:p>
            <a:r>
              <a:rPr lang="en-GB" dirty="0" smtClean="0"/>
              <a:t>An attractive title will be compelling; to ensure first reading of what you have to say: (compare…)</a:t>
            </a:r>
          </a:p>
          <a:p>
            <a:pPr lvl="1"/>
            <a:r>
              <a:rPr lang="en-GB" dirty="0" smtClean="0"/>
              <a:t>?? A multi-year field evaluation of the effects of development of new oil fields on mangrove forests in seasonal and permanent swamps in Nigeria’s Niger Delta</a:t>
            </a:r>
          </a:p>
          <a:p>
            <a:pPr lvl="1"/>
            <a:r>
              <a:rPr lang="en-GB" dirty="0" smtClean="0"/>
              <a:t>OK. A 3-year study of the impact of development of new oil fields on mangrove regeneration and survival in Nigeria’s Niger Delta </a:t>
            </a:r>
            <a:r>
              <a:rPr lang="en-GB" dirty="0"/>
              <a:t>swamps </a:t>
            </a:r>
            <a:endParaRPr lang="en-GB" dirty="0" smtClean="0"/>
          </a:p>
          <a:p>
            <a:pPr lvl="2"/>
            <a:r>
              <a:rPr lang="en-GB" dirty="0" smtClean="0"/>
              <a:t>?? Evaluation of fishery potential of </a:t>
            </a:r>
            <a:r>
              <a:rPr lang="en-GB" dirty="0" err="1" smtClean="0"/>
              <a:t>Anambra</a:t>
            </a:r>
            <a:r>
              <a:rPr lang="en-GB" dirty="0" smtClean="0"/>
              <a:t> basin of Nigeria</a:t>
            </a:r>
          </a:p>
          <a:p>
            <a:pPr lvl="2"/>
            <a:r>
              <a:rPr lang="en-GB" dirty="0" smtClean="0"/>
              <a:t>OK. Full-year In-stream evaluation of fresh water fish population dynamics in </a:t>
            </a:r>
            <a:r>
              <a:rPr lang="en-GB" dirty="0" err="1" smtClean="0"/>
              <a:t>Obina</a:t>
            </a:r>
            <a:r>
              <a:rPr lang="en-GB" dirty="0" smtClean="0"/>
              <a:t> River in the </a:t>
            </a:r>
            <a:r>
              <a:rPr lang="en-GB" dirty="0" err="1" smtClean="0"/>
              <a:t>Anambra</a:t>
            </a:r>
            <a:r>
              <a:rPr lang="en-GB" dirty="0" smtClean="0"/>
              <a:t> Basin of Nigeria</a:t>
            </a:r>
            <a:endParaRPr lang="en-GB" dirty="0"/>
          </a:p>
          <a:p>
            <a:pPr marL="114300" indent="0">
              <a:buNone/>
            </a:pP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10</a:t>
            </a:fld>
            <a:endParaRPr lang="en-GB"/>
          </a:p>
        </p:txBody>
      </p:sp>
      <p:sp>
        <p:nvSpPr>
          <p:cNvPr id="5" name="TextBox 4"/>
          <p:cNvSpPr txBox="1"/>
          <p:nvPr/>
        </p:nvSpPr>
        <p:spPr>
          <a:xfrm>
            <a:off x="179513" y="5589240"/>
            <a:ext cx="7920880" cy="707886"/>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GB" sz="2000" b="1" dirty="0">
                <a:solidFill>
                  <a:schemeClr val="accent6">
                    <a:lumMod val="50000"/>
                  </a:schemeClr>
                </a:solidFill>
              </a:rPr>
              <a:t>If the title is not specific/ attractive/ crisp you have already made a bad first </a:t>
            </a:r>
            <a:r>
              <a:rPr lang="en-GB" sz="2000" b="1" dirty="0" smtClean="0">
                <a:solidFill>
                  <a:schemeClr val="accent6">
                    <a:lumMod val="50000"/>
                  </a:schemeClr>
                </a:solidFill>
              </a:rPr>
              <a:t>impression: If you are in doubt please have somebody read it!</a:t>
            </a:r>
            <a:endParaRPr lang="en-GB" dirty="0"/>
          </a:p>
        </p:txBody>
      </p:sp>
    </p:spTree>
    <p:extLst>
      <p:ext uri="{BB962C8B-B14F-4D97-AF65-F5344CB8AC3E}">
        <p14:creationId xmlns:p14="http://schemas.microsoft.com/office/powerpoint/2010/main" val="285771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b="1" dirty="0" smtClean="0"/>
              <a:t>Title Guides</a:t>
            </a:r>
            <a:endParaRPr lang="en-GB" b="1" dirty="0"/>
          </a:p>
        </p:txBody>
      </p:sp>
      <p:sp>
        <p:nvSpPr>
          <p:cNvPr id="3" name="Content Placeholder 2"/>
          <p:cNvSpPr>
            <a:spLocks noGrp="1"/>
          </p:cNvSpPr>
          <p:nvPr>
            <p:ph idx="1"/>
          </p:nvPr>
        </p:nvSpPr>
        <p:spPr>
          <a:xfrm>
            <a:off x="457200" y="908720"/>
            <a:ext cx="8229600" cy="5217443"/>
          </a:xfrm>
        </p:spPr>
        <p:txBody>
          <a:bodyPr>
            <a:normAutofit fontScale="85000" lnSpcReduction="20000"/>
          </a:bodyPr>
          <a:lstStyle/>
          <a:p>
            <a:r>
              <a:rPr lang="en-GB" dirty="0"/>
              <a:t>Does your prospective funder have any specifications for the Title/Cover Page? (If yes, ensure you follow it</a:t>
            </a:r>
            <a:r>
              <a:rPr lang="en-GB" dirty="0" smtClean="0"/>
              <a:t>).</a:t>
            </a:r>
          </a:p>
          <a:p>
            <a:r>
              <a:rPr lang="en-GB" dirty="0" smtClean="0"/>
              <a:t>Is the title clear, unambiguous? Remember that the title is a micro-abstract (there can be no better abstract than your project title).</a:t>
            </a:r>
          </a:p>
          <a:p>
            <a:pPr lvl="1"/>
            <a:r>
              <a:rPr lang="en-GB" dirty="0" smtClean="0"/>
              <a:t>Avoid any word that does not improve communication</a:t>
            </a:r>
          </a:p>
          <a:p>
            <a:r>
              <a:rPr lang="en-GB" dirty="0" smtClean="0"/>
              <a:t>Try to ensure single sentence title. If it gets difficult try use of colon and semi-colon for linkages as last resort.</a:t>
            </a:r>
          </a:p>
          <a:p>
            <a:r>
              <a:rPr lang="en-GB" dirty="0" smtClean="0"/>
              <a:t>Are all the parties, including collaborators mentioned in the cover? </a:t>
            </a:r>
          </a:p>
          <a:p>
            <a:pPr lvl="1"/>
            <a:r>
              <a:rPr lang="en-GB" i="1" dirty="0" smtClean="0">
                <a:solidFill>
                  <a:srgbClr val="FF0000"/>
                </a:solidFill>
              </a:rPr>
              <a:t>If you forget to mention funder in cover, forget the grant</a:t>
            </a:r>
          </a:p>
          <a:p>
            <a:r>
              <a:rPr lang="en-GB" dirty="0" smtClean="0"/>
              <a:t>Does your cover look professional without being fancy?</a:t>
            </a:r>
          </a:p>
          <a:p>
            <a:pPr lvl="1"/>
            <a:r>
              <a:rPr lang="en-GB" dirty="0" smtClean="0"/>
              <a:t>Make sure you do not come across as profligate or given to fancifulness at the expense of substance.</a:t>
            </a: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11</a:t>
            </a:fld>
            <a:endParaRPr lang="en-GB"/>
          </a:p>
        </p:txBody>
      </p:sp>
    </p:spTree>
    <p:extLst>
      <p:ext uri="{BB962C8B-B14F-4D97-AF65-F5344CB8AC3E}">
        <p14:creationId xmlns:p14="http://schemas.microsoft.com/office/powerpoint/2010/main" val="1902923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116632"/>
            <a:ext cx="8229600" cy="418058"/>
          </a:xfrm>
        </p:spPr>
        <p:txBody>
          <a:bodyPr>
            <a:normAutofit fontScale="90000"/>
          </a:bodyPr>
          <a:lstStyle/>
          <a:p>
            <a:r>
              <a:rPr lang="en-GB" b="1" dirty="0" smtClean="0"/>
              <a:t>Overview / Executive Summary</a:t>
            </a:r>
            <a:endParaRPr lang="en-GB" b="1" dirty="0"/>
          </a:p>
        </p:txBody>
      </p:sp>
      <p:sp>
        <p:nvSpPr>
          <p:cNvPr id="3" name="Content Placeholder 2"/>
          <p:cNvSpPr>
            <a:spLocks noGrp="1"/>
          </p:cNvSpPr>
          <p:nvPr>
            <p:ph idx="1"/>
          </p:nvPr>
        </p:nvSpPr>
        <p:spPr>
          <a:xfrm>
            <a:off x="457200" y="620688"/>
            <a:ext cx="8229600" cy="4176464"/>
          </a:xfrm>
        </p:spPr>
        <p:txBody>
          <a:bodyPr>
            <a:normAutofit/>
          </a:bodyPr>
          <a:lstStyle/>
          <a:p>
            <a:r>
              <a:rPr lang="en-GB" sz="3400" dirty="0" smtClean="0"/>
              <a:t>Funder may require a </a:t>
            </a:r>
            <a:r>
              <a:rPr lang="en-GB" sz="3400" dirty="0"/>
              <a:t>Project Overview </a:t>
            </a:r>
            <a:r>
              <a:rPr lang="en-GB" sz="3400" dirty="0" smtClean="0"/>
              <a:t>or an </a:t>
            </a:r>
            <a:r>
              <a:rPr lang="en-GB" sz="3400" dirty="0"/>
              <a:t>Executive Summary </a:t>
            </a:r>
            <a:endParaRPr lang="en-GB" sz="3400" dirty="0" smtClean="0"/>
          </a:p>
          <a:p>
            <a:pPr lvl="1"/>
            <a:r>
              <a:rPr lang="en-GB" sz="2900" dirty="0" smtClean="0"/>
              <a:t>the person shortlisting  may have only enough</a:t>
            </a:r>
            <a:r>
              <a:rPr lang="en-GB" sz="2900" dirty="0"/>
              <a:t> </a:t>
            </a:r>
            <a:r>
              <a:rPr lang="en-GB" sz="2900" dirty="0" smtClean="0"/>
              <a:t>time </a:t>
            </a:r>
            <a:r>
              <a:rPr lang="en-GB" sz="2900" dirty="0"/>
              <a:t>to read </a:t>
            </a:r>
            <a:r>
              <a:rPr lang="en-GB" sz="2900" dirty="0" smtClean="0"/>
              <a:t>the </a:t>
            </a:r>
            <a:r>
              <a:rPr lang="en-GB" sz="2900" dirty="0"/>
              <a:t>Overview - not the entire </a:t>
            </a:r>
            <a:r>
              <a:rPr lang="en-GB" sz="2900" dirty="0" smtClean="0"/>
              <a:t>proposal. So, be </a:t>
            </a:r>
            <a:r>
              <a:rPr lang="en-GB" sz="2900" dirty="0"/>
              <a:t>specific /</a:t>
            </a:r>
            <a:r>
              <a:rPr lang="en-GB" sz="2900" dirty="0" smtClean="0"/>
              <a:t> </a:t>
            </a:r>
            <a:r>
              <a:rPr lang="en-GB" sz="2900" dirty="0"/>
              <a:t>concise. Do not go into </a:t>
            </a:r>
            <a:r>
              <a:rPr lang="en-GB" sz="2900" dirty="0" smtClean="0"/>
              <a:t>details that are </a:t>
            </a:r>
            <a:r>
              <a:rPr lang="en-GB" sz="2900" dirty="0"/>
              <a:t>clarified at a later point in your proposal.</a:t>
            </a:r>
          </a:p>
          <a:p>
            <a:pPr marL="457200" lvl="1" indent="0">
              <a:buNone/>
            </a:pPr>
            <a:r>
              <a:rPr lang="en-GB" dirty="0" smtClean="0"/>
              <a:t>….so what do you want captured here?</a:t>
            </a:r>
          </a:p>
        </p:txBody>
      </p:sp>
      <p:sp>
        <p:nvSpPr>
          <p:cNvPr id="4" name="Slide Number Placeholder 3"/>
          <p:cNvSpPr>
            <a:spLocks noGrp="1"/>
          </p:cNvSpPr>
          <p:nvPr>
            <p:ph type="sldNum" sz="quarter" idx="12"/>
          </p:nvPr>
        </p:nvSpPr>
        <p:spPr/>
        <p:txBody>
          <a:bodyPr/>
          <a:lstStyle/>
          <a:p>
            <a:fld id="{D1F3F86F-97CD-4178-8A76-B5FFC82A54FE}" type="slidenum">
              <a:rPr lang="en-GB" smtClean="0"/>
              <a:pPr/>
              <a:t>12</a:t>
            </a:fld>
            <a:endParaRPr lang="en-GB" dirty="0"/>
          </a:p>
        </p:txBody>
      </p:sp>
      <p:sp>
        <p:nvSpPr>
          <p:cNvPr id="5" name="TextBox 4"/>
          <p:cNvSpPr txBox="1"/>
          <p:nvPr/>
        </p:nvSpPr>
        <p:spPr>
          <a:xfrm>
            <a:off x="467544" y="4652166"/>
            <a:ext cx="8280920" cy="1015663"/>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marL="0" lvl="1"/>
            <a:r>
              <a:rPr lang="en-GB" sz="2000" b="1" dirty="0"/>
              <a:t>If the reader or primary evaluator is unable to </a:t>
            </a:r>
            <a:r>
              <a:rPr lang="en-GB" sz="2000" b="1" dirty="0" smtClean="0"/>
              <a:t>find </a:t>
            </a:r>
            <a:r>
              <a:rPr lang="en-GB" sz="2000" b="1" dirty="0"/>
              <a:t>in the executive summary </a:t>
            </a:r>
            <a:r>
              <a:rPr lang="en-GB" sz="2000" b="1" dirty="0" smtClean="0"/>
              <a:t>answers </a:t>
            </a:r>
            <a:r>
              <a:rPr lang="en-GB" sz="2000" b="1" dirty="0"/>
              <a:t>to all questions </a:t>
            </a:r>
            <a:r>
              <a:rPr lang="en-GB" sz="2000" b="1" dirty="0" smtClean="0"/>
              <a:t>or enough reasons to believe they exist in the body, your </a:t>
            </a:r>
            <a:r>
              <a:rPr lang="en-GB" sz="2000" b="1" dirty="0"/>
              <a:t>proposal may not be shortlisted for detailed </a:t>
            </a:r>
            <a:r>
              <a:rPr lang="en-GB" sz="2000" b="1" dirty="0" smtClean="0"/>
              <a:t>evaluation.</a:t>
            </a:r>
            <a:endParaRPr lang="en-GB" sz="2000" b="1" dirty="0"/>
          </a:p>
        </p:txBody>
      </p:sp>
    </p:spTree>
    <p:extLst>
      <p:ext uri="{BB962C8B-B14F-4D97-AF65-F5344CB8AC3E}">
        <p14:creationId xmlns:p14="http://schemas.microsoft.com/office/powerpoint/2010/main" val="33802187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116632"/>
            <a:ext cx="8229600" cy="418058"/>
          </a:xfrm>
        </p:spPr>
        <p:txBody>
          <a:bodyPr>
            <a:normAutofit fontScale="90000"/>
          </a:bodyPr>
          <a:lstStyle/>
          <a:p>
            <a:r>
              <a:rPr lang="en-GB" b="1" dirty="0" smtClean="0"/>
              <a:t>Overview/Executive Summary</a:t>
            </a:r>
            <a:endParaRPr lang="en-GB" b="1" dirty="0"/>
          </a:p>
        </p:txBody>
      </p:sp>
      <p:sp>
        <p:nvSpPr>
          <p:cNvPr id="3" name="Content Placeholder 2"/>
          <p:cNvSpPr>
            <a:spLocks noGrp="1"/>
          </p:cNvSpPr>
          <p:nvPr>
            <p:ph idx="1"/>
          </p:nvPr>
        </p:nvSpPr>
        <p:spPr>
          <a:xfrm>
            <a:off x="457200" y="620688"/>
            <a:ext cx="8229600" cy="6048672"/>
          </a:xfrm>
        </p:spPr>
        <p:txBody>
          <a:bodyPr>
            <a:normAutofit fontScale="92500" lnSpcReduction="10000"/>
          </a:bodyPr>
          <a:lstStyle/>
          <a:p>
            <a:r>
              <a:rPr lang="en-GB" sz="3400" dirty="0" smtClean="0"/>
              <a:t>The </a:t>
            </a:r>
            <a:r>
              <a:rPr lang="en-GB" sz="3400" dirty="0"/>
              <a:t>Project Overview should </a:t>
            </a:r>
            <a:r>
              <a:rPr lang="en-GB" sz="3400" dirty="0">
                <a:solidFill>
                  <a:schemeClr val="accent6">
                    <a:lumMod val="50000"/>
                  </a:schemeClr>
                </a:solidFill>
              </a:rPr>
              <a:t>"paint a picture" </a:t>
            </a:r>
            <a:r>
              <a:rPr lang="en-GB" sz="3400" dirty="0"/>
              <a:t>of your proposal in </a:t>
            </a:r>
            <a:r>
              <a:rPr lang="en-GB" sz="3400" dirty="0">
                <a:solidFill>
                  <a:schemeClr val="accent6">
                    <a:lumMod val="50000"/>
                  </a:schemeClr>
                </a:solidFill>
              </a:rPr>
              <a:t>the mind of the reader</a:t>
            </a:r>
            <a:r>
              <a:rPr lang="en-GB" sz="3400" dirty="0"/>
              <a:t>. </a:t>
            </a:r>
            <a:endParaRPr lang="en-GB" sz="3400" dirty="0" smtClean="0"/>
          </a:p>
          <a:p>
            <a:pPr lvl="1"/>
            <a:r>
              <a:rPr lang="en-GB" sz="3000" dirty="0" smtClean="0"/>
              <a:t>It should establish </a:t>
            </a:r>
            <a:r>
              <a:rPr lang="en-GB" sz="3000" dirty="0"/>
              <a:t>the framework </a:t>
            </a:r>
            <a:r>
              <a:rPr lang="en-GB" sz="3000" dirty="0" smtClean="0"/>
              <a:t>around which the rest of the write-up revolves.</a:t>
            </a:r>
            <a:endParaRPr lang="en-GB" sz="3000" dirty="0"/>
          </a:p>
          <a:p>
            <a:pPr lvl="1"/>
            <a:r>
              <a:rPr lang="en-GB" sz="2900" dirty="0" smtClean="0"/>
              <a:t>It will help if the Key </a:t>
            </a:r>
            <a:r>
              <a:rPr lang="en-GB" sz="2900" dirty="0"/>
              <a:t>concerns of the funding organization can be briefly identified in relation to </a:t>
            </a:r>
            <a:r>
              <a:rPr lang="en-GB" sz="2900" dirty="0" smtClean="0"/>
              <a:t>your proposed </a:t>
            </a:r>
            <a:r>
              <a:rPr lang="en-GB" sz="2900" dirty="0"/>
              <a:t>project.</a:t>
            </a:r>
          </a:p>
          <a:p>
            <a:r>
              <a:rPr lang="en-GB" sz="3400" dirty="0" smtClean="0"/>
              <a:t>If </a:t>
            </a:r>
            <a:r>
              <a:rPr lang="en-GB" sz="3400" dirty="0"/>
              <a:t>you will be collaborating </a:t>
            </a:r>
            <a:r>
              <a:rPr lang="en-GB" sz="3400" dirty="0" smtClean="0"/>
              <a:t>try to link in the competences of such collaborators. </a:t>
            </a:r>
            <a:endParaRPr lang="en-GB" sz="3400" dirty="0"/>
          </a:p>
          <a:p>
            <a:r>
              <a:rPr lang="en-GB" sz="3400" dirty="0" smtClean="0"/>
              <a:t>The </a:t>
            </a:r>
            <a:r>
              <a:rPr lang="en-GB" sz="3400" dirty="0"/>
              <a:t>best time to prepare the Project Overview is after you have completed the entire proposal </a:t>
            </a:r>
            <a:r>
              <a:rPr lang="en-GB" sz="3400" dirty="0" smtClean="0"/>
              <a:t>and you understand the story. </a:t>
            </a:r>
          </a:p>
          <a:p>
            <a:r>
              <a:rPr lang="en-GB" sz="3400" b="1" dirty="0" smtClean="0">
                <a:solidFill>
                  <a:srgbClr val="00B050"/>
                </a:solidFill>
              </a:rPr>
              <a:t>…NOW THAT YOU KNOW THE STORY..TELL IT</a:t>
            </a:r>
            <a:endParaRPr lang="en-GB" sz="2900" dirty="0"/>
          </a:p>
          <a:p>
            <a:pPr marL="457200" lvl="1" indent="0">
              <a:buNone/>
            </a:pPr>
            <a:endParaRPr lang="en-GB" dirty="0" smtClean="0"/>
          </a:p>
          <a:p>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13</a:t>
            </a:fld>
            <a:endParaRPr lang="en-GB"/>
          </a:p>
        </p:txBody>
      </p:sp>
    </p:spTree>
    <p:extLst>
      <p:ext uri="{BB962C8B-B14F-4D97-AF65-F5344CB8AC3E}">
        <p14:creationId xmlns:p14="http://schemas.microsoft.com/office/powerpoint/2010/main" val="417772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116632"/>
            <a:ext cx="8229600" cy="418058"/>
          </a:xfrm>
        </p:spPr>
        <p:txBody>
          <a:bodyPr>
            <a:normAutofit fontScale="90000"/>
          </a:bodyPr>
          <a:lstStyle/>
          <a:p>
            <a:r>
              <a:rPr lang="en-GB" b="1" dirty="0" smtClean="0"/>
              <a:t>Overview/Executive Summary</a:t>
            </a:r>
            <a:endParaRPr lang="en-GB" b="1" dirty="0"/>
          </a:p>
        </p:txBody>
      </p:sp>
      <p:sp>
        <p:nvSpPr>
          <p:cNvPr id="3" name="Content Placeholder 2"/>
          <p:cNvSpPr>
            <a:spLocks noGrp="1"/>
          </p:cNvSpPr>
          <p:nvPr>
            <p:ph idx="1"/>
          </p:nvPr>
        </p:nvSpPr>
        <p:spPr>
          <a:xfrm>
            <a:off x="457200" y="620688"/>
            <a:ext cx="8229600" cy="6048672"/>
          </a:xfrm>
        </p:spPr>
        <p:txBody>
          <a:bodyPr>
            <a:normAutofit fontScale="92500" lnSpcReduction="20000"/>
          </a:bodyPr>
          <a:lstStyle/>
          <a:p>
            <a:r>
              <a:rPr lang="en-GB" sz="2800" dirty="0"/>
              <a:t>Remember that someone will be reviewing your proposal and you would like this person to be very positive about what you have written. </a:t>
            </a:r>
          </a:p>
          <a:p>
            <a:pPr lvl="1"/>
            <a:r>
              <a:rPr lang="en-GB" sz="2400" dirty="0"/>
              <a:t>The Project Overview is the place to impress the reviewer. </a:t>
            </a:r>
            <a:endParaRPr lang="en-GB" sz="2400" dirty="0" smtClean="0"/>
          </a:p>
          <a:p>
            <a:pPr marL="457200" lvl="1" indent="0">
              <a:buNone/>
            </a:pPr>
            <a:r>
              <a:rPr lang="en-GB" sz="2400" dirty="0" smtClean="0"/>
              <a:t>Work </a:t>
            </a:r>
            <a:r>
              <a:rPr lang="en-GB" sz="2400" dirty="0"/>
              <a:t>on your Project Overview so that you can avoid giving </a:t>
            </a:r>
            <a:r>
              <a:rPr lang="en-GB" sz="2400" dirty="0" smtClean="0"/>
              <a:t>the reviewer  an </a:t>
            </a:r>
            <a:r>
              <a:rPr lang="en-GB" sz="2400" dirty="0"/>
              <a:t>opportunity to say things like</a:t>
            </a:r>
            <a:r>
              <a:rPr lang="en-GB" sz="2400" dirty="0" smtClean="0"/>
              <a:t>:</a:t>
            </a:r>
          </a:p>
          <a:p>
            <a:pPr marL="457200" lvl="1" indent="0">
              <a:buNone/>
            </a:pPr>
            <a:endParaRPr lang="en-GB" sz="2400" dirty="0"/>
          </a:p>
          <a:p>
            <a:pPr lvl="1">
              <a:buFont typeface="Wingdings" pitchFamily="2" charset="2"/>
              <a:buChar char="Ø"/>
            </a:pPr>
            <a:r>
              <a:rPr lang="en-GB" sz="2900" b="1" dirty="0">
                <a:solidFill>
                  <a:srgbClr val="FF0000"/>
                </a:solidFill>
              </a:rPr>
              <a:t>Not an original idea</a:t>
            </a:r>
            <a:endParaRPr lang="en-GB" sz="2900" dirty="0">
              <a:solidFill>
                <a:srgbClr val="FF0000"/>
              </a:solidFill>
            </a:endParaRPr>
          </a:p>
          <a:p>
            <a:pPr lvl="1">
              <a:buFont typeface="Wingdings" pitchFamily="2" charset="2"/>
              <a:buChar char="Ø"/>
            </a:pPr>
            <a:r>
              <a:rPr lang="en-GB" sz="2900" b="1" dirty="0">
                <a:solidFill>
                  <a:srgbClr val="FF0000"/>
                </a:solidFill>
              </a:rPr>
              <a:t>Rationale is weak</a:t>
            </a:r>
            <a:endParaRPr lang="en-GB" sz="2900" dirty="0">
              <a:solidFill>
                <a:srgbClr val="FF0000"/>
              </a:solidFill>
            </a:endParaRPr>
          </a:p>
          <a:p>
            <a:pPr lvl="1">
              <a:buFont typeface="Wingdings" pitchFamily="2" charset="2"/>
              <a:buChar char="Ø"/>
            </a:pPr>
            <a:r>
              <a:rPr lang="en-GB" sz="2900" b="1" dirty="0">
                <a:solidFill>
                  <a:srgbClr val="FF0000"/>
                </a:solidFill>
              </a:rPr>
              <a:t>Writing is vague</a:t>
            </a:r>
            <a:endParaRPr lang="en-GB" sz="2900" dirty="0">
              <a:solidFill>
                <a:srgbClr val="FF0000"/>
              </a:solidFill>
            </a:endParaRPr>
          </a:p>
          <a:p>
            <a:pPr lvl="1">
              <a:buFont typeface="Wingdings" pitchFamily="2" charset="2"/>
              <a:buChar char="Ø"/>
            </a:pPr>
            <a:r>
              <a:rPr lang="en-GB" sz="2900" b="1" dirty="0">
                <a:solidFill>
                  <a:srgbClr val="FF0000"/>
                </a:solidFill>
              </a:rPr>
              <a:t>Uncertain </a:t>
            </a:r>
            <a:r>
              <a:rPr lang="en-GB" sz="2900" b="1" dirty="0" smtClean="0">
                <a:solidFill>
                  <a:srgbClr val="FF0000"/>
                </a:solidFill>
              </a:rPr>
              <a:t>outcomes</a:t>
            </a:r>
            <a:endParaRPr lang="en-GB" sz="2900" dirty="0">
              <a:solidFill>
                <a:srgbClr val="CC00FF"/>
              </a:solidFill>
            </a:endParaRPr>
          </a:p>
          <a:p>
            <a:pPr lvl="1">
              <a:buFont typeface="Wingdings" pitchFamily="2" charset="2"/>
              <a:buChar char="Ø"/>
            </a:pPr>
            <a:r>
              <a:rPr lang="en-GB" sz="2900" b="1" dirty="0">
                <a:solidFill>
                  <a:srgbClr val="FF0000"/>
                </a:solidFill>
              </a:rPr>
              <a:t>Does not have relevant </a:t>
            </a:r>
            <a:r>
              <a:rPr lang="en-GB" sz="2900" b="1" dirty="0" smtClean="0">
                <a:solidFill>
                  <a:srgbClr val="FF0000"/>
                </a:solidFill>
              </a:rPr>
              <a:t>experience 	Rejection!</a:t>
            </a:r>
            <a:endParaRPr lang="en-GB" sz="1500" b="1" dirty="0">
              <a:solidFill>
                <a:srgbClr val="7030A0"/>
              </a:solidFill>
            </a:endParaRPr>
          </a:p>
          <a:p>
            <a:pPr lvl="1">
              <a:buFont typeface="Wingdings" pitchFamily="2" charset="2"/>
              <a:buChar char="Ø"/>
            </a:pPr>
            <a:r>
              <a:rPr lang="en-GB" sz="2900" b="1" dirty="0">
                <a:solidFill>
                  <a:srgbClr val="FF0000"/>
                </a:solidFill>
              </a:rPr>
              <a:t>Problem is not important</a:t>
            </a:r>
            <a:endParaRPr lang="en-GB" sz="2900" dirty="0">
              <a:solidFill>
                <a:srgbClr val="FF0000"/>
              </a:solidFill>
            </a:endParaRPr>
          </a:p>
          <a:p>
            <a:pPr lvl="1">
              <a:buFont typeface="Wingdings" pitchFamily="2" charset="2"/>
              <a:buChar char="Ø"/>
            </a:pPr>
            <a:r>
              <a:rPr lang="en-GB" sz="2900" b="1" dirty="0">
                <a:solidFill>
                  <a:srgbClr val="FF0000"/>
                </a:solidFill>
              </a:rPr>
              <a:t>Proposal is unfocused</a:t>
            </a:r>
            <a:endParaRPr lang="en-GB" sz="2900" dirty="0">
              <a:solidFill>
                <a:srgbClr val="FF0000"/>
              </a:solidFill>
            </a:endParaRPr>
          </a:p>
          <a:p>
            <a:pPr lvl="1">
              <a:buFont typeface="Wingdings" pitchFamily="2" charset="2"/>
              <a:buChar char="Ø"/>
            </a:pPr>
            <a:r>
              <a:rPr lang="en-GB" sz="2900" b="1" dirty="0">
                <a:solidFill>
                  <a:srgbClr val="FF0000"/>
                </a:solidFill>
              </a:rPr>
              <a:t>Project is too large</a:t>
            </a:r>
            <a:endParaRPr lang="en-GB" sz="2900" dirty="0">
              <a:solidFill>
                <a:srgbClr val="FF0000"/>
              </a:solidFill>
            </a:endParaRPr>
          </a:p>
          <a:p>
            <a:endParaRPr lang="en-GB" dirty="0"/>
          </a:p>
        </p:txBody>
      </p:sp>
      <p:sp>
        <p:nvSpPr>
          <p:cNvPr id="4" name="Right Brace 3"/>
          <p:cNvSpPr/>
          <p:nvPr/>
        </p:nvSpPr>
        <p:spPr>
          <a:xfrm>
            <a:off x="5436096" y="3068960"/>
            <a:ext cx="1584176" cy="3168353"/>
          </a:xfrm>
          <a:prstGeom prst="rightBrace">
            <a:avLst>
              <a:gd name="adj1" fmla="val 8333"/>
              <a:gd name="adj2" fmla="val 5296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D1F3F86F-97CD-4178-8A76-B5FFC82A54FE}" type="slidenum">
              <a:rPr lang="en-GB" smtClean="0"/>
              <a:pPr/>
              <a:t>14</a:t>
            </a:fld>
            <a:endParaRPr lang="en-GB"/>
          </a:p>
        </p:txBody>
      </p:sp>
    </p:spTree>
    <p:extLst>
      <p:ext uri="{BB962C8B-B14F-4D97-AF65-F5344CB8AC3E}">
        <p14:creationId xmlns:p14="http://schemas.microsoft.com/office/powerpoint/2010/main" val="2730820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04056"/>
          </a:xfrm>
        </p:spPr>
        <p:txBody>
          <a:bodyPr>
            <a:normAutofit fontScale="90000"/>
          </a:bodyPr>
          <a:lstStyle/>
          <a:p>
            <a:r>
              <a:rPr lang="en-GB" b="1" dirty="0" smtClean="0"/>
              <a:t>Project Body; What is to be done?</a:t>
            </a:r>
            <a:endParaRPr lang="en-GB" b="1" dirty="0"/>
          </a:p>
        </p:txBody>
      </p:sp>
      <p:sp>
        <p:nvSpPr>
          <p:cNvPr id="3" name="Content Placeholder 2"/>
          <p:cNvSpPr>
            <a:spLocks noGrp="1"/>
          </p:cNvSpPr>
          <p:nvPr>
            <p:ph idx="1"/>
          </p:nvPr>
        </p:nvSpPr>
        <p:spPr>
          <a:xfrm>
            <a:off x="457200" y="908720"/>
            <a:ext cx="8435280" cy="5217443"/>
          </a:xfrm>
        </p:spPr>
        <p:txBody>
          <a:bodyPr>
            <a:normAutofit fontScale="92500"/>
          </a:bodyPr>
          <a:lstStyle/>
          <a:p>
            <a:r>
              <a:rPr lang="en-GB" dirty="0" smtClean="0"/>
              <a:t>The first steps in deciding this question are:</a:t>
            </a:r>
          </a:p>
          <a:p>
            <a:pPr lvl="1"/>
            <a:r>
              <a:rPr lang="en-GB" dirty="0" smtClean="0"/>
              <a:t>What is known about the question I want to address?</a:t>
            </a:r>
          </a:p>
          <a:p>
            <a:pPr lvl="1"/>
            <a:r>
              <a:rPr lang="en-GB" dirty="0" smtClean="0"/>
              <a:t>What are the gaps in knowledge that I want to fill?</a:t>
            </a:r>
          </a:p>
          <a:p>
            <a:pPr lvl="2"/>
            <a:r>
              <a:rPr lang="en-GB" dirty="0" smtClean="0"/>
              <a:t>Are these gaps compelling enough to deserve funding?</a:t>
            </a:r>
          </a:p>
          <a:p>
            <a:pPr lvl="3"/>
            <a:r>
              <a:rPr lang="en-GB" b="1" i="1" dirty="0" smtClean="0">
                <a:solidFill>
                  <a:srgbClr val="00B050"/>
                </a:solidFill>
              </a:rPr>
              <a:t>Is my presentation of the knowledge gap compelling?</a:t>
            </a:r>
          </a:p>
          <a:p>
            <a:pPr lvl="1"/>
            <a:r>
              <a:rPr lang="en-GB" dirty="0" smtClean="0"/>
              <a:t>How will filling the gaps improve the final picture: </a:t>
            </a:r>
            <a:r>
              <a:rPr lang="en-GB" dirty="0"/>
              <a:t>value addition; knowledge</a:t>
            </a:r>
            <a:r>
              <a:rPr lang="en-GB" dirty="0" smtClean="0"/>
              <a:t>, wealth creation, peace, </a:t>
            </a:r>
            <a:r>
              <a:rPr lang="en-GB" dirty="0"/>
              <a:t>gender, environment</a:t>
            </a:r>
            <a:r>
              <a:rPr lang="en-GB" dirty="0" smtClean="0"/>
              <a:t>, trans-disciplinary &amp; collaboration, etc.?</a:t>
            </a:r>
          </a:p>
          <a:p>
            <a:r>
              <a:rPr lang="en-GB" dirty="0" smtClean="0"/>
              <a:t>Novelty? Is the answer you seek to provide already in the public domain anywhere? </a:t>
            </a:r>
          </a:p>
          <a:p>
            <a:pPr lvl="1"/>
            <a:r>
              <a:rPr lang="en-GB" dirty="0" smtClean="0"/>
              <a:t>If yes, then don’t ask for funding!</a:t>
            </a: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15</a:t>
            </a:fld>
            <a:endParaRPr lang="en-GB"/>
          </a:p>
        </p:txBody>
      </p:sp>
    </p:spTree>
    <p:extLst>
      <p:ext uri="{BB962C8B-B14F-4D97-AF65-F5344CB8AC3E}">
        <p14:creationId xmlns:p14="http://schemas.microsoft.com/office/powerpoint/2010/main" val="2811552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b="1" dirty="0" smtClean="0"/>
              <a:t>What is to be done?.....</a:t>
            </a:r>
            <a:endParaRPr lang="en-GB" b="1" dirty="0"/>
          </a:p>
        </p:txBody>
      </p:sp>
      <p:sp>
        <p:nvSpPr>
          <p:cNvPr id="3" name="Content Placeholder 2"/>
          <p:cNvSpPr>
            <a:spLocks noGrp="1"/>
          </p:cNvSpPr>
          <p:nvPr>
            <p:ph idx="1"/>
          </p:nvPr>
        </p:nvSpPr>
        <p:spPr>
          <a:xfrm>
            <a:off x="457200" y="908720"/>
            <a:ext cx="8229600" cy="5217443"/>
          </a:xfrm>
        </p:spPr>
        <p:txBody>
          <a:bodyPr>
            <a:normAutofit/>
          </a:bodyPr>
          <a:lstStyle/>
          <a:p>
            <a:r>
              <a:rPr lang="en-GB" dirty="0" smtClean="0"/>
              <a:t>Novelty</a:t>
            </a:r>
          </a:p>
          <a:p>
            <a:pPr marL="0" indent="0">
              <a:buNone/>
            </a:pPr>
            <a:r>
              <a:rPr lang="en-GB" dirty="0" smtClean="0"/>
              <a:t>In deciding on the novelty of what you propose, how do you situate your proposal:</a:t>
            </a:r>
          </a:p>
          <a:p>
            <a:pPr lvl="1"/>
            <a:r>
              <a:rPr lang="en-GB" dirty="0" smtClean="0"/>
              <a:t>An entirely new idea? Solution to new/ old problem?</a:t>
            </a:r>
          </a:p>
          <a:p>
            <a:pPr lvl="1"/>
            <a:r>
              <a:rPr lang="en-GB" dirty="0" smtClean="0"/>
              <a:t>A better solution to a well known problem?</a:t>
            </a:r>
          </a:p>
          <a:p>
            <a:pPr lvl="2"/>
            <a:r>
              <a:rPr lang="en-GB" dirty="0" smtClean="0"/>
              <a:t>Cheaper, faster, eco-friendly procedure, gender sensitive, politically correct, etc.?</a:t>
            </a:r>
          </a:p>
          <a:p>
            <a:pPr lvl="1"/>
            <a:r>
              <a:rPr lang="en-GB" dirty="0" smtClean="0"/>
              <a:t>A trans-disciplinary procedure with new better insight and greater sustainability?</a:t>
            </a:r>
          </a:p>
          <a:p>
            <a:pPr lvl="1"/>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16</a:t>
            </a:fld>
            <a:endParaRPr lang="en-GB"/>
          </a:p>
        </p:txBody>
      </p:sp>
    </p:spTree>
    <p:extLst>
      <p:ext uri="{BB962C8B-B14F-4D97-AF65-F5344CB8AC3E}">
        <p14:creationId xmlns:p14="http://schemas.microsoft.com/office/powerpoint/2010/main" val="715469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04056"/>
          </a:xfrm>
        </p:spPr>
        <p:txBody>
          <a:bodyPr>
            <a:normAutofit fontScale="90000"/>
          </a:bodyPr>
          <a:lstStyle/>
          <a:p>
            <a:r>
              <a:rPr lang="en-GB" b="1" dirty="0" smtClean="0"/>
              <a:t>Background/Statement of Problems</a:t>
            </a:r>
            <a:endParaRPr lang="en-GB" b="1" dirty="0"/>
          </a:p>
        </p:txBody>
      </p:sp>
      <p:sp>
        <p:nvSpPr>
          <p:cNvPr id="3" name="Content Placeholder 2"/>
          <p:cNvSpPr>
            <a:spLocks noGrp="1"/>
          </p:cNvSpPr>
          <p:nvPr>
            <p:ph idx="1"/>
          </p:nvPr>
        </p:nvSpPr>
        <p:spPr>
          <a:xfrm>
            <a:off x="539552" y="764704"/>
            <a:ext cx="8229600" cy="5688632"/>
          </a:xfrm>
        </p:spPr>
        <p:txBody>
          <a:bodyPr>
            <a:noAutofit/>
          </a:bodyPr>
          <a:lstStyle/>
          <a:p>
            <a:r>
              <a:rPr lang="en-US" sz="1900" b="1" dirty="0"/>
              <a:t>T</a:t>
            </a:r>
            <a:r>
              <a:rPr lang="en-GB" sz="1900" dirty="0" smtClean="0"/>
              <a:t>his is </a:t>
            </a:r>
            <a:r>
              <a:rPr lang="en-GB" sz="1900" dirty="0"/>
              <a:t>a review of Relevant Literature. </a:t>
            </a:r>
            <a:r>
              <a:rPr lang="en-GB" sz="1900" dirty="0" smtClean="0"/>
              <a:t>Show </a:t>
            </a:r>
            <a:r>
              <a:rPr lang="en-GB" sz="1900" dirty="0"/>
              <a:t>the </a:t>
            </a:r>
            <a:r>
              <a:rPr lang="en-GB" sz="1900" dirty="0" smtClean="0"/>
              <a:t>funders that </a:t>
            </a:r>
            <a:r>
              <a:rPr lang="en-GB" sz="1900" dirty="0"/>
              <a:t>you know what you are </a:t>
            </a:r>
            <a:r>
              <a:rPr lang="en-GB" sz="1900" dirty="0" smtClean="0"/>
              <a:t>proposing; you </a:t>
            </a:r>
            <a:r>
              <a:rPr lang="en-GB" sz="1900" dirty="0"/>
              <a:t>are familiar with what has preceded you. </a:t>
            </a:r>
            <a:endParaRPr lang="en-GB" sz="1900" dirty="0" smtClean="0"/>
          </a:p>
          <a:p>
            <a:pPr lvl="1"/>
            <a:r>
              <a:rPr lang="en-GB" sz="1900" dirty="0" smtClean="0"/>
              <a:t>If </a:t>
            </a:r>
            <a:r>
              <a:rPr lang="en-GB" sz="1900" dirty="0"/>
              <a:t>you worked in this area and have result be careful to show that without sounding </a:t>
            </a:r>
            <a:r>
              <a:rPr lang="en-GB" sz="1900" dirty="0" smtClean="0"/>
              <a:t>redundant: -Is </a:t>
            </a:r>
            <a:r>
              <a:rPr lang="en-GB" sz="1900" dirty="0"/>
              <a:t>the new project expanding on some good preliminary results</a:t>
            </a:r>
            <a:r>
              <a:rPr lang="en-GB" sz="1900" dirty="0" smtClean="0"/>
              <a:t>?</a:t>
            </a:r>
            <a:endParaRPr lang="en-GB" sz="1900" dirty="0"/>
          </a:p>
          <a:p>
            <a:r>
              <a:rPr lang="en-US" sz="1900" b="1" dirty="0"/>
              <a:t>B</a:t>
            </a:r>
            <a:r>
              <a:rPr lang="en-GB" sz="1900" dirty="0" smtClean="0"/>
              <a:t>e </a:t>
            </a:r>
            <a:r>
              <a:rPr lang="en-GB" sz="1900" dirty="0"/>
              <a:t>careful in your use of language. It can be very helpful to have somebody who is not familiar with the proposal to read it and minimize use of:</a:t>
            </a:r>
          </a:p>
          <a:p>
            <a:pPr lvl="1"/>
            <a:r>
              <a:rPr lang="en-GB" sz="1900" b="1" dirty="0" smtClean="0">
                <a:solidFill>
                  <a:srgbClr val="002060"/>
                </a:solidFill>
              </a:rPr>
              <a:t>Jargon; trendy </a:t>
            </a:r>
            <a:r>
              <a:rPr lang="en-GB" sz="1900" b="1" dirty="0">
                <a:solidFill>
                  <a:srgbClr val="002060"/>
                </a:solidFill>
              </a:rPr>
              <a:t>or "in" </a:t>
            </a:r>
            <a:r>
              <a:rPr lang="en-GB" sz="1900" b="1" dirty="0" smtClean="0">
                <a:solidFill>
                  <a:srgbClr val="002060"/>
                </a:solidFill>
              </a:rPr>
              <a:t>words; abbreviations; colloquial expressions; redundant phrases; confusing </a:t>
            </a:r>
            <a:r>
              <a:rPr lang="en-GB" sz="1900" b="1" dirty="0">
                <a:solidFill>
                  <a:srgbClr val="002060"/>
                </a:solidFill>
              </a:rPr>
              <a:t>language</a:t>
            </a:r>
            <a:endParaRPr lang="en-GB" sz="1900" dirty="0">
              <a:solidFill>
                <a:srgbClr val="002060"/>
              </a:solidFill>
            </a:endParaRPr>
          </a:p>
          <a:p>
            <a:r>
              <a:rPr lang="en-GB" sz="1900" dirty="0" smtClean="0"/>
              <a:t>Position </a:t>
            </a:r>
            <a:r>
              <a:rPr lang="en-GB" sz="1900" dirty="0"/>
              <a:t>your project in relation to other efforts and show how your project:</a:t>
            </a:r>
          </a:p>
          <a:p>
            <a:pPr lvl="1"/>
            <a:r>
              <a:rPr lang="en-GB" sz="1900" dirty="0"/>
              <a:t>a) will extend the work that has been previously done,</a:t>
            </a:r>
          </a:p>
          <a:p>
            <a:pPr lvl="1"/>
            <a:r>
              <a:rPr lang="en-GB" sz="1900" dirty="0"/>
              <a:t>b) will avoid the mistakes and/or errors that have been previously made,</a:t>
            </a:r>
          </a:p>
          <a:p>
            <a:pPr lvl="1"/>
            <a:r>
              <a:rPr lang="en-GB" sz="1900" dirty="0"/>
              <a:t>c) will serve to develop stronger collaboration between existing initiatives, or</a:t>
            </a:r>
          </a:p>
          <a:p>
            <a:pPr lvl="1"/>
            <a:r>
              <a:rPr lang="en-GB" sz="1900" dirty="0"/>
              <a:t>c) is unique since it does not follow the same path as previously followed</a:t>
            </a:r>
            <a:r>
              <a:rPr lang="en-GB" sz="1800" dirty="0" smtClean="0"/>
              <a:t>.</a:t>
            </a:r>
            <a:endParaRPr lang="en-GB" sz="1800"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17</a:t>
            </a:fld>
            <a:endParaRPr lang="en-GB"/>
          </a:p>
        </p:txBody>
      </p:sp>
    </p:spTree>
    <p:extLst>
      <p:ext uri="{BB962C8B-B14F-4D97-AF65-F5344CB8AC3E}">
        <p14:creationId xmlns:p14="http://schemas.microsoft.com/office/powerpoint/2010/main" val="205991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04056"/>
          </a:xfrm>
        </p:spPr>
        <p:txBody>
          <a:bodyPr>
            <a:noAutofit/>
          </a:bodyPr>
          <a:lstStyle/>
          <a:p>
            <a:r>
              <a:rPr lang="en-GB" sz="3200" dirty="0" smtClean="0"/>
              <a:t>Background / Statement of Problems contd.</a:t>
            </a:r>
            <a:endParaRPr lang="en-GB" sz="3200" dirty="0"/>
          </a:p>
        </p:txBody>
      </p:sp>
      <p:sp>
        <p:nvSpPr>
          <p:cNvPr id="3" name="Content Placeholder 2"/>
          <p:cNvSpPr>
            <a:spLocks noGrp="1"/>
          </p:cNvSpPr>
          <p:nvPr>
            <p:ph idx="1"/>
          </p:nvPr>
        </p:nvSpPr>
        <p:spPr>
          <a:xfrm>
            <a:off x="539552" y="764704"/>
            <a:ext cx="8229600" cy="5400600"/>
          </a:xfrm>
        </p:spPr>
        <p:txBody>
          <a:bodyPr>
            <a:noAutofit/>
          </a:bodyPr>
          <a:lstStyle/>
          <a:p>
            <a:r>
              <a:rPr lang="en-GB" sz="1800" dirty="0" smtClean="0"/>
              <a:t>Show that your proposed project is definitely needed and should be funded </a:t>
            </a:r>
            <a:r>
              <a:rPr lang="en-GB" sz="1800" b="1" u="sng" dirty="0" smtClean="0"/>
              <a:t>(timely for the problem)</a:t>
            </a:r>
            <a:r>
              <a:rPr lang="en-GB" sz="1800" dirty="0" smtClean="0"/>
              <a:t>.</a:t>
            </a:r>
          </a:p>
          <a:p>
            <a:pPr lvl="1"/>
            <a:r>
              <a:rPr lang="en-GB" sz="1800" dirty="0" smtClean="0"/>
              <a:t>What are the pressing problems that you want to address? </a:t>
            </a:r>
          </a:p>
          <a:p>
            <a:pPr lvl="1"/>
            <a:r>
              <a:rPr lang="en-GB" sz="1800" dirty="0" smtClean="0"/>
              <a:t>How do you know these problems are important? </a:t>
            </a:r>
          </a:p>
          <a:p>
            <a:pPr lvl="1"/>
            <a:r>
              <a:rPr lang="en-GB" sz="1800" dirty="0" smtClean="0"/>
              <a:t>What other sources/programs similarly support these needs as major needs?</a:t>
            </a:r>
          </a:p>
          <a:p>
            <a:r>
              <a:rPr lang="en-GB" sz="1800" b="1" dirty="0" smtClean="0">
                <a:solidFill>
                  <a:srgbClr val="C00000"/>
                </a:solidFill>
              </a:rPr>
              <a:t>How will your project help the funding agency in fulfilling their own goals and objectives. </a:t>
            </a:r>
          </a:p>
          <a:p>
            <a:pPr lvl="1"/>
            <a:r>
              <a:rPr lang="en-GB" sz="1800" dirty="0" smtClean="0"/>
              <a:t>Keep the funding agency in mind as a “cooperating partner” committed to the same concerns that you have.</a:t>
            </a:r>
          </a:p>
          <a:p>
            <a:r>
              <a:rPr lang="en-GB" sz="1800" dirty="0" smtClean="0"/>
              <a:t>Is there a special reason why you and/or your organization are uniquely suited to conduct the project?</a:t>
            </a:r>
          </a:p>
          <a:p>
            <a:pPr lvl="1"/>
            <a:r>
              <a:rPr lang="en-GB" sz="1800" dirty="0" smtClean="0"/>
              <a:t>Geographic location, language expertise, prior involvements, close relationship to the project clientele, etc.)</a:t>
            </a:r>
          </a:p>
          <a:p>
            <a:r>
              <a:rPr lang="en-GB" sz="1800" dirty="0" smtClean="0"/>
              <a:t>Have you worked with your collaborators before? If not what is the guarantee that the collaboration will work (MOU? Personal Knowledge? Expertise? Commitment?)</a:t>
            </a:r>
          </a:p>
          <a:p>
            <a:pPr marL="0" indent="0">
              <a:buNone/>
            </a:pPr>
            <a:r>
              <a:rPr lang="en-GB" sz="1800" dirty="0" smtClean="0"/>
              <a:t>Tell your most compelling and memorable story here. </a:t>
            </a:r>
            <a:r>
              <a:rPr lang="en-GB" sz="1800" b="1" dirty="0" smtClean="0"/>
              <a:t> It is the marketing section of a solicitation document</a:t>
            </a:r>
          </a:p>
        </p:txBody>
      </p:sp>
      <p:sp>
        <p:nvSpPr>
          <p:cNvPr id="4" name="Slide Number Placeholder 3"/>
          <p:cNvSpPr>
            <a:spLocks noGrp="1"/>
          </p:cNvSpPr>
          <p:nvPr>
            <p:ph type="sldNum" sz="quarter" idx="12"/>
          </p:nvPr>
        </p:nvSpPr>
        <p:spPr/>
        <p:txBody>
          <a:bodyPr/>
          <a:lstStyle/>
          <a:p>
            <a:fld id="{D1F3F86F-97CD-4178-8A76-B5FFC82A54FE}" type="slidenum">
              <a:rPr lang="en-GB" smtClean="0"/>
              <a:pPr/>
              <a:t>18</a:t>
            </a:fld>
            <a:endParaRPr lang="en-GB"/>
          </a:p>
        </p:txBody>
      </p:sp>
    </p:spTree>
    <p:extLst>
      <p:ext uri="{BB962C8B-B14F-4D97-AF65-F5344CB8AC3E}">
        <p14:creationId xmlns:p14="http://schemas.microsoft.com/office/powerpoint/2010/main" val="3007427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GB" b="1" dirty="0" smtClean="0"/>
              <a:t>Problem statement…..nutshell</a:t>
            </a:r>
            <a:endParaRPr lang="en-GB" b="1" dirty="0"/>
          </a:p>
        </p:txBody>
      </p:sp>
      <p:sp>
        <p:nvSpPr>
          <p:cNvPr id="3" name="Content Placeholder 2"/>
          <p:cNvSpPr>
            <a:spLocks noGrp="1"/>
          </p:cNvSpPr>
          <p:nvPr>
            <p:ph idx="1"/>
          </p:nvPr>
        </p:nvSpPr>
        <p:spPr>
          <a:xfrm>
            <a:off x="251520" y="980728"/>
            <a:ext cx="8640960" cy="4752528"/>
          </a:xfrm>
        </p:spPr>
        <p:txBody>
          <a:bodyPr>
            <a:normAutofit fontScale="77500" lnSpcReduction="20000"/>
          </a:bodyPr>
          <a:lstStyle/>
          <a:p>
            <a:r>
              <a:rPr lang="en-GB" dirty="0"/>
              <a:t>Your statement of the problem-</a:t>
            </a:r>
            <a:r>
              <a:rPr lang="en-GB" dirty="0" smtClean="0"/>
              <a:t>--</a:t>
            </a:r>
            <a:r>
              <a:rPr lang="en-GB" dirty="0"/>
              <a:t>represents the reason behind your proposal. </a:t>
            </a:r>
            <a:endParaRPr lang="en-GB" dirty="0" smtClean="0"/>
          </a:p>
          <a:p>
            <a:pPr lvl="1"/>
            <a:r>
              <a:rPr lang="en-GB" dirty="0" smtClean="0"/>
              <a:t>The </a:t>
            </a:r>
            <a:r>
              <a:rPr lang="en-GB" dirty="0"/>
              <a:t>problem statement specifies the conditions you wish to change. </a:t>
            </a:r>
          </a:p>
          <a:p>
            <a:r>
              <a:rPr lang="en-GB" dirty="0"/>
              <a:t>It should be supported by evidence drawn from </a:t>
            </a:r>
            <a:r>
              <a:rPr lang="en-GB" dirty="0" smtClean="0"/>
              <a:t>experience</a:t>
            </a:r>
            <a:r>
              <a:rPr lang="en-GB" dirty="0"/>
              <a:t>, </a:t>
            </a:r>
            <a:r>
              <a:rPr lang="en-GB" dirty="0" smtClean="0"/>
              <a:t>authoritative statistics &amp; appropriate literature. </a:t>
            </a:r>
            <a:endParaRPr lang="en-GB" dirty="0"/>
          </a:p>
          <a:p>
            <a:r>
              <a:rPr lang="en-GB" dirty="0" smtClean="0"/>
              <a:t>It should </a:t>
            </a:r>
            <a:r>
              <a:rPr lang="en-GB" dirty="0"/>
              <a:t>quickly summarize the problem, show your familiarity with prior </a:t>
            </a:r>
            <a:r>
              <a:rPr lang="en-GB" dirty="0" smtClean="0"/>
              <a:t>work </a:t>
            </a:r>
            <a:r>
              <a:rPr lang="en-GB" dirty="0"/>
              <a:t>on the topic, reinforce your </a:t>
            </a:r>
            <a:r>
              <a:rPr lang="en-GB" dirty="0" smtClean="0"/>
              <a:t>credibility, </a:t>
            </a:r>
            <a:r>
              <a:rPr lang="en-GB" dirty="0"/>
              <a:t>and justify why this problem should be investigated. </a:t>
            </a:r>
          </a:p>
          <a:p>
            <a:r>
              <a:rPr lang="en-GB" dirty="0"/>
              <a:t>Do not assume that everyone sees the problem as clearly as you do. </a:t>
            </a:r>
          </a:p>
          <a:p>
            <a:pPr lvl="1"/>
            <a:r>
              <a:rPr lang="en-GB" dirty="0"/>
              <a:t>Even if the problem is obvious, your reviewers want to know how clearly you can state it.</a:t>
            </a:r>
          </a:p>
          <a:p>
            <a:endParaRPr lang="en-GB" dirty="0" smtClean="0"/>
          </a:p>
          <a:p>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19</a:t>
            </a:fld>
            <a:endParaRPr lang="en-GB"/>
          </a:p>
        </p:txBody>
      </p:sp>
    </p:spTree>
    <p:extLst>
      <p:ext uri="{BB962C8B-B14F-4D97-AF65-F5344CB8AC3E}">
        <p14:creationId xmlns:p14="http://schemas.microsoft.com/office/powerpoint/2010/main" val="2474559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36104"/>
          </a:xfrm>
        </p:spPr>
        <p:txBody>
          <a:bodyPr>
            <a:normAutofit fontScale="90000"/>
          </a:bodyPr>
          <a:lstStyle/>
          <a:p>
            <a:r>
              <a:rPr lang="en-GB" sz="4000" dirty="0" smtClean="0"/>
              <a:t>Looking to spend somebody’s money: What is it all about?</a:t>
            </a:r>
            <a:r>
              <a:rPr lang="en-GB" dirty="0" smtClean="0"/>
              <a:t> </a:t>
            </a:r>
            <a:endParaRPr lang="en-GB" dirty="0"/>
          </a:p>
        </p:txBody>
      </p:sp>
      <p:sp>
        <p:nvSpPr>
          <p:cNvPr id="3" name="Content Placeholder 2"/>
          <p:cNvSpPr>
            <a:spLocks noGrp="1"/>
          </p:cNvSpPr>
          <p:nvPr>
            <p:ph idx="1"/>
          </p:nvPr>
        </p:nvSpPr>
        <p:spPr>
          <a:xfrm>
            <a:off x="457200" y="1124744"/>
            <a:ext cx="8229600" cy="5544616"/>
          </a:xfrm>
        </p:spPr>
        <p:txBody>
          <a:bodyPr>
            <a:normAutofit fontScale="70000" lnSpcReduction="20000"/>
          </a:bodyPr>
          <a:lstStyle/>
          <a:p>
            <a:pPr marL="0" indent="0">
              <a:buNone/>
            </a:pPr>
            <a:r>
              <a:rPr lang="en-GB" dirty="0"/>
              <a:t>Y</a:t>
            </a:r>
            <a:r>
              <a:rPr lang="en-GB" dirty="0" smtClean="0"/>
              <a:t>ou must be considering /have considered one or all of these questions:</a:t>
            </a:r>
          </a:p>
          <a:p>
            <a:pPr lvl="1"/>
            <a:r>
              <a:rPr lang="en-GB" dirty="0"/>
              <a:t>How do I find grant </a:t>
            </a:r>
            <a:r>
              <a:rPr lang="en-GB" dirty="0" smtClean="0"/>
              <a:t>money to do an </a:t>
            </a:r>
            <a:r>
              <a:rPr lang="en-GB" dirty="0" smtClean="0">
                <a:solidFill>
                  <a:srgbClr val="FF0000"/>
                </a:solidFill>
              </a:rPr>
              <a:t>“important”</a:t>
            </a:r>
            <a:r>
              <a:rPr lang="en-GB" dirty="0" smtClean="0"/>
              <a:t> work?</a:t>
            </a:r>
            <a:endParaRPr lang="en-GB" dirty="0"/>
          </a:p>
          <a:p>
            <a:pPr lvl="1"/>
            <a:r>
              <a:rPr lang="en-GB" dirty="0" smtClean="0"/>
              <a:t>What </a:t>
            </a:r>
            <a:r>
              <a:rPr lang="en-GB" dirty="0"/>
              <a:t>are my chances of getting a </a:t>
            </a:r>
            <a:r>
              <a:rPr lang="en-GB" dirty="0" smtClean="0"/>
              <a:t>grant?</a:t>
            </a:r>
          </a:p>
          <a:p>
            <a:pPr lvl="1"/>
            <a:r>
              <a:rPr lang="en-GB" dirty="0" smtClean="0"/>
              <a:t>Do I have </a:t>
            </a:r>
            <a:r>
              <a:rPr lang="en-GB" dirty="0"/>
              <a:t>to know the 'right people' in order to get a grant</a:t>
            </a:r>
            <a:r>
              <a:rPr lang="en-GB" dirty="0" smtClean="0"/>
              <a:t>? </a:t>
            </a:r>
          </a:p>
          <a:p>
            <a:pPr lvl="1"/>
            <a:r>
              <a:rPr lang="en-GB" dirty="0" smtClean="0"/>
              <a:t>How </a:t>
            </a:r>
            <a:r>
              <a:rPr lang="en-GB" dirty="0"/>
              <a:t>big a grant can I </a:t>
            </a:r>
            <a:r>
              <a:rPr lang="en-GB" dirty="0" smtClean="0"/>
              <a:t>reasonably seek? </a:t>
            </a:r>
          </a:p>
          <a:p>
            <a:pPr lvl="1"/>
            <a:r>
              <a:rPr lang="en-GB" dirty="0" smtClean="0"/>
              <a:t>How </a:t>
            </a:r>
            <a:r>
              <a:rPr lang="en-GB" dirty="0"/>
              <a:t>hard is it to get </a:t>
            </a:r>
            <a:r>
              <a:rPr lang="en-GB" dirty="0" smtClean="0"/>
              <a:t>a grant? </a:t>
            </a:r>
          </a:p>
          <a:p>
            <a:pPr lvl="1"/>
            <a:r>
              <a:rPr lang="en-GB" dirty="0" smtClean="0"/>
              <a:t>Should </a:t>
            </a:r>
            <a:r>
              <a:rPr lang="en-GB" dirty="0"/>
              <a:t>I talk to </a:t>
            </a:r>
            <a:r>
              <a:rPr lang="en-GB" dirty="0" smtClean="0"/>
              <a:t>grant-makers before </a:t>
            </a:r>
            <a:r>
              <a:rPr lang="en-GB" dirty="0"/>
              <a:t>submitting a proposal</a:t>
            </a:r>
            <a:r>
              <a:rPr lang="en-GB" dirty="0" smtClean="0"/>
              <a:t>? </a:t>
            </a:r>
          </a:p>
          <a:p>
            <a:pPr lvl="1"/>
            <a:r>
              <a:rPr lang="en-GB" b="1" dirty="0" smtClean="0">
                <a:solidFill>
                  <a:srgbClr val="CC00FF"/>
                </a:solidFill>
              </a:rPr>
              <a:t>What </a:t>
            </a:r>
            <a:r>
              <a:rPr lang="en-GB" b="1" dirty="0">
                <a:solidFill>
                  <a:srgbClr val="CC00FF"/>
                </a:solidFill>
              </a:rPr>
              <a:t>do </a:t>
            </a:r>
            <a:r>
              <a:rPr lang="en-GB" b="1" dirty="0" smtClean="0">
                <a:solidFill>
                  <a:srgbClr val="CC00FF"/>
                </a:solidFill>
              </a:rPr>
              <a:t>grant-makers </a:t>
            </a:r>
            <a:r>
              <a:rPr lang="en-GB" b="1" dirty="0">
                <a:solidFill>
                  <a:srgbClr val="CC00FF"/>
                </a:solidFill>
              </a:rPr>
              <a:t>look for in a proposal</a:t>
            </a:r>
            <a:r>
              <a:rPr lang="en-GB" b="1" dirty="0" smtClean="0">
                <a:solidFill>
                  <a:srgbClr val="CC00FF"/>
                </a:solidFill>
              </a:rPr>
              <a:t>?</a:t>
            </a:r>
            <a:r>
              <a:rPr lang="en-GB" b="1" dirty="0" smtClean="0"/>
              <a:t> </a:t>
            </a:r>
          </a:p>
          <a:p>
            <a:pPr lvl="1">
              <a:buFont typeface="Wingdings" pitchFamily="2" charset="2"/>
              <a:buChar char="q"/>
            </a:pPr>
            <a:r>
              <a:rPr lang="en-GB" dirty="0" smtClean="0"/>
              <a:t>Why would anybody spend his money on this work that I want to do?</a:t>
            </a:r>
          </a:p>
          <a:p>
            <a:pPr lvl="1">
              <a:buFont typeface="Wingdings" pitchFamily="2" charset="2"/>
              <a:buChar char="v"/>
            </a:pPr>
            <a:r>
              <a:rPr lang="en-GB" dirty="0" smtClean="0"/>
              <a:t>And many more related or unrelated questions</a:t>
            </a:r>
          </a:p>
          <a:p>
            <a:r>
              <a:rPr lang="en-GB" dirty="0" smtClean="0"/>
              <a:t>Then:–</a:t>
            </a:r>
          </a:p>
          <a:p>
            <a:pPr lvl="1"/>
            <a:r>
              <a:rPr lang="en-GB" b="1" i="1" dirty="0" smtClean="0">
                <a:solidFill>
                  <a:srgbClr val="FF0000"/>
                </a:solidFill>
              </a:rPr>
              <a:t>Is </a:t>
            </a:r>
            <a:r>
              <a:rPr lang="en-GB" b="1" i="1" dirty="0">
                <a:solidFill>
                  <a:srgbClr val="FF0000"/>
                </a:solidFill>
              </a:rPr>
              <a:t>it all really worth it</a:t>
            </a:r>
            <a:r>
              <a:rPr lang="en-GB" b="1" i="1" dirty="0" smtClean="0">
                <a:solidFill>
                  <a:srgbClr val="FF0000"/>
                </a:solidFill>
              </a:rPr>
              <a:t>?</a:t>
            </a:r>
            <a:endParaRPr lang="en-GB" b="1" i="1" dirty="0">
              <a:solidFill>
                <a:srgbClr val="FF0000"/>
              </a:solidFill>
            </a:endParaRPr>
          </a:p>
          <a:p>
            <a:r>
              <a:rPr lang="en-GB" dirty="0" smtClean="0"/>
              <a:t>If your answer to this last question is </a:t>
            </a:r>
            <a:r>
              <a:rPr lang="en-GB" b="1" dirty="0" smtClean="0">
                <a:solidFill>
                  <a:srgbClr val="00B050"/>
                </a:solidFill>
              </a:rPr>
              <a:t>YES</a:t>
            </a:r>
            <a:r>
              <a:rPr lang="en-GB" dirty="0" smtClean="0"/>
              <a:t>, then you are set to start. </a:t>
            </a:r>
          </a:p>
          <a:p>
            <a:pPr lvl="1"/>
            <a:r>
              <a:rPr lang="en-GB" dirty="0" smtClean="0"/>
              <a:t>YOU HAVE THE RIGHT MINDSET!</a:t>
            </a:r>
          </a:p>
          <a:p>
            <a:r>
              <a:rPr lang="en-GB" dirty="0" smtClean="0"/>
              <a:t>Remember- It is rare to be sought out on self recognition. So you have to beg (and begging comes with troubles and pains!)</a:t>
            </a: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2</a:t>
            </a:fld>
            <a:endParaRPr lang="en-GB"/>
          </a:p>
        </p:txBody>
      </p:sp>
    </p:spTree>
    <p:extLst>
      <p:ext uri="{BB962C8B-B14F-4D97-AF65-F5344CB8AC3E}">
        <p14:creationId xmlns:p14="http://schemas.microsoft.com/office/powerpoint/2010/main" val="10031360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GB" b="1" dirty="0" smtClean="0"/>
              <a:t>Some Key sectional questions +</a:t>
            </a:r>
            <a:endParaRPr lang="en-GB" b="1" dirty="0"/>
          </a:p>
        </p:txBody>
      </p:sp>
      <p:sp>
        <p:nvSpPr>
          <p:cNvPr id="3" name="Content Placeholder 2"/>
          <p:cNvSpPr>
            <a:spLocks noGrp="1"/>
          </p:cNvSpPr>
          <p:nvPr>
            <p:ph idx="1"/>
          </p:nvPr>
        </p:nvSpPr>
        <p:spPr>
          <a:xfrm>
            <a:off x="457200" y="764704"/>
            <a:ext cx="8229600" cy="5760640"/>
          </a:xfrm>
        </p:spPr>
        <p:txBody>
          <a:bodyPr>
            <a:normAutofit fontScale="62500" lnSpcReduction="20000"/>
          </a:bodyPr>
          <a:lstStyle/>
          <a:p>
            <a:pPr marL="0" indent="0">
              <a:buNone/>
            </a:pPr>
            <a:r>
              <a:rPr lang="en-GB" dirty="0" smtClean="0"/>
              <a:t>Does your problem statement </a:t>
            </a:r>
          </a:p>
          <a:p>
            <a:pPr marL="514350" indent="-514350">
              <a:buFont typeface="+mj-lt"/>
              <a:buAutoNum type="arabicPeriod"/>
            </a:pPr>
            <a:r>
              <a:rPr lang="en-GB" dirty="0" smtClean="0"/>
              <a:t>Demonstrate precise </a:t>
            </a:r>
            <a:r>
              <a:rPr lang="en-GB" dirty="0"/>
              <a:t>understanding of the problem </a:t>
            </a:r>
            <a:r>
              <a:rPr lang="en-GB" dirty="0" smtClean="0"/>
              <a:t>that </a:t>
            </a:r>
            <a:r>
              <a:rPr lang="en-GB" dirty="0"/>
              <a:t>you are attempting </a:t>
            </a:r>
            <a:r>
              <a:rPr lang="en-GB" dirty="0" smtClean="0"/>
              <a:t>to solve</a:t>
            </a:r>
            <a:r>
              <a:rPr lang="en-GB" dirty="0"/>
              <a:t>?</a:t>
            </a:r>
          </a:p>
          <a:p>
            <a:pPr marL="514350" indent="-514350">
              <a:buFont typeface="+mj-lt"/>
              <a:buAutoNum type="arabicPeriod"/>
            </a:pPr>
            <a:r>
              <a:rPr lang="en-GB" dirty="0" smtClean="0"/>
              <a:t>Clearly </a:t>
            </a:r>
            <a:r>
              <a:rPr lang="en-GB" dirty="0"/>
              <a:t>convey the focus of your project early in the narrative?</a:t>
            </a:r>
          </a:p>
          <a:p>
            <a:pPr marL="514350" indent="-514350">
              <a:buFont typeface="+mj-lt"/>
              <a:buAutoNum type="arabicPeriod"/>
            </a:pPr>
            <a:r>
              <a:rPr lang="en-GB" dirty="0" smtClean="0"/>
              <a:t>Indicate </a:t>
            </a:r>
            <a:r>
              <a:rPr lang="en-GB" dirty="0"/>
              <a:t>the relationship of your project to a larger set of problems or issues and </a:t>
            </a:r>
            <a:r>
              <a:rPr lang="en-GB" dirty="0" smtClean="0"/>
              <a:t>justify why </a:t>
            </a:r>
            <a:r>
              <a:rPr lang="en-GB" dirty="0"/>
              <a:t>your particular focus has been chosen?</a:t>
            </a:r>
          </a:p>
          <a:p>
            <a:pPr marL="514350" indent="-514350">
              <a:buFont typeface="+mj-lt"/>
              <a:buAutoNum type="arabicPeriod"/>
            </a:pPr>
            <a:r>
              <a:rPr lang="en-GB" dirty="0" smtClean="0"/>
              <a:t>Establish </a:t>
            </a:r>
            <a:r>
              <a:rPr lang="en-GB" dirty="0"/>
              <a:t>the importance and significance of the problem?</a:t>
            </a:r>
          </a:p>
          <a:p>
            <a:pPr marL="514350" indent="-514350">
              <a:buFont typeface="+mj-lt"/>
              <a:buAutoNum type="arabicPeriod"/>
            </a:pPr>
            <a:r>
              <a:rPr lang="en-GB" dirty="0" smtClean="0"/>
              <a:t>Justify </a:t>
            </a:r>
            <a:r>
              <a:rPr lang="en-GB" dirty="0"/>
              <a:t>why your problem should be of special interest to the sponsor?</a:t>
            </a:r>
          </a:p>
          <a:p>
            <a:pPr marL="514350" indent="-514350">
              <a:buFont typeface="+mj-lt"/>
              <a:buAutoNum type="arabicPeriod"/>
            </a:pPr>
            <a:r>
              <a:rPr lang="en-GB" dirty="0" smtClean="0"/>
              <a:t>Demonstrate </a:t>
            </a:r>
            <a:r>
              <a:rPr lang="en-GB" dirty="0"/>
              <a:t>that </a:t>
            </a:r>
            <a:r>
              <a:rPr lang="en-GB" dirty="0" smtClean="0"/>
              <a:t>the problem </a:t>
            </a:r>
            <a:r>
              <a:rPr lang="en-GB" dirty="0"/>
              <a:t>is feasible to solve?</a:t>
            </a:r>
          </a:p>
          <a:p>
            <a:pPr marL="514350" indent="-514350">
              <a:buFont typeface="+mj-lt"/>
              <a:buAutoNum type="arabicPeriod"/>
            </a:pPr>
            <a:r>
              <a:rPr lang="en-GB" dirty="0" smtClean="0"/>
              <a:t>Make </a:t>
            </a:r>
            <a:r>
              <a:rPr lang="en-GB" dirty="0"/>
              <a:t>the reviewer want to read further?</a:t>
            </a:r>
          </a:p>
          <a:p>
            <a:pPr marL="514350" indent="-514350">
              <a:buFont typeface="+mj-lt"/>
              <a:buAutoNum type="arabicPeriod"/>
            </a:pPr>
            <a:r>
              <a:rPr lang="en-GB" dirty="0" smtClean="0"/>
              <a:t>Indicate </a:t>
            </a:r>
            <a:r>
              <a:rPr lang="en-GB" dirty="0"/>
              <a:t>how the problem relates to your organizational goals?</a:t>
            </a:r>
          </a:p>
          <a:p>
            <a:pPr marL="514350" indent="-514350">
              <a:buFont typeface="+mj-lt"/>
              <a:buAutoNum type="arabicPeriod"/>
            </a:pPr>
            <a:r>
              <a:rPr lang="en-GB" dirty="0" smtClean="0"/>
              <a:t>State </a:t>
            </a:r>
            <a:r>
              <a:rPr lang="en-GB" dirty="0"/>
              <a:t>the problem and outputs in terms of human needs and societal benefits</a:t>
            </a:r>
            <a:r>
              <a:rPr lang="en-GB" dirty="0" smtClean="0"/>
              <a:t>?</a:t>
            </a:r>
          </a:p>
          <a:p>
            <a:pPr marL="514350" indent="-514350">
              <a:buFont typeface="+mj-lt"/>
              <a:buAutoNum type="arabicPeriod"/>
            </a:pPr>
            <a:r>
              <a:rPr lang="en-GB" dirty="0" smtClean="0"/>
              <a:t>Answer sustainability question?</a:t>
            </a:r>
          </a:p>
          <a:p>
            <a:pPr marL="0" indent="0">
              <a:buNone/>
            </a:pPr>
            <a:r>
              <a:rPr lang="en-GB" dirty="0" smtClean="0"/>
              <a:t>Remember: </a:t>
            </a:r>
            <a:r>
              <a:rPr lang="en-GB" dirty="0" smtClean="0">
                <a:solidFill>
                  <a:srgbClr val="FF0000"/>
                </a:solidFill>
              </a:rPr>
              <a:t>If it is not a problem, don’t solve it! ……..So avoid</a:t>
            </a:r>
            <a:endParaRPr lang="en-GB" dirty="0">
              <a:solidFill>
                <a:srgbClr val="FF0000"/>
              </a:solidFill>
            </a:endParaRPr>
          </a:p>
          <a:p>
            <a:pPr lvl="1">
              <a:buFont typeface="Wingdings" pitchFamily="2" charset="2"/>
              <a:buChar char="Ø"/>
            </a:pPr>
            <a:r>
              <a:rPr lang="en-GB" dirty="0" smtClean="0"/>
              <a:t>“little </a:t>
            </a:r>
            <a:r>
              <a:rPr lang="en-GB" dirty="0"/>
              <a:t>is known about...", </a:t>
            </a:r>
            <a:endParaRPr lang="en-GB" dirty="0" smtClean="0"/>
          </a:p>
          <a:p>
            <a:pPr lvl="1">
              <a:buFont typeface="Wingdings" pitchFamily="2" charset="2"/>
              <a:buChar char="Ø"/>
            </a:pPr>
            <a:r>
              <a:rPr lang="en-GB" dirty="0" smtClean="0"/>
              <a:t>"</a:t>
            </a:r>
            <a:r>
              <a:rPr lang="en-GB" dirty="0"/>
              <a:t>there is a lack of information about...", or </a:t>
            </a:r>
            <a:endParaRPr lang="en-GB" dirty="0" smtClean="0"/>
          </a:p>
          <a:p>
            <a:pPr lvl="1">
              <a:buFont typeface="Wingdings" pitchFamily="2" charset="2"/>
              <a:buChar char="Ø"/>
            </a:pPr>
            <a:r>
              <a:rPr lang="en-GB" dirty="0" smtClean="0"/>
              <a:t>"no research </a:t>
            </a:r>
            <a:r>
              <a:rPr lang="en-GB" dirty="0"/>
              <a:t>has dealt with..." </a:t>
            </a:r>
            <a:endParaRPr lang="en-GB" dirty="0" smtClean="0"/>
          </a:p>
          <a:p>
            <a:pPr lvl="2">
              <a:buFont typeface="Wingdings" pitchFamily="2" charset="2"/>
              <a:buChar char="Ø"/>
            </a:pPr>
            <a:r>
              <a:rPr lang="en-GB" dirty="0" smtClean="0"/>
              <a:t>If it is not worrying anyone else then it is unlikely to worry the funder!</a:t>
            </a:r>
          </a:p>
        </p:txBody>
      </p:sp>
      <p:sp>
        <p:nvSpPr>
          <p:cNvPr id="4" name="Slide Number Placeholder 3"/>
          <p:cNvSpPr>
            <a:spLocks noGrp="1"/>
          </p:cNvSpPr>
          <p:nvPr>
            <p:ph type="sldNum" sz="quarter" idx="12"/>
          </p:nvPr>
        </p:nvSpPr>
        <p:spPr/>
        <p:txBody>
          <a:bodyPr/>
          <a:lstStyle/>
          <a:p>
            <a:fld id="{D1F3F86F-97CD-4178-8A76-B5FFC82A54FE}" type="slidenum">
              <a:rPr lang="en-GB" smtClean="0"/>
              <a:pPr/>
              <a:t>20</a:t>
            </a:fld>
            <a:endParaRPr lang="en-GB"/>
          </a:p>
        </p:txBody>
      </p:sp>
    </p:spTree>
    <p:extLst>
      <p:ext uri="{BB962C8B-B14F-4D97-AF65-F5344CB8AC3E}">
        <p14:creationId xmlns:p14="http://schemas.microsoft.com/office/powerpoint/2010/main" val="4010129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GB" b="1" dirty="0"/>
              <a:t>Objectives </a:t>
            </a:r>
            <a:r>
              <a:rPr lang="en-GB" b="1" dirty="0" smtClean="0"/>
              <a:t>Statement</a:t>
            </a:r>
            <a:endParaRPr lang="en-GB" b="1" dirty="0"/>
          </a:p>
        </p:txBody>
      </p:sp>
      <p:sp>
        <p:nvSpPr>
          <p:cNvPr id="3" name="Content Placeholder 2"/>
          <p:cNvSpPr>
            <a:spLocks noGrp="1"/>
          </p:cNvSpPr>
          <p:nvPr>
            <p:ph idx="1"/>
          </p:nvPr>
        </p:nvSpPr>
        <p:spPr>
          <a:xfrm>
            <a:off x="395536" y="980728"/>
            <a:ext cx="8496944" cy="5616624"/>
          </a:xfrm>
        </p:spPr>
        <p:txBody>
          <a:bodyPr>
            <a:normAutofit fontScale="92500" lnSpcReduction="10000"/>
          </a:bodyPr>
          <a:lstStyle/>
          <a:p>
            <a:pPr marL="0" indent="0">
              <a:buNone/>
            </a:pPr>
            <a:r>
              <a:rPr lang="en-GB" dirty="0" smtClean="0"/>
              <a:t>Try to </a:t>
            </a:r>
            <a:r>
              <a:rPr lang="en-GB" dirty="0"/>
              <a:t>differentiate between your goals </a:t>
            </a:r>
            <a:r>
              <a:rPr lang="en-GB" dirty="0" smtClean="0"/>
              <a:t>&amp; your </a:t>
            </a:r>
            <a:r>
              <a:rPr lang="en-GB" dirty="0"/>
              <a:t>objectives </a:t>
            </a:r>
            <a:r>
              <a:rPr lang="en-GB" dirty="0" smtClean="0"/>
              <a:t>– but include </a:t>
            </a:r>
            <a:r>
              <a:rPr lang="en-GB" dirty="0"/>
              <a:t>both.</a:t>
            </a:r>
          </a:p>
          <a:p>
            <a:r>
              <a:rPr lang="en-GB" dirty="0" smtClean="0"/>
              <a:t>Goals </a:t>
            </a:r>
            <a:r>
              <a:rPr lang="en-GB" dirty="0"/>
              <a:t>are the large statements of what you hope to accomplish but usually are not very measurable. They create the setting for what you are proposing.</a:t>
            </a:r>
          </a:p>
          <a:p>
            <a:pPr lvl="1"/>
            <a:r>
              <a:rPr lang="en-GB" dirty="0" smtClean="0"/>
              <a:t>Objectives </a:t>
            </a:r>
            <a:r>
              <a:rPr lang="en-GB" dirty="0"/>
              <a:t>are operational, tell specific things you will be accomplishing in your project, and are very measurable.</a:t>
            </a:r>
          </a:p>
          <a:p>
            <a:pPr lvl="1"/>
            <a:r>
              <a:rPr lang="en-GB" dirty="0" smtClean="0"/>
              <a:t>Objectives </a:t>
            </a:r>
            <a:r>
              <a:rPr lang="en-GB" dirty="0"/>
              <a:t>will form the basis for the activities of your project and will also serve as the basis for </a:t>
            </a:r>
            <a:r>
              <a:rPr lang="en-GB" dirty="0" smtClean="0"/>
              <a:t>evaluation.</a:t>
            </a:r>
            <a:endParaRPr lang="en-GB" dirty="0"/>
          </a:p>
          <a:p>
            <a:pPr lvl="1"/>
            <a:r>
              <a:rPr lang="en-GB" dirty="0" smtClean="0"/>
              <a:t>Your </a:t>
            </a:r>
            <a:r>
              <a:rPr lang="en-GB" dirty="0"/>
              <a:t>proposal is easier for a prospective </a:t>
            </a:r>
            <a:r>
              <a:rPr lang="en-GB" dirty="0" smtClean="0"/>
              <a:t>funder to </a:t>
            </a:r>
            <a:r>
              <a:rPr lang="en-GB" dirty="0"/>
              <a:t>understand (and the outcomes are </a:t>
            </a:r>
            <a:r>
              <a:rPr lang="en-GB" dirty="0" smtClean="0"/>
              <a:t>clearer) </a:t>
            </a:r>
            <a:r>
              <a:rPr lang="en-GB" dirty="0"/>
              <a:t>if you describe your objectives in measurable ways</a:t>
            </a:r>
            <a:r>
              <a:rPr lang="en-GB" dirty="0" smtClean="0"/>
              <a:t>.</a:t>
            </a:r>
          </a:p>
        </p:txBody>
      </p:sp>
      <p:sp>
        <p:nvSpPr>
          <p:cNvPr id="4" name="Slide Number Placeholder 3"/>
          <p:cNvSpPr>
            <a:spLocks noGrp="1"/>
          </p:cNvSpPr>
          <p:nvPr>
            <p:ph type="sldNum" sz="quarter" idx="12"/>
          </p:nvPr>
        </p:nvSpPr>
        <p:spPr/>
        <p:txBody>
          <a:bodyPr/>
          <a:lstStyle/>
          <a:p>
            <a:fld id="{D1F3F86F-97CD-4178-8A76-B5FFC82A54FE}" type="slidenum">
              <a:rPr lang="en-GB" smtClean="0"/>
              <a:pPr/>
              <a:t>21</a:t>
            </a:fld>
            <a:endParaRPr lang="en-GB"/>
          </a:p>
        </p:txBody>
      </p:sp>
    </p:spTree>
    <p:extLst>
      <p:ext uri="{BB962C8B-B14F-4D97-AF65-F5344CB8AC3E}">
        <p14:creationId xmlns:p14="http://schemas.microsoft.com/office/powerpoint/2010/main" val="8191464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GB" dirty="0"/>
              <a:t>Objectives </a:t>
            </a:r>
            <a:r>
              <a:rPr lang="en-GB" dirty="0" smtClean="0"/>
              <a:t>Statement contd.</a:t>
            </a:r>
            <a:endParaRPr lang="en-GB" dirty="0"/>
          </a:p>
        </p:txBody>
      </p:sp>
      <p:sp>
        <p:nvSpPr>
          <p:cNvPr id="3" name="Content Placeholder 2"/>
          <p:cNvSpPr>
            <a:spLocks noGrp="1"/>
          </p:cNvSpPr>
          <p:nvPr>
            <p:ph idx="1"/>
          </p:nvPr>
        </p:nvSpPr>
        <p:spPr>
          <a:xfrm>
            <a:off x="395536" y="980728"/>
            <a:ext cx="8496944" cy="5616624"/>
          </a:xfrm>
        </p:spPr>
        <p:txBody>
          <a:bodyPr>
            <a:normAutofit fontScale="92500"/>
          </a:bodyPr>
          <a:lstStyle/>
          <a:p>
            <a:r>
              <a:rPr lang="en-GB" dirty="0" smtClean="0"/>
              <a:t>Insure </a:t>
            </a:r>
            <a:r>
              <a:rPr lang="en-GB" dirty="0"/>
              <a:t>that there is considerable overlap between the goals </a:t>
            </a:r>
            <a:r>
              <a:rPr lang="en-GB" dirty="0" smtClean="0"/>
              <a:t>&amp; </a:t>
            </a:r>
            <a:r>
              <a:rPr lang="en-GB" dirty="0"/>
              <a:t>objectives for your proposal and the goals </a:t>
            </a:r>
            <a:r>
              <a:rPr lang="en-GB" dirty="0" smtClean="0"/>
              <a:t>&amp; </a:t>
            </a:r>
            <a:r>
              <a:rPr lang="en-GB" dirty="0"/>
              <a:t>objectives of the funding organization. </a:t>
            </a:r>
          </a:p>
          <a:p>
            <a:r>
              <a:rPr lang="en-GB" dirty="0" smtClean="0"/>
              <a:t>Include </a:t>
            </a:r>
            <a:r>
              <a:rPr lang="en-GB" dirty="0"/>
              <a:t>specific information about the population or clientele (immediate or long term beneficiaries) on which your project is focused. IMPORTANT! Who else is funding?</a:t>
            </a:r>
          </a:p>
          <a:p>
            <a:pPr lvl="1"/>
            <a:r>
              <a:rPr lang="en-GB" dirty="0" smtClean="0"/>
              <a:t>Be </a:t>
            </a:r>
            <a:r>
              <a:rPr lang="en-GB" dirty="0"/>
              <a:t>sure to clarify why it is important for the funding organization to be concerned about your clientele.</a:t>
            </a:r>
          </a:p>
          <a:p>
            <a:pPr lvl="1"/>
            <a:r>
              <a:rPr lang="en-GB" dirty="0"/>
              <a:t>Your proposal should clearly indicate how assisting your clientele is in the best interests of the funding organization</a:t>
            </a:r>
            <a:r>
              <a:rPr lang="en-GB" dirty="0" smtClean="0"/>
              <a:t>.</a:t>
            </a: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22</a:t>
            </a:fld>
            <a:endParaRPr lang="en-GB"/>
          </a:p>
        </p:txBody>
      </p:sp>
    </p:spTree>
    <p:extLst>
      <p:ext uri="{BB962C8B-B14F-4D97-AF65-F5344CB8AC3E}">
        <p14:creationId xmlns:p14="http://schemas.microsoft.com/office/powerpoint/2010/main" val="3203540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GB" dirty="0" smtClean="0"/>
              <a:t>Objectives  statement- Basic guide</a:t>
            </a:r>
            <a:endParaRPr lang="en-GB" dirty="0"/>
          </a:p>
        </p:txBody>
      </p:sp>
      <p:sp>
        <p:nvSpPr>
          <p:cNvPr id="3" name="Content Placeholder 2"/>
          <p:cNvSpPr>
            <a:spLocks noGrp="1"/>
          </p:cNvSpPr>
          <p:nvPr>
            <p:ph idx="1"/>
          </p:nvPr>
        </p:nvSpPr>
        <p:spPr>
          <a:xfrm>
            <a:off x="457200" y="908720"/>
            <a:ext cx="8229600" cy="5217443"/>
          </a:xfrm>
        </p:spPr>
        <p:txBody>
          <a:bodyPr>
            <a:normAutofit fontScale="85000" lnSpcReduction="20000"/>
          </a:bodyPr>
          <a:lstStyle/>
          <a:p>
            <a:pPr marL="0" indent="0">
              <a:buNone/>
            </a:pPr>
            <a:r>
              <a:rPr lang="en-GB" dirty="0"/>
              <a:t>AS a general guide, keep it </a:t>
            </a:r>
            <a:r>
              <a:rPr lang="en-GB" b="1" u="sng" dirty="0">
                <a:solidFill>
                  <a:srgbClr val="C00000"/>
                </a:solidFill>
              </a:rPr>
              <a:t>SIMPLE</a:t>
            </a:r>
          </a:p>
          <a:p>
            <a:pPr lvl="1"/>
            <a:r>
              <a:rPr lang="en-GB" b="1" dirty="0"/>
              <a:t>S</a:t>
            </a:r>
            <a:r>
              <a:rPr lang="en-GB" dirty="0"/>
              <a:t>pecific--indicate precisely what you intend to change through your project.</a:t>
            </a:r>
          </a:p>
          <a:p>
            <a:pPr lvl="1"/>
            <a:r>
              <a:rPr lang="en-GB" b="1" dirty="0" smtClean="0"/>
              <a:t>I</a:t>
            </a:r>
            <a:r>
              <a:rPr lang="en-GB" dirty="0" smtClean="0"/>
              <a:t>mmediate—make solving this problem urgent and provide time frame. </a:t>
            </a:r>
            <a:endParaRPr lang="en-GB" dirty="0"/>
          </a:p>
          <a:p>
            <a:pPr lvl="1"/>
            <a:r>
              <a:rPr lang="en-GB" b="1" dirty="0" smtClean="0"/>
              <a:t>M</a:t>
            </a:r>
            <a:r>
              <a:rPr lang="en-GB" dirty="0" smtClean="0"/>
              <a:t>easurable- What is the proof of </a:t>
            </a:r>
            <a:r>
              <a:rPr lang="en-GB" dirty="0"/>
              <a:t>project </a:t>
            </a:r>
            <a:r>
              <a:rPr lang="en-GB" dirty="0" smtClean="0"/>
              <a:t>success?</a:t>
            </a:r>
            <a:endParaRPr lang="en-GB" dirty="0"/>
          </a:p>
          <a:p>
            <a:pPr lvl="1"/>
            <a:r>
              <a:rPr lang="en-GB" b="1" dirty="0" smtClean="0"/>
              <a:t>P</a:t>
            </a:r>
            <a:r>
              <a:rPr lang="en-GB" dirty="0" smtClean="0"/>
              <a:t>ractical-how is each </a:t>
            </a:r>
            <a:r>
              <a:rPr lang="en-GB" dirty="0"/>
              <a:t>objective </a:t>
            </a:r>
            <a:r>
              <a:rPr lang="en-GB" dirty="0" smtClean="0"/>
              <a:t>a </a:t>
            </a:r>
            <a:r>
              <a:rPr lang="en-GB" dirty="0"/>
              <a:t>real solution to a real problem.</a:t>
            </a:r>
          </a:p>
          <a:p>
            <a:pPr lvl="1"/>
            <a:r>
              <a:rPr lang="en-GB" b="1" dirty="0" smtClean="0"/>
              <a:t>L</a:t>
            </a:r>
            <a:r>
              <a:rPr lang="en-GB" dirty="0" smtClean="0"/>
              <a:t>ogical- indicate </a:t>
            </a:r>
            <a:r>
              <a:rPr lang="en-GB" dirty="0"/>
              <a:t>how each objective systematically contributes to achieving </a:t>
            </a:r>
            <a:r>
              <a:rPr lang="en-GB" dirty="0" smtClean="0"/>
              <a:t>your overall </a:t>
            </a:r>
            <a:r>
              <a:rPr lang="en-GB" dirty="0"/>
              <a:t>goal(s).</a:t>
            </a:r>
          </a:p>
          <a:p>
            <a:pPr lvl="1"/>
            <a:r>
              <a:rPr lang="en-GB" b="1" dirty="0" smtClean="0"/>
              <a:t>E</a:t>
            </a:r>
            <a:r>
              <a:rPr lang="en-GB" dirty="0" smtClean="0"/>
              <a:t>valuable- indicate </a:t>
            </a:r>
            <a:r>
              <a:rPr lang="en-GB" dirty="0"/>
              <a:t>how much change has to occur for the project to be </a:t>
            </a:r>
            <a:r>
              <a:rPr lang="en-GB" dirty="0" smtClean="0"/>
              <a:t>effective (mixable with M).</a:t>
            </a:r>
            <a:endParaRPr lang="en-GB" dirty="0"/>
          </a:p>
          <a:p>
            <a:r>
              <a:rPr lang="en-GB" dirty="0" smtClean="0"/>
              <a:t>These </a:t>
            </a:r>
            <a:r>
              <a:rPr lang="en-GB" dirty="0"/>
              <a:t>categories are not mutually exclusive, </a:t>
            </a:r>
            <a:r>
              <a:rPr lang="en-GB" dirty="0" smtClean="0"/>
              <a:t>but ensure that each </a:t>
            </a:r>
            <a:r>
              <a:rPr lang="en-GB" dirty="0"/>
              <a:t>of your </a:t>
            </a:r>
            <a:r>
              <a:rPr lang="en-GB" dirty="0" smtClean="0"/>
              <a:t>objectives </a:t>
            </a:r>
            <a:r>
              <a:rPr lang="en-GB" dirty="0"/>
              <a:t>meet </a:t>
            </a:r>
            <a:r>
              <a:rPr lang="en-GB" dirty="0" smtClean="0"/>
              <a:t>at least </a:t>
            </a:r>
            <a:r>
              <a:rPr lang="en-GB" dirty="0"/>
              <a:t>two or three of these six criteria</a:t>
            </a:r>
            <a:r>
              <a:rPr lang="en-GB" dirty="0" smtClean="0"/>
              <a:t>.</a:t>
            </a: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23</a:t>
            </a:fld>
            <a:endParaRPr lang="en-GB"/>
          </a:p>
        </p:txBody>
      </p:sp>
    </p:spTree>
    <p:extLst>
      <p:ext uri="{BB962C8B-B14F-4D97-AF65-F5344CB8AC3E}">
        <p14:creationId xmlns:p14="http://schemas.microsoft.com/office/powerpoint/2010/main" val="26677538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b="1" dirty="0" smtClean="0"/>
              <a:t>Some Key sectional questions +</a:t>
            </a:r>
            <a:endParaRPr lang="en-GB" b="1" dirty="0"/>
          </a:p>
        </p:txBody>
      </p:sp>
      <p:sp>
        <p:nvSpPr>
          <p:cNvPr id="3" name="Content Placeholder 2"/>
          <p:cNvSpPr>
            <a:spLocks noGrp="1"/>
          </p:cNvSpPr>
          <p:nvPr>
            <p:ph idx="1"/>
          </p:nvPr>
        </p:nvSpPr>
        <p:spPr>
          <a:xfrm>
            <a:off x="457200" y="908720"/>
            <a:ext cx="8363272" cy="5184576"/>
          </a:xfrm>
        </p:spPr>
        <p:txBody>
          <a:bodyPr>
            <a:normAutofit fontScale="70000" lnSpcReduction="20000"/>
          </a:bodyPr>
          <a:lstStyle/>
          <a:p>
            <a:pPr marL="0" indent="0">
              <a:buNone/>
            </a:pPr>
            <a:r>
              <a:rPr lang="en-GB" dirty="0" smtClean="0"/>
              <a:t>Does your objectives statement</a:t>
            </a:r>
          </a:p>
          <a:p>
            <a:pPr marL="514350" indent="-514350">
              <a:buFont typeface="+mj-lt"/>
              <a:buAutoNum type="arabicPeriod"/>
            </a:pPr>
            <a:r>
              <a:rPr lang="en-GB" dirty="0" smtClean="0"/>
              <a:t>Clearly </a:t>
            </a:r>
            <a:r>
              <a:rPr lang="en-GB" dirty="0"/>
              <a:t>describe your project's objectives, hypotheses, and/or research questions?</a:t>
            </a:r>
          </a:p>
          <a:p>
            <a:pPr marL="514350" indent="-514350">
              <a:buFont typeface="+mj-lt"/>
              <a:buAutoNum type="arabicPeriod"/>
            </a:pPr>
            <a:r>
              <a:rPr lang="en-GB" dirty="0" smtClean="0"/>
              <a:t>Signal </a:t>
            </a:r>
            <a:r>
              <a:rPr lang="en-GB" dirty="0"/>
              <a:t>the project's objectives </a:t>
            </a:r>
            <a:r>
              <a:rPr lang="en-GB" dirty="0" smtClean="0"/>
              <a:t>in a lean mass of narrative</a:t>
            </a:r>
            <a:r>
              <a:rPr lang="en-GB" dirty="0"/>
              <a:t>?</a:t>
            </a:r>
          </a:p>
          <a:p>
            <a:pPr marL="514350" indent="-514350">
              <a:buFont typeface="+mj-lt"/>
              <a:buAutoNum type="arabicPeriod"/>
            </a:pPr>
            <a:r>
              <a:rPr lang="en-GB" dirty="0" smtClean="0"/>
              <a:t>Demonstrate </a:t>
            </a:r>
            <a:r>
              <a:rPr lang="en-GB" dirty="0"/>
              <a:t>that your objectives are important, significant, and timely?</a:t>
            </a:r>
          </a:p>
          <a:p>
            <a:pPr marL="514350" indent="-514350">
              <a:buFont typeface="+mj-lt"/>
              <a:buAutoNum type="arabicPeriod"/>
            </a:pPr>
            <a:r>
              <a:rPr lang="en-GB" dirty="0" smtClean="0"/>
              <a:t>Comprehensively </a:t>
            </a:r>
            <a:r>
              <a:rPr lang="en-GB" dirty="0"/>
              <a:t>describe the intended </a:t>
            </a:r>
            <a:r>
              <a:rPr lang="en-GB" dirty="0" smtClean="0"/>
              <a:t>(&amp; measurable) outcomes </a:t>
            </a:r>
            <a:r>
              <a:rPr lang="en-GB" dirty="0"/>
              <a:t>of the project?</a:t>
            </a:r>
          </a:p>
          <a:p>
            <a:pPr marL="514350" indent="-514350">
              <a:buFont typeface="+mj-lt"/>
              <a:buAutoNum type="arabicPeriod"/>
            </a:pPr>
            <a:r>
              <a:rPr lang="en-GB" dirty="0" smtClean="0"/>
              <a:t>State </a:t>
            </a:r>
            <a:r>
              <a:rPr lang="en-GB" dirty="0"/>
              <a:t>your objectives, hypotheses, or questions in a way that they can be evaluated </a:t>
            </a:r>
            <a:r>
              <a:rPr lang="en-GB" dirty="0" smtClean="0"/>
              <a:t>or tested </a:t>
            </a:r>
            <a:r>
              <a:rPr lang="en-GB" dirty="0"/>
              <a:t>later</a:t>
            </a:r>
            <a:r>
              <a:rPr lang="en-GB" dirty="0" smtClean="0"/>
              <a:t>? (NOT PERISHABLE!)</a:t>
            </a:r>
            <a:endParaRPr lang="en-GB" dirty="0"/>
          </a:p>
          <a:p>
            <a:pPr marL="514350" indent="-514350">
              <a:buFont typeface="+mj-lt"/>
              <a:buAutoNum type="arabicPeriod"/>
            </a:pPr>
            <a:r>
              <a:rPr lang="en-GB" dirty="0" smtClean="0"/>
              <a:t>Demonstrate </a:t>
            </a:r>
            <a:r>
              <a:rPr lang="en-GB" dirty="0"/>
              <a:t>why your project's outcome </a:t>
            </a:r>
            <a:r>
              <a:rPr lang="en-GB" dirty="0" smtClean="0"/>
              <a:t>is appropriate </a:t>
            </a:r>
            <a:r>
              <a:rPr lang="en-GB" dirty="0"/>
              <a:t>and important to the sponsor</a:t>
            </a:r>
            <a:r>
              <a:rPr lang="en-GB" dirty="0" smtClean="0"/>
              <a:t>?</a:t>
            </a:r>
          </a:p>
          <a:p>
            <a:pPr marL="0" indent="0">
              <a:buNone/>
            </a:pPr>
            <a:r>
              <a:rPr lang="en-GB" dirty="0"/>
              <a:t>List your specific objectives in no more than one or </a:t>
            </a:r>
            <a:r>
              <a:rPr lang="en-GB" dirty="0" smtClean="0"/>
              <a:t>two sentences </a:t>
            </a:r>
            <a:r>
              <a:rPr lang="en-GB" dirty="0"/>
              <a:t>each in approximate order of </a:t>
            </a:r>
            <a:r>
              <a:rPr lang="en-GB" dirty="0" smtClean="0"/>
              <a:t>importance &amp; progression. </a:t>
            </a:r>
            <a:endParaRPr lang="en-GB" dirty="0"/>
          </a:p>
          <a:p>
            <a:pPr lvl="2"/>
            <a:r>
              <a:rPr lang="en-GB" dirty="0" smtClean="0"/>
              <a:t>A </a:t>
            </a:r>
            <a:r>
              <a:rPr lang="en-GB" dirty="0"/>
              <a:t>good objective emphasizes what will be done and when it will be done</a:t>
            </a:r>
          </a:p>
        </p:txBody>
      </p:sp>
      <p:sp>
        <p:nvSpPr>
          <p:cNvPr id="4" name="Slide Number Placeholder 3"/>
          <p:cNvSpPr>
            <a:spLocks noGrp="1"/>
          </p:cNvSpPr>
          <p:nvPr>
            <p:ph type="sldNum" sz="quarter" idx="12"/>
          </p:nvPr>
        </p:nvSpPr>
        <p:spPr/>
        <p:txBody>
          <a:bodyPr/>
          <a:lstStyle/>
          <a:p>
            <a:fld id="{D1F3F86F-97CD-4178-8A76-B5FFC82A54FE}" type="slidenum">
              <a:rPr lang="en-GB" smtClean="0"/>
              <a:pPr/>
              <a:t>24</a:t>
            </a:fld>
            <a:endParaRPr lang="en-GB"/>
          </a:p>
        </p:txBody>
      </p:sp>
    </p:spTree>
    <p:extLst>
      <p:ext uri="{BB962C8B-B14F-4D97-AF65-F5344CB8AC3E}">
        <p14:creationId xmlns:p14="http://schemas.microsoft.com/office/powerpoint/2010/main" val="9959627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576064"/>
          </a:xfrm>
        </p:spPr>
        <p:txBody>
          <a:bodyPr>
            <a:normAutofit fontScale="90000"/>
          </a:bodyPr>
          <a:lstStyle/>
          <a:p>
            <a:r>
              <a:rPr lang="en-GB" b="1" dirty="0" smtClean="0"/>
              <a:t>Methods Statement</a:t>
            </a:r>
            <a:endParaRPr lang="en-GB" b="1" dirty="0"/>
          </a:p>
        </p:txBody>
      </p:sp>
      <p:sp>
        <p:nvSpPr>
          <p:cNvPr id="3" name="Content Placeholder 2"/>
          <p:cNvSpPr>
            <a:spLocks noGrp="1"/>
          </p:cNvSpPr>
          <p:nvPr>
            <p:ph idx="1"/>
          </p:nvPr>
        </p:nvSpPr>
        <p:spPr>
          <a:xfrm>
            <a:off x="457200" y="980728"/>
            <a:ext cx="8363272" cy="5544616"/>
          </a:xfrm>
        </p:spPr>
        <p:txBody>
          <a:bodyPr>
            <a:normAutofit fontScale="92500" lnSpcReduction="10000"/>
          </a:bodyPr>
          <a:lstStyle/>
          <a:p>
            <a:pPr marL="0" indent="0">
              <a:buNone/>
            </a:pPr>
            <a:r>
              <a:rPr lang="en-GB" dirty="0" smtClean="0"/>
              <a:t>This section </a:t>
            </a:r>
            <a:r>
              <a:rPr lang="en-GB" dirty="0"/>
              <a:t>describes </a:t>
            </a:r>
            <a:r>
              <a:rPr lang="en-GB" dirty="0" smtClean="0"/>
              <a:t>project activities, </a:t>
            </a:r>
          </a:p>
          <a:p>
            <a:pPr marL="0" indent="0">
              <a:buNone/>
            </a:pPr>
            <a:r>
              <a:rPr lang="en-GB" dirty="0" smtClean="0"/>
              <a:t>….how the </a:t>
            </a:r>
            <a:r>
              <a:rPr lang="en-GB" dirty="0"/>
              <a:t>objectives will be accomplished. </a:t>
            </a:r>
            <a:r>
              <a:rPr lang="en-GB" dirty="0" smtClean="0"/>
              <a:t>It should </a:t>
            </a:r>
            <a:r>
              <a:rPr lang="en-GB" dirty="0"/>
              <a:t>include </a:t>
            </a:r>
            <a:r>
              <a:rPr lang="en-GB" dirty="0" smtClean="0"/>
              <a:t>sequence</a:t>
            </a:r>
            <a:r>
              <a:rPr lang="en-GB" dirty="0"/>
              <a:t>, </a:t>
            </a:r>
            <a:r>
              <a:rPr lang="en-GB" dirty="0" smtClean="0"/>
              <a:t>flow &amp; </a:t>
            </a:r>
            <a:r>
              <a:rPr lang="en-GB" dirty="0"/>
              <a:t>interrelationship of </a:t>
            </a:r>
            <a:r>
              <a:rPr lang="en-GB" dirty="0" smtClean="0"/>
              <a:t>activities. </a:t>
            </a:r>
          </a:p>
          <a:p>
            <a:r>
              <a:rPr lang="en-GB" dirty="0" smtClean="0"/>
              <a:t>Ensure there </a:t>
            </a:r>
            <a:r>
              <a:rPr lang="en-GB" dirty="0"/>
              <a:t>is a clear link between </a:t>
            </a:r>
            <a:r>
              <a:rPr lang="en-GB" dirty="0" smtClean="0"/>
              <a:t>methods and objectives. </a:t>
            </a:r>
            <a:r>
              <a:rPr lang="en-GB" dirty="0"/>
              <a:t>Emphasise how the method will elicit clear solutions to identified problem.</a:t>
            </a:r>
          </a:p>
          <a:p>
            <a:r>
              <a:rPr lang="en-GB" dirty="0" smtClean="0"/>
              <a:t>Are </a:t>
            </a:r>
            <a:r>
              <a:rPr lang="en-GB" dirty="0"/>
              <a:t>there any innovations or </a:t>
            </a:r>
            <a:r>
              <a:rPr lang="en-GB" dirty="0" smtClean="0"/>
              <a:t>possibilities </a:t>
            </a:r>
            <a:r>
              <a:rPr lang="en-GB" dirty="0"/>
              <a:t>of innovating? </a:t>
            </a:r>
            <a:r>
              <a:rPr lang="en-GB" dirty="0" smtClean="0"/>
              <a:t>Funders will like to </a:t>
            </a:r>
            <a:r>
              <a:rPr lang="en-GB" dirty="0"/>
              <a:t>see what new, unique or innovative actions you are proposing. </a:t>
            </a:r>
            <a:endParaRPr lang="en-GB" dirty="0" smtClean="0"/>
          </a:p>
          <a:p>
            <a:r>
              <a:rPr lang="en-GB" dirty="0" smtClean="0"/>
              <a:t>Is </a:t>
            </a:r>
            <a:r>
              <a:rPr lang="en-GB" dirty="0"/>
              <a:t>the method unique or standard to make success probable or </a:t>
            </a:r>
            <a:r>
              <a:rPr lang="en-GB" dirty="0" smtClean="0"/>
              <a:t>certain? Make this obvious.</a:t>
            </a: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25</a:t>
            </a:fld>
            <a:endParaRPr lang="en-GB"/>
          </a:p>
        </p:txBody>
      </p:sp>
    </p:spTree>
    <p:extLst>
      <p:ext uri="{BB962C8B-B14F-4D97-AF65-F5344CB8AC3E}">
        <p14:creationId xmlns:p14="http://schemas.microsoft.com/office/powerpoint/2010/main" val="17995660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576064"/>
          </a:xfrm>
        </p:spPr>
        <p:txBody>
          <a:bodyPr>
            <a:normAutofit fontScale="90000"/>
          </a:bodyPr>
          <a:lstStyle/>
          <a:p>
            <a:r>
              <a:rPr lang="en-GB" dirty="0" smtClean="0"/>
              <a:t>Methods Statement contd.</a:t>
            </a:r>
            <a:endParaRPr lang="en-GB" dirty="0"/>
          </a:p>
        </p:txBody>
      </p:sp>
      <p:sp>
        <p:nvSpPr>
          <p:cNvPr id="3" name="Content Placeholder 2"/>
          <p:cNvSpPr>
            <a:spLocks noGrp="1"/>
          </p:cNvSpPr>
          <p:nvPr>
            <p:ph idx="1"/>
          </p:nvPr>
        </p:nvSpPr>
        <p:spPr>
          <a:xfrm>
            <a:off x="457200" y="980728"/>
            <a:ext cx="8363272" cy="5544616"/>
          </a:xfrm>
        </p:spPr>
        <p:txBody>
          <a:bodyPr>
            <a:normAutofit fontScale="92500" lnSpcReduction="20000"/>
          </a:bodyPr>
          <a:lstStyle/>
          <a:p>
            <a:r>
              <a:rPr lang="en-GB" dirty="0" smtClean="0"/>
              <a:t>Emphasise </a:t>
            </a:r>
            <a:r>
              <a:rPr lang="en-GB" dirty="0"/>
              <a:t>any method that will uniquely benefit the </a:t>
            </a:r>
            <a:r>
              <a:rPr lang="en-GB" dirty="0" smtClean="0"/>
              <a:t>target- </a:t>
            </a:r>
            <a:r>
              <a:rPr lang="en-GB" dirty="0"/>
              <a:t>immediate or long-term </a:t>
            </a:r>
            <a:r>
              <a:rPr lang="en-GB" dirty="0" smtClean="0"/>
              <a:t>beneficiaries.</a:t>
            </a:r>
            <a:endParaRPr lang="en-GB" dirty="0"/>
          </a:p>
          <a:p>
            <a:r>
              <a:rPr lang="en-GB" dirty="0" smtClean="0"/>
              <a:t>Do </a:t>
            </a:r>
            <a:r>
              <a:rPr lang="en-GB" dirty="0"/>
              <a:t>not forget to include the collaborative relationships your project </a:t>
            </a:r>
            <a:r>
              <a:rPr lang="en-GB" dirty="0" smtClean="0"/>
              <a:t>will develop </a:t>
            </a:r>
            <a:r>
              <a:rPr lang="en-GB" dirty="0"/>
              <a:t>with other co-operating groups and the value they bring. </a:t>
            </a:r>
            <a:endParaRPr lang="en-GB" dirty="0" smtClean="0"/>
          </a:p>
          <a:p>
            <a:pPr lvl="1"/>
            <a:r>
              <a:rPr lang="en-GB" dirty="0" smtClean="0"/>
              <a:t>How </a:t>
            </a:r>
            <a:r>
              <a:rPr lang="en-GB" dirty="0"/>
              <a:t>will the methods you propose encourage trans-disciplinary collaboration. </a:t>
            </a:r>
            <a:r>
              <a:rPr lang="en-GB" dirty="0" smtClean="0"/>
              <a:t>Disciplines are no longer independent. Remember, wherever possible, make society, gender or environment important!</a:t>
            </a:r>
            <a:endParaRPr lang="en-GB" dirty="0"/>
          </a:p>
          <a:p>
            <a:r>
              <a:rPr lang="en-GB" dirty="0" smtClean="0"/>
              <a:t>Emphasise </a:t>
            </a:r>
            <a:r>
              <a:rPr lang="en-GB" dirty="0"/>
              <a:t>the value of the methods for sustainability beyond the life of the project (This can tie into your Dissemination Plan</a:t>
            </a:r>
            <a:r>
              <a:rPr lang="en-GB" dirty="0" smtClean="0"/>
              <a:t>.)</a:t>
            </a:r>
          </a:p>
          <a:p>
            <a:pPr lvl="1"/>
            <a:r>
              <a:rPr lang="en-GB" dirty="0" smtClean="0"/>
              <a:t>If there is institutional project sustainability plan indicate so &amp; bring to the fore!</a:t>
            </a: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26</a:t>
            </a:fld>
            <a:endParaRPr lang="en-GB"/>
          </a:p>
        </p:txBody>
      </p:sp>
    </p:spTree>
    <p:extLst>
      <p:ext uri="{BB962C8B-B14F-4D97-AF65-F5344CB8AC3E}">
        <p14:creationId xmlns:p14="http://schemas.microsoft.com/office/powerpoint/2010/main" val="10302371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504056"/>
          </a:xfrm>
        </p:spPr>
        <p:txBody>
          <a:bodyPr>
            <a:normAutofit fontScale="90000"/>
          </a:bodyPr>
          <a:lstStyle/>
          <a:p>
            <a:r>
              <a:rPr lang="en-GB" b="1" dirty="0" smtClean="0"/>
              <a:t>Some Key Sectional questions +</a:t>
            </a:r>
            <a:endParaRPr lang="en-GB" b="1" dirty="0"/>
          </a:p>
        </p:txBody>
      </p:sp>
      <p:sp>
        <p:nvSpPr>
          <p:cNvPr id="3" name="Content Placeholder 2"/>
          <p:cNvSpPr>
            <a:spLocks noGrp="1"/>
          </p:cNvSpPr>
          <p:nvPr>
            <p:ph idx="1"/>
          </p:nvPr>
        </p:nvSpPr>
        <p:spPr>
          <a:xfrm>
            <a:off x="457200" y="980728"/>
            <a:ext cx="8229600" cy="5472608"/>
          </a:xfrm>
        </p:spPr>
        <p:txBody>
          <a:bodyPr>
            <a:normAutofit fontScale="70000" lnSpcReduction="20000"/>
          </a:bodyPr>
          <a:lstStyle/>
          <a:p>
            <a:pPr marL="0" indent="0">
              <a:buNone/>
            </a:pPr>
            <a:r>
              <a:rPr lang="en-GB" dirty="0" smtClean="0"/>
              <a:t>If applicable, does your method statement :</a:t>
            </a:r>
          </a:p>
          <a:p>
            <a:pPr marL="514350" indent="-514350">
              <a:buFont typeface="+mj-lt"/>
              <a:buAutoNum type="arabicPeriod"/>
            </a:pPr>
            <a:r>
              <a:rPr lang="en-GB" dirty="0" smtClean="0"/>
              <a:t>Explain </a:t>
            </a:r>
            <a:r>
              <a:rPr lang="en-GB" dirty="0"/>
              <a:t>why you chose one methodological approach and not another?</a:t>
            </a:r>
          </a:p>
          <a:p>
            <a:pPr marL="514350" indent="-514350">
              <a:buFont typeface="+mj-lt"/>
              <a:buAutoNum type="arabicPeriod"/>
            </a:pPr>
            <a:r>
              <a:rPr lang="en-GB" dirty="0" smtClean="0"/>
              <a:t>Describe </a:t>
            </a:r>
            <a:r>
              <a:rPr lang="en-GB" dirty="0"/>
              <a:t>major activities for reaching each objective?</a:t>
            </a:r>
          </a:p>
          <a:p>
            <a:pPr marL="514350" indent="-514350">
              <a:buFont typeface="+mj-lt"/>
              <a:buAutoNum type="arabicPeriod"/>
            </a:pPr>
            <a:r>
              <a:rPr lang="en-GB" dirty="0" smtClean="0"/>
              <a:t>Indicate </a:t>
            </a:r>
            <a:r>
              <a:rPr lang="en-GB" dirty="0"/>
              <a:t>the key project personnel who will carry out each activity?</a:t>
            </a:r>
          </a:p>
          <a:p>
            <a:pPr marL="514350" indent="-514350">
              <a:buFont typeface="+mj-lt"/>
              <a:buAutoNum type="arabicPeriod"/>
            </a:pPr>
            <a:r>
              <a:rPr lang="en-GB" dirty="0" smtClean="0"/>
              <a:t>Show </a:t>
            </a:r>
            <a:r>
              <a:rPr lang="en-GB" dirty="0"/>
              <a:t>the interrelationship among project activities?</a:t>
            </a:r>
          </a:p>
          <a:p>
            <a:pPr marL="514350" indent="-514350">
              <a:buFont typeface="+mj-lt"/>
              <a:buAutoNum type="arabicPeriod"/>
            </a:pPr>
            <a:r>
              <a:rPr lang="en-GB" dirty="0" smtClean="0"/>
              <a:t>Identify </a:t>
            </a:r>
            <a:r>
              <a:rPr lang="en-GB" dirty="0"/>
              <a:t>all project data that will be collected for use in evaluating </a:t>
            </a:r>
            <a:r>
              <a:rPr lang="en-GB" dirty="0" smtClean="0"/>
              <a:t>project </a:t>
            </a:r>
            <a:r>
              <a:rPr lang="en-GB" dirty="0"/>
              <a:t>outcomes</a:t>
            </a:r>
            <a:r>
              <a:rPr lang="en-GB" dirty="0" smtClean="0"/>
              <a:t>?</a:t>
            </a:r>
          </a:p>
          <a:p>
            <a:pPr lvl="1"/>
            <a:r>
              <a:rPr lang="en-GB" dirty="0"/>
              <a:t>If a method is not published or standard be sure to offer convincing explanation as to why it must be used</a:t>
            </a:r>
          </a:p>
          <a:p>
            <a:pPr lvl="2"/>
            <a:r>
              <a:rPr lang="en-GB" u="sng" dirty="0"/>
              <a:t>Remember: Funders rarely provide a checklist for this section. So PROVIDE YOUR OWN</a:t>
            </a:r>
          </a:p>
          <a:p>
            <a:pPr marL="0" indent="0">
              <a:buNone/>
            </a:pPr>
            <a:r>
              <a:rPr lang="en-GB" dirty="0" smtClean="0">
                <a:solidFill>
                  <a:srgbClr val="FFC000"/>
                </a:solidFill>
              </a:rPr>
              <a:t>If you are in doubt….</a:t>
            </a:r>
          </a:p>
          <a:p>
            <a:r>
              <a:rPr lang="en-GB" dirty="0"/>
              <a:t>Begin with your </a:t>
            </a:r>
            <a:r>
              <a:rPr lang="en-GB" dirty="0" smtClean="0"/>
              <a:t>objectives…. </a:t>
            </a:r>
          </a:p>
          <a:p>
            <a:r>
              <a:rPr lang="en-GB" dirty="0" smtClean="0"/>
              <a:t>Describe </a:t>
            </a:r>
            <a:r>
              <a:rPr lang="en-GB" dirty="0"/>
              <a:t>what precise </a:t>
            </a:r>
            <a:r>
              <a:rPr lang="en-GB" dirty="0" smtClean="0"/>
              <a:t>steps you </a:t>
            </a:r>
            <a:r>
              <a:rPr lang="en-GB" dirty="0"/>
              <a:t>will follow to carry out each </a:t>
            </a:r>
            <a:r>
              <a:rPr lang="en-GB" dirty="0" smtClean="0"/>
              <a:t>obj..</a:t>
            </a:r>
          </a:p>
          <a:p>
            <a:r>
              <a:rPr lang="en-GB" dirty="0" smtClean="0"/>
              <a:t>Include </a:t>
            </a:r>
            <a:r>
              <a:rPr lang="en-GB" dirty="0"/>
              <a:t>what will be </a:t>
            </a:r>
            <a:r>
              <a:rPr lang="en-GB" dirty="0" smtClean="0"/>
              <a:t>done.</a:t>
            </a:r>
          </a:p>
          <a:p>
            <a:pPr marL="514350" indent="-514350">
              <a:buFont typeface="+mj-lt"/>
              <a:buAutoNum type="arabicPeriod"/>
            </a:pPr>
            <a:endParaRPr lang="en-GB" dirty="0" smtClean="0"/>
          </a:p>
          <a:p>
            <a:pPr marL="914400" lvl="2" indent="0">
              <a:buNone/>
            </a:pP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27</a:t>
            </a:fld>
            <a:endParaRPr lang="en-GB"/>
          </a:p>
        </p:txBody>
      </p:sp>
    </p:spTree>
    <p:extLst>
      <p:ext uri="{BB962C8B-B14F-4D97-AF65-F5344CB8AC3E}">
        <p14:creationId xmlns:p14="http://schemas.microsoft.com/office/powerpoint/2010/main" val="37502943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576064"/>
          </a:xfrm>
        </p:spPr>
        <p:txBody>
          <a:bodyPr>
            <a:normAutofit fontScale="90000"/>
          </a:bodyPr>
          <a:lstStyle/>
          <a:p>
            <a:r>
              <a:rPr lang="en-GB" b="1" dirty="0" smtClean="0"/>
              <a:t>NEVER FORGET</a:t>
            </a:r>
            <a:endParaRPr lang="en-GB" b="1" dirty="0"/>
          </a:p>
        </p:txBody>
      </p:sp>
      <p:sp>
        <p:nvSpPr>
          <p:cNvPr id="3" name="Content Placeholder 2"/>
          <p:cNvSpPr>
            <a:spLocks noGrp="1"/>
          </p:cNvSpPr>
          <p:nvPr>
            <p:ph idx="1"/>
          </p:nvPr>
        </p:nvSpPr>
        <p:spPr>
          <a:xfrm>
            <a:off x="457200" y="836712"/>
            <a:ext cx="8507288" cy="5832647"/>
          </a:xfrm>
        </p:spPr>
        <p:txBody>
          <a:bodyPr>
            <a:noAutofit/>
          </a:bodyPr>
          <a:lstStyle/>
          <a:p>
            <a:pPr marL="0" indent="0">
              <a:buNone/>
            </a:pPr>
            <a:r>
              <a:rPr lang="en-GB" sz="2000" dirty="0" smtClean="0"/>
              <a:t>Once </a:t>
            </a:r>
            <a:r>
              <a:rPr lang="en-GB" sz="2000" dirty="0"/>
              <a:t>you have determined the sequence of events you will follow in completing your project</a:t>
            </a:r>
            <a:r>
              <a:rPr lang="en-GB" sz="2000" dirty="0" smtClean="0"/>
              <a:t>, cast </a:t>
            </a:r>
            <a:r>
              <a:rPr lang="en-GB" sz="2000" dirty="0"/>
              <a:t>the major milestones into a </a:t>
            </a:r>
            <a:r>
              <a:rPr lang="en-GB" sz="2000" dirty="0" smtClean="0"/>
              <a:t>time-task </a:t>
            </a:r>
            <a:r>
              <a:rPr lang="en-GB" sz="2000" dirty="0"/>
              <a:t>chart. </a:t>
            </a:r>
            <a:endParaRPr lang="en-GB" sz="2000" dirty="0" smtClean="0"/>
          </a:p>
          <a:p>
            <a:pPr marL="0" indent="0" algn="ctr">
              <a:buNone/>
            </a:pPr>
            <a:r>
              <a:rPr lang="en-GB" sz="2000" b="1" dirty="0" smtClean="0">
                <a:solidFill>
                  <a:srgbClr val="C00000"/>
                </a:solidFill>
              </a:rPr>
              <a:t>called a GANTT Chart </a:t>
            </a:r>
          </a:p>
          <a:p>
            <a:pPr marL="0" indent="0" algn="ctr">
              <a:buNone/>
            </a:pPr>
            <a:r>
              <a:rPr lang="en-GB" sz="1800" dirty="0" smtClean="0"/>
              <a:t>(illustrative project scheduling</a:t>
            </a:r>
            <a:r>
              <a:rPr lang="en-GB" sz="1800" dirty="0"/>
              <a:t>:</a:t>
            </a:r>
            <a:r>
              <a:rPr lang="en-GB" sz="1800" dirty="0" smtClean="0"/>
              <a:t> </a:t>
            </a:r>
            <a:r>
              <a:rPr lang="en-GB" sz="1800" dirty="0"/>
              <a:t>-</a:t>
            </a:r>
            <a:r>
              <a:rPr lang="en-GB" sz="1800" dirty="0" smtClean="0"/>
              <a:t>Karol </a:t>
            </a:r>
            <a:r>
              <a:rPr lang="en-GB" sz="1800" dirty="0" err="1" smtClean="0"/>
              <a:t>Adamiecki</a:t>
            </a:r>
            <a:r>
              <a:rPr lang="en-GB" sz="1800" dirty="0" smtClean="0"/>
              <a:t>, 1896 &amp; Henry Gantt, 1910)</a:t>
            </a:r>
          </a:p>
          <a:p>
            <a:r>
              <a:rPr lang="en-GB" sz="2000" dirty="0" smtClean="0"/>
              <a:t>In </a:t>
            </a:r>
            <a:r>
              <a:rPr lang="en-GB" sz="2000" dirty="0"/>
              <a:t>graphic form, it segments </a:t>
            </a:r>
            <a:r>
              <a:rPr lang="en-GB" sz="2000" dirty="0" smtClean="0"/>
              <a:t>the project </a:t>
            </a:r>
            <a:r>
              <a:rPr lang="en-GB" sz="2000" dirty="0"/>
              <a:t>into manageable steps </a:t>
            </a:r>
            <a:endParaRPr lang="en-GB" sz="2000" dirty="0" smtClean="0"/>
          </a:p>
          <a:p>
            <a:r>
              <a:rPr lang="en-GB" sz="2000" dirty="0" smtClean="0"/>
              <a:t>It </a:t>
            </a:r>
            <a:r>
              <a:rPr lang="en-GB" sz="2000" dirty="0"/>
              <a:t>lets your reviewers know exactly what you will be </a:t>
            </a:r>
            <a:r>
              <a:rPr lang="en-GB" sz="2000" dirty="0" smtClean="0"/>
              <a:t>doing—and when</a:t>
            </a:r>
            <a:r>
              <a:rPr lang="en-GB" sz="2000" dirty="0"/>
              <a:t>. </a:t>
            </a:r>
            <a:endParaRPr lang="en-GB" sz="2000" dirty="0" smtClean="0"/>
          </a:p>
          <a:p>
            <a:r>
              <a:rPr lang="en-GB" sz="2000" dirty="0" smtClean="0"/>
              <a:t>It </a:t>
            </a:r>
            <a:r>
              <a:rPr lang="en-GB" sz="2000" dirty="0"/>
              <a:t>says to the reviewers that you are organized and have thought out the major steps </a:t>
            </a:r>
            <a:r>
              <a:rPr lang="en-GB" sz="2000" dirty="0" smtClean="0"/>
              <a:t>of your </a:t>
            </a:r>
            <a:r>
              <a:rPr lang="en-GB" sz="2000" dirty="0"/>
              <a:t>project. </a:t>
            </a:r>
            <a:endParaRPr lang="en-GB" sz="2000" dirty="0" smtClean="0"/>
          </a:p>
          <a:p>
            <a:r>
              <a:rPr lang="en-GB" sz="2000" dirty="0" smtClean="0"/>
              <a:t>It </a:t>
            </a:r>
            <a:r>
              <a:rPr lang="en-GB" sz="2000" dirty="0"/>
              <a:t>lets them know you have done significant planning and are not just proposing </a:t>
            </a:r>
            <a:r>
              <a:rPr lang="en-GB" sz="2000" dirty="0" smtClean="0"/>
              <a:t>on a </a:t>
            </a:r>
            <a:r>
              <a:rPr lang="en-GB" sz="2000" dirty="0"/>
              <a:t>whim. </a:t>
            </a:r>
            <a:endParaRPr lang="en-GB" sz="2000" dirty="0" smtClean="0"/>
          </a:p>
          <a:p>
            <a:r>
              <a:rPr lang="en-GB" sz="2000" dirty="0" smtClean="0"/>
              <a:t>It </a:t>
            </a:r>
            <a:r>
              <a:rPr lang="en-GB" sz="2000" dirty="0"/>
              <a:t>gives </a:t>
            </a:r>
            <a:r>
              <a:rPr lang="en-GB" sz="2000" dirty="0" smtClean="0"/>
              <a:t>a </a:t>
            </a:r>
            <a:r>
              <a:rPr lang="en-GB" sz="2000" dirty="0"/>
              <a:t>road map of </a:t>
            </a:r>
            <a:r>
              <a:rPr lang="en-GB" sz="2000" dirty="0" smtClean="0"/>
              <a:t>what you </a:t>
            </a:r>
            <a:r>
              <a:rPr lang="en-GB" sz="2000" dirty="0"/>
              <a:t>plan to cover. </a:t>
            </a:r>
            <a:endParaRPr lang="en-GB" sz="2000" dirty="0" smtClean="0"/>
          </a:p>
          <a:p>
            <a:r>
              <a:rPr lang="en-GB" sz="2000" dirty="0" smtClean="0"/>
              <a:t>Finally</a:t>
            </a:r>
            <a:r>
              <a:rPr lang="en-GB" sz="2000" dirty="0"/>
              <a:t>, the </a:t>
            </a:r>
            <a:r>
              <a:rPr lang="en-GB" sz="2000" dirty="0" smtClean="0"/>
              <a:t>time-and-task chart </a:t>
            </a:r>
            <a:r>
              <a:rPr lang="en-GB" sz="2000" dirty="0"/>
              <a:t>represents a clear, one-page, visual summary of the entire methodology section</a:t>
            </a:r>
            <a:r>
              <a:rPr lang="en-GB" sz="2000" dirty="0" smtClean="0"/>
              <a:t>.</a:t>
            </a:r>
          </a:p>
          <a:p>
            <a:pPr marL="0" indent="0">
              <a:buNone/>
            </a:pPr>
            <a:r>
              <a:rPr lang="en-GB" sz="2000" dirty="0"/>
              <a:t>If it is not specifically prohibited ensure you include </a:t>
            </a:r>
            <a:r>
              <a:rPr lang="en-GB" sz="2000" dirty="0" smtClean="0"/>
              <a:t>this-- requested or not </a:t>
            </a:r>
          </a:p>
          <a:p>
            <a:pPr marL="0" indent="0" algn="ctr">
              <a:buNone/>
            </a:pPr>
            <a:r>
              <a:rPr lang="en-GB" sz="2000" dirty="0" smtClean="0">
                <a:solidFill>
                  <a:srgbClr val="FFC000"/>
                </a:solidFill>
              </a:rPr>
              <a:t>Note: </a:t>
            </a:r>
            <a:r>
              <a:rPr lang="en-GB" sz="2000" b="1" dirty="0" smtClean="0">
                <a:solidFill>
                  <a:srgbClr val="7030A0"/>
                </a:solidFill>
              </a:rPr>
              <a:t>NOT ALL FUNDERS REQUEST IT; BUT ALL FUNDERS LOOK FOR IT</a:t>
            </a:r>
          </a:p>
        </p:txBody>
      </p:sp>
      <p:sp>
        <p:nvSpPr>
          <p:cNvPr id="4" name="Slide Number Placeholder 3"/>
          <p:cNvSpPr>
            <a:spLocks noGrp="1"/>
          </p:cNvSpPr>
          <p:nvPr>
            <p:ph type="sldNum" sz="quarter" idx="12"/>
          </p:nvPr>
        </p:nvSpPr>
        <p:spPr/>
        <p:txBody>
          <a:bodyPr/>
          <a:lstStyle/>
          <a:p>
            <a:fld id="{D1F3F86F-97CD-4178-8A76-B5FFC82A54FE}" type="slidenum">
              <a:rPr lang="en-GB" smtClean="0"/>
              <a:pPr/>
              <a:t>28</a:t>
            </a:fld>
            <a:endParaRPr lang="en-GB"/>
          </a:p>
        </p:txBody>
      </p:sp>
    </p:spTree>
    <p:extLst>
      <p:ext uri="{BB962C8B-B14F-4D97-AF65-F5344CB8AC3E}">
        <p14:creationId xmlns:p14="http://schemas.microsoft.com/office/powerpoint/2010/main" val="7475448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323528" y="338306"/>
            <a:ext cx="8568952" cy="1015663"/>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sz="2000" b="1" dirty="0" smtClean="0"/>
              <a:t>DISSEMINATION AND PUBLICITY </a:t>
            </a:r>
          </a:p>
          <a:p>
            <a:pPr algn="ctr"/>
            <a:r>
              <a:rPr lang="en-GB" sz="2000" b="1" dirty="0" smtClean="0"/>
              <a:t>THIS MAY BE ALL THE FUNDER GETS FROM YOUR WORK &amp; FOR ALL HIS MONEY. LET IT GET 51% OF YOUR TROUBLE; THE FUNDER WILL BE HAPPY TO KNOW!</a:t>
            </a:r>
            <a:endParaRPr lang="en-GB" sz="2000" b="1" dirty="0"/>
          </a:p>
        </p:txBody>
      </p:sp>
      <p:sp>
        <p:nvSpPr>
          <p:cNvPr id="3" name="Content Placeholder 2"/>
          <p:cNvSpPr>
            <a:spLocks noGrp="1"/>
          </p:cNvSpPr>
          <p:nvPr>
            <p:ph idx="1"/>
          </p:nvPr>
        </p:nvSpPr>
        <p:spPr>
          <a:xfrm>
            <a:off x="457200" y="1600201"/>
            <a:ext cx="8229600" cy="3268959"/>
          </a:xfrm>
        </p:spPr>
        <p:txBody>
          <a:bodyPr>
            <a:normAutofit fontScale="62500" lnSpcReduction="20000"/>
          </a:bodyPr>
          <a:lstStyle/>
          <a:p>
            <a:r>
              <a:rPr lang="en-GB" dirty="0" smtClean="0"/>
              <a:t>How </a:t>
            </a:r>
            <a:r>
              <a:rPr lang="en-GB" dirty="0"/>
              <a:t>will you be sharing information about your project with others? </a:t>
            </a:r>
            <a:endParaRPr lang="en-GB" dirty="0" smtClean="0"/>
          </a:p>
          <a:p>
            <a:r>
              <a:rPr lang="en-GB" dirty="0" smtClean="0"/>
              <a:t>Will </a:t>
            </a:r>
            <a:r>
              <a:rPr lang="en-GB" dirty="0"/>
              <a:t>your project include a </a:t>
            </a:r>
            <a:r>
              <a:rPr lang="en-GB" dirty="0" smtClean="0"/>
              <a:t>Newsletter; Posters, Fliers etc.? </a:t>
            </a:r>
          </a:p>
          <a:p>
            <a:r>
              <a:rPr lang="en-GB" dirty="0" smtClean="0"/>
              <a:t>How </a:t>
            </a:r>
            <a:r>
              <a:rPr lang="en-GB" dirty="0"/>
              <a:t>about a </a:t>
            </a:r>
            <a:r>
              <a:rPr lang="en-GB" dirty="0" smtClean="0"/>
              <a:t>website/ page in your institutional website? </a:t>
            </a:r>
          </a:p>
          <a:p>
            <a:pPr marL="0" indent="0">
              <a:buNone/>
            </a:pPr>
            <a:r>
              <a:rPr lang="en-GB" dirty="0" smtClean="0"/>
              <a:t>The </a:t>
            </a:r>
            <a:r>
              <a:rPr lang="en-GB" dirty="0"/>
              <a:t>more open </a:t>
            </a:r>
            <a:r>
              <a:rPr lang="en-GB" dirty="0" smtClean="0"/>
              <a:t>and </a:t>
            </a:r>
            <a:r>
              <a:rPr lang="en-GB" dirty="0"/>
              <a:t>willing you are to help others learn from your experiences the more likely a funding agency will be interested </a:t>
            </a:r>
            <a:r>
              <a:rPr lang="en-GB" dirty="0" smtClean="0"/>
              <a:t>in paying.</a:t>
            </a:r>
            <a:endParaRPr lang="en-GB" dirty="0"/>
          </a:p>
          <a:p>
            <a:r>
              <a:rPr lang="en-GB" dirty="0" smtClean="0"/>
              <a:t>Consider </a:t>
            </a:r>
            <a:r>
              <a:rPr lang="en-GB" dirty="0"/>
              <a:t>including in your proposal additional funds for hosting some form of workshop or institute where you can bring together other professionals who are interested in conducting a similar </a:t>
            </a:r>
            <a:r>
              <a:rPr lang="en-GB" dirty="0" smtClean="0"/>
              <a:t>project </a:t>
            </a:r>
            <a:r>
              <a:rPr lang="en-GB" dirty="0"/>
              <a:t>in their area. </a:t>
            </a:r>
            <a:endParaRPr lang="en-GB" dirty="0" smtClean="0"/>
          </a:p>
          <a:p>
            <a:pPr lvl="1" algn="ctr"/>
            <a:r>
              <a:rPr lang="en-GB" dirty="0" smtClean="0"/>
              <a:t>This </a:t>
            </a:r>
            <a:r>
              <a:rPr lang="en-GB" dirty="0"/>
              <a:t>would be a good way to publicly recognize your funding organization. Invite </a:t>
            </a:r>
            <a:r>
              <a:rPr lang="en-GB" dirty="0" smtClean="0"/>
              <a:t>funder to such activity so </a:t>
            </a:r>
            <a:r>
              <a:rPr lang="en-GB" dirty="0"/>
              <a:t>they can hear what others think about the investment they have made</a:t>
            </a:r>
            <a:r>
              <a:rPr lang="en-GB" dirty="0" smtClean="0"/>
              <a:t>. </a:t>
            </a:r>
          </a:p>
        </p:txBody>
      </p:sp>
      <p:sp>
        <p:nvSpPr>
          <p:cNvPr id="5" name="TextBox 4"/>
          <p:cNvSpPr txBox="1"/>
          <p:nvPr/>
        </p:nvSpPr>
        <p:spPr>
          <a:xfrm>
            <a:off x="899592" y="5301208"/>
            <a:ext cx="7488832" cy="92333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GB" sz="3600" dirty="0"/>
              <a:t>HELP THEM </a:t>
            </a:r>
            <a:r>
              <a:rPr lang="en-GB" sz="3600" dirty="0" smtClean="0"/>
              <a:t>TO BLOW </a:t>
            </a:r>
            <a:r>
              <a:rPr lang="en-GB" sz="3600" dirty="0"/>
              <a:t>THEIR TRUMPET</a:t>
            </a:r>
          </a:p>
          <a:p>
            <a:pPr algn="ctr"/>
            <a:endParaRPr lang="en-GB" dirty="0"/>
          </a:p>
        </p:txBody>
      </p:sp>
      <p:sp>
        <p:nvSpPr>
          <p:cNvPr id="2" name="Slide Number Placeholder 1"/>
          <p:cNvSpPr>
            <a:spLocks noGrp="1"/>
          </p:cNvSpPr>
          <p:nvPr>
            <p:ph type="sldNum" sz="quarter" idx="12"/>
          </p:nvPr>
        </p:nvSpPr>
        <p:spPr/>
        <p:txBody>
          <a:bodyPr/>
          <a:lstStyle/>
          <a:p>
            <a:fld id="{D1F3F86F-97CD-4178-8A76-B5FFC82A54FE}" type="slidenum">
              <a:rPr lang="en-GB" smtClean="0"/>
              <a:pPr/>
              <a:t>29</a:t>
            </a:fld>
            <a:endParaRPr lang="en-GB"/>
          </a:p>
        </p:txBody>
      </p:sp>
    </p:spTree>
    <p:extLst>
      <p:ext uri="{BB962C8B-B14F-4D97-AF65-F5344CB8AC3E}">
        <p14:creationId xmlns:p14="http://schemas.microsoft.com/office/powerpoint/2010/main" val="2887184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for proposing?</a:t>
            </a:r>
            <a:endParaRPr lang="en-GB" dirty="0"/>
          </a:p>
        </p:txBody>
      </p:sp>
      <p:sp>
        <p:nvSpPr>
          <p:cNvPr id="3" name="Content Placeholder 2"/>
          <p:cNvSpPr>
            <a:spLocks noGrp="1"/>
          </p:cNvSpPr>
          <p:nvPr>
            <p:ph idx="1"/>
          </p:nvPr>
        </p:nvSpPr>
        <p:spPr/>
        <p:txBody>
          <a:bodyPr/>
          <a:lstStyle/>
          <a:p>
            <a:r>
              <a:rPr lang="en-GB" dirty="0" smtClean="0"/>
              <a:t>As a budget! -To secure funding (GRANT)</a:t>
            </a:r>
          </a:p>
          <a:p>
            <a:r>
              <a:rPr lang="en-GB" dirty="0" smtClean="0"/>
              <a:t>For Higher Research- Masters, Doctoral, Postdoctoral or Institutional</a:t>
            </a:r>
          </a:p>
          <a:p>
            <a:r>
              <a:rPr lang="en-GB" dirty="0" smtClean="0"/>
              <a:t>For Employment (Measuring Responsibility &amp; Accountability)</a:t>
            </a:r>
          </a:p>
          <a:p>
            <a:r>
              <a:rPr lang="en-GB" dirty="0" smtClean="0"/>
              <a:t>For Institutional Reviews</a:t>
            </a:r>
          </a:p>
          <a:p>
            <a:pPr lvl="1"/>
            <a:r>
              <a:rPr lang="en-GB" dirty="0" smtClean="0"/>
              <a:t>Proposals are written in future tense</a:t>
            </a: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3</a:t>
            </a:fld>
            <a:endParaRPr lang="en-GB"/>
          </a:p>
        </p:txBody>
      </p:sp>
    </p:spTree>
    <p:extLst>
      <p:ext uri="{BB962C8B-B14F-4D97-AF65-F5344CB8AC3E}">
        <p14:creationId xmlns:p14="http://schemas.microsoft.com/office/powerpoint/2010/main" val="34361134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b="1" dirty="0" smtClean="0"/>
              <a:t>For Dissemination…Remember</a:t>
            </a:r>
            <a:r>
              <a:rPr lang="en-GB" dirty="0" smtClean="0"/>
              <a:t>….</a:t>
            </a:r>
            <a:endParaRPr lang="en-GB" dirty="0"/>
          </a:p>
        </p:txBody>
      </p:sp>
      <p:sp>
        <p:nvSpPr>
          <p:cNvPr id="3" name="Content Placeholder 2"/>
          <p:cNvSpPr>
            <a:spLocks noGrp="1"/>
          </p:cNvSpPr>
          <p:nvPr>
            <p:ph idx="1"/>
          </p:nvPr>
        </p:nvSpPr>
        <p:spPr>
          <a:xfrm>
            <a:off x="395536" y="908720"/>
            <a:ext cx="8229600" cy="5573216"/>
          </a:xfrm>
        </p:spPr>
        <p:txBody>
          <a:bodyPr>
            <a:normAutofit fontScale="92500"/>
          </a:bodyPr>
          <a:lstStyle/>
          <a:p>
            <a:pPr marL="0" indent="0">
              <a:buNone/>
            </a:pPr>
            <a:r>
              <a:rPr lang="en-GB" dirty="0"/>
              <a:t>Dissemination is the means by which you let others know </a:t>
            </a:r>
            <a:r>
              <a:rPr lang="en-GB" dirty="0" smtClean="0"/>
              <a:t>about your project. It is critical b/c it generates publicity </a:t>
            </a:r>
            <a:r>
              <a:rPr lang="en-GB" dirty="0"/>
              <a:t>for </a:t>
            </a:r>
            <a:r>
              <a:rPr lang="en-GB" b="1" dirty="0" smtClean="0"/>
              <a:t>YOUR SPONSOR</a:t>
            </a:r>
            <a:r>
              <a:rPr lang="en-GB" dirty="0" smtClean="0"/>
              <a:t> </a:t>
            </a:r>
            <a:r>
              <a:rPr lang="en-GB" dirty="0"/>
              <a:t>and you</a:t>
            </a:r>
            <a:r>
              <a:rPr lang="en-GB" dirty="0" smtClean="0"/>
              <a:t>.</a:t>
            </a:r>
          </a:p>
          <a:p>
            <a:r>
              <a:rPr lang="en-GB" dirty="0" smtClean="0"/>
              <a:t>Indicate </a:t>
            </a:r>
            <a:r>
              <a:rPr lang="en-GB" dirty="0"/>
              <a:t>why dissemination activities are important to </a:t>
            </a:r>
            <a:r>
              <a:rPr lang="en-GB" dirty="0" smtClean="0"/>
              <a:t>the project</a:t>
            </a:r>
            <a:endParaRPr lang="en-GB" dirty="0"/>
          </a:p>
          <a:p>
            <a:r>
              <a:rPr lang="en-GB" dirty="0" smtClean="0"/>
              <a:t>Clearly </a:t>
            </a:r>
            <a:r>
              <a:rPr lang="en-GB" dirty="0"/>
              <a:t>identify the intended outcome of </a:t>
            </a:r>
            <a:r>
              <a:rPr lang="en-GB" dirty="0" smtClean="0"/>
              <a:t>dissemination effort</a:t>
            </a:r>
            <a:endParaRPr lang="en-GB" dirty="0"/>
          </a:p>
          <a:p>
            <a:r>
              <a:rPr lang="en-GB" dirty="0" smtClean="0"/>
              <a:t>Include </a:t>
            </a:r>
            <a:r>
              <a:rPr lang="en-GB" dirty="0"/>
              <a:t>a feasible and appropriate plan for </a:t>
            </a:r>
            <a:r>
              <a:rPr lang="en-GB" dirty="0" smtClean="0"/>
              <a:t>dissemination</a:t>
            </a:r>
            <a:endParaRPr lang="en-GB" dirty="0"/>
          </a:p>
          <a:p>
            <a:r>
              <a:rPr lang="en-GB" dirty="0" smtClean="0"/>
              <a:t>Describe </a:t>
            </a:r>
            <a:r>
              <a:rPr lang="en-GB" dirty="0"/>
              <a:t>any products resulting from the dissemination </a:t>
            </a:r>
            <a:r>
              <a:rPr lang="en-GB" dirty="0" smtClean="0"/>
              <a:t>effort</a:t>
            </a:r>
            <a:endParaRPr lang="en-GB" dirty="0"/>
          </a:p>
          <a:p>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30</a:t>
            </a:fld>
            <a:endParaRPr lang="en-GB"/>
          </a:p>
        </p:txBody>
      </p:sp>
    </p:spTree>
    <p:extLst>
      <p:ext uri="{BB962C8B-B14F-4D97-AF65-F5344CB8AC3E}">
        <p14:creationId xmlns:p14="http://schemas.microsoft.com/office/powerpoint/2010/main" val="23034483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smtClean="0"/>
              <a:t>For Dissemination…Remember….</a:t>
            </a:r>
            <a:endParaRPr lang="en-GB" dirty="0"/>
          </a:p>
        </p:txBody>
      </p:sp>
      <p:sp>
        <p:nvSpPr>
          <p:cNvPr id="3" name="Content Placeholder 2"/>
          <p:cNvSpPr>
            <a:spLocks noGrp="1"/>
          </p:cNvSpPr>
          <p:nvPr>
            <p:ph idx="1"/>
          </p:nvPr>
        </p:nvSpPr>
        <p:spPr>
          <a:xfrm>
            <a:off x="395536" y="908720"/>
            <a:ext cx="8229600" cy="5573216"/>
          </a:xfrm>
        </p:spPr>
        <p:txBody>
          <a:bodyPr>
            <a:normAutofit fontScale="92500" lnSpcReduction="20000"/>
          </a:bodyPr>
          <a:lstStyle/>
          <a:p>
            <a:r>
              <a:rPr lang="en-GB" dirty="0" smtClean="0"/>
              <a:t>Demonstrate that you are well grounded in theory and research on the dissemination and utilization of knowledge</a:t>
            </a:r>
          </a:p>
          <a:p>
            <a:r>
              <a:rPr lang="en-GB" dirty="0" smtClean="0"/>
              <a:t>Provide sufficient detail on proposed dissemination procedures to justify the budget request</a:t>
            </a:r>
          </a:p>
          <a:p>
            <a:r>
              <a:rPr lang="en-GB" dirty="0" smtClean="0"/>
              <a:t>Specify who will be responsible for dissemination &amp; their capacity</a:t>
            </a:r>
          </a:p>
          <a:p>
            <a:r>
              <a:rPr lang="en-GB" dirty="0" smtClean="0"/>
              <a:t>Indicate why dissemination will get the necessary information to the appropriate audiences in a form they can use when needed</a:t>
            </a:r>
          </a:p>
          <a:p>
            <a:pPr lvl="1"/>
            <a:r>
              <a:rPr lang="en-GB" dirty="0" smtClean="0"/>
              <a:t>Will dissemination activate action for further intervention (including by other  parties)?</a:t>
            </a: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31</a:t>
            </a:fld>
            <a:endParaRPr lang="en-GB"/>
          </a:p>
        </p:txBody>
      </p:sp>
    </p:spTree>
    <p:extLst>
      <p:ext uri="{BB962C8B-B14F-4D97-AF65-F5344CB8AC3E}">
        <p14:creationId xmlns:p14="http://schemas.microsoft.com/office/powerpoint/2010/main" val="14026590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188640"/>
            <a:ext cx="6192688" cy="432048"/>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r"/>
            <a:r>
              <a:rPr lang="en-GB" dirty="0" smtClean="0"/>
              <a:t>Will Evaluation be Needed?</a:t>
            </a:r>
            <a:endParaRPr lang="en-GB" dirty="0"/>
          </a:p>
        </p:txBody>
      </p:sp>
      <p:sp>
        <p:nvSpPr>
          <p:cNvPr id="4" name="TextBox 3"/>
          <p:cNvSpPr txBox="1"/>
          <p:nvPr/>
        </p:nvSpPr>
        <p:spPr>
          <a:xfrm>
            <a:off x="611560" y="738383"/>
            <a:ext cx="8136904" cy="440120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GB" sz="2800" dirty="0"/>
              <a:t>It is important to </a:t>
            </a:r>
            <a:r>
              <a:rPr lang="en-GB" sz="2800" dirty="0" smtClean="0"/>
              <a:t>describe exactly </a:t>
            </a:r>
            <a:r>
              <a:rPr lang="en-GB" sz="2800" dirty="0"/>
              <a:t>how you will decide whether or not your project has been successful. </a:t>
            </a:r>
            <a:endParaRPr lang="en-GB" sz="2800" dirty="0" smtClean="0"/>
          </a:p>
          <a:p>
            <a:pPr algn="ctr"/>
            <a:r>
              <a:rPr lang="en-GB" sz="2800" b="1" dirty="0" smtClean="0"/>
              <a:t>Evaluations </a:t>
            </a:r>
            <a:r>
              <a:rPr lang="en-GB" sz="2800" b="1" dirty="0"/>
              <a:t>pinpoint what is really happening in your project so you can improve your project efficiency. Based on evaluation information, you can better allocate resources, improve your services, and strengthen your overall project </a:t>
            </a:r>
            <a:r>
              <a:rPr lang="en-GB" sz="2800" b="1" dirty="0" smtClean="0"/>
              <a:t>performance.</a:t>
            </a:r>
          </a:p>
          <a:p>
            <a:pPr algn="ctr"/>
            <a:r>
              <a:rPr lang="en-GB" sz="2800" dirty="0"/>
              <a:t>An Evaluation Plan will tell the funders how you will be </a:t>
            </a:r>
            <a:r>
              <a:rPr lang="en-GB" sz="2800" dirty="0" smtClean="0"/>
              <a:t>showing </a:t>
            </a:r>
            <a:r>
              <a:rPr lang="en-GB" sz="2800" dirty="0"/>
              <a:t>at the end of the project that </a:t>
            </a:r>
            <a:r>
              <a:rPr lang="en-GB" sz="2800" dirty="0" smtClean="0"/>
              <a:t>the </a:t>
            </a:r>
            <a:r>
              <a:rPr lang="en-GB" sz="2800" dirty="0"/>
              <a:t>investment in you was a good </a:t>
            </a:r>
            <a:r>
              <a:rPr lang="en-GB" sz="2800" dirty="0" smtClean="0"/>
              <a:t>one</a:t>
            </a:r>
            <a:endParaRPr lang="en-GB" sz="2800" dirty="0"/>
          </a:p>
        </p:txBody>
      </p:sp>
      <p:sp>
        <p:nvSpPr>
          <p:cNvPr id="3" name="Slide Number Placeholder 2"/>
          <p:cNvSpPr>
            <a:spLocks noGrp="1"/>
          </p:cNvSpPr>
          <p:nvPr>
            <p:ph type="sldNum" sz="quarter" idx="12"/>
          </p:nvPr>
        </p:nvSpPr>
        <p:spPr/>
        <p:txBody>
          <a:bodyPr/>
          <a:lstStyle/>
          <a:p>
            <a:fld id="{D1F3F86F-97CD-4178-8A76-B5FFC82A54FE}" type="slidenum">
              <a:rPr lang="en-GB" smtClean="0"/>
              <a:pPr/>
              <a:t>32</a:t>
            </a:fld>
            <a:endParaRPr lang="en-GB"/>
          </a:p>
        </p:txBody>
      </p:sp>
    </p:spTree>
    <p:extLst>
      <p:ext uri="{BB962C8B-B14F-4D97-AF65-F5344CB8AC3E}">
        <p14:creationId xmlns:p14="http://schemas.microsoft.com/office/powerpoint/2010/main" val="40366998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064896" cy="432048"/>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r"/>
            <a:r>
              <a:rPr lang="en-GB" dirty="0" smtClean="0"/>
              <a:t>Contd….Will Evaluation be Needed?</a:t>
            </a:r>
            <a:endParaRPr lang="en-GB" dirty="0"/>
          </a:p>
        </p:txBody>
      </p:sp>
      <p:sp>
        <p:nvSpPr>
          <p:cNvPr id="3" name="Content Placeholder 2"/>
          <p:cNvSpPr>
            <a:spLocks noGrp="1"/>
          </p:cNvSpPr>
          <p:nvPr>
            <p:ph idx="1"/>
          </p:nvPr>
        </p:nvSpPr>
        <p:spPr>
          <a:xfrm>
            <a:off x="462372" y="908720"/>
            <a:ext cx="8435280" cy="5652422"/>
          </a:xfrm>
        </p:spPr>
        <p:txBody>
          <a:bodyPr>
            <a:normAutofit fontScale="70000" lnSpcReduction="20000"/>
          </a:bodyPr>
          <a:lstStyle/>
          <a:p>
            <a:pPr marL="0" indent="0">
              <a:buNone/>
            </a:pPr>
            <a:r>
              <a:rPr lang="en-GB" dirty="0" smtClean="0"/>
              <a:t>If evaluation is needed let the process </a:t>
            </a:r>
          </a:p>
          <a:p>
            <a:r>
              <a:rPr lang="en-GB" dirty="0" smtClean="0"/>
              <a:t>Describe </a:t>
            </a:r>
            <a:r>
              <a:rPr lang="en-GB" dirty="0"/>
              <a:t>why evaluation is needed in the </a:t>
            </a:r>
            <a:r>
              <a:rPr lang="en-GB" dirty="0" smtClean="0"/>
              <a:t>project</a:t>
            </a:r>
            <a:endParaRPr lang="en-GB" dirty="0"/>
          </a:p>
          <a:p>
            <a:r>
              <a:rPr lang="en-GB" dirty="0"/>
              <a:t>I</a:t>
            </a:r>
            <a:r>
              <a:rPr lang="en-GB" dirty="0" smtClean="0"/>
              <a:t>dentify </a:t>
            </a:r>
            <a:r>
              <a:rPr lang="en-GB" dirty="0"/>
              <a:t>the purpose of your evaluation </a:t>
            </a:r>
            <a:r>
              <a:rPr lang="en-GB" dirty="0" smtClean="0"/>
              <a:t>&amp; </a:t>
            </a:r>
            <a:r>
              <a:rPr lang="en-GB" dirty="0"/>
              <a:t>the audiences to be served </a:t>
            </a:r>
            <a:r>
              <a:rPr lang="en-GB" dirty="0" smtClean="0"/>
              <a:t>by the results</a:t>
            </a:r>
            <a:endParaRPr lang="en-GB" dirty="0"/>
          </a:p>
          <a:p>
            <a:r>
              <a:rPr lang="en-GB" dirty="0" smtClean="0"/>
              <a:t>Demonstrate </a:t>
            </a:r>
            <a:r>
              <a:rPr lang="en-GB" dirty="0"/>
              <a:t>that an </a:t>
            </a:r>
            <a:r>
              <a:rPr lang="en-GB" dirty="0" smtClean="0"/>
              <a:t>evaluation </a:t>
            </a:r>
            <a:r>
              <a:rPr lang="en-GB" dirty="0"/>
              <a:t>procedure is included for every </a:t>
            </a:r>
            <a:r>
              <a:rPr lang="en-GB" dirty="0" smtClean="0"/>
              <a:t>project objective</a:t>
            </a:r>
            <a:endParaRPr lang="en-GB" dirty="0"/>
          </a:p>
          <a:p>
            <a:r>
              <a:rPr lang="en-GB" dirty="0" smtClean="0"/>
              <a:t>Provide </a:t>
            </a:r>
            <a:r>
              <a:rPr lang="en-GB" dirty="0"/>
              <a:t>a general organizational plan or model for your </a:t>
            </a:r>
            <a:r>
              <a:rPr lang="en-GB" dirty="0" smtClean="0"/>
              <a:t>evaluation</a:t>
            </a:r>
            <a:endParaRPr lang="en-GB" dirty="0"/>
          </a:p>
          <a:p>
            <a:r>
              <a:rPr lang="en-GB" dirty="0" smtClean="0"/>
              <a:t>Demonstrate </a:t>
            </a:r>
            <a:r>
              <a:rPr lang="en-GB" dirty="0"/>
              <a:t>that the scope of the evaluation is appropriate to the </a:t>
            </a:r>
            <a:r>
              <a:rPr lang="en-GB" dirty="0" smtClean="0"/>
              <a:t>project</a:t>
            </a:r>
          </a:p>
          <a:p>
            <a:r>
              <a:rPr lang="en-GB" dirty="0" smtClean="0"/>
              <a:t>Demonstrate the </a:t>
            </a:r>
            <a:r>
              <a:rPr lang="en-GB" dirty="0"/>
              <a:t>extent to which the project is practical, relevant, and </a:t>
            </a:r>
            <a:r>
              <a:rPr lang="en-GB" dirty="0" smtClean="0"/>
              <a:t>generalizable</a:t>
            </a:r>
            <a:endParaRPr lang="en-GB" dirty="0"/>
          </a:p>
          <a:p>
            <a:r>
              <a:rPr lang="en-GB" dirty="0" smtClean="0"/>
              <a:t>Describe </a:t>
            </a:r>
            <a:r>
              <a:rPr lang="en-GB" dirty="0"/>
              <a:t>what information will be needed to complete the evaluation, </a:t>
            </a:r>
            <a:r>
              <a:rPr lang="en-GB" dirty="0" smtClean="0"/>
              <a:t>potential sources </a:t>
            </a:r>
            <a:r>
              <a:rPr lang="en-GB" dirty="0"/>
              <a:t>for this information, and the instruments that will be used for its </a:t>
            </a:r>
            <a:r>
              <a:rPr lang="en-GB" dirty="0" smtClean="0"/>
              <a:t>collection</a:t>
            </a:r>
            <a:endParaRPr lang="en-GB" dirty="0"/>
          </a:p>
          <a:p>
            <a:r>
              <a:rPr lang="en-GB" dirty="0" smtClean="0"/>
              <a:t>Clearly </a:t>
            </a:r>
            <a:r>
              <a:rPr lang="en-GB" dirty="0"/>
              <a:t>summarize any reports to be provided to the funding source based on </a:t>
            </a:r>
            <a:r>
              <a:rPr lang="en-GB" dirty="0" smtClean="0"/>
              <a:t>the evaluation</a:t>
            </a:r>
            <a:r>
              <a:rPr lang="en-GB" dirty="0"/>
              <a:t>, and generally describe their content and </a:t>
            </a:r>
            <a:r>
              <a:rPr lang="en-GB" dirty="0" smtClean="0"/>
              <a:t>timing</a:t>
            </a: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33</a:t>
            </a:fld>
            <a:endParaRPr lang="en-GB"/>
          </a:p>
        </p:txBody>
      </p:sp>
    </p:spTree>
    <p:extLst>
      <p:ext uri="{BB962C8B-B14F-4D97-AF65-F5344CB8AC3E}">
        <p14:creationId xmlns:p14="http://schemas.microsoft.com/office/powerpoint/2010/main" val="21483852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116632"/>
            <a:ext cx="5760640" cy="504056"/>
          </a:xfrm>
        </p:spPr>
        <p:style>
          <a:lnRef idx="0">
            <a:schemeClr val="accent4"/>
          </a:lnRef>
          <a:fillRef idx="3">
            <a:schemeClr val="accent4"/>
          </a:fillRef>
          <a:effectRef idx="3">
            <a:schemeClr val="accent4"/>
          </a:effectRef>
          <a:fontRef idx="minor">
            <a:schemeClr val="lt1"/>
          </a:fontRef>
        </p:style>
        <p:txBody>
          <a:bodyPr>
            <a:normAutofit fontScale="90000"/>
          </a:bodyPr>
          <a:lstStyle/>
          <a:p>
            <a:pPr algn="r"/>
            <a:r>
              <a:rPr lang="en-GB" sz="4000" dirty="0" smtClean="0"/>
              <a:t>Evaluation Process…</a:t>
            </a:r>
            <a:endParaRPr lang="en-GB" dirty="0"/>
          </a:p>
        </p:txBody>
      </p:sp>
      <p:sp>
        <p:nvSpPr>
          <p:cNvPr id="5" name="TextBox 4"/>
          <p:cNvSpPr txBox="1"/>
          <p:nvPr/>
        </p:nvSpPr>
        <p:spPr>
          <a:xfrm>
            <a:off x="395536" y="692696"/>
            <a:ext cx="8064896" cy="569386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sz="2800" dirty="0" smtClean="0"/>
              <a:t>In designing an evaluation process; irrespective of whether you or a professional will implement, ask yourself:</a:t>
            </a:r>
          </a:p>
          <a:p>
            <a:pPr algn="just"/>
            <a:r>
              <a:rPr lang="en-GB" sz="2800" dirty="0"/>
              <a:t>W</a:t>
            </a:r>
            <a:r>
              <a:rPr lang="en-GB" sz="2800" dirty="0" smtClean="0"/>
              <a:t>hat </a:t>
            </a:r>
            <a:r>
              <a:rPr lang="en-GB" sz="2800" dirty="0"/>
              <a:t>will be </a:t>
            </a:r>
            <a:r>
              <a:rPr lang="en-GB" sz="2800" dirty="0" smtClean="0"/>
              <a:t>evaluated? </a:t>
            </a:r>
          </a:p>
          <a:p>
            <a:pPr algn="just"/>
            <a:r>
              <a:rPr lang="en-GB" sz="2800" dirty="0"/>
              <a:t>W</a:t>
            </a:r>
            <a:r>
              <a:rPr lang="en-GB" sz="2800" dirty="0" smtClean="0"/>
              <a:t>hat </a:t>
            </a:r>
            <a:r>
              <a:rPr lang="en-GB" sz="2800" dirty="0"/>
              <a:t>information </a:t>
            </a:r>
            <a:r>
              <a:rPr lang="en-GB" sz="2800" dirty="0" smtClean="0"/>
              <a:t>will be needed to conduct </a:t>
            </a:r>
            <a:r>
              <a:rPr lang="en-GB" sz="2800" dirty="0"/>
              <a:t>the </a:t>
            </a:r>
            <a:r>
              <a:rPr lang="en-GB" sz="2800" dirty="0" smtClean="0"/>
              <a:t>evaluation? </a:t>
            </a:r>
          </a:p>
          <a:p>
            <a:pPr algn="just"/>
            <a:r>
              <a:rPr lang="en-GB" sz="2800" dirty="0" smtClean="0"/>
              <a:t>Where the </a:t>
            </a:r>
            <a:r>
              <a:rPr lang="en-GB" sz="2800" dirty="0"/>
              <a:t>information will be </a:t>
            </a:r>
            <a:r>
              <a:rPr lang="en-GB" sz="2800" dirty="0" smtClean="0"/>
              <a:t>obtained? </a:t>
            </a:r>
          </a:p>
          <a:p>
            <a:pPr algn="just"/>
            <a:r>
              <a:rPr lang="en-GB" sz="2800" dirty="0" smtClean="0"/>
              <a:t>How </a:t>
            </a:r>
            <a:r>
              <a:rPr lang="en-GB" sz="2800" dirty="0"/>
              <a:t>often data will be </a:t>
            </a:r>
            <a:r>
              <a:rPr lang="en-GB" sz="2800" dirty="0" smtClean="0"/>
              <a:t>collected</a:t>
            </a:r>
            <a:r>
              <a:rPr lang="en-GB" sz="2800" dirty="0"/>
              <a:t>?</a:t>
            </a:r>
            <a:r>
              <a:rPr lang="en-GB" sz="2800" dirty="0" smtClean="0"/>
              <a:t> </a:t>
            </a:r>
          </a:p>
          <a:p>
            <a:pPr algn="just"/>
            <a:r>
              <a:rPr lang="en-GB" sz="2800" dirty="0" smtClean="0"/>
              <a:t>Data </a:t>
            </a:r>
            <a:r>
              <a:rPr lang="en-GB" sz="2800" dirty="0"/>
              <a:t>collection instruments </a:t>
            </a:r>
            <a:r>
              <a:rPr lang="en-GB" sz="2800" dirty="0" smtClean="0"/>
              <a:t>to be used? </a:t>
            </a:r>
          </a:p>
          <a:p>
            <a:pPr algn="just"/>
            <a:r>
              <a:rPr lang="en-GB" sz="2800" dirty="0" smtClean="0"/>
              <a:t>What </a:t>
            </a:r>
            <a:r>
              <a:rPr lang="en-GB" sz="2800" dirty="0"/>
              <a:t>evaluation design </a:t>
            </a:r>
            <a:r>
              <a:rPr lang="en-GB" sz="2800" dirty="0" smtClean="0"/>
              <a:t>will be used? </a:t>
            </a:r>
          </a:p>
          <a:p>
            <a:pPr algn="just"/>
            <a:r>
              <a:rPr lang="en-GB" sz="2800" dirty="0" smtClean="0"/>
              <a:t>What </a:t>
            </a:r>
            <a:r>
              <a:rPr lang="en-GB" sz="2800" dirty="0"/>
              <a:t>analyses will be </a:t>
            </a:r>
            <a:r>
              <a:rPr lang="en-GB" sz="2800" dirty="0" smtClean="0"/>
              <a:t>completed? </a:t>
            </a:r>
          </a:p>
          <a:p>
            <a:pPr algn="just"/>
            <a:r>
              <a:rPr lang="en-GB" sz="2800" dirty="0" smtClean="0"/>
              <a:t>What </a:t>
            </a:r>
            <a:r>
              <a:rPr lang="en-GB" sz="2800" dirty="0"/>
              <a:t>questions you </a:t>
            </a:r>
            <a:r>
              <a:rPr lang="en-GB" sz="2800" dirty="0" smtClean="0"/>
              <a:t>will </a:t>
            </a:r>
            <a:r>
              <a:rPr lang="en-GB" sz="2800" dirty="0"/>
              <a:t>be able to answer as </a:t>
            </a:r>
            <a:r>
              <a:rPr lang="en-GB" sz="2800" dirty="0" smtClean="0"/>
              <a:t>a result </a:t>
            </a:r>
            <a:r>
              <a:rPr lang="en-GB" sz="2800" dirty="0"/>
              <a:t>of the </a:t>
            </a:r>
            <a:r>
              <a:rPr lang="en-GB" sz="2800" dirty="0" smtClean="0"/>
              <a:t>evaluation?</a:t>
            </a:r>
            <a:endParaRPr lang="en-GB" sz="2800" dirty="0"/>
          </a:p>
        </p:txBody>
      </p:sp>
      <p:sp>
        <p:nvSpPr>
          <p:cNvPr id="3" name="Slide Number Placeholder 2"/>
          <p:cNvSpPr>
            <a:spLocks noGrp="1"/>
          </p:cNvSpPr>
          <p:nvPr>
            <p:ph type="sldNum" sz="quarter" idx="12"/>
          </p:nvPr>
        </p:nvSpPr>
        <p:spPr/>
        <p:txBody>
          <a:bodyPr/>
          <a:lstStyle/>
          <a:p>
            <a:fld id="{D1F3F86F-97CD-4178-8A76-B5FFC82A54FE}" type="slidenum">
              <a:rPr lang="en-GB" smtClean="0"/>
              <a:pPr/>
              <a:t>34</a:t>
            </a:fld>
            <a:endParaRPr lang="en-GB"/>
          </a:p>
        </p:txBody>
      </p:sp>
    </p:spTree>
    <p:extLst>
      <p:ext uri="{BB962C8B-B14F-4D97-AF65-F5344CB8AC3E}">
        <p14:creationId xmlns:p14="http://schemas.microsoft.com/office/powerpoint/2010/main" val="17576765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116632"/>
            <a:ext cx="5760640" cy="504056"/>
          </a:xfrm>
        </p:spPr>
        <p:style>
          <a:lnRef idx="0">
            <a:schemeClr val="accent4"/>
          </a:lnRef>
          <a:fillRef idx="3">
            <a:schemeClr val="accent4"/>
          </a:fillRef>
          <a:effectRef idx="3">
            <a:schemeClr val="accent4"/>
          </a:effectRef>
          <a:fontRef idx="minor">
            <a:schemeClr val="lt1"/>
          </a:fontRef>
        </p:style>
        <p:txBody>
          <a:bodyPr>
            <a:normAutofit fontScale="90000"/>
          </a:bodyPr>
          <a:lstStyle/>
          <a:p>
            <a:pPr algn="r"/>
            <a:r>
              <a:rPr lang="en-GB" sz="4000" dirty="0" smtClean="0"/>
              <a:t>Evaluation Process…</a:t>
            </a:r>
            <a:endParaRPr lang="en-GB" dirty="0"/>
          </a:p>
        </p:txBody>
      </p:sp>
      <p:sp>
        <p:nvSpPr>
          <p:cNvPr id="3" name="Content Placeholder 2"/>
          <p:cNvSpPr>
            <a:spLocks noGrp="1"/>
          </p:cNvSpPr>
          <p:nvPr>
            <p:ph idx="1"/>
          </p:nvPr>
        </p:nvSpPr>
        <p:spPr>
          <a:xfrm>
            <a:off x="395536" y="1052736"/>
            <a:ext cx="8496944" cy="5472608"/>
          </a:xfrm>
        </p:spPr>
        <p:txBody>
          <a:bodyPr>
            <a:normAutofit fontScale="62500" lnSpcReduction="20000"/>
          </a:bodyPr>
          <a:lstStyle/>
          <a:p>
            <a:pPr marL="0" indent="0">
              <a:buNone/>
            </a:pPr>
            <a:r>
              <a:rPr lang="en-GB" dirty="0"/>
              <a:t>Evaluation is essentially a four-step process</a:t>
            </a:r>
            <a:r>
              <a:rPr lang="en-GB" dirty="0" smtClean="0"/>
              <a:t>. If your objectives &amp; methodology are </a:t>
            </a:r>
            <a:r>
              <a:rPr lang="en-GB" dirty="0"/>
              <a:t>precise, </a:t>
            </a:r>
            <a:r>
              <a:rPr lang="en-GB" dirty="0" smtClean="0"/>
              <a:t>evaluation is a straightforward process:</a:t>
            </a:r>
          </a:p>
          <a:p>
            <a:r>
              <a:rPr lang="en-GB" dirty="0"/>
              <a:t>W</a:t>
            </a:r>
            <a:r>
              <a:rPr lang="en-GB" dirty="0" smtClean="0"/>
              <a:t>hat </a:t>
            </a:r>
            <a:r>
              <a:rPr lang="en-GB" dirty="0"/>
              <a:t>will be evaluated. If you wrote measurable objectives, </a:t>
            </a:r>
            <a:r>
              <a:rPr lang="en-GB" dirty="0" smtClean="0"/>
              <a:t>you already </a:t>
            </a:r>
            <a:r>
              <a:rPr lang="en-GB" dirty="0"/>
              <a:t>know what to evaluate</a:t>
            </a:r>
            <a:r>
              <a:rPr lang="en-GB" dirty="0" smtClean="0"/>
              <a:t>.- </a:t>
            </a:r>
            <a:r>
              <a:rPr lang="en-GB" b="1" u="sng" dirty="0" smtClean="0"/>
              <a:t>in the objective of proposal</a:t>
            </a:r>
            <a:endParaRPr lang="en-GB" b="1" u="sng" dirty="0"/>
          </a:p>
          <a:p>
            <a:r>
              <a:rPr lang="en-GB" dirty="0"/>
              <a:t>M</a:t>
            </a:r>
            <a:r>
              <a:rPr lang="en-GB" dirty="0" smtClean="0"/>
              <a:t>ethods </a:t>
            </a:r>
            <a:r>
              <a:rPr lang="en-GB" dirty="0"/>
              <a:t>you will use to evaluate each objective. </a:t>
            </a:r>
            <a:r>
              <a:rPr lang="en-GB" dirty="0" smtClean="0"/>
              <a:t>You will need </a:t>
            </a:r>
            <a:r>
              <a:rPr lang="en-GB" dirty="0"/>
              <a:t>to describe the information </a:t>
            </a:r>
            <a:r>
              <a:rPr lang="en-GB" dirty="0" smtClean="0"/>
              <a:t>you need </a:t>
            </a:r>
            <a:r>
              <a:rPr lang="en-GB" dirty="0"/>
              <a:t>and how you propose to collect it</a:t>
            </a:r>
            <a:r>
              <a:rPr lang="en-GB" dirty="0" smtClean="0"/>
              <a:t>. </a:t>
            </a:r>
            <a:r>
              <a:rPr lang="en-GB" b="1" dirty="0" smtClean="0"/>
              <a:t>In the methods</a:t>
            </a:r>
            <a:endParaRPr lang="en-GB" dirty="0"/>
          </a:p>
          <a:p>
            <a:r>
              <a:rPr lang="en-GB" dirty="0" smtClean="0"/>
              <a:t>Complete </a:t>
            </a:r>
            <a:r>
              <a:rPr lang="en-GB" dirty="0"/>
              <a:t>your evaluation design. Specify the analyses you plan to make </a:t>
            </a:r>
            <a:r>
              <a:rPr lang="en-GB" dirty="0" smtClean="0"/>
              <a:t>&amp; carry out </a:t>
            </a:r>
            <a:r>
              <a:rPr lang="en-GB" dirty="0"/>
              <a:t>evaluation by collecting and interpreting the data needed for each objective</a:t>
            </a:r>
            <a:r>
              <a:rPr lang="en-GB" dirty="0" smtClean="0"/>
              <a:t>. </a:t>
            </a:r>
          </a:p>
          <a:p>
            <a:pPr lvl="1"/>
            <a:r>
              <a:rPr lang="en-GB" dirty="0" smtClean="0"/>
              <a:t>Your </a:t>
            </a:r>
            <a:r>
              <a:rPr lang="en-GB" dirty="0"/>
              <a:t>evaluation design may be simply to observe the </a:t>
            </a:r>
            <a:r>
              <a:rPr lang="en-GB" dirty="0" smtClean="0"/>
              <a:t>behaviour </a:t>
            </a:r>
            <a:r>
              <a:rPr lang="en-GB" dirty="0"/>
              <a:t>of a particular </a:t>
            </a:r>
            <a:r>
              <a:rPr lang="en-GB" dirty="0" smtClean="0"/>
              <a:t>population or </a:t>
            </a:r>
            <a:r>
              <a:rPr lang="en-GB" dirty="0"/>
              <a:t>something more complex like a rigorous experimental and multiple control </a:t>
            </a:r>
            <a:r>
              <a:rPr lang="en-GB" dirty="0" smtClean="0"/>
              <a:t>group design</a:t>
            </a:r>
            <a:r>
              <a:rPr lang="en-GB" dirty="0"/>
              <a:t>.</a:t>
            </a:r>
          </a:p>
          <a:p>
            <a:r>
              <a:rPr lang="en-GB" dirty="0" smtClean="0"/>
              <a:t>Summarize </a:t>
            </a:r>
            <a:r>
              <a:rPr lang="en-GB" dirty="0"/>
              <a:t>the resulting data analyses and indicate its use. </a:t>
            </a:r>
            <a:endParaRPr lang="en-GB" dirty="0" smtClean="0"/>
          </a:p>
          <a:p>
            <a:pPr lvl="1"/>
            <a:r>
              <a:rPr lang="en-GB" dirty="0" smtClean="0"/>
              <a:t>Consider </a:t>
            </a:r>
            <a:r>
              <a:rPr lang="en-GB" dirty="0"/>
              <a:t>including mock </a:t>
            </a:r>
            <a:r>
              <a:rPr lang="en-GB" dirty="0" smtClean="0"/>
              <a:t>data tables </a:t>
            </a:r>
            <a:r>
              <a:rPr lang="en-GB" dirty="0"/>
              <a:t>that show what your resulting data might look like</a:t>
            </a:r>
            <a:r>
              <a:rPr lang="en-GB" dirty="0" smtClean="0"/>
              <a:t>.</a:t>
            </a:r>
          </a:p>
          <a:p>
            <a:pPr marL="457200" lvl="1" indent="0">
              <a:buNone/>
            </a:pPr>
            <a:endParaRPr lang="en-GB" dirty="0" smtClean="0"/>
          </a:p>
          <a:p>
            <a:pPr marL="457200" lvl="1" indent="0">
              <a:buNone/>
            </a:pPr>
            <a:r>
              <a:rPr lang="en-GB" dirty="0" smtClean="0"/>
              <a:t>Funders want to see statistics and significance. Be sure to analyse your data effectively</a:t>
            </a:r>
          </a:p>
          <a:p>
            <a:pPr marL="457200" lvl="1" indent="0">
              <a:buNone/>
            </a:pP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35</a:t>
            </a:fld>
            <a:endParaRPr lang="en-GB"/>
          </a:p>
        </p:txBody>
      </p:sp>
    </p:spTree>
    <p:extLst>
      <p:ext uri="{BB962C8B-B14F-4D97-AF65-F5344CB8AC3E}">
        <p14:creationId xmlns:p14="http://schemas.microsoft.com/office/powerpoint/2010/main" val="6768109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274638"/>
            <a:ext cx="4114800" cy="634082"/>
          </a:xfrm>
        </p:spPr>
        <p:style>
          <a:lnRef idx="3">
            <a:schemeClr val="lt1"/>
          </a:lnRef>
          <a:fillRef idx="1">
            <a:schemeClr val="accent1"/>
          </a:fillRef>
          <a:effectRef idx="1">
            <a:schemeClr val="accent1"/>
          </a:effectRef>
          <a:fontRef idx="minor">
            <a:schemeClr val="lt1"/>
          </a:fontRef>
        </p:style>
        <p:txBody>
          <a:bodyPr>
            <a:normAutofit fontScale="90000"/>
          </a:bodyPr>
          <a:lstStyle/>
          <a:p>
            <a:pPr algn="r"/>
            <a:r>
              <a:rPr lang="en-GB" dirty="0" smtClean="0"/>
              <a:t>Evaluation bits</a:t>
            </a:r>
            <a:endParaRPr lang="en-GB" dirty="0"/>
          </a:p>
        </p:txBody>
      </p:sp>
      <p:sp>
        <p:nvSpPr>
          <p:cNvPr id="3" name="Content Placeholder 2"/>
          <p:cNvSpPr>
            <a:spLocks noGrp="1"/>
          </p:cNvSpPr>
          <p:nvPr>
            <p:ph idx="1"/>
          </p:nvPr>
        </p:nvSpPr>
        <p:spPr>
          <a:xfrm>
            <a:off x="457200" y="980729"/>
            <a:ext cx="8229600" cy="2736303"/>
          </a:xfrm>
        </p:spPr>
        <p:txBody>
          <a:bodyPr>
            <a:normAutofit fontScale="62500" lnSpcReduction="20000"/>
          </a:bodyPr>
          <a:lstStyle/>
          <a:p>
            <a:r>
              <a:rPr lang="en-GB" dirty="0" smtClean="0"/>
              <a:t>If </a:t>
            </a:r>
            <a:r>
              <a:rPr lang="en-GB" dirty="0"/>
              <a:t>you plan to use a survey or questionnaire for evaluation, you may want to include a draft of this in the Appendices.</a:t>
            </a:r>
          </a:p>
          <a:p>
            <a:r>
              <a:rPr lang="en-GB" dirty="0" smtClean="0"/>
              <a:t>Your </a:t>
            </a:r>
            <a:r>
              <a:rPr lang="en-GB" dirty="0"/>
              <a:t>evaluation plan does not have to be elaborate but it is important to indicate that you have not forgotten this important step.</a:t>
            </a:r>
          </a:p>
          <a:p>
            <a:r>
              <a:rPr lang="en-GB" dirty="0" smtClean="0"/>
              <a:t>Try </a:t>
            </a:r>
            <a:r>
              <a:rPr lang="en-GB" dirty="0"/>
              <a:t>to include both a concern for </a:t>
            </a:r>
            <a:r>
              <a:rPr lang="en-GB" b="1" dirty="0"/>
              <a:t>formative evaluation/process evaluation </a:t>
            </a:r>
            <a:r>
              <a:rPr lang="en-GB" dirty="0"/>
              <a:t>(ways to gain feedback on the project while it is being conducted) and </a:t>
            </a:r>
            <a:r>
              <a:rPr lang="en-GB" b="1" dirty="0"/>
              <a:t>summative evaluation/product evaluation </a:t>
            </a:r>
            <a:r>
              <a:rPr lang="en-GB" dirty="0"/>
              <a:t>(ways to show that the project fulfilled that which was originally proposed). </a:t>
            </a:r>
          </a:p>
          <a:p>
            <a:r>
              <a:rPr lang="en-GB" dirty="0" smtClean="0"/>
              <a:t>Make </a:t>
            </a:r>
            <a:r>
              <a:rPr lang="en-GB" dirty="0"/>
              <a:t>direct reference to your objectives in your evaluation plan. This creates a strong sense of integration/ consistency within your proposal. </a:t>
            </a:r>
          </a:p>
        </p:txBody>
      </p:sp>
      <p:sp>
        <p:nvSpPr>
          <p:cNvPr id="4" name="TextBox 3"/>
          <p:cNvSpPr txBox="1"/>
          <p:nvPr/>
        </p:nvSpPr>
        <p:spPr>
          <a:xfrm>
            <a:off x="395536" y="3861048"/>
            <a:ext cx="8568952" cy="2523768"/>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marL="285750" indent="-285750">
              <a:buFont typeface="Arial" pitchFamily="34" charset="0"/>
              <a:buChar char="•"/>
            </a:pPr>
            <a:r>
              <a:rPr lang="en-GB" sz="2000" dirty="0"/>
              <a:t>Your evaluation plan should include some sense of concern for what goes on following the conclusion of the funding period.  </a:t>
            </a:r>
            <a:r>
              <a:rPr lang="en-GB" sz="2000" b="1" dirty="0"/>
              <a:t>THIS IS </a:t>
            </a:r>
            <a:r>
              <a:rPr lang="en-GB" sz="2000" b="1" dirty="0" smtClean="0"/>
              <a:t>SUSTAINABILITY</a:t>
            </a:r>
          </a:p>
          <a:p>
            <a:pPr marL="742950" lvl="1" indent="-285750">
              <a:buFont typeface="Wingdings" pitchFamily="2" charset="2"/>
              <a:buChar char="Ø"/>
            </a:pPr>
            <a:r>
              <a:rPr lang="en-GB" sz="2000" dirty="0" smtClean="0"/>
              <a:t>How </a:t>
            </a:r>
            <a:r>
              <a:rPr lang="en-GB" sz="2000" dirty="0"/>
              <a:t>will the initiatives that have been started under the project be sustained? </a:t>
            </a:r>
            <a:endParaRPr lang="en-GB" sz="2000" dirty="0" smtClean="0"/>
          </a:p>
          <a:p>
            <a:pPr marL="742950" lvl="1" indent="-285750">
              <a:buFont typeface="Wingdings" pitchFamily="2" charset="2"/>
              <a:buChar char="Ø"/>
            </a:pPr>
            <a:r>
              <a:rPr lang="en-GB" sz="2000" dirty="0" smtClean="0"/>
              <a:t>Have </a:t>
            </a:r>
            <a:r>
              <a:rPr lang="en-GB" sz="2000" dirty="0"/>
              <a:t>new things occurred that will be continued in the future? </a:t>
            </a:r>
            <a:endParaRPr lang="en-GB" sz="2000" dirty="0" smtClean="0"/>
          </a:p>
          <a:p>
            <a:pPr marL="742950" lvl="1" indent="-285750">
              <a:buFont typeface="Wingdings" pitchFamily="2" charset="2"/>
              <a:buChar char="Ø"/>
            </a:pPr>
            <a:r>
              <a:rPr lang="en-GB" sz="2000" dirty="0" smtClean="0"/>
              <a:t>How </a:t>
            </a:r>
            <a:r>
              <a:rPr lang="en-GB" sz="2000" dirty="0"/>
              <a:t>will other cooperating agencies including your employer assist in continuing the project after the conclusion of the funding period? </a:t>
            </a:r>
          </a:p>
          <a:p>
            <a:endParaRPr lang="en-GB" dirty="0"/>
          </a:p>
        </p:txBody>
      </p:sp>
      <p:sp>
        <p:nvSpPr>
          <p:cNvPr id="5" name="Slide Number Placeholder 4"/>
          <p:cNvSpPr>
            <a:spLocks noGrp="1"/>
          </p:cNvSpPr>
          <p:nvPr>
            <p:ph type="sldNum" sz="quarter" idx="12"/>
          </p:nvPr>
        </p:nvSpPr>
        <p:spPr/>
        <p:txBody>
          <a:bodyPr/>
          <a:lstStyle/>
          <a:p>
            <a:fld id="{D1F3F86F-97CD-4178-8A76-B5FFC82A54FE}" type="slidenum">
              <a:rPr lang="en-GB" smtClean="0"/>
              <a:pPr/>
              <a:t>36</a:t>
            </a:fld>
            <a:endParaRPr lang="en-GB"/>
          </a:p>
        </p:txBody>
      </p:sp>
    </p:spTree>
    <p:extLst>
      <p:ext uri="{BB962C8B-B14F-4D97-AF65-F5344CB8AC3E}">
        <p14:creationId xmlns:p14="http://schemas.microsoft.com/office/powerpoint/2010/main" val="42733955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274638"/>
            <a:ext cx="5842992" cy="418058"/>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r"/>
            <a:r>
              <a:rPr lang="en-GB" dirty="0"/>
              <a:t>Money matter….Budgeting</a:t>
            </a:r>
          </a:p>
        </p:txBody>
      </p:sp>
      <p:sp>
        <p:nvSpPr>
          <p:cNvPr id="3" name="Content Placeholder 2"/>
          <p:cNvSpPr>
            <a:spLocks noGrp="1"/>
          </p:cNvSpPr>
          <p:nvPr>
            <p:ph idx="1"/>
          </p:nvPr>
        </p:nvSpPr>
        <p:spPr>
          <a:xfrm>
            <a:off x="457200" y="1268760"/>
            <a:ext cx="8363272" cy="4536505"/>
          </a:xfrm>
        </p:spPr>
        <p:txBody>
          <a:bodyPr>
            <a:normAutofit fontScale="62500" lnSpcReduction="20000"/>
          </a:bodyPr>
          <a:lstStyle/>
          <a:p>
            <a:pPr marL="0" indent="0">
              <a:buNone/>
            </a:pPr>
            <a:r>
              <a:rPr lang="en-GB" dirty="0" smtClean="0"/>
              <a:t>It is </a:t>
            </a:r>
            <a:r>
              <a:rPr lang="en-GB" dirty="0"/>
              <a:t>more than just a statement of proposed </a:t>
            </a:r>
            <a:r>
              <a:rPr lang="en-GB" dirty="0" smtClean="0"/>
              <a:t>expenditures</a:t>
            </a:r>
            <a:endParaRPr lang="en-GB" dirty="0"/>
          </a:p>
          <a:p>
            <a:r>
              <a:rPr lang="en-GB" dirty="0"/>
              <a:t>I</a:t>
            </a:r>
            <a:r>
              <a:rPr lang="en-GB" dirty="0" smtClean="0"/>
              <a:t>t </a:t>
            </a:r>
            <a:r>
              <a:rPr lang="en-GB" dirty="0"/>
              <a:t>is an alternate way of expressing your </a:t>
            </a:r>
            <a:r>
              <a:rPr lang="en-GB" dirty="0" smtClean="0"/>
              <a:t>project.</a:t>
            </a:r>
          </a:p>
          <a:p>
            <a:r>
              <a:rPr lang="en-GB" dirty="0" smtClean="0"/>
              <a:t>Programs </a:t>
            </a:r>
            <a:r>
              <a:rPr lang="en-GB" dirty="0"/>
              <a:t>officers will look at your budget </a:t>
            </a:r>
            <a:r>
              <a:rPr lang="en-GB" dirty="0" smtClean="0"/>
              <a:t>to see </a:t>
            </a:r>
            <a:r>
              <a:rPr lang="en-GB" dirty="0"/>
              <a:t>how well it fits your proposed activities. </a:t>
            </a:r>
            <a:endParaRPr lang="en-GB" dirty="0" smtClean="0"/>
          </a:p>
          <a:p>
            <a:r>
              <a:rPr lang="en-GB" dirty="0" smtClean="0"/>
              <a:t>Incomplete </a:t>
            </a:r>
            <a:r>
              <a:rPr lang="en-GB" dirty="0"/>
              <a:t>budgets </a:t>
            </a:r>
            <a:r>
              <a:rPr lang="en-GB" dirty="0" smtClean="0"/>
              <a:t>signal sloppy preparation</a:t>
            </a:r>
            <a:r>
              <a:rPr lang="en-GB" dirty="0"/>
              <a:t>. </a:t>
            </a:r>
            <a:endParaRPr lang="en-GB" dirty="0" smtClean="0"/>
          </a:p>
          <a:p>
            <a:r>
              <a:rPr lang="en-GB" dirty="0" smtClean="0"/>
              <a:t>Inflated </a:t>
            </a:r>
            <a:r>
              <a:rPr lang="en-GB" dirty="0"/>
              <a:t>budgets are </a:t>
            </a:r>
            <a:r>
              <a:rPr lang="en-GB" dirty="0" smtClean="0"/>
              <a:t>signals, at best </a:t>
            </a:r>
            <a:r>
              <a:rPr lang="en-GB" dirty="0"/>
              <a:t>of </a:t>
            </a:r>
            <a:r>
              <a:rPr lang="en-GB" dirty="0" smtClean="0"/>
              <a:t>waste; or at worst of questionable credibility.</a:t>
            </a:r>
          </a:p>
          <a:p>
            <a:pPr lvl="1"/>
            <a:r>
              <a:rPr lang="en-GB" dirty="0" smtClean="0"/>
              <a:t>If you come from corruption endemic area?</a:t>
            </a:r>
          </a:p>
          <a:p>
            <a:pPr lvl="1"/>
            <a:r>
              <a:rPr lang="en-GB" dirty="0" smtClean="0"/>
              <a:t>If in addition you are not known to the funding agency????</a:t>
            </a:r>
          </a:p>
          <a:p>
            <a:r>
              <a:rPr lang="en-GB" dirty="0" smtClean="0"/>
              <a:t>Budgets </a:t>
            </a:r>
            <a:r>
              <a:rPr lang="en-GB" dirty="0"/>
              <a:t>that are too low cast </a:t>
            </a:r>
            <a:r>
              <a:rPr lang="en-GB" dirty="0" smtClean="0"/>
              <a:t>doubt, at best on your planning ability; or at worst your capacity. </a:t>
            </a:r>
          </a:p>
          <a:p>
            <a:pPr marL="0" indent="0">
              <a:buNone/>
            </a:pPr>
            <a:r>
              <a:rPr lang="en-GB" dirty="0" smtClean="0"/>
              <a:t>Your </a:t>
            </a:r>
            <a:r>
              <a:rPr lang="en-GB" dirty="0"/>
              <a:t>budget is </a:t>
            </a:r>
            <a:r>
              <a:rPr lang="en-GB" dirty="0" smtClean="0"/>
              <a:t>at the very least as </a:t>
            </a:r>
            <a:r>
              <a:rPr lang="en-GB" dirty="0"/>
              <a:t>much a credibility statement as your </a:t>
            </a:r>
            <a:r>
              <a:rPr lang="en-GB" dirty="0" smtClean="0"/>
              <a:t>project narrative.</a:t>
            </a:r>
          </a:p>
          <a:p>
            <a:r>
              <a:rPr lang="en-GB" dirty="0" smtClean="0"/>
              <a:t>Sequence budget items as you would a </a:t>
            </a:r>
            <a:r>
              <a:rPr lang="en-GB" dirty="0" err="1" smtClean="0"/>
              <a:t>gantt</a:t>
            </a:r>
            <a:r>
              <a:rPr lang="en-GB" dirty="0" smtClean="0"/>
              <a:t> chart to indicate period of project associated with given cost. </a:t>
            </a:r>
            <a:r>
              <a:rPr lang="en-GB" dirty="0"/>
              <a:t>Can the funding be phased? If yes, go for it. It convinces funder about your commitment</a:t>
            </a:r>
          </a:p>
          <a:p>
            <a:endParaRPr lang="en-GB" dirty="0"/>
          </a:p>
        </p:txBody>
      </p:sp>
      <p:sp>
        <p:nvSpPr>
          <p:cNvPr id="4" name="TextBox 3"/>
          <p:cNvSpPr txBox="1"/>
          <p:nvPr/>
        </p:nvSpPr>
        <p:spPr>
          <a:xfrm>
            <a:off x="107504" y="801578"/>
            <a:ext cx="5622245" cy="369332"/>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r>
              <a:rPr lang="en-GB" b="1" dirty="0"/>
              <a:t>Budget is a mathematical rendition of your entire </a:t>
            </a:r>
            <a:r>
              <a:rPr lang="en-GB" b="1" dirty="0" smtClean="0"/>
              <a:t>project</a:t>
            </a:r>
            <a:endParaRPr lang="en-GB" b="1" dirty="0"/>
          </a:p>
        </p:txBody>
      </p:sp>
      <p:sp>
        <p:nvSpPr>
          <p:cNvPr id="5" name="Slide Number Placeholder 4"/>
          <p:cNvSpPr>
            <a:spLocks noGrp="1"/>
          </p:cNvSpPr>
          <p:nvPr>
            <p:ph type="sldNum" sz="quarter" idx="12"/>
          </p:nvPr>
        </p:nvSpPr>
        <p:spPr/>
        <p:txBody>
          <a:bodyPr/>
          <a:lstStyle/>
          <a:p>
            <a:fld id="{D1F3F86F-97CD-4178-8A76-B5FFC82A54FE}" type="slidenum">
              <a:rPr lang="en-GB" smtClean="0"/>
              <a:pPr/>
              <a:t>37</a:t>
            </a:fld>
            <a:endParaRPr lang="en-GB"/>
          </a:p>
        </p:txBody>
      </p:sp>
    </p:spTree>
    <p:extLst>
      <p:ext uri="{BB962C8B-B14F-4D97-AF65-F5344CB8AC3E}">
        <p14:creationId xmlns:p14="http://schemas.microsoft.com/office/powerpoint/2010/main" val="8032120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9196"/>
            <a:ext cx="8507288" cy="4966107"/>
          </a:xfrm>
        </p:spPr>
        <p:txBody>
          <a:bodyPr>
            <a:noAutofit/>
          </a:bodyPr>
          <a:lstStyle/>
          <a:p>
            <a:r>
              <a:rPr lang="en-GB" sz="1400" dirty="0" smtClean="0"/>
              <a:t>Make </a:t>
            </a:r>
            <a:r>
              <a:rPr lang="en-GB" sz="1400" dirty="0"/>
              <a:t>your budget realistic. Carefully think through exactly what you will need from the </a:t>
            </a:r>
            <a:r>
              <a:rPr lang="en-GB" sz="1400" dirty="0" smtClean="0"/>
              <a:t>funder to </a:t>
            </a:r>
            <a:r>
              <a:rPr lang="en-GB" sz="1400" dirty="0"/>
              <a:t>carry out the project and establish your budget around this amount. </a:t>
            </a:r>
            <a:endParaRPr lang="en-GB" sz="1400" dirty="0" smtClean="0"/>
          </a:p>
          <a:p>
            <a:pPr lvl="1"/>
            <a:r>
              <a:rPr lang="en-GB" sz="1400" dirty="0" smtClean="0"/>
              <a:t>(Remember: funding agencies are more experienced in funding than researchers! </a:t>
            </a:r>
            <a:r>
              <a:rPr lang="en-GB" sz="1400" dirty="0"/>
              <a:t>They can easily tell when someone has inflated a budget in order </a:t>
            </a:r>
            <a:r>
              <a:rPr lang="en-GB" sz="1400" dirty="0" smtClean="0"/>
              <a:t>to procure </a:t>
            </a:r>
            <a:r>
              <a:rPr lang="en-GB" sz="1400" dirty="0"/>
              <a:t>funds for other purposes</a:t>
            </a:r>
            <a:r>
              <a:rPr lang="en-GB" sz="1400" dirty="0" smtClean="0"/>
              <a:t>.)</a:t>
            </a:r>
            <a:endParaRPr lang="en-GB" sz="1400" dirty="0"/>
          </a:p>
          <a:p>
            <a:r>
              <a:rPr lang="en-GB" sz="1400" dirty="0" smtClean="0"/>
              <a:t>Check </a:t>
            </a:r>
            <a:r>
              <a:rPr lang="en-GB" sz="1400" dirty="0"/>
              <a:t>with the </a:t>
            </a:r>
            <a:r>
              <a:rPr lang="en-GB" sz="1400" dirty="0" smtClean="0"/>
              <a:t>funder to </a:t>
            </a:r>
            <a:r>
              <a:rPr lang="en-GB" sz="1400" dirty="0"/>
              <a:t>see if they have suggested/required budget </a:t>
            </a:r>
            <a:r>
              <a:rPr lang="en-GB" sz="1400" dirty="0" smtClean="0"/>
              <a:t>categories. If there is none then you may consider organizing your budget </a:t>
            </a:r>
            <a:r>
              <a:rPr lang="en-GB" sz="1400" dirty="0"/>
              <a:t>around a set of meaningful </a:t>
            </a:r>
            <a:r>
              <a:rPr lang="en-GB" sz="1400" dirty="0" smtClean="0"/>
              <a:t>fundable categories such as:</a:t>
            </a:r>
            <a:endParaRPr lang="en-GB" sz="1400" dirty="0"/>
          </a:p>
          <a:p>
            <a:pPr lvl="1"/>
            <a:r>
              <a:rPr lang="en-GB" sz="1400" dirty="0" smtClean="0"/>
              <a:t>Personnel </a:t>
            </a:r>
            <a:r>
              <a:rPr lang="en-GB" sz="1400" dirty="0"/>
              <a:t>(</a:t>
            </a:r>
            <a:r>
              <a:rPr lang="en-GB" sz="1400" dirty="0" smtClean="0"/>
              <a:t>salary/ </a:t>
            </a:r>
            <a:r>
              <a:rPr lang="en-GB" sz="1400" dirty="0"/>
              <a:t>benefits</a:t>
            </a:r>
            <a:r>
              <a:rPr lang="en-GB" sz="1400" dirty="0" smtClean="0"/>
              <a:t>), fringe benefits, dues, Consultants </a:t>
            </a:r>
            <a:r>
              <a:rPr lang="en-GB" sz="1400" dirty="0"/>
              <a:t>(salary</a:t>
            </a:r>
            <a:r>
              <a:rPr lang="en-GB" sz="1400" dirty="0" smtClean="0"/>
              <a:t>)- accountant, legal  service, </a:t>
            </a:r>
            <a:endParaRPr lang="en-GB" sz="1400" dirty="0"/>
          </a:p>
          <a:p>
            <a:pPr lvl="1"/>
            <a:r>
              <a:rPr lang="en-GB" sz="1400" dirty="0" smtClean="0"/>
              <a:t>Instruction, Tuition</a:t>
            </a:r>
            <a:endParaRPr lang="en-GB" sz="1400" dirty="0"/>
          </a:p>
          <a:p>
            <a:pPr lvl="1"/>
            <a:r>
              <a:rPr lang="en-GB" sz="1400" dirty="0" smtClean="0"/>
              <a:t>Equipment, maintenance, insurance</a:t>
            </a:r>
            <a:endParaRPr lang="en-GB" sz="1400" dirty="0"/>
          </a:p>
          <a:p>
            <a:pPr lvl="1"/>
            <a:r>
              <a:rPr lang="en-GB" sz="1400" dirty="0" smtClean="0"/>
              <a:t>Supplies, periodicals, books, research animals</a:t>
            </a:r>
            <a:endParaRPr lang="en-GB" sz="1400" dirty="0"/>
          </a:p>
          <a:p>
            <a:pPr lvl="1"/>
            <a:r>
              <a:rPr lang="en-GB" sz="1400" dirty="0" smtClean="0"/>
              <a:t>Communication </a:t>
            </a:r>
            <a:r>
              <a:rPr lang="en-GB" sz="1400" dirty="0"/>
              <a:t>(telephone/postage)</a:t>
            </a:r>
          </a:p>
          <a:p>
            <a:pPr lvl="1"/>
            <a:r>
              <a:rPr lang="en-GB" sz="1400" dirty="0" smtClean="0"/>
              <a:t>Materials preparation, computer time, </a:t>
            </a:r>
          </a:p>
          <a:p>
            <a:pPr lvl="1"/>
            <a:r>
              <a:rPr lang="en-GB" sz="1400" dirty="0" smtClean="0"/>
              <a:t>Services, binding, audio visual, radio, television, advertising</a:t>
            </a:r>
            <a:endParaRPr lang="en-GB" sz="1400" dirty="0"/>
          </a:p>
          <a:p>
            <a:pPr lvl="1"/>
            <a:r>
              <a:rPr lang="en-GB" sz="1400" dirty="0" smtClean="0"/>
              <a:t>Travel, Rental </a:t>
            </a:r>
            <a:r>
              <a:rPr lang="en-GB" sz="1400" dirty="0"/>
              <a:t>of </a:t>
            </a:r>
            <a:r>
              <a:rPr lang="en-GB" sz="1400" dirty="0" smtClean="0"/>
              <a:t>facilities, transport</a:t>
            </a:r>
            <a:endParaRPr lang="en-GB" sz="1400" dirty="0"/>
          </a:p>
          <a:p>
            <a:pPr lvl="1"/>
            <a:r>
              <a:rPr lang="en-GB" sz="1400" dirty="0" smtClean="0"/>
              <a:t>Evaluation, Dissemination, publication,</a:t>
            </a:r>
          </a:p>
          <a:p>
            <a:pPr lvl="1"/>
            <a:r>
              <a:rPr lang="en-GB" sz="1400" dirty="0" smtClean="0"/>
              <a:t>Other expenses- will you host anybody; hospitality, refreshment (clearly specify this &amp; never use Miscellaneous)</a:t>
            </a:r>
            <a:endParaRPr lang="en-GB" sz="1400" dirty="0"/>
          </a:p>
          <a:p>
            <a:r>
              <a:rPr lang="en-GB" sz="1400" dirty="0" smtClean="0"/>
              <a:t>Indirect or Administrative costs (organizational -rent, renovation, municipal services, security) </a:t>
            </a:r>
          </a:p>
        </p:txBody>
      </p:sp>
      <p:sp>
        <p:nvSpPr>
          <p:cNvPr id="2" name="Title 1"/>
          <p:cNvSpPr>
            <a:spLocks noGrp="1"/>
          </p:cNvSpPr>
          <p:nvPr>
            <p:ph type="title"/>
          </p:nvPr>
        </p:nvSpPr>
        <p:spPr>
          <a:xfrm>
            <a:off x="2915816" y="274638"/>
            <a:ext cx="5770984" cy="490066"/>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r"/>
            <a:r>
              <a:rPr lang="en-GB" dirty="0" smtClean="0"/>
              <a:t>Money matter….Budgeting</a:t>
            </a:r>
            <a:endParaRPr lang="en-GB" dirty="0"/>
          </a:p>
        </p:txBody>
      </p:sp>
      <p:sp>
        <p:nvSpPr>
          <p:cNvPr id="4" name="TextBox 3"/>
          <p:cNvSpPr txBox="1"/>
          <p:nvPr/>
        </p:nvSpPr>
        <p:spPr>
          <a:xfrm>
            <a:off x="251520" y="829865"/>
            <a:ext cx="6264696"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GB" dirty="0" smtClean="0"/>
              <a:t>If you are a first timer or you are not sure….. Talk to somebody!</a:t>
            </a:r>
            <a:endParaRPr lang="en-GB" dirty="0"/>
          </a:p>
        </p:txBody>
      </p:sp>
      <p:sp>
        <p:nvSpPr>
          <p:cNvPr id="5" name="TextBox 4"/>
          <p:cNvSpPr txBox="1"/>
          <p:nvPr/>
        </p:nvSpPr>
        <p:spPr>
          <a:xfrm>
            <a:off x="251520" y="6309320"/>
            <a:ext cx="8496944"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GB" dirty="0" smtClean="0"/>
              <a:t>In </a:t>
            </a:r>
            <a:r>
              <a:rPr lang="en-GB" dirty="0"/>
              <a:t>theory anything may be funded….. In practice you must be very careful what to include</a:t>
            </a:r>
          </a:p>
        </p:txBody>
      </p:sp>
      <p:sp>
        <p:nvSpPr>
          <p:cNvPr id="6" name="TextBox 5"/>
          <p:cNvSpPr txBox="1"/>
          <p:nvPr/>
        </p:nvSpPr>
        <p:spPr>
          <a:xfrm>
            <a:off x="5004046" y="3140968"/>
            <a:ext cx="3490123" cy="92333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GB" b="1" dirty="0" smtClean="0"/>
              <a:t>Provide researched estimate for </a:t>
            </a:r>
          </a:p>
          <a:p>
            <a:r>
              <a:rPr lang="en-GB" b="1" dirty="0" smtClean="0"/>
              <a:t>any request and never leave room </a:t>
            </a:r>
          </a:p>
          <a:p>
            <a:r>
              <a:rPr lang="en-GB" b="1" dirty="0" smtClean="0"/>
              <a:t>for doubts </a:t>
            </a:r>
            <a:endParaRPr lang="en-GB" b="1" dirty="0"/>
          </a:p>
        </p:txBody>
      </p:sp>
      <p:sp>
        <p:nvSpPr>
          <p:cNvPr id="7" name="Slide Number Placeholder 6"/>
          <p:cNvSpPr>
            <a:spLocks noGrp="1"/>
          </p:cNvSpPr>
          <p:nvPr>
            <p:ph type="sldNum" sz="quarter" idx="12"/>
          </p:nvPr>
        </p:nvSpPr>
        <p:spPr/>
        <p:txBody>
          <a:bodyPr/>
          <a:lstStyle/>
          <a:p>
            <a:fld id="{D1F3F86F-97CD-4178-8A76-B5FFC82A54FE}" type="slidenum">
              <a:rPr lang="en-GB" smtClean="0"/>
              <a:pPr/>
              <a:t>38</a:t>
            </a:fld>
            <a:endParaRPr lang="en-GB"/>
          </a:p>
        </p:txBody>
      </p:sp>
    </p:spTree>
    <p:extLst>
      <p:ext uri="{BB962C8B-B14F-4D97-AF65-F5344CB8AC3E}">
        <p14:creationId xmlns:p14="http://schemas.microsoft.com/office/powerpoint/2010/main" val="4800729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16632"/>
            <a:ext cx="7643192" cy="432048"/>
          </a:xfrm>
        </p:spPr>
        <p:style>
          <a:lnRef idx="1">
            <a:schemeClr val="accent2"/>
          </a:lnRef>
          <a:fillRef idx="3">
            <a:schemeClr val="accent2"/>
          </a:fillRef>
          <a:effectRef idx="2">
            <a:schemeClr val="accent2"/>
          </a:effectRef>
          <a:fontRef idx="minor">
            <a:schemeClr val="lt1"/>
          </a:fontRef>
        </p:style>
        <p:txBody>
          <a:bodyPr>
            <a:normAutofit fontScale="90000"/>
          </a:bodyPr>
          <a:lstStyle/>
          <a:p>
            <a:pPr algn="r"/>
            <a:r>
              <a:rPr lang="en-GB" dirty="0" smtClean="0"/>
              <a:t>Budget… Some Important questions</a:t>
            </a:r>
            <a:endParaRPr lang="en-GB" dirty="0"/>
          </a:p>
        </p:txBody>
      </p:sp>
      <p:sp>
        <p:nvSpPr>
          <p:cNvPr id="3" name="Content Placeholder 2"/>
          <p:cNvSpPr>
            <a:spLocks noGrp="1"/>
          </p:cNvSpPr>
          <p:nvPr>
            <p:ph idx="1"/>
          </p:nvPr>
        </p:nvSpPr>
        <p:spPr>
          <a:xfrm>
            <a:off x="395536" y="1124745"/>
            <a:ext cx="8229600" cy="4206080"/>
          </a:xfrm>
        </p:spPr>
        <p:txBody>
          <a:bodyPr>
            <a:normAutofit fontScale="70000" lnSpcReduction="20000"/>
          </a:bodyPr>
          <a:lstStyle/>
          <a:p>
            <a:r>
              <a:rPr lang="en-GB" dirty="0" smtClean="0"/>
              <a:t>Provide </a:t>
            </a:r>
            <a:r>
              <a:rPr lang="en-GB" dirty="0"/>
              <a:t>sufficient resources to carry out your project?</a:t>
            </a:r>
          </a:p>
          <a:p>
            <a:r>
              <a:rPr lang="en-GB" dirty="0" smtClean="0"/>
              <a:t>Include </a:t>
            </a:r>
            <a:r>
              <a:rPr lang="en-GB" dirty="0"/>
              <a:t>a budget narrative that justifies major budget categories?</a:t>
            </a:r>
          </a:p>
          <a:p>
            <a:r>
              <a:rPr lang="en-GB" dirty="0" smtClean="0"/>
              <a:t>Present </a:t>
            </a:r>
            <a:r>
              <a:rPr lang="en-GB" dirty="0"/>
              <a:t>the budget in the format desired by the </a:t>
            </a:r>
            <a:r>
              <a:rPr lang="en-GB" dirty="0" smtClean="0"/>
              <a:t>funder?</a:t>
            </a:r>
            <a:endParaRPr lang="en-GB" dirty="0"/>
          </a:p>
          <a:p>
            <a:r>
              <a:rPr lang="en-GB" dirty="0" smtClean="0"/>
              <a:t>Provide </a:t>
            </a:r>
            <a:r>
              <a:rPr lang="en-GB" dirty="0"/>
              <a:t>sufficient detail so the reviewer can understand how various budget items </a:t>
            </a:r>
            <a:r>
              <a:rPr lang="en-GB" dirty="0" smtClean="0"/>
              <a:t>were calculated</a:t>
            </a:r>
            <a:r>
              <a:rPr lang="en-GB" dirty="0"/>
              <a:t>?</a:t>
            </a:r>
          </a:p>
          <a:p>
            <a:r>
              <a:rPr lang="en-GB" dirty="0" smtClean="0"/>
              <a:t>Separate </a:t>
            </a:r>
            <a:r>
              <a:rPr lang="en-GB" dirty="0"/>
              <a:t>direct costs from indirect costs and describe what is covered in the latter?</a:t>
            </a:r>
          </a:p>
          <a:p>
            <a:r>
              <a:rPr lang="en-GB" dirty="0" smtClean="0"/>
              <a:t>Relate </a:t>
            </a:r>
            <a:r>
              <a:rPr lang="en-GB" dirty="0"/>
              <a:t>budget items to project objectives?</a:t>
            </a:r>
          </a:p>
          <a:p>
            <a:r>
              <a:rPr lang="en-GB" dirty="0" smtClean="0"/>
              <a:t>Include </a:t>
            </a:r>
            <a:r>
              <a:rPr lang="en-GB" dirty="0"/>
              <a:t>any attachments or special appendixes to justify unusual requests?</a:t>
            </a:r>
          </a:p>
          <a:p>
            <a:r>
              <a:rPr lang="en-GB" dirty="0" smtClean="0"/>
              <a:t>Identify </a:t>
            </a:r>
            <a:r>
              <a:rPr lang="en-GB" dirty="0"/>
              <a:t>evaluation </a:t>
            </a:r>
            <a:r>
              <a:rPr lang="en-GB" dirty="0" smtClean="0"/>
              <a:t>cost?</a:t>
            </a:r>
          </a:p>
          <a:p>
            <a:r>
              <a:rPr lang="en-GB" dirty="0" smtClean="0"/>
              <a:t>Provide for dissemination </a:t>
            </a:r>
            <a:r>
              <a:rPr lang="en-GB" dirty="0"/>
              <a:t>costs</a:t>
            </a:r>
            <a:r>
              <a:rPr lang="en-GB" dirty="0" smtClean="0"/>
              <a:t>?</a:t>
            </a:r>
          </a:p>
        </p:txBody>
      </p:sp>
      <p:sp>
        <p:nvSpPr>
          <p:cNvPr id="5" name="TextBox 4"/>
          <p:cNvSpPr txBox="1"/>
          <p:nvPr/>
        </p:nvSpPr>
        <p:spPr>
          <a:xfrm>
            <a:off x="107504" y="645199"/>
            <a:ext cx="4248472"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GB" dirty="0" smtClean="0"/>
              <a:t>Does your budget address these question? </a:t>
            </a:r>
            <a:endParaRPr lang="en-GB" dirty="0"/>
          </a:p>
        </p:txBody>
      </p:sp>
      <p:sp>
        <p:nvSpPr>
          <p:cNvPr id="6" name="TextBox 5"/>
          <p:cNvSpPr txBox="1"/>
          <p:nvPr/>
        </p:nvSpPr>
        <p:spPr>
          <a:xfrm>
            <a:off x="5148064" y="6402032"/>
            <a:ext cx="3319307" cy="369332"/>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en-GB" dirty="0"/>
              <a:t>Think if you were the one </a:t>
            </a:r>
            <a:r>
              <a:rPr lang="en-GB" dirty="0" smtClean="0"/>
              <a:t>paying!</a:t>
            </a:r>
            <a:endParaRPr lang="en-GB" dirty="0"/>
          </a:p>
        </p:txBody>
      </p:sp>
      <p:sp>
        <p:nvSpPr>
          <p:cNvPr id="7" name="TextBox 6"/>
          <p:cNvSpPr txBox="1"/>
          <p:nvPr/>
        </p:nvSpPr>
        <p:spPr>
          <a:xfrm>
            <a:off x="1122555" y="5471640"/>
            <a:ext cx="7344816" cy="92333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b="1" dirty="0"/>
              <a:t>Did you mention cost </a:t>
            </a:r>
            <a:r>
              <a:rPr lang="en-GB" b="1" dirty="0" smtClean="0"/>
              <a:t>sharing, matching grant or </a:t>
            </a:r>
            <a:r>
              <a:rPr lang="en-GB" b="1" i="1" u="sng" dirty="0" smtClean="0"/>
              <a:t>sustainability</a:t>
            </a:r>
            <a:r>
              <a:rPr lang="en-GB" b="1" dirty="0" smtClean="0"/>
              <a:t> support? </a:t>
            </a:r>
          </a:p>
          <a:p>
            <a:r>
              <a:rPr lang="en-GB" b="1" dirty="0" smtClean="0"/>
              <a:t>Is your </a:t>
            </a:r>
            <a:r>
              <a:rPr lang="en-GB" b="1" dirty="0"/>
              <a:t>organisation </a:t>
            </a:r>
            <a:r>
              <a:rPr lang="en-GB" b="1" dirty="0" smtClean="0"/>
              <a:t>contributing?</a:t>
            </a:r>
          </a:p>
          <a:p>
            <a:r>
              <a:rPr lang="en-GB" b="1" dirty="0" smtClean="0"/>
              <a:t>- </a:t>
            </a:r>
            <a:r>
              <a:rPr lang="en-GB" b="1" dirty="0"/>
              <a:t>cash or </a:t>
            </a:r>
            <a:r>
              <a:rPr lang="en-GB" b="1" dirty="0" smtClean="0"/>
              <a:t>kind? </a:t>
            </a:r>
            <a:r>
              <a:rPr lang="en-GB" b="1" dirty="0"/>
              <a:t>this is good news if you properly articulate </a:t>
            </a:r>
            <a:r>
              <a:rPr lang="en-GB" b="1" dirty="0" smtClean="0"/>
              <a:t>it!</a:t>
            </a:r>
            <a:endParaRPr lang="en-GB" b="1"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39</a:t>
            </a:fld>
            <a:endParaRPr lang="en-GB"/>
          </a:p>
        </p:txBody>
      </p:sp>
    </p:spTree>
    <p:extLst>
      <p:ext uri="{BB962C8B-B14F-4D97-AF65-F5344CB8AC3E}">
        <p14:creationId xmlns:p14="http://schemas.microsoft.com/office/powerpoint/2010/main" val="803164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GB" dirty="0" smtClean="0"/>
              <a:t>Grant Makers</a:t>
            </a:r>
            <a:endParaRPr lang="en-GB" dirty="0"/>
          </a:p>
        </p:txBody>
      </p:sp>
      <p:sp>
        <p:nvSpPr>
          <p:cNvPr id="3" name="Content Placeholder 2"/>
          <p:cNvSpPr>
            <a:spLocks noGrp="1"/>
          </p:cNvSpPr>
          <p:nvPr>
            <p:ph idx="1"/>
          </p:nvPr>
        </p:nvSpPr>
        <p:spPr>
          <a:xfrm>
            <a:off x="457200" y="980728"/>
            <a:ext cx="8579296" cy="5544616"/>
          </a:xfrm>
        </p:spPr>
        <p:txBody>
          <a:bodyPr>
            <a:normAutofit fontScale="85000" lnSpcReduction="20000"/>
          </a:bodyPr>
          <a:lstStyle/>
          <a:p>
            <a:r>
              <a:rPr lang="en-GB" dirty="0" smtClean="0"/>
              <a:t>Irrespective of source: (Public or Private) grant makers seek to fill a gap between ‘what is’ &amp; ‘what ought to be’. </a:t>
            </a:r>
          </a:p>
          <a:p>
            <a:pPr lvl="1"/>
            <a:r>
              <a:rPr lang="en-GB" dirty="0" smtClean="0"/>
              <a:t>Grant making is an attempt by funder to address gaps in his/ her/ their (own) world view.</a:t>
            </a:r>
          </a:p>
          <a:p>
            <a:r>
              <a:rPr lang="en-GB" dirty="0" smtClean="0"/>
              <a:t>Once you can help a funder fill this gap, you already qualify to be funded </a:t>
            </a:r>
            <a:r>
              <a:rPr lang="en-GB" b="1" dirty="0" smtClean="0"/>
              <a:t>(provided that nobody has asked for the same money, or less, to solve the same problem in a better way!)- </a:t>
            </a:r>
            <a:r>
              <a:rPr lang="en-GB" b="1" i="1" dirty="0" smtClean="0">
                <a:solidFill>
                  <a:srgbClr val="FF0000"/>
                </a:solidFill>
              </a:rPr>
              <a:t>COMPETITION</a:t>
            </a:r>
          </a:p>
          <a:p>
            <a:pPr lvl="1"/>
            <a:r>
              <a:rPr lang="en-GB" dirty="0" smtClean="0"/>
              <a:t>A proposal should attempt to understand </a:t>
            </a:r>
            <a:r>
              <a:rPr lang="en-GB" dirty="0"/>
              <a:t>the </a:t>
            </a:r>
            <a:r>
              <a:rPr lang="en-GB" b="1" dirty="0" smtClean="0"/>
              <a:t>funder’s world-view</a:t>
            </a:r>
            <a:r>
              <a:rPr lang="en-GB" dirty="0" smtClean="0"/>
              <a:t> on the issue and </a:t>
            </a:r>
            <a:r>
              <a:rPr lang="en-GB" dirty="0"/>
              <a:t>express that </a:t>
            </a:r>
            <a:r>
              <a:rPr lang="en-GB" dirty="0" smtClean="0"/>
              <a:t>view </a:t>
            </a:r>
            <a:r>
              <a:rPr lang="en-GB" b="1" i="1" dirty="0" smtClean="0"/>
              <a:t>convincingly</a:t>
            </a:r>
            <a:r>
              <a:rPr lang="en-GB" dirty="0" smtClean="0"/>
              <a:t>. </a:t>
            </a:r>
          </a:p>
          <a:p>
            <a:pPr lvl="1"/>
            <a:r>
              <a:rPr lang="en-GB" dirty="0" smtClean="0"/>
              <a:t>The proposal should attempt to </a:t>
            </a:r>
            <a:r>
              <a:rPr lang="en-GB" dirty="0"/>
              <a:t>reflect the </a:t>
            </a:r>
            <a:r>
              <a:rPr lang="en-GB" b="1" i="1" dirty="0"/>
              <a:t>"priorities" of the </a:t>
            </a:r>
            <a:r>
              <a:rPr lang="en-GB" b="1" i="1" dirty="0" smtClean="0"/>
              <a:t>funder</a:t>
            </a:r>
            <a:r>
              <a:rPr lang="en-GB" dirty="0" smtClean="0"/>
              <a:t>. </a:t>
            </a:r>
          </a:p>
          <a:p>
            <a:pPr lvl="1"/>
            <a:r>
              <a:rPr lang="en-GB" dirty="0" smtClean="0"/>
              <a:t>Often</a:t>
            </a:r>
            <a:r>
              <a:rPr lang="en-GB" dirty="0"/>
              <a:t>, </a:t>
            </a:r>
            <a:r>
              <a:rPr lang="en-GB" dirty="0" smtClean="0"/>
              <a:t>(and in error) grant </a:t>
            </a:r>
            <a:r>
              <a:rPr lang="en-GB" dirty="0"/>
              <a:t>applicants focus on their own need for funds instead of </a:t>
            </a:r>
            <a:r>
              <a:rPr lang="en-GB" dirty="0" smtClean="0"/>
              <a:t>the funders priorities and need for answers. </a:t>
            </a:r>
            <a:r>
              <a:rPr lang="en-GB" dirty="0" smtClean="0">
                <a:solidFill>
                  <a:srgbClr val="FF0000"/>
                </a:solidFill>
              </a:rPr>
              <a:t>IN A CONFLICT OF EGO, LET THE FUNDER WIN</a:t>
            </a:r>
            <a:endParaRPr lang="en-GB" dirty="0" smtClean="0"/>
          </a:p>
        </p:txBody>
      </p:sp>
      <p:sp>
        <p:nvSpPr>
          <p:cNvPr id="4" name="Slide Number Placeholder 3"/>
          <p:cNvSpPr>
            <a:spLocks noGrp="1"/>
          </p:cNvSpPr>
          <p:nvPr>
            <p:ph type="sldNum" sz="quarter" idx="12"/>
          </p:nvPr>
        </p:nvSpPr>
        <p:spPr/>
        <p:txBody>
          <a:bodyPr/>
          <a:lstStyle/>
          <a:p>
            <a:fld id="{D1F3F86F-97CD-4178-8A76-B5FFC82A54FE}" type="slidenum">
              <a:rPr lang="en-GB" smtClean="0"/>
              <a:pPr/>
              <a:t>4</a:t>
            </a:fld>
            <a:endParaRPr lang="en-GB"/>
          </a:p>
        </p:txBody>
      </p:sp>
    </p:spTree>
    <p:extLst>
      <p:ext uri="{BB962C8B-B14F-4D97-AF65-F5344CB8AC3E}">
        <p14:creationId xmlns:p14="http://schemas.microsoft.com/office/powerpoint/2010/main" val="36543617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648072"/>
          </a:xfrm>
        </p:spPr>
        <p:txBody>
          <a:bodyPr>
            <a:normAutofit fontScale="90000"/>
          </a:bodyPr>
          <a:lstStyle/>
          <a:p>
            <a:r>
              <a:rPr lang="en-GB" b="1" dirty="0" smtClean="0"/>
              <a:t>Sundry Issues</a:t>
            </a:r>
            <a:endParaRPr lang="en-GB" b="1" dirty="0"/>
          </a:p>
        </p:txBody>
      </p:sp>
      <p:sp>
        <p:nvSpPr>
          <p:cNvPr id="3" name="Content Placeholder 2"/>
          <p:cNvSpPr>
            <a:spLocks noGrp="1"/>
          </p:cNvSpPr>
          <p:nvPr>
            <p:ph idx="1"/>
          </p:nvPr>
        </p:nvSpPr>
        <p:spPr>
          <a:xfrm>
            <a:off x="457200" y="836712"/>
            <a:ext cx="8229600" cy="5289451"/>
          </a:xfrm>
        </p:spPr>
        <p:txBody>
          <a:bodyPr>
            <a:normAutofit fontScale="70000" lnSpcReduction="20000"/>
          </a:bodyPr>
          <a:lstStyle/>
          <a:p>
            <a:pPr marL="0" indent="0">
              <a:buNone/>
            </a:pPr>
            <a:r>
              <a:rPr lang="en-GB" b="1" dirty="0"/>
              <a:t>Staff/Administration</a:t>
            </a:r>
          </a:p>
          <a:p>
            <a:r>
              <a:rPr lang="en-GB" dirty="0" smtClean="0"/>
              <a:t>Use </a:t>
            </a:r>
            <a:r>
              <a:rPr lang="en-GB" dirty="0"/>
              <a:t>this section to describe the roles of the different people associated with your project and </a:t>
            </a:r>
            <a:r>
              <a:rPr lang="en-GB" dirty="0" smtClean="0"/>
              <a:t>the importance </a:t>
            </a:r>
            <a:r>
              <a:rPr lang="en-GB" dirty="0"/>
              <a:t>of each.</a:t>
            </a:r>
          </a:p>
          <a:p>
            <a:r>
              <a:rPr lang="en-GB" dirty="0" smtClean="0"/>
              <a:t>Make </a:t>
            </a:r>
            <a:r>
              <a:rPr lang="en-GB" dirty="0"/>
              <a:t>sure to clarify how each of the roles are essential to the success of the project and how each </a:t>
            </a:r>
            <a:r>
              <a:rPr lang="en-GB" dirty="0" smtClean="0"/>
              <a:t>role clearly </a:t>
            </a:r>
            <a:r>
              <a:rPr lang="en-GB" dirty="0"/>
              <a:t>relates to operationalizing the methods you have described.</a:t>
            </a:r>
          </a:p>
          <a:p>
            <a:r>
              <a:rPr lang="en-GB" dirty="0" smtClean="0"/>
              <a:t>Make </a:t>
            </a:r>
            <a:r>
              <a:rPr lang="en-GB" dirty="0"/>
              <a:t>sure you include name, title, experience, </a:t>
            </a:r>
            <a:r>
              <a:rPr lang="en-GB" dirty="0" smtClean="0"/>
              <a:t>and qualifications</a:t>
            </a:r>
            <a:r>
              <a:rPr lang="en-GB" dirty="0"/>
              <a:t>. Include other information if you feel it is important to the success of your project.</a:t>
            </a:r>
          </a:p>
          <a:p>
            <a:r>
              <a:rPr lang="en-GB" dirty="0" smtClean="0"/>
              <a:t>The </a:t>
            </a:r>
            <a:r>
              <a:rPr lang="en-GB" dirty="0"/>
              <a:t>descriptions of your personnel should let the funding agency know that you have excellent </a:t>
            </a:r>
            <a:r>
              <a:rPr lang="en-GB" dirty="0" smtClean="0"/>
              <a:t>people who </a:t>
            </a:r>
            <a:r>
              <a:rPr lang="en-GB" dirty="0"/>
              <a:t>are committed to the project. You are not asking the funding agency to "trust" you. The validity </a:t>
            </a:r>
            <a:r>
              <a:rPr lang="en-GB" dirty="0" smtClean="0"/>
              <a:t>of what </a:t>
            </a:r>
            <a:r>
              <a:rPr lang="en-GB" dirty="0"/>
              <a:t>you are proposing is directly related to the people who will work </a:t>
            </a:r>
            <a:r>
              <a:rPr lang="en-GB" dirty="0" smtClean="0"/>
              <a:t>on the </a:t>
            </a:r>
            <a:r>
              <a:rPr lang="en-GB" dirty="0"/>
              <a:t>project.</a:t>
            </a:r>
          </a:p>
          <a:p>
            <a:r>
              <a:rPr lang="en-GB" dirty="0" smtClean="0"/>
              <a:t>Working </a:t>
            </a:r>
            <a:r>
              <a:rPr lang="en-GB" dirty="0"/>
              <a:t>together as a part of a team is something that funding agencies often like to see. Try </a:t>
            </a:r>
            <a:r>
              <a:rPr lang="en-GB" dirty="0" smtClean="0"/>
              <a:t>making your </a:t>
            </a:r>
            <a:r>
              <a:rPr lang="en-GB" dirty="0"/>
              <a:t>project a team effort</a:t>
            </a:r>
            <a:r>
              <a:rPr lang="en-GB" dirty="0" smtClean="0"/>
              <a:t>.</a:t>
            </a: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40</a:t>
            </a:fld>
            <a:endParaRPr lang="en-GB"/>
          </a:p>
        </p:txBody>
      </p:sp>
    </p:spTree>
    <p:extLst>
      <p:ext uri="{BB962C8B-B14F-4D97-AF65-F5344CB8AC3E}">
        <p14:creationId xmlns:p14="http://schemas.microsoft.com/office/powerpoint/2010/main" val="37955727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Sundry Issues</a:t>
            </a:r>
            <a:endParaRPr lang="en-GB" dirty="0"/>
          </a:p>
        </p:txBody>
      </p:sp>
      <p:sp>
        <p:nvSpPr>
          <p:cNvPr id="3" name="Content Placeholder 2"/>
          <p:cNvSpPr>
            <a:spLocks noGrp="1"/>
          </p:cNvSpPr>
          <p:nvPr>
            <p:ph idx="1"/>
          </p:nvPr>
        </p:nvSpPr>
        <p:spPr>
          <a:xfrm>
            <a:off x="457200" y="1196752"/>
            <a:ext cx="8229600" cy="4929411"/>
          </a:xfrm>
        </p:spPr>
        <p:txBody>
          <a:bodyPr>
            <a:normAutofit fontScale="55000" lnSpcReduction="20000"/>
          </a:bodyPr>
          <a:lstStyle/>
          <a:p>
            <a:pPr marL="0" indent="0">
              <a:buNone/>
            </a:pPr>
            <a:r>
              <a:rPr lang="en-GB" b="1" dirty="0"/>
              <a:t>Available </a:t>
            </a:r>
            <a:r>
              <a:rPr lang="en-GB" b="1" dirty="0" smtClean="0"/>
              <a:t>Resources/ Facilities</a:t>
            </a:r>
            <a:endParaRPr lang="en-GB" b="1" dirty="0"/>
          </a:p>
          <a:p>
            <a:r>
              <a:rPr lang="en-GB" dirty="0" smtClean="0"/>
              <a:t>Collaborative </a:t>
            </a:r>
            <a:r>
              <a:rPr lang="en-GB" dirty="0"/>
              <a:t>efforts </a:t>
            </a:r>
            <a:r>
              <a:rPr lang="en-GB" dirty="0" smtClean="0"/>
              <a:t>are </a:t>
            </a:r>
            <a:r>
              <a:rPr lang="en-GB" dirty="0"/>
              <a:t>usually considered very </a:t>
            </a:r>
            <a:r>
              <a:rPr lang="en-GB" dirty="0" smtClean="0"/>
              <a:t>favourably</a:t>
            </a:r>
            <a:r>
              <a:rPr lang="en-GB" dirty="0"/>
              <a:t>! </a:t>
            </a:r>
            <a:r>
              <a:rPr lang="en-GB" dirty="0" smtClean="0"/>
              <a:t>Many funding </a:t>
            </a:r>
            <a:r>
              <a:rPr lang="en-GB" dirty="0"/>
              <a:t>agencies like to see cooperative ventures as the basis for </a:t>
            </a:r>
            <a:r>
              <a:rPr lang="en-GB" dirty="0" smtClean="0"/>
              <a:t>action</a:t>
            </a:r>
            <a:r>
              <a:rPr lang="en-GB" dirty="0"/>
              <a:t>. In other words, the </a:t>
            </a:r>
            <a:r>
              <a:rPr lang="en-GB" dirty="0" smtClean="0"/>
              <a:t>funding agency's money is being </a:t>
            </a:r>
            <a:r>
              <a:rPr lang="en-GB" dirty="0"/>
              <a:t>brought together with other existing organizations that are already </a:t>
            </a:r>
            <a:r>
              <a:rPr lang="en-GB" dirty="0" smtClean="0"/>
              <a:t>committed and </a:t>
            </a:r>
            <a:r>
              <a:rPr lang="en-GB" dirty="0"/>
              <a:t>involved in dealing with the needs that the project is responding to.</a:t>
            </a:r>
          </a:p>
          <a:p>
            <a:r>
              <a:rPr lang="en-GB" dirty="0" smtClean="0"/>
              <a:t>Sometimes </a:t>
            </a:r>
            <a:r>
              <a:rPr lang="en-GB" dirty="0"/>
              <a:t>local resources go </a:t>
            </a:r>
            <a:r>
              <a:rPr lang="en-GB" dirty="0" smtClean="0"/>
              <a:t>unnoticed. </a:t>
            </a:r>
            <a:r>
              <a:rPr lang="en-GB" dirty="0"/>
              <a:t>Look carefully around you </a:t>
            </a:r>
            <a:r>
              <a:rPr lang="en-GB" dirty="0" smtClean="0"/>
              <a:t>because there </a:t>
            </a:r>
            <a:r>
              <a:rPr lang="en-GB" dirty="0"/>
              <a:t>are certain to be resources that you have available that you may not be noticing </a:t>
            </a:r>
            <a:r>
              <a:rPr lang="en-GB" dirty="0" smtClean="0"/>
              <a:t>(volunteers, </a:t>
            </a:r>
            <a:r>
              <a:rPr lang="en-GB" dirty="0"/>
              <a:t>materials that local merchants may provide, local experts who can </a:t>
            </a:r>
            <a:r>
              <a:rPr lang="en-GB" dirty="0" smtClean="0"/>
              <a:t>provide help/advise </a:t>
            </a:r>
            <a:r>
              <a:rPr lang="en-GB" dirty="0"/>
              <a:t>when needed, </a:t>
            </a:r>
            <a:r>
              <a:rPr lang="en-GB" dirty="0" smtClean="0"/>
              <a:t>meeting rooms, library space, etc</a:t>
            </a:r>
            <a:r>
              <a:rPr lang="en-GB" dirty="0"/>
              <a:t>.). Such </a:t>
            </a:r>
            <a:r>
              <a:rPr lang="en-GB" dirty="0" smtClean="0"/>
              <a:t>in-kind resources </a:t>
            </a:r>
            <a:r>
              <a:rPr lang="en-GB" dirty="0"/>
              <a:t>can show a potential funding agency that you are strongly rooted in your community.</a:t>
            </a:r>
          </a:p>
          <a:p>
            <a:r>
              <a:rPr lang="en-GB" dirty="0" smtClean="0"/>
              <a:t>It </a:t>
            </a:r>
            <a:r>
              <a:rPr lang="en-GB" dirty="0"/>
              <a:t>is very impressive to a prospective funding agency if local resources have already been contacted </a:t>
            </a:r>
            <a:r>
              <a:rPr lang="en-GB" dirty="0" smtClean="0"/>
              <a:t>and plans </a:t>
            </a:r>
            <a:r>
              <a:rPr lang="en-GB" dirty="0"/>
              <a:t>to include them in the project have already been made. Letters from local resources supporting </a:t>
            </a:r>
            <a:r>
              <a:rPr lang="en-GB" dirty="0" smtClean="0"/>
              <a:t>the project are </a:t>
            </a:r>
            <a:r>
              <a:rPr lang="en-GB" dirty="0"/>
              <a:t>an excellent addition to the proposal</a:t>
            </a:r>
            <a:r>
              <a:rPr lang="en-GB" dirty="0" smtClean="0"/>
              <a:t>.</a:t>
            </a:r>
          </a:p>
          <a:p>
            <a:r>
              <a:rPr lang="en-GB" dirty="0"/>
              <a:t>Be careful in listing the equipment that will be needed for your project. Funding sources are usually much more willing to provide funds for the support of personnel than they are to support the purchase of equipment (that may or may not directly benefit the funded project</a:t>
            </a:r>
            <a:r>
              <a:rPr lang="en-GB" dirty="0" smtClean="0"/>
              <a:t>).</a:t>
            </a:r>
          </a:p>
        </p:txBody>
      </p:sp>
      <p:sp>
        <p:nvSpPr>
          <p:cNvPr id="4" name="Slide Number Placeholder 3"/>
          <p:cNvSpPr>
            <a:spLocks noGrp="1"/>
          </p:cNvSpPr>
          <p:nvPr>
            <p:ph type="sldNum" sz="quarter" idx="12"/>
          </p:nvPr>
        </p:nvSpPr>
        <p:spPr/>
        <p:txBody>
          <a:bodyPr/>
          <a:lstStyle/>
          <a:p>
            <a:fld id="{D1F3F86F-97CD-4178-8A76-B5FFC82A54FE}" type="slidenum">
              <a:rPr lang="en-GB" smtClean="0"/>
              <a:pPr/>
              <a:t>41</a:t>
            </a:fld>
            <a:endParaRPr lang="en-GB"/>
          </a:p>
        </p:txBody>
      </p:sp>
    </p:spTree>
    <p:extLst>
      <p:ext uri="{BB962C8B-B14F-4D97-AF65-F5344CB8AC3E}">
        <p14:creationId xmlns:p14="http://schemas.microsoft.com/office/powerpoint/2010/main" val="37295495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Must Watch</a:t>
            </a:r>
            <a:endParaRPr lang="en-GB" b="1" dirty="0"/>
          </a:p>
        </p:txBody>
      </p:sp>
      <p:sp>
        <p:nvSpPr>
          <p:cNvPr id="3" name="Content Placeholder 2"/>
          <p:cNvSpPr>
            <a:spLocks noGrp="1"/>
          </p:cNvSpPr>
          <p:nvPr>
            <p:ph idx="1"/>
          </p:nvPr>
        </p:nvSpPr>
        <p:spPr/>
        <p:txBody>
          <a:bodyPr>
            <a:normAutofit fontScale="92500"/>
          </a:bodyPr>
          <a:lstStyle/>
          <a:p>
            <a:r>
              <a:rPr lang="en-GB" b="1" dirty="0" smtClean="0"/>
              <a:t>Miscellaneous</a:t>
            </a:r>
          </a:p>
          <a:p>
            <a:r>
              <a:rPr lang="en-GB" b="1" dirty="0" smtClean="0"/>
              <a:t>Logistics</a:t>
            </a:r>
            <a:endParaRPr lang="en-GB" b="1" dirty="0"/>
          </a:p>
          <a:p>
            <a:r>
              <a:rPr lang="en-GB" b="1" dirty="0" smtClean="0"/>
              <a:t>Entertainment</a:t>
            </a:r>
            <a:endParaRPr lang="en-GB" dirty="0" smtClean="0"/>
          </a:p>
          <a:p>
            <a:r>
              <a:rPr lang="en-GB" b="1" dirty="0" smtClean="0"/>
              <a:t>Page numbering</a:t>
            </a:r>
          </a:p>
          <a:p>
            <a:r>
              <a:rPr lang="en-GB" b="1" dirty="0" smtClean="0">
                <a:solidFill>
                  <a:srgbClr val="C00000"/>
                </a:solidFill>
              </a:rPr>
              <a:t>?? Submission time-line</a:t>
            </a:r>
          </a:p>
          <a:p>
            <a:r>
              <a:rPr lang="en-GB" b="1" dirty="0" smtClean="0">
                <a:solidFill>
                  <a:srgbClr val="C00000"/>
                </a:solidFill>
              </a:rPr>
              <a:t>What about writing a draft proposal when there is no call? This enables you to take your time….</a:t>
            </a:r>
          </a:p>
          <a:p>
            <a:r>
              <a:rPr lang="en-GB" b="1" dirty="0" smtClean="0">
                <a:solidFill>
                  <a:srgbClr val="C00000"/>
                </a:solidFill>
              </a:rPr>
              <a:t>Then tailor the proposal when you see a call</a:t>
            </a:r>
            <a:endParaRPr lang="en-GB" b="1" dirty="0">
              <a:solidFill>
                <a:srgbClr val="C00000"/>
              </a:solidFill>
            </a:endParaRPr>
          </a:p>
        </p:txBody>
      </p:sp>
      <p:sp>
        <p:nvSpPr>
          <p:cNvPr id="4" name="Slide Number Placeholder 3"/>
          <p:cNvSpPr>
            <a:spLocks noGrp="1"/>
          </p:cNvSpPr>
          <p:nvPr>
            <p:ph type="sldNum" sz="quarter" idx="12"/>
          </p:nvPr>
        </p:nvSpPr>
        <p:spPr/>
        <p:txBody>
          <a:bodyPr/>
          <a:lstStyle/>
          <a:p>
            <a:fld id="{D1F3F86F-97CD-4178-8A76-B5FFC82A54FE}" type="slidenum">
              <a:rPr lang="en-GB" smtClean="0"/>
              <a:pPr/>
              <a:t>42</a:t>
            </a:fld>
            <a:endParaRPr lang="en-GB"/>
          </a:p>
        </p:txBody>
      </p:sp>
    </p:spTree>
    <p:extLst>
      <p:ext uri="{BB962C8B-B14F-4D97-AF65-F5344CB8AC3E}">
        <p14:creationId xmlns:p14="http://schemas.microsoft.com/office/powerpoint/2010/main" val="16894134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500188"/>
            <a:ext cx="6172200" cy="2054225"/>
          </a:xfrm>
        </p:spPr>
        <p:txBody>
          <a:bodyPr/>
          <a:lstStyle/>
          <a:p>
            <a:pPr eaLnBrk="1" fontAlgn="auto" hangingPunct="1">
              <a:spcAft>
                <a:spcPts val="0"/>
              </a:spcAft>
              <a:defRPr/>
            </a:pPr>
            <a:r>
              <a:rPr lang="en-GB" sz="4400" dirty="0" smtClean="0"/>
              <a:t>THANK YOU</a:t>
            </a:r>
            <a:endParaRPr lang="en-GB" sz="4400" dirty="0"/>
          </a:p>
        </p:txBody>
      </p:sp>
      <p:sp>
        <p:nvSpPr>
          <p:cNvPr id="125955" name="Text Placeholder 2"/>
          <p:cNvSpPr>
            <a:spLocks noGrp="1"/>
          </p:cNvSpPr>
          <p:nvPr>
            <p:ph type="body" idx="1"/>
          </p:nvPr>
        </p:nvSpPr>
        <p:spPr/>
        <p:txBody>
          <a:bodyPr/>
          <a:lstStyle/>
          <a:p>
            <a:pPr eaLnBrk="1" hangingPunct="1"/>
            <a:r>
              <a:rPr lang="en-GB" smtClean="0"/>
              <a:t>The End</a:t>
            </a:r>
          </a:p>
        </p:txBody>
      </p:sp>
      <p:sp>
        <p:nvSpPr>
          <p:cNvPr id="3" name="Slide Number Placeholder 2"/>
          <p:cNvSpPr>
            <a:spLocks noGrp="1"/>
          </p:cNvSpPr>
          <p:nvPr>
            <p:ph type="sldNum" sz="quarter" idx="12"/>
          </p:nvPr>
        </p:nvSpPr>
        <p:spPr/>
        <p:txBody>
          <a:bodyPr/>
          <a:lstStyle/>
          <a:p>
            <a:fld id="{D1F3F86F-97CD-4178-8A76-B5FFC82A54FE}" type="slidenum">
              <a:rPr lang="en-GB" smtClean="0"/>
              <a:pPr/>
              <a:t>43</a:t>
            </a:fld>
            <a:endParaRPr lang="en-GB"/>
          </a:p>
        </p:txBody>
      </p:sp>
    </p:spTree>
    <p:extLst>
      <p:ext uri="{BB962C8B-B14F-4D97-AF65-F5344CB8AC3E}">
        <p14:creationId xmlns:p14="http://schemas.microsoft.com/office/powerpoint/2010/main" val="266273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iterate type="lt">
                                    <p:tmPct val="10000"/>
                                  </p:iterate>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GB" dirty="0" smtClean="0"/>
              <a:t>Grant Makers</a:t>
            </a:r>
            <a:endParaRPr lang="en-GB" dirty="0"/>
          </a:p>
        </p:txBody>
      </p:sp>
      <p:sp>
        <p:nvSpPr>
          <p:cNvPr id="3" name="Content Placeholder 2"/>
          <p:cNvSpPr>
            <a:spLocks noGrp="1"/>
          </p:cNvSpPr>
          <p:nvPr>
            <p:ph idx="1"/>
          </p:nvPr>
        </p:nvSpPr>
        <p:spPr>
          <a:xfrm>
            <a:off x="457200" y="980728"/>
            <a:ext cx="8579296" cy="5544616"/>
          </a:xfrm>
        </p:spPr>
        <p:txBody>
          <a:bodyPr>
            <a:normAutofit/>
          </a:bodyPr>
          <a:lstStyle/>
          <a:p>
            <a:pPr marL="0" indent="0">
              <a:buNone/>
            </a:pPr>
            <a:r>
              <a:rPr lang="en-GB" dirty="0" smtClean="0">
                <a:solidFill>
                  <a:srgbClr val="002060"/>
                </a:solidFill>
                <a:latin typeface="Aharoni" pitchFamily="2" charset="-79"/>
                <a:cs typeface="Aharoni" pitchFamily="2" charset="-79"/>
              </a:rPr>
              <a:t>Whatever you think…. Remember, it is NOT your money; you are asking……..</a:t>
            </a:r>
          </a:p>
          <a:p>
            <a:pPr marL="0" indent="0">
              <a:buNone/>
            </a:pPr>
            <a:r>
              <a:rPr lang="en-GB" dirty="0" smtClean="0">
                <a:solidFill>
                  <a:srgbClr val="002060"/>
                </a:solidFill>
                <a:latin typeface="Aharoni" pitchFamily="2" charset="-79"/>
                <a:cs typeface="Aharoni" pitchFamily="2" charset="-79"/>
              </a:rPr>
              <a:t>…………………..as are several other people. </a:t>
            </a:r>
          </a:p>
          <a:p>
            <a:pPr lvl="3"/>
            <a:r>
              <a:rPr lang="en-GB" dirty="0" smtClean="0"/>
              <a:t>Beggars are not (always) Choosers!</a:t>
            </a: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5</a:t>
            </a:fld>
            <a:endParaRPr lang="en-GB"/>
          </a:p>
        </p:txBody>
      </p:sp>
    </p:spTree>
    <p:extLst>
      <p:ext uri="{BB962C8B-B14F-4D97-AF65-F5344CB8AC3E}">
        <p14:creationId xmlns:p14="http://schemas.microsoft.com/office/powerpoint/2010/main" val="1648767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en-GB" sz="3600" dirty="0" smtClean="0"/>
              <a:t>Grant maker: Why Should He (not) Pay?</a:t>
            </a:r>
            <a:endParaRPr lang="en-GB" sz="3600" dirty="0"/>
          </a:p>
        </p:txBody>
      </p:sp>
      <p:sp>
        <p:nvSpPr>
          <p:cNvPr id="3" name="Content Placeholder 2"/>
          <p:cNvSpPr>
            <a:spLocks noGrp="1"/>
          </p:cNvSpPr>
          <p:nvPr>
            <p:ph idx="1"/>
          </p:nvPr>
        </p:nvSpPr>
        <p:spPr>
          <a:xfrm>
            <a:off x="107504" y="836712"/>
            <a:ext cx="8856984" cy="5289451"/>
          </a:xfrm>
        </p:spPr>
        <p:txBody>
          <a:bodyPr>
            <a:normAutofit/>
          </a:bodyPr>
          <a:lstStyle/>
          <a:p>
            <a:r>
              <a:rPr lang="en-GB" dirty="0" smtClean="0"/>
              <a:t>An excellent proposal will not be funded if it does not accord with a funder’s short, medium or long term interest!</a:t>
            </a:r>
          </a:p>
          <a:p>
            <a:r>
              <a:rPr lang="en-GB" dirty="0" smtClean="0"/>
              <a:t>The ‘best’ proposal may not receive funding if the proposer is known to nobody; </a:t>
            </a:r>
          </a:p>
          <a:p>
            <a:pPr lvl="1"/>
            <a:r>
              <a:rPr lang="en-GB" dirty="0" smtClean="0"/>
              <a:t>You must show that you are </a:t>
            </a:r>
            <a:r>
              <a:rPr lang="en-GB" dirty="0" smtClean="0">
                <a:solidFill>
                  <a:srgbClr val="FF0000"/>
                </a:solidFill>
              </a:rPr>
              <a:t>competent</a:t>
            </a:r>
          </a:p>
          <a:p>
            <a:r>
              <a:rPr lang="en-GB" dirty="0" smtClean="0"/>
              <a:t>A very good proposal may not be funded </a:t>
            </a:r>
          </a:p>
          <a:p>
            <a:pPr lvl="1"/>
            <a:r>
              <a:rPr lang="en-GB" dirty="0" smtClean="0"/>
              <a:t>Somebody has requested to do same or better for less</a:t>
            </a:r>
          </a:p>
          <a:p>
            <a:pPr lvl="1"/>
            <a:r>
              <a:rPr lang="en-GB" dirty="0" smtClean="0"/>
              <a:t>A good question was asked badly</a:t>
            </a:r>
          </a:p>
          <a:p>
            <a:pPr lvl="1"/>
            <a:r>
              <a:rPr lang="en-GB" dirty="0" smtClean="0"/>
              <a:t>A good concept was poorly marketed</a:t>
            </a:r>
            <a:endParaRPr lang="en-GB" dirty="0"/>
          </a:p>
        </p:txBody>
      </p:sp>
    </p:spTree>
    <p:extLst>
      <p:ext uri="{BB962C8B-B14F-4D97-AF65-F5344CB8AC3E}">
        <p14:creationId xmlns:p14="http://schemas.microsoft.com/office/powerpoint/2010/main" val="1014347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style>
          <a:lnRef idx="0">
            <a:scrgbClr r="0" g="0" b="0"/>
          </a:lnRef>
          <a:fillRef idx="1002">
            <a:schemeClr val="lt1"/>
          </a:fillRef>
          <a:effectRef idx="0">
            <a:scrgbClr r="0" g="0" b="0"/>
          </a:effectRef>
          <a:fontRef idx="major"/>
        </p:style>
        <p:txBody>
          <a:bodyPr>
            <a:normAutofit fontScale="90000"/>
          </a:bodyPr>
          <a:lstStyle/>
          <a:p>
            <a:r>
              <a:rPr lang="en-GB" dirty="0" smtClean="0"/>
              <a:t>What is a Proposal?</a:t>
            </a:r>
            <a:endParaRPr lang="en-GB" dirty="0"/>
          </a:p>
        </p:txBody>
      </p:sp>
      <p:sp>
        <p:nvSpPr>
          <p:cNvPr id="3" name="Content Placeholder 2"/>
          <p:cNvSpPr>
            <a:spLocks noGrp="1"/>
          </p:cNvSpPr>
          <p:nvPr>
            <p:ph idx="1"/>
          </p:nvPr>
        </p:nvSpPr>
        <p:spPr>
          <a:xfrm>
            <a:off x="457200" y="908720"/>
            <a:ext cx="8507288" cy="5688632"/>
          </a:xfrm>
        </p:spPr>
        <p:txBody>
          <a:bodyPr>
            <a:normAutofit/>
          </a:bodyPr>
          <a:lstStyle/>
          <a:p>
            <a:pPr marL="0" indent="0">
              <a:buNone/>
            </a:pPr>
            <a:r>
              <a:rPr lang="en-GB" dirty="0" smtClean="0"/>
              <a:t>A proposal is </a:t>
            </a:r>
            <a:r>
              <a:rPr lang="en-GB" dirty="0"/>
              <a:t>a </a:t>
            </a:r>
            <a:r>
              <a:rPr lang="en-GB" dirty="0" smtClean="0"/>
              <a:t>codified description </a:t>
            </a:r>
            <a:r>
              <a:rPr lang="en-GB" dirty="0"/>
              <a:t>of </a:t>
            </a:r>
            <a:r>
              <a:rPr lang="en-GB" dirty="0" smtClean="0"/>
              <a:t>an intended project or program</a:t>
            </a:r>
            <a:r>
              <a:rPr lang="en-GB" dirty="0"/>
              <a:t>. </a:t>
            </a:r>
            <a:endParaRPr lang="en-GB" dirty="0" smtClean="0"/>
          </a:p>
          <a:p>
            <a:pPr lvl="2"/>
            <a:r>
              <a:rPr lang="en-GB" dirty="0" smtClean="0"/>
              <a:t>It is </a:t>
            </a:r>
            <a:r>
              <a:rPr lang="en-GB" dirty="0"/>
              <a:t>an outline </a:t>
            </a:r>
            <a:r>
              <a:rPr lang="en-GB" dirty="0" smtClean="0"/>
              <a:t>that describes in clear terms -the values, aim, procedures, expected outcomes, costs, time-lines &amp; timeliness of </a:t>
            </a:r>
            <a:r>
              <a:rPr lang="en-GB" dirty="0"/>
              <a:t>a </a:t>
            </a:r>
            <a:r>
              <a:rPr lang="en-GB" dirty="0" smtClean="0"/>
              <a:t>project work or solution set.</a:t>
            </a:r>
          </a:p>
          <a:p>
            <a:pPr lvl="1"/>
            <a:r>
              <a:rPr lang="en-GB" sz="2400" dirty="0" smtClean="0">
                <a:solidFill>
                  <a:srgbClr val="C00000"/>
                </a:solidFill>
                <a:latin typeface="Aharoni" pitchFamily="2" charset="-79"/>
                <a:cs typeface="Aharoni" pitchFamily="2" charset="-79"/>
              </a:rPr>
              <a:t>A reader should be able to decipher why anybody would want to spend time &amp; money on a project from reading the proposal.</a:t>
            </a:r>
          </a:p>
          <a:p>
            <a:pPr lvl="2"/>
            <a:r>
              <a:rPr lang="en-GB" dirty="0" smtClean="0"/>
              <a:t>The value to be added </a:t>
            </a:r>
            <a:r>
              <a:rPr lang="en-GB" b="1" dirty="0" smtClean="0">
                <a:solidFill>
                  <a:srgbClr val="7030A0"/>
                </a:solidFill>
              </a:rPr>
              <a:t>must</a:t>
            </a:r>
            <a:r>
              <a:rPr lang="en-GB" b="1" dirty="0" smtClean="0"/>
              <a:t> </a:t>
            </a:r>
            <a:r>
              <a:rPr lang="en-GB" dirty="0" smtClean="0"/>
              <a:t>be obvious from the proposal: -It should be SMART to pass first screen</a:t>
            </a:r>
          </a:p>
          <a:p>
            <a:pPr lvl="3"/>
            <a:r>
              <a:rPr lang="en-GB" dirty="0" smtClean="0"/>
              <a:t>Specific; Measurable; Attainable (Achievable); Realistic; Timely (&amp; time-bound).</a:t>
            </a:r>
          </a:p>
          <a:p>
            <a:pPr lvl="3"/>
            <a:r>
              <a:rPr lang="en-GB" dirty="0" smtClean="0"/>
              <a:t>The best proposal for a project is one that would make a reviewer </a:t>
            </a:r>
            <a:r>
              <a:rPr lang="en-GB" dirty="0" smtClean="0">
                <a:solidFill>
                  <a:schemeClr val="accent6">
                    <a:lumMod val="50000"/>
                  </a:schemeClr>
                </a:solidFill>
              </a:rPr>
              <a:t>“</a:t>
            </a:r>
            <a:r>
              <a:rPr lang="en-GB" b="1" dirty="0" smtClean="0">
                <a:solidFill>
                  <a:schemeClr val="accent6">
                    <a:lumMod val="50000"/>
                  </a:schemeClr>
                </a:solidFill>
              </a:rPr>
              <a:t>wish he had thought of it earlier”</a:t>
            </a:r>
            <a:endParaRPr lang="en-GB"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D1F3F86F-97CD-4178-8A76-B5FFC82A54FE}" type="slidenum">
              <a:rPr lang="en-GB" smtClean="0"/>
              <a:pPr/>
              <a:t>7</a:t>
            </a:fld>
            <a:endParaRPr lang="en-GB"/>
          </a:p>
        </p:txBody>
      </p:sp>
    </p:spTree>
    <p:extLst>
      <p:ext uri="{BB962C8B-B14F-4D97-AF65-F5344CB8AC3E}">
        <p14:creationId xmlns:p14="http://schemas.microsoft.com/office/powerpoint/2010/main" val="1723817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562074"/>
          </a:xfrm>
        </p:spPr>
        <p:style>
          <a:lnRef idx="0">
            <a:scrgbClr r="0" g="0" b="0"/>
          </a:lnRef>
          <a:fillRef idx="1002">
            <a:schemeClr val="lt2"/>
          </a:fillRef>
          <a:effectRef idx="0">
            <a:scrgbClr r="0" g="0" b="0"/>
          </a:effectRef>
          <a:fontRef idx="major"/>
        </p:style>
        <p:txBody>
          <a:bodyPr>
            <a:normAutofit fontScale="90000"/>
          </a:bodyPr>
          <a:lstStyle/>
          <a:p>
            <a:r>
              <a:rPr lang="en-GB" dirty="0" smtClean="0"/>
              <a:t>Is this a good </a:t>
            </a:r>
            <a:r>
              <a:rPr lang="en-GB" dirty="0"/>
              <a:t>p</a:t>
            </a:r>
            <a:r>
              <a:rPr lang="en-GB" dirty="0" smtClean="0"/>
              <a:t>roposal?</a:t>
            </a:r>
            <a:endParaRPr lang="en-GB" dirty="0"/>
          </a:p>
        </p:txBody>
      </p:sp>
      <p:sp>
        <p:nvSpPr>
          <p:cNvPr id="3" name="Content Placeholder 2"/>
          <p:cNvSpPr>
            <a:spLocks noGrp="1"/>
          </p:cNvSpPr>
          <p:nvPr>
            <p:ph idx="1"/>
          </p:nvPr>
        </p:nvSpPr>
        <p:spPr>
          <a:xfrm>
            <a:off x="179512" y="1052736"/>
            <a:ext cx="8784976" cy="5544616"/>
          </a:xfrm>
        </p:spPr>
        <p:txBody>
          <a:bodyPr>
            <a:normAutofit fontScale="92500" lnSpcReduction="10000"/>
          </a:bodyPr>
          <a:lstStyle/>
          <a:p>
            <a:pPr marL="0" indent="0" algn="ctr">
              <a:buNone/>
            </a:pPr>
            <a:r>
              <a:rPr lang="en-GB" b="1" dirty="0" smtClean="0"/>
              <a:t>Opening Questions</a:t>
            </a:r>
          </a:p>
          <a:p>
            <a:pPr lvl="1"/>
            <a:r>
              <a:rPr lang="en-GB" dirty="0" smtClean="0"/>
              <a:t>What is it that I want to do or study?</a:t>
            </a:r>
          </a:p>
          <a:p>
            <a:pPr lvl="1"/>
            <a:r>
              <a:rPr lang="en-GB" dirty="0" smtClean="0"/>
              <a:t>What does this project hope to accomplish?</a:t>
            </a:r>
          </a:p>
          <a:p>
            <a:pPr lvl="2"/>
            <a:r>
              <a:rPr lang="en-GB" dirty="0" smtClean="0"/>
              <a:t>What </a:t>
            </a:r>
            <a:r>
              <a:rPr lang="en-GB" b="1" dirty="0" smtClean="0"/>
              <a:t>problem</a:t>
            </a:r>
            <a:r>
              <a:rPr lang="en-GB" dirty="0" smtClean="0"/>
              <a:t> do I want to solve?</a:t>
            </a:r>
            <a:endParaRPr lang="en-GB" b="1" dirty="0"/>
          </a:p>
          <a:p>
            <a:pPr lvl="1"/>
            <a:r>
              <a:rPr lang="en-GB" dirty="0" smtClean="0"/>
              <a:t>Do project </a:t>
            </a:r>
            <a:r>
              <a:rPr lang="en-GB" dirty="0"/>
              <a:t>personnel </a:t>
            </a:r>
            <a:r>
              <a:rPr lang="en-GB" dirty="0" smtClean="0"/>
              <a:t>(I) have </a:t>
            </a:r>
            <a:r>
              <a:rPr lang="en-GB" dirty="0"/>
              <a:t>the necessary expertise to accomplish the </a:t>
            </a:r>
            <a:r>
              <a:rPr lang="en-GB" dirty="0" smtClean="0"/>
              <a:t>goals? </a:t>
            </a:r>
            <a:r>
              <a:rPr lang="en-GB" dirty="0" smtClean="0">
                <a:solidFill>
                  <a:schemeClr val="accent6">
                    <a:lumMod val="50000"/>
                  </a:schemeClr>
                </a:solidFill>
              </a:rPr>
              <a:t>(How does the reviewer know?)</a:t>
            </a:r>
            <a:endParaRPr lang="en-GB" dirty="0">
              <a:solidFill>
                <a:schemeClr val="accent6">
                  <a:lumMod val="50000"/>
                </a:schemeClr>
              </a:solidFill>
            </a:endParaRPr>
          </a:p>
          <a:p>
            <a:pPr lvl="1"/>
            <a:r>
              <a:rPr lang="en-GB" dirty="0" smtClean="0"/>
              <a:t>Will the result achieve funder objectives?</a:t>
            </a:r>
            <a:endParaRPr lang="en-GB" dirty="0"/>
          </a:p>
          <a:p>
            <a:pPr lvl="1"/>
            <a:r>
              <a:rPr lang="en-GB" dirty="0" smtClean="0"/>
              <a:t>Is the project (outcome) cost effective? </a:t>
            </a:r>
          </a:p>
          <a:p>
            <a:pPr lvl="2"/>
            <a:r>
              <a:rPr lang="en-GB" dirty="0" smtClean="0"/>
              <a:t>How good is the fund management plan? Do I come across as frugal, prudent? (The funder knows the costs!)</a:t>
            </a:r>
            <a:endParaRPr lang="en-GB" dirty="0"/>
          </a:p>
          <a:p>
            <a:pPr lvl="1"/>
            <a:r>
              <a:rPr lang="en-GB" dirty="0" smtClean="0"/>
              <a:t>Are the </a:t>
            </a:r>
            <a:r>
              <a:rPr lang="en-GB" b="1" dirty="0" smtClean="0"/>
              <a:t>evaluation</a:t>
            </a:r>
            <a:r>
              <a:rPr lang="en-GB" dirty="0" smtClean="0"/>
              <a:t>, </a:t>
            </a:r>
            <a:r>
              <a:rPr lang="en-GB" b="1" dirty="0"/>
              <a:t>dissemination </a:t>
            </a:r>
            <a:r>
              <a:rPr lang="en-GB" dirty="0" smtClean="0"/>
              <a:t>&amp; </a:t>
            </a:r>
            <a:r>
              <a:rPr lang="en-GB" b="1" dirty="0" smtClean="0"/>
              <a:t>sustainability </a:t>
            </a:r>
            <a:r>
              <a:rPr lang="en-GB" dirty="0" smtClean="0"/>
              <a:t>plans convincing?</a:t>
            </a:r>
          </a:p>
          <a:p>
            <a:pPr lvl="3"/>
            <a:r>
              <a:rPr lang="en-GB" dirty="0" smtClean="0"/>
              <a:t>Now you have asked all the questions (the </a:t>
            </a:r>
            <a:r>
              <a:rPr lang="en-GB" dirty="0"/>
              <a:t>answers are ….</a:t>
            </a:r>
            <a:r>
              <a:rPr lang="en-GB" dirty="0" smtClean="0"/>
              <a:t>YES) </a:t>
            </a:r>
            <a:r>
              <a:rPr lang="en-GB" dirty="0"/>
              <a:t>you </a:t>
            </a:r>
            <a:r>
              <a:rPr lang="en-GB" dirty="0" smtClean="0"/>
              <a:t>want to propose…..</a:t>
            </a:r>
            <a:endParaRPr lang="en-GB" dirty="0"/>
          </a:p>
        </p:txBody>
      </p:sp>
      <p:sp>
        <p:nvSpPr>
          <p:cNvPr id="4" name="Slide Number Placeholder 3"/>
          <p:cNvSpPr>
            <a:spLocks noGrp="1"/>
          </p:cNvSpPr>
          <p:nvPr>
            <p:ph type="sldNum" sz="quarter" idx="12"/>
          </p:nvPr>
        </p:nvSpPr>
        <p:spPr/>
        <p:txBody>
          <a:bodyPr/>
          <a:lstStyle/>
          <a:p>
            <a:fld id="{D1F3F86F-97CD-4178-8A76-B5FFC82A54FE}" type="slidenum">
              <a:rPr lang="en-GB" smtClean="0"/>
              <a:pPr/>
              <a:t>8</a:t>
            </a:fld>
            <a:endParaRPr lang="en-GB"/>
          </a:p>
        </p:txBody>
      </p:sp>
    </p:spTree>
    <p:extLst>
      <p:ext uri="{BB962C8B-B14F-4D97-AF65-F5344CB8AC3E}">
        <p14:creationId xmlns:p14="http://schemas.microsoft.com/office/powerpoint/2010/main" val="3900756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116632"/>
            <a:ext cx="8229600" cy="634082"/>
          </a:xfrm>
        </p:spPr>
        <p:txBody>
          <a:bodyPr>
            <a:normAutofit fontScale="90000"/>
          </a:bodyPr>
          <a:lstStyle/>
          <a:p>
            <a:r>
              <a:rPr lang="en-GB" b="1" dirty="0" smtClean="0"/>
              <a:t>Main Components </a:t>
            </a:r>
            <a:endParaRPr lang="en-GB" b="1" dirty="0"/>
          </a:p>
        </p:txBody>
      </p:sp>
      <p:sp>
        <p:nvSpPr>
          <p:cNvPr id="3" name="Content Placeholder 2"/>
          <p:cNvSpPr>
            <a:spLocks noGrp="1"/>
          </p:cNvSpPr>
          <p:nvPr>
            <p:ph idx="1"/>
          </p:nvPr>
        </p:nvSpPr>
        <p:spPr>
          <a:xfrm>
            <a:off x="457200" y="836712"/>
            <a:ext cx="8229600" cy="5616624"/>
          </a:xfrm>
        </p:spPr>
        <p:txBody>
          <a:bodyPr>
            <a:normAutofit fontScale="92500" lnSpcReduction="10000"/>
          </a:bodyPr>
          <a:lstStyle/>
          <a:p>
            <a:r>
              <a:rPr lang="en-GB" dirty="0" smtClean="0"/>
              <a:t>Proposals have three main component</a:t>
            </a:r>
          </a:p>
          <a:p>
            <a:pPr lvl="1"/>
            <a:r>
              <a:rPr lang="en-GB" dirty="0" smtClean="0"/>
              <a:t>What is to be done?</a:t>
            </a:r>
          </a:p>
          <a:p>
            <a:pPr lvl="1"/>
            <a:r>
              <a:rPr lang="en-GB" dirty="0" smtClean="0"/>
              <a:t>Why </a:t>
            </a:r>
            <a:r>
              <a:rPr lang="en-GB" dirty="0"/>
              <a:t>it should be </a:t>
            </a:r>
            <a:r>
              <a:rPr lang="en-GB" dirty="0" smtClean="0"/>
              <a:t>done?        </a:t>
            </a:r>
            <a:r>
              <a:rPr lang="en-GB" sz="1700" dirty="0" smtClean="0"/>
              <a:t>No matter the call structures</a:t>
            </a:r>
          </a:p>
          <a:p>
            <a:pPr lvl="1"/>
            <a:r>
              <a:rPr lang="en-GB" dirty="0"/>
              <a:t>How will it be done</a:t>
            </a:r>
            <a:r>
              <a:rPr lang="en-GB" dirty="0" smtClean="0"/>
              <a:t>?</a:t>
            </a:r>
          </a:p>
          <a:p>
            <a:pPr lvl="2"/>
            <a:r>
              <a:rPr lang="en-GB" dirty="0" smtClean="0"/>
              <a:t>In between there will be several related or derivative, questions and issues that may include these and more</a:t>
            </a:r>
          </a:p>
          <a:p>
            <a:pPr lvl="3"/>
            <a:r>
              <a:rPr lang="en-GB" dirty="0" smtClean="0"/>
              <a:t>What is known?</a:t>
            </a:r>
          </a:p>
          <a:p>
            <a:pPr lvl="3"/>
            <a:r>
              <a:rPr lang="en-GB" dirty="0" smtClean="0"/>
              <a:t>Who will do what?</a:t>
            </a:r>
          </a:p>
          <a:p>
            <a:pPr lvl="3"/>
            <a:r>
              <a:rPr lang="en-GB" dirty="0" smtClean="0"/>
              <a:t>When?</a:t>
            </a:r>
          </a:p>
          <a:p>
            <a:pPr lvl="3"/>
            <a:r>
              <a:rPr lang="en-GB" dirty="0" smtClean="0"/>
              <a:t>For how much?</a:t>
            </a:r>
          </a:p>
          <a:p>
            <a:pPr lvl="3"/>
            <a:r>
              <a:rPr lang="en-GB" dirty="0" smtClean="0"/>
              <a:t>What are the evaluation mechanisms?</a:t>
            </a:r>
          </a:p>
          <a:p>
            <a:pPr lvl="3"/>
            <a:r>
              <a:rPr lang="en-GB" dirty="0" smtClean="0"/>
              <a:t>What are the dissemination mechanisms?</a:t>
            </a:r>
          </a:p>
          <a:p>
            <a:pPr lvl="3"/>
            <a:r>
              <a:rPr lang="en-GB" dirty="0" smtClean="0"/>
              <a:t>What happens after you have delivered all the results you promised?- This is called sustainability plan</a:t>
            </a:r>
          </a:p>
          <a:p>
            <a:pPr lvl="4"/>
            <a:r>
              <a:rPr lang="en-GB" dirty="0" smtClean="0"/>
              <a:t>Remember to ask yourself: </a:t>
            </a:r>
            <a:r>
              <a:rPr lang="en-GB" b="1" i="1" dirty="0" smtClean="0">
                <a:solidFill>
                  <a:srgbClr val="C00000"/>
                </a:solidFill>
              </a:rPr>
              <a:t>What is in it for the FUNDER?</a:t>
            </a:r>
            <a:endParaRPr lang="en-GB" b="1" i="1" dirty="0">
              <a:solidFill>
                <a:srgbClr val="C00000"/>
              </a:solidFill>
            </a:endParaRPr>
          </a:p>
        </p:txBody>
      </p:sp>
      <p:sp>
        <p:nvSpPr>
          <p:cNvPr id="4" name="Right Brace 3"/>
          <p:cNvSpPr/>
          <p:nvPr/>
        </p:nvSpPr>
        <p:spPr>
          <a:xfrm>
            <a:off x="4283968" y="1340768"/>
            <a:ext cx="648072" cy="11521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D1F3F86F-97CD-4178-8A76-B5FFC82A54FE}" type="slidenum">
              <a:rPr lang="en-GB" smtClean="0"/>
              <a:pPr/>
              <a:t>9</a:t>
            </a:fld>
            <a:endParaRPr lang="en-GB"/>
          </a:p>
        </p:txBody>
      </p:sp>
    </p:spTree>
    <p:extLst>
      <p:ext uri="{BB962C8B-B14F-4D97-AF65-F5344CB8AC3E}">
        <p14:creationId xmlns:p14="http://schemas.microsoft.com/office/powerpoint/2010/main" val="98086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4904</TotalTime>
  <Words>5233</Words>
  <Application>Microsoft Office PowerPoint</Application>
  <PresentationFormat>On-screen Show (4:3)</PresentationFormat>
  <Paragraphs>425</Paragraphs>
  <Slides>43</Slides>
  <Notes>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Writing Research Proposal for a Grant</vt:lpstr>
      <vt:lpstr>Looking to spend somebody’s money: What is it all about? </vt:lpstr>
      <vt:lpstr>Reasons for proposing?</vt:lpstr>
      <vt:lpstr>Grant Makers</vt:lpstr>
      <vt:lpstr>Grant Makers</vt:lpstr>
      <vt:lpstr>Grant maker: Why Should He (not) Pay?</vt:lpstr>
      <vt:lpstr>What is a Proposal?</vt:lpstr>
      <vt:lpstr>Is this a good proposal?</vt:lpstr>
      <vt:lpstr>Main Components </vt:lpstr>
      <vt:lpstr>Getting Started - Title</vt:lpstr>
      <vt:lpstr>Title Guides</vt:lpstr>
      <vt:lpstr>Overview / Executive Summary</vt:lpstr>
      <vt:lpstr>Overview/Executive Summary</vt:lpstr>
      <vt:lpstr>Overview/Executive Summary</vt:lpstr>
      <vt:lpstr>Project Body; What is to be done?</vt:lpstr>
      <vt:lpstr>What is to be done?.....</vt:lpstr>
      <vt:lpstr>Background/Statement of Problems</vt:lpstr>
      <vt:lpstr>Background / Statement of Problems contd.</vt:lpstr>
      <vt:lpstr>Problem statement…..nutshell</vt:lpstr>
      <vt:lpstr>Some Key sectional questions +</vt:lpstr>
      <vt:lpstr>Objectives Statement</vt:lpstr>
      <vt:lpstr>Objectives Statement contd.</vt:lpstr>
      <vt:lpstr>Objectives  statement- Basic guide</vt:lpstr>
      <vt:lpstr>Some Key sectional questions +</vt:lpstr>
      <vt:lpstr>Methods Statement</vt:lpstr>
      <vt:lpstr>Methods Statement contd.</vt:lpstr>
      <vt:lpstr>Some Key Sectional questions +</vt:lpstr>
      <vt:lpstr>NEVER FORGET</vt:lpstr>
      <vt:lpstr>DISSEMINATION AND PUBLICITY  THIS MAY BE ALL THE FUNDER GETS FROM YOUR WORK &amp; FOR ALL HIS MONEY. LET IT GET 51% OF YOUR TROUBLE; THE FUNDER WILL BE HAPPY TO KNOW!</vt:lpstr>
      <vt:lpstr>For Dissemination…Remember….</vt:lpstr>
      <vt:lpstr>For Dissemination…Remember….</vt:lpstr>
      <vt:lpstr>Will Evaluation be Needed?</vt:lpstr>
      <vt:lpstr>Contd….Will Evaluation be Needed?</vt:lpstr>
      <vt:lpstr>Evaluation Process…</vt:lpstr>
      <vt:lpstr>Evaluation Process…</vt:lpstr>
      <vt:lpstr>Evaluation bits</vt:lpstr>
      <vt:lpstr>Money matter….Budgeting</vt:lpstr>
      <vt:lpstr>Money matter….Budgeting</vt:lpstr>
      <vt:lpstr>Budget… Some Important questions</vt:lpstr>
      <vt:lpstr>Sundry Issues</vt:lpstr>
      <vt:lpstr>Sundry Issues</vt:lpstr>
      <vt:lpstr>Must Watch</vt:lpstr>
      <vt:lpstr>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Research Proposal for a Grant</dc:title>
  <dc:creator>Jerry</dc:creator>
  <cp:lastModifiedBy>UNIQUE OSY</cp:lastModifiedBy>
  <cp:revision>92</cp:revision>
  <dcterms:created xsi:type="dcterms:W3CDTF">2015-06-01T13:39:10Z</dcterms:created>
  <dcterms:modified xsi:type="dcterms:W3CDTF">2017-07-19T08:23:39Z</dcterms:modified>
</cp:coreProperties>
</file>