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1" r:id="rId3"/>
    <p:sldId id="256" r:id="rId4"/>
    <p:sldId id="257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>
        <p:scale>
          <a:sx n="76" d="100"/>
          <a:sy n="76" d="100"/>
        </p:scale>
        <p:origin x="-118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/>
          <p:cNvSpPr/>
          <p:nvPr/>
        </p:nvSpPr>
        <p:spPr bwMode="auto">
          <a:xfrm>
            <a:off x="8736012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8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800" b="0" i="1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A308FB6A-CA79-4432-9350-136D36F4BAAF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416217"/>
            <a:ext cx="407987" cy="365125"/>
          </a:xfrm>
        </p:spPr>
        <p:txBody>
          <a:bodyPr/>
          <a:lstStyle>
            <a:lvl1pPr algn="r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B4209549-1167-427D-B989-424F2D52C26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1043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4294967295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FB6A-CA79-4432-9350-136D36F4BAAF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9549-1167-427D-B989-424F2D52C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8893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fld id="{A308FB6A-CA79-4432-9350-136D36F4BAAF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</p:spPr>
        <p:txBody>
          <a:bodyPr/>
          <a:lstStyle/>
          <a:p>
            <a:fld id="{B4209549-1167-427D-B989-424F2D52C26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571973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4294967295" pos="6456">
          <p15:clr>
            <a:srgbClr val="FBAE40"/>
          </p15:clr>
        </p15:guide>
        <p15:guide id="4294967295" pos="48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FB6A-CA79-4432-9350-136D36F4BAAF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9549-1167-427D-B989-424F2D52C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0154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 bwMode="auto">
          <a:xfrm>
            <a:off x="8736012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8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308FB6A-CA79-4432-9350-136D36F4BAAF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620761"/>
            <a:ext cx="407987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09549-1167-427D-B989-424F2D52C26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85842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4294967295" pos="6456">
          <p15:clr>
            <a:srgbClr val="FBAE40"/>
          </p15:clr>
        </p15:guide>
        <p15:guide id="4294967295" pos="4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FB6A-CA79-4432-9350-136D36F4BAAF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9549-1167-427D-B989-424F2D52C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5244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90872" cy="913212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122"/>
            <a:ext cx="4690872" cy="17515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8"/>
            <a:ext cx="4690872" cy="913759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90872" cy="1752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FB6A-CA79-4432-9350-136D36F4BAAF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9549-1167-427D-B989-424F2D52C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5298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FB6A-CA79-4432-9350-136D36F4BAAF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9549-1167-427D-B989-424F2D52C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4809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FB6A-CA79-4432-9350-136D36F4BAAF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9549-1167-427D-B989-424F2D52C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0757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FB6A-CA79-4432-9350-136D36F4BAAF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9549-1167-427D-B989-424F2D52C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283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57262"/>
            <a:ext cx="2882528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2621512"/>
            <a:ext cx="2882528" cy="3236976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FB6A-CA79-4432-9350-136D36F4BAAF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09549-1167-427D-B989-424F2D52C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6691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308FB6A-CA79-4432-9350-136D36F4BAAF}" type="datetimeFigureOut">
              <a:rPr lang="en-US" smtClean="0"/>
              <a:pPr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B4209549-1167-427D-B989-424F2D52C26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62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8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4294967295" pos="2832">
          <p15:clr>
            <a:srgbClr val="F26B43"/>
          </p15:clr>
        </p15:guide>
        <p15:guide id="4294967295" pos="480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3264">
          <p15:clr>
            <a:srgbClr val="F26B43"/>
          </p15:clr>
        </p15:guide>
        <p15:guide id="4294967295" pos="2124">
          <p15:clr>
            <a:srgbClr val="F26B43"/>
          </p15:clr>
        </p15:guide>
        <p15:guide id="4294967295" pos="360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pos="5400">
          <p15:clr>
            <a:srgbClr val="F26B43"/>
          </p15:clr>
        </p15:guide>
        <p15:guide id="4294967295" pos="24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610600" cy="571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SYNOPSIS WRITING WORKSHOP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100" smtClean="0"/>
              <a:t>bY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PROFESSOR CHRISTIAN ONYEJI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DEAN, FACULTY OF ARTS, UNN</a:t>
            </a:r>
            <a:br>
              <a:rPr lang="en-US" sz="4000" dirty="0" smtClean="0"/>
            </a:br>
            <a:r>
              <a:rPr lang="en-US" sz="3100" dirty="0" smtClean="0"/>
              <a:t>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20</a:t>
            </a:r>
            <a:r>
              <a:rPr lang="en-US" sz="3100" baseline="30000" dirty="0" smtClean="0"/>
              <a:t>TH</a:t>
            </a:r>
            <a:r>
              <a:rPr lang="en-US" dirty="0" smtClean="0"/>
              <a:t>-</a:t>
            </a:r>
            <a:r>
              <a:rPr lang="en-US" sz="3100" dirty="0" smtClean="0"/>
              <a:t>21</a:t>
            </a:r>
            <a:r>
              <a:rPr lang="en-US" sz="3100" baseline="30000" dirty="0" smtClean="0"/>
              <a:t>ST</a:t>
            </a:r>
            <a:r>
              <a:rPr lang="en-US" sz="3100" dirty="0" smtClean="0"/>
              <a:t> ; 27</a:t>
            </a:r>
            <a:r>
              <a:rPr lang="en-US" sz="3100" baseline="30000" dirty="0" smtClean="0"/>
              <a:t>th</a:t>
            </a:r>
            <a:r>
              <a:rPr lang="en-US" sz="3100" dirty="0" smtClean="0"/>
              <a:t> -28th OCTOBER 2016</a:t>
            </a:r>
            <a:br>
              <a:rPr lang="en-US" sz="3100" dirty="0" smtClean="0"/>
            </a:br>
            <a:r>
              <a:rPr lang="en-US" sz="3100" dirty="0" smtClean="0"/>
              <a:t>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UNIVERSITY OF NIGERIA, NSUKKA/ENUGU CAMPUS</a:t>
            </a:r>
            <a:endParaRPr lang="en-US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6515100" cy="4952492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introduction of a synopsis must have the following:</a:t>
            </a:r>
          </a:p>
          <a:p>
            <a:pPr>
              <a:buNone/>
            </a:pPr>
            <a:r>
              <a:rPr lang="en-US" dirty="0" smtClean="0"/>
              <a:t>&gt;Background of the study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&gt;Definition of operational words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&gt;Argument for the study leading to the establishment of knowledge gap the study intends to address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&gt;Aim of the study drawn from the title of the study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&gt;Avoid reference to results or findings in the introduction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&gt;Specific objectives that must indicate the precise research activities that would be undertaken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&gt;Objectives must be separated with semicolon and numbered using Roman numerals in brackets (; (</a:t>
            </a:r>
            <a:r>
              <a:rPr lang="en-US" dirty="0" err="1" smtClean="0"/>
              <a:t>i</a:t>
            </a:r>
            <a:r>
              <a:rPr lang="en-US" dirty="0" smtClean="0"/>
              <a:t>)…, (ii)…, etc.)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&gt;Ensure the relevance of the number and the quality of the specific objectives in relation to the research title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&gt;Avoid duplication of ideas in the specific objectives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&gt;Your use of language must be scholarly, professional and well structured (you may employ the services of a language editor)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&gt;The introduction is written in present continuous tense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&gt;The objectives would be presented in future tense</a:t>
            </a:r>
          </a:p>
          <a:p>
            <a:pPr>
              <a:buNone/>
            </a:pPr>
            <a:r>
              <a:rPr lang="en-US" dirty="0" smtClean="0"/>
              <a:t>&gt;Avoid the use of the word “examine” if it is not what was done. </a:t>
            </a:r>
          </a:p>
          <a:p>
            <a:pPr>
              <a:buNone/>
            </a:pPr>
            <a:r>
              <a:rPr lang="en-US" dirty="0" smtClean="0"/>
              <a:t>&gt;Words such as “determine” or “ascertain” are often preferred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&gt;Your objectives can stand on their own or run on a stem (such as to ascertain 1, 2, 3, etc objectives)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&gt;Summarizes how the research would be carried out and the processes to be applied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&gt;Must show the following:</a:t>
            </a:r>
          </a:p>
          <a:p>
            <a:pPr>
              <a:buNone/>
            </a:pPr>
            <a:r>
              <a:rPr lang="en-US" dirty="0" smtClean="0"/>
              <a:t>*The research design (such as survey, historical, descriptive, experimental, creative, etc.)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*The research context and population to be used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*Sampling technique (random, multi-stage, purposive, etc) to be applied</a:t>
            </a:r>
          </a:p>
          <a:p>
            <a:pPr>
              <a:buNone/>
            </a:pPr>
            <a:r>
              <a:rPr lang="en-US" dirty="0" smtClean="0"/>
              <a:t>*Research sample must be at least, 10% of the actual population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&gt;Short description of how the research design would be applied to the research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&gt;Instrument(s) for data collection to be used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&gt;How such instrument would be validated by at least three experts (in the case of questionnaire)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&gt;How it would be administered to the respondents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&gt;How it would be retrieved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&gt;Data analytical tools to be employed and the acceptance of the research outcome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dirty="0" smtClean="0"/>
              <a:t>EXPECTED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&gt;Because this is expected results, it will be written in a manner that reflects probability or possibility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&gt;It would be written in future tense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&gt;It would, however, show the result expected for each specific objective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&gt;The result could be modified after the research has been carried out but must give some idea of the direction of the work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&gt;Supervisors would play critical roles in maintaining the direction of the research result once the synopsis is approved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&gt;This would include ensuring that the fine statistics are presented inline with the chosen research methodology and that the stated objectives are addressed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4648200"/>
          </a:xfrm>
        </p:spPr>
        <p:txBody>
          <a:bodyPr/>
          <a:lstStyle/>
          <a:p>
            <a:r>
              <a:rPr lang="en-US" dirty="0" smtClean="0"/>
              <a:t>DISCUSSIONS ON SAMPLE SYNOPSIS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</a:t>
            </a:r>
            <a:br>
              <a:rPr lang="en-US" dirty="0" smtClean="0"/>
            </a:br>
            <a:r>
              <a:rPr lang="en-US" dirty="0" smtClean="0"/>
              <a:t>COMMENTS</a:t>
            </a:r>
            <a:br>
              <a:rPr lang="en-US" dirty="0" smtClean="0"/>
            </a:br>
            <a:r>
              <a:rPr lang="en-US" dirty="0" smtClean="0"/>
              <a:t>SUGGESTIONS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THANK YOU</a:t>
            </a:r>
            <a:br>
              <a:rPr lang="en-US" sz="7200" dirty="0" smtClean="0"/>
            </a:br>
            <a:r>
              <a:rPr lang="en-US" sz="7200" dirty="0" smtClean="0"/>
              <a:t> FOR </a:t>
            </a:r>
            <a:br>
              <a:rPr lang="en-US" sz="7200" dirty="0" smtClean="0"/>
            </a:br>
            <a:r>
              <a:rPr lang="en-US" sz="7200" dirty="0" smtClean="0"/>
              <a:t>LISTENING</a:t>
            </a:r>
            <a:endParaRPr lang="en-US" sz="7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2057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DEFINITION OF SYNOPSIS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43434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TECHNICAL SUMMARY OF A THESIS OR DISSERTATION USING A CERTAIN FORMAT PRESCRIBED BY THE UNIVERSITY OF NIGERIA SCHOOL OF POSTGRADUATE STUDIES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71599"/>
          </a:xfrm>
        </p:spPr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SYNOPSIS WRITING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r>
              <a:rPr lang="en-US" sz="4400" dirty="0" smtClean="0">
                <a:latin typeface="Arial Black" pitchFamily="34" charset="0"/>
              </a:rPr>
              <a:t>FORMATTING</a:t>
            </a:r>
          </a:p>
          <a:p>
            <a:r>
              <a:rPr lang="en-US" sz="4400" dirty="0" smtClean="0">
                <a:latin typeface="Arial Black" pitchFamily="34" charset="0"/>
              </a:rPr>
              <a:t>TITLE</a:t>
            </a:r>
          </a:p>
          <a:p>
            <a:r>
              <a:rPr lang="en-US" sz="4400" dirty="0" smtClean="0">
                <a:latin typeface="Arial Black" pitchFamily="34" charset="0"/>
              </a:rPr>
              <a:t>INTODUCTION</a:t>
            </a:r>
          </a:p>
          <a:p>
            <a:r>
              <a:rPr lang="en-US" sz="4400" dirty="0" smtClean="0">
                <a:latin typeface="Arial Black" pitchFamily="34" charset="0"/>
              </a:rPr>
              <a:t>METHODOLOGY</a:t>
            </a:r>
          </a:p>
          <a:p>
            <a:r>
              <a:rPr lang="en-US" sz="4400" dirty="0" smtClean="0">
                <a:latin typeface="Arial Black" pitchFamily="34" charset="0"/>
              </a:rPr>
              <a:t>EXPECTED RESULTS</a:t>
            </a:r>
            <a:endParaRPr lang="en-US" sz="44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7505700" cy="4952492"/>
          </a:xfrm>
        </p:spPr>
        <p:txBody>
          <a:bodyPr/>
          <a:lstStyle/>
          <a:p>
            <a:r>
              <a:rPr lang="en-US" dirty="0" smtClean="0"/>
              <a:t>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PAGE NUMBER:   </a:t>
            </a:r>
          </a:p>
          <a:p>
            <a:pPr>
              <a:buNone/>
            </a:pPr>
            <a:r>
              <a:rPr lang="en-US" dirty="0" smtClean="0"/>
              <a:t>&gt;Two A4 pages maximum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&gt;Must include the signatories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&gt;Signatories must not be in bold font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&gt;1” on both right and left margins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&gt;1” on the top and lower margins</a:t>
            </a:r>
          </a:p>
          <a:p>
            <a:pPr>
              <a:buFont typeface="Wingdings"/>
              <a:buChar char="Ø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FONT SIZE: </a:t>
            </a:r>
          </a:p>
          <a:p>
            <a:pPr>
              <a:buNone/>
            </a:pPr>
            <a:r>
              <a:rPr lang="en-US" dirty="0" smtClean="0"/>
              <a:t>&gt;11 point Times New Roman for the body of the work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 preliminaries must however be in the following font sizes:</a:t>
            </a:r>
          </a:p>
          <a:p>
            <a:pPr>
              <a:buNone/>
            </a:pPr>
            <a:r>
              <a:rPr lang="en-US" dirty="0" smtClean="0"/>
              <a:t>&gt;14 for University of Nigeria</a:t>
            </a:r>
          </a:p>
          <a:p>
            <a:pPr>
              <a:buNone/>
            </a:pPr>
            <a:r>
              <a:rPr lang="en-US" dirty="0" smtClean="0"/>
              <a:t>&gt;12 for School of postgraduate Studies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&gt;11 for Application of approval of title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&gt;12 for others</a:t>
            </a:r>
          </a:p>
          <a:p>
            <a:pPr>
              <a:buNone/>
            </a:pPr>
            <a:r>
              <a:rPr lang="en-US" dirty="0" smtClean="0"/>
              <a:t>&gt;12 for Synopsis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&gt;Preliminaries must be in bold font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&gt;Student particulars must be properly aligned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&gt;The student particulars must indicate correct student name, registration number, Department, Faculty, Degree in view, Expected year of graduation and the proposed title of Thesis or Dissertation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LINE SPACING:</a:t>
            </a:r>
          </a:p>
          <a:p>
            <a:pPr>
              <a:buNone/>
            </a:pPr>
            <a:r>
              <a:rPr lang="en-US" dirty="0" smtClean="0"/>
              <a:t>&gt;1.3 between the subheadings and the body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&gt;1.3 in the body of the work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&gt;Double line spacing between the sub-sections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&gt;Double line spacing between the preliminary section and the synopsis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SIGNATORIES:</a:t>
            </a:r>
          </a:p>
          <a:p>
            <a:pPr>
              <a:buNone/>
            </a:pPr>
            <a:r>
              <a:rPr lang="en-US" dirty="0" smtClean="0"/>
              <a:t>&gt;All signatories must have their signatures, names and dates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7581900" cy="4952492"/>
          </a:xfrm>
        </p:spPr>
        <p:txBody>
          <a:bodyPr/>
          <a:lstStyle/>
          <a:p>
            <a:r>
              <a:rPr lang="en-US" dirty="0" smtClean="0"/>
              <a:t>TITLE OF A SYNOPSIS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Font typeface="Wingdings"/>
              <a:buChar char="Ø"/>
            </a:pPr>
            <a:r>
              <a:rPr lang="en-US" dirty="0" smtClean="0"/>
              <a:t>Note that you are to present a proposed title of the thesis for approval before the actual research is undertaken</a:t>
            </a:r>
          </a:p>
          <a:p>
            <a:pPr>
              <a:buFont typeface="Wingdings"/>
              <a:buChar char="Ø"/>
            </a:pPr>
            <a:endParaRPr lang="en-US" dirty="0" smtClean="0"/>
          </a:p>
          <a:p>
            <a:pPr>
              <a:buFont typeface="Wingdings"/>
              <a:buChar char="Ø"/>
            </a:pPr>
            <a:r>
              <a:rPr lang="en-US" dirty="0" smtClean="0"/>
              <a:t>The title must not be preceded with articles such as: the, an, a, etc.</a:t>
            </a:r>
          </a:p>
          <a:p>
            <a:pPr>
              <a:buFont typeface="Wingdings"/>
              <a:buChar char="Ø"/>
            </a:pPr>
            <a:endParaRPr lang="en-US" dirty="0" smtClean="0"/>
          </a:p>
          <a:p>
            <a:pPr>
              <a:buFont typeface="Wingdings"/>
              <a:buChar char="Ø"/>
            </a:pPr>
            <a:r>
              <a:rPr lang="en-US" dirty="0" smtClean="0"/>
              <a:t>The title must include the operational words, the predicates, context of the research, scope of the study and the time frame of the study (if applicable)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&gt;The title must not exceed 25 words but 16 or less should be the target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&gt;The title must be well constructed, smart and precise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&gt;Avoid verbose title construction that create ambiguity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&gt;Note that people outside your discipline may be interested in your work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&gt;Give them access to your thoughts and ideas through your choice of words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An Evaluation of Awareness and use of Social Media in the South-south Geo-political Zone of Nigeria, 2000-2015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&gt;Note that the first letters of the operational words are in caps.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&gt;Note also that the title starts with the article “an” which is not allowed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&gt;Discussions, questions and comments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eadlines" id="{3841520A-25F2-4EB8-BE4C-611DB5ABEED9}" vid="{ECD25A4C-D97E-4C12-84B1-63580BFFAE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259</TotalTime>
  <Words>913</Words>
  <Application>Microsoft Office PowerPoint</Application>
  <PresentationFormat>On-screen Show (4:3)</PresentationFormat>
  <Paragraphs>134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Headlines</vt:lpstr>
      <vt:lpstr>SYNOPSIS WRITING WORKSHOP   bY PROFESSOR CHRISTIAN ONYEJI DEAN, FACULTY OF ARTS, UNN ON 20TH-21ST ; 27th -28th OCTOBER 2016 AT  UNIVERSITY OF NIGERIA, NSUKKA/ENUGU CAMPUS</vt:lpstr>
      <vt:lpstr>DEFINITION OF SYNOPSIS</vt:lpstr>
      <vt:lpstr>SYNOPSIS WRITING</vt:lpstr>
      <vt:lpstr>FORMATTING</vt:lpstr>
      <vt:lpstr>PowerPoint Presentation</vt:lpstr>
      <vt:lpstr>PowerPoint Presentation</vt:lpstr>
      <vt:lpstr>TITLE OF A SYNOPSIS</vt:lpstr>
      <vt:lpstr>PowerPoint Presentation</vt:lpstr>
      <vt:lpstr>Example 1</vt:lpstr>
      <vt:lpstr>INTRODUCTION</vt:lpstr>
      <vt:lpstr>PowerPoint Presentation</vt:lpstr>
      <vt:lpstr>PowerPoint Presentation</vt:lpstr>
      <vt:lpstr>METHODOLOGY</vt:lpstr>
      <vt:lpstr>PowerPoint Presentation</vt:lpstr>
      <vt:lpstr>EXPECTED RESULTS</vt:lpstr>
      <vt:lpstr>PowerPoint Presentation</vt:lpstr>
      <vt:lpstr>DISCUSSIONS ON SAMPLE SYNOPSIS  QUESTIONS COMMENTS SUGGESTIONS</vt:lpstr>
      <vt:lpstr>THANK YOU  FOR  LISTENING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SYNOPSIS WRITING</dc:title>
  <dc:creator>Prof. Chris O</dc:creator>
  <cp:lastModifiedBy>UNIQUE OSY</cp:lastModifiedBy>
  <cp:revision>110</cp:revision>
  <dcterms:created xsi:type="dcterms:W3CDTF">2016-10-02T19:13:41Z</dcterms:created>
  <dcterms:modified xsi:type="dcterms:W3CDTF">2017-07-19T08:20:46Z</dcterms:modified>
</cp:coreProperties>
</file>