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6"/>
  </p:notesMasterIdLst>
  <p:sldIdLst>
    <p:sldId id="262" r:id="rId2"/>
    <p:sldId id="348" r:id="rId3"/>
    <p:sldId id="365" r:id="rId4"/>
    <p:sldId id="363" r:id="rId5"/>
    <p:sldId id="396" r:id="rId6"/>
    <p:sldId id="367" r:id="rId7"/>
    <p:sldId id="350" r:id="rId8"/>
    <p:sldId id="351" r:id="rId9"/>
    <p:sldId id="352" r:id="rId10"/>
    <p:sldId id="353" r:id="rId11"/>
    <p:sldId id="354" r:id="rId12"/>
    <p:sldId id="355" r:id="rId13"/>
    <p:sldId id="356" r:id="rId14"/>
    <p:sldId id="357" r:id="rId15"/>
    <p:sldId id="358" r:id="rId16"/>
    <p:sldId id="359" r:id="rId17"/>
    <p:sldId id="360" r:id="rId18"/>
    <p:sldId id="362" r:id="rId19"/>
    <p:sldId id="399" r:id="rId20"/>
    <p:sldId id="364" r:id="rId21"/>
    <p:sldId id="368" r:id="rId22"/>
    <p:sldId id="369" r:id="rId23"/>
    <p:sldId id="370" r:id="rId24"/>
    <p:sldId id="371" r:id="rId25"/>
    <p:sldId id="376" r:id="rId26"/>
    <p:sldId id="372" r:id="rId27"/>
    <p:sldId id="375" r:id="rId28"/>
    <p:sldId id="373" r:id="rId29"/>
    <p:sldId id="374" r:id="rId30"/>
    <p:sldId id="381" r:id="rId31"/>
    <p:sldId id="382" r:id="rId32"/>
    <p:sldId id="378" r:id="rId33"/>
    <p:sldId id="379" r:id="rId34"/>
    <p:sldId id="383" r:id="rId35"/>
    <p:sldId id="384" r:id="rId36"/>
    <p:sldId id="385" r:id="rId37"/>
    <p:sldId id="386" r:id="rId38"/>
    <p:sldId id="387" r:id="rId39"/>
    <p:sldId id="388" r:id="rId40"/>
    <p:sldId id="389" r:id="rId41"/>
    <p:sldId id="390" r:id="rId42"/>
    <p:sldId id="391" r:id="rId43"/>
    <p:sldId id="392" r:id="rId44"/>
    <p:sldId id="393" r:id="rId45"/>
    <p:sldId id="394" r:id="rId46"/>
    <p:sldId id="314" r:id="rId47"/>
    <p:sldId id="298" r:id="rId48"/>
    <p:sldId id="308" r:id="rId49"/>
    <p:sldId id="395" r:id="rId50"/>
    <p:sldId id="397" r:id="rId51"/>
    <p:sldId id="299" r:id="rId52"/>
    <p:sldId id="398" r:id="rId53"/>
    <p:sldId id="301" r:id="rId54"/>
    <p:sldId id="303"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397" autoAdjust="0"/>
    <p:restoredTop sz="94660"/>
  </p:normalViewPr>
  <p:slideViewPr>
    <p:cSldViewPr>
      <p:cViewPr>
        <p:scale>
          <a:sx n="75" d="100"/>
          <a:sy n="75" d="100"/>
        </p:scale>
        <p:origin x="-984" y="-3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24A352-0275-41DF-8C2D-93593CACEA7B}" type="datetimeFigureOut">
              <a:rPr lang="en-CA" smtClean="0"/>
              <a:pPr/>
              <a:t>06/03/2017</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D131B9-0520-47C0-9E2F-0BC13C03420D}" type="slidenum">
              <a:rPr lang="en-CA" smtClean="0"/>
              <a:pPr/>
              <a:t>‹#›</a:t>
            </a:fld>
            <a:endParaRPr lang="en-CA"/>
          </a:p>
        </p:txBody>
      </p:sp>
    </p:spTree>
    <p:extLst>
      <p:ext uri="{BB962C8B-B14F-4D97-AF65-F5344CB8AC3E}">
        <p14:creationId xmlns="" xmlns:p14="http://schemas.microsoft.com/office/powerpoint/2010/main" val="3296498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t>
            </a:r>
            <a:endParaRPr lang="en-CA" dirty="0"/>
          </a:p>
        </p:txBody>
      </p:sp>
      <p:sp>
        <p:nvSpPr>
          <p:cNvPr id="4" name="Slide Number Placeholder 3"/>
          <p:cNvSpPr>
            <a:spLocks noGrp="1"/>
          </p:cNvSpPr>
          <p:nvPr>
            <p:ph type="sldNum" sz="quarter" idx="10"/>
          </p:nvPr>
        </p:nvSpPr>
        <p:spPr/>
        <p:txBody>
          <a:bodyPr/>
          <a:lstStyle/>
          <a:p>
            <a:fld id="{DBD131B9-0520-47C0-9E2F-0BC13C03420D}" type="slidenum">
              <a:rPr lang="en-CA" smtClean="0"/>
              <a:pPr/>
              <a:t>28</a:t>
            </a:fld>
            <a:endParaRPr lang="en-CA"/>
          </a:p>
        </p:txBody>
      </p:sp>
    </p:spTree>
    <p:extLst>
      <p:ext uri="{BB962C8B-B14F-4D97-AF65-F5344CB8AC3E}">
        <p14:creationId xmlns="" xmlns:p14="http://schemas.microsoft.com/office/powerpoint/2010/main" val="2269041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7D13F781-787B-4065-924C-7C01C5B5561F}" type="datetimeFigureOut">
              <a:rPr lang="en-CA" smtClean="0"/>
              <a:pPr/>
              <a:t>06/03/2017</a:t>
            </a:fld>
            <a:endParaRPr lang="en-CA"/>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CA"/>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31DAF08-A251-4FB6-BF1F-91BEF4431AFD}"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D13F781-787B-4065-924C-7C01C5B5561F}" type="datetimeFigureOut">
              <a:rPr lang="en-CA" smtClean="0"/>
              <a:pPr/>
              <a:t>06/03/2017</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D31DAF08-A251-4FB6-BF1F-91BEF4431AFD}"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D13F781-787B-4065-924C-7C01C5B5561F}" type="datetimeFigureOut">
              <a:rPr lang="en-CA" smtClean="0"/>
              <a:pPr/>
              <a:t>06/03/2017</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D31DAF08-A251-4FB6-BF1F-91BEF4431AFD}"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D13F781-787B-4065-924C-7C01C5B5561F}" type="datetimeFigureOut">
              <a:rPr lang="en-CA" smtClean="0"/>
              <a:pPr/>
              <a:t>06/03/2017</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D31DAF08-A251-4FB6-BF1F-91BEF4431AFD}" type="slidenum">
              <a:rPr lang="en-CA" smtClean="0"/>
              <a:pPr/>
              <a:t>‹#›</a:t>
            </a:fld>
            <a:endParaRPr lang="en-CA"/>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D13F781-787B-4065-924C-7C01C5B5561F}" type="datetimeFigureOut">
              <a:rPr lang="en-CA" smtClean="0"/>
              <a:pPr/>
              <a:t>06/03/2017</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D31DAF08-A251-4FB6-BF1F-91BEF4431AFD}" type="slidenum">
              <a:rPr lang="en-CA" smtClean="0"/>
              <a:pPr/>
              <a:t>‹#›</a:t>
            </a:fld>
            <a:endParaRPr lang="en-CA"/>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D13F781-787B-4065-924C-7C01C5B5561F}" type="datetimeFigureOut">
              <a:rPr lang="en-CA" smtClean="0"/>
              <a:pPr/>
              <a:t>06/03/2017</a:t>
            </a:fld>
            <a:endParaRPr lang="en-CA"/>
          </a:p>
        </p:txBody>
      </p:sp>
      <p:sp>
        <p:nvSpPr>
          <p:cNvPr id="6" name="Footer Placeholder 5"/>
          <p:cNvSpPr>
            <a:spLocks noGrp="1"/>
          </p:cNvSpPr>
          <p:nvPr>
            <p:ph type="ftr" sz="quarter" idx="11"/>
          </p:nvPr>
        </p:nvSpPr>
        <p:spPr/>
        <p:txBody>
          <a:bodyPr/>
          <a:lstStyle>
            <a:extLst/>
          </a:lstStyle>
          <a:p>
            <a:endParaRPr lang="en-CA"/>
          </a:p>
        </p:txBody>
      </p:sp>
      <p:sp>
        <p:nvSpPr>
          <p:cNvPr id="7" name="Slide Number Placeholder 6"/>
          <p:cNvSpPr>
            <a:spLocks noGrp="1"/>
          </p:cNvSpPr>
          <p:nvPr>
            <p:ph type="sldNum" sz="quarter" idx="12"/>
          </p:nvPr>
        </p:nvSpPr>
        <p:spPr/>
        <p:txBody>
          <a:bodyPr/>
          <a:lstStyle>
            <a:extLst/>
          </a:lstStyle>
          <a:p>
            <a:fld id="{D31DAF08-A251-4FB6-BF1F-91BEF4431AFD}" type="slidenum">
              <a:rPr lang="en-CA" smtClean="0"/>
              <a:pPr/>
              <a:t>‹#›</a:t>
            </a:fld>
            <a:endParaRPr lang="en-CA"/>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D13F781-787B-4065-924C-7C01C5B5561F}" type="datetimeFigureOut">
              <a:rPr lang="en-CA" smtClean="0"/>
              <a:pPr/>
              <a:t>06/03/2017</a:t>
            </a:fld>
            <a:endParaRPr lang="en-CA"/>
          </a:p>
        </p:txBody>
      </p:sp>
      <p:sp>
        <p:nvSpPr>
          <p:cNvPr id="8" name="Footer Placeholder 7"/>
          <p:cNvSpPr>
            <a:spLocks noGrp="1"/>
          </p:cNvSpPr>
          <p:nvPr>
            <p:ph type="ftr" sz="quarter" idx="11"/>
          </p:nvPr>
        </p:nvSpPr>
        <p:spPr/>
        <p:txBody>
          <a:bodyPr/>
          <a:lstStyle>
            <a:extLst/>
          </a:lstStyle>
          <a:p>
            <a:endParaRPr lang="en-CA"/>
          </a:p>
        </p:txBody>
      </p:sp>
      <p:sp>
        <p:nvSpPr>
          <p:cNvPr id="9" name="Slide Number Placeholder 8"/>
          <p:cNvSpPr>
            <a:spLocks noGrp="1"/>
          </p:cNvSpPr>
          <p:nvPr>
            <p:ph type="sldNum" sz="quarter" idx="12"/>
          </p:nvPr>
        </p:nvSpPr>
        <p:spPr/>
        <p:txBody>
          <a:bodyPr/>
          <a:lstStyle>
            <a:extLst/>
          </a:lstStyle>
          <a:p>
            <a:fld id="{D31DAF08-A251-4FB6-BF1F-91BEF4431AFD}" type="slidenum">
              <a:rPr lang="en-CA" smtClean="0"/>
              <a:pPr/>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7D13F781-787B-4065-924C-7C01C5B5561F}" type="datetimeFigureOut">
              <a:rPr lang="en-CA" smtClean="0"/>
              <a:pPr/>
              <a:t>06/03/2017</a:t>
            </a:fld>
            <a:endParaRPr lang="en-CA"/>
          </a:p>
        </p:txBody>
      </p:sp>
      <p:sp>
        <p:nvSpPr>
          <p:cNvPr id="4" name="Footer Placeholder 3"/>
          <p:cNvSpPr>
            <a:spLocks noGrp="1"/>
          </p:cNvSpPr>
          <p:nvPr>
            <p:ph type="ftr" sz="quarter" idx="11"/>
          </p:nvPr>
        </p:nvSpPr>
        <p:spPr/>
        <p:txBody>
          <a:bodyPr/>
          <a:lstStyle>
            <a:extLst/>
          </a:lstStyle>
          <a:p>
            <a:endParaRPr lang="en-CA"/>
          </a:p>
        </p:txBody>
      </p:sp>
      <p:sp>
        <p:nvSpPr>
          <p:cNvPr id="5" name="Slide Number Placeholder 4"/>
          <p:cNvSpPr>
            <a:spLocks noGrp="1"/>
          </p:cNvSpPr>
          <p:nvPr>
            <p:ph type="sldNum" sz="quarter" idx="12"/>
          </p:nvPr>
        </p:nvSpPr>
        <p:spPr/>
        <p:txBody>
          <a:bodyPr/>
          <a:lstStyle>
            <a:extLst/>
          </a:lstStyle>
          <a:p>
            <a:fld id="{D31DAF08-A251-4FB6-BF1F-91BEF4431AFD}" type="slidenum">
              <a:rPr lang="en-CA" smtClean="0"/>
              <a:pPr/>
              <a:t>‹#›</a:t>
            </a:fld>
            <a:endParaRPr lang="en-CA"/>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D13F781-787B-4065-924C-7C01C5B5561F}" type="datetimeFigureOut">
              <a:rPr lang="en-CA" smtClean="0"/>
              <a:pPr/>
              <a:t>06/03/2017</a:t>
            </a:fld>
            <a:endParaRPr lang="en-CA"/>
          </a:p>
        </p:txBody>
      </p:sp>
      <p:sp>
        <p:nvSpPr>
          <p:cNvPr id="3" name="Footer Placeholder 2"/>
          <p:cNvSpPr>
            <a:spLocks noGrp="1"/>
          </p:cNvSpPr>
          <p:nvPr>
            <p:ph type="ftr" sz="quarter" idx="11"/>
          </p:nvPr>
        </p:nvSpPr>
        <p:spPr/>
        <p:txBody>
          <a:bodyPr/>
          <a:lstStyle>
            <a:extLst/>
          </a:lstStyle>
          <a:p>
            <a:endParaRPr lang="en-CA"/>
          </a:p>
        </p:txBody>
      </p:sp>
      <p:sp>
        <p:nvSpPr>
          <p:cNvPr id="4" name="Slide Number Placeholder 3"/>
          <p:cNvSpPr>
            <a:spLocks noGrp="1"/>
          </p:cNvSpPr>
          <p:nvPr>
            <p:ph type="sldNum" sz="quarter" idx="12"/>
          </p:nvPr>
        </p:nvSpPr>
        <p:spPr/>
        <p:txBody>
          <a:bodyPr/>
          <a:lstStyle>
            <a:extLst/>
          </a:lstStyle>
          <a:p>
            <a:fld id="{D31DAF08-A251-4FB6-BF1F-91BEF4431AFD}"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7D13F781-787B-4065-924C-7C01C5B5561F}" type="datetimeFigureOut">
              <a:rPr lang="en-CA" smtClean="0"/>
              <a:pPr/>
              <a:t>06/03/2017</a:t>
            </a:fld>
            <a:endParaRPr lang="en-CA"/>
          </a:p>
        </p:txBody>
      </p:sp>
      <p:sp>
        <p:nvSpPr>
          <p:cNvPr id="6" name="Footer Placeholder 5"/>
          <p:cNvSpPr>
            <a:spLocks noGrp="1"/>
          </p:cNvSpPr>
          <p:nvPr>
            <p:ph type="ftr" sz="quarter" idx="11"/>
          </p:nvPr>
        </p:nvSpPr>
        <p:spPr/>
        <p:txBody>
          <a:bodyPr/>
          <a:lstStyle>
            <a:extLst/>
          </a:lstStyle>
          <a:p>
            <a:endParaRPr lang="en-CA"/>
          </a:p>
        </p:txBody>
      </p:sp>
      <p:sp>
        <p:nvSpPr>
          <p:cNvPr id="7" name="Slide Number Placeholder 6"/>
          <p:cNvSpPr>
            <a:spLocks noGrp="1"/>
          </p:cNvSpPr>
          <p:nvPr>
            <p:ph type="sldNum" sz="quarter" idx="12"/>
          </p:nvPr>
        </p:nvSpPr>
        <p:spPr/>
        <p:txBody>
          <a:bodyPr/>
          <a:lstStyle>
            <a:extLst/>
          </a:lstStyle>
          <a:p>
            <a:fld id="{D31DAF08-A251-4FB6-BF1F-91BEF4431AFD}" type="slidenum">
              <a:rPr lang="en-CA" smtClean="0"/>
              <a:pPr/>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7D13F781-787B-4065-924C-7C01C5B5561F}" type="datetimeFigureOut">
              <a:rPr lang="en-CA" smtClean="0"/>
              <a:pPr/>
              <a:t>06/03/2017</a:t>
            </a:fld>
            <a:endParaRPr lang="en-CA"/>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CA"/>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31DAF08-A251-4FB6-BF1F-91BEF4431AFD}" type="slidenum">
              <a:rPr lang="en-CA" smtClean="0"/>
              <a:pPr/>
              <a:t>‹#›</a:t>
            </a:fld>
            <a:endParaRPr lang="en-CA"/>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D13F781-787B-4065-924C-7C01C5B5561F}" type="datetimeFigureOut">
              <a:rPr lang="en-CA" smtClean="0"/>
              <a:pPr/>
              <a:t>06/03/2017</a:t>
            </a:fld>
            <a:endParaRPr lang="en-CA"/>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CA"/>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31DAF08-A251-4FB6-BF1F-91BEF4431AFD}"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6712"/>
            <a:ext cx="8190072" cy="5170579"/>
          </a:xfrm>
        </p:spPr>
        <p:txBody>
          <a:bodyPr>
            <a:normAutofit lnSpcReduction="10000"/>
          </a:bodyPr>
          <a:lstStyle/>
          <a:p>
            <a:pPr algn="ctr">
              <a:buNone/>
            </a:pPr>
            <a:r>
              <a:rPr lang="en-US" sz="2800" dirty="0" smtClean="0">
                <a:ln w="0"/>
                <a:effectLst>
                  <a:outerShdw blurRad="38100" dist="19050" dir="2700000" algn="tl" rotWithShape="0">
                    <a:schemeClr val="dk1">
                      <a:alpha val="40000"/>
                    </a:schemeClr>
                  </a:outerShdw>
                </a:effectLst>
              </a:rPr>
              <a:t>KEYNOTE ADDRESS ON THE OCCASION OF THE 2016 RESEARCH METHODOLOGY WORKSHOP</a:t>
            </a:r>
          </a:p>
          <a:p>
            <a:pPr algn="ctr">
              <a:buNone/>
            </a:pPr>
            <a:endParaRPr lang="en-US" sz="2800" dirty="0" smtClean="0">
              <a:ln w="0"/>
              <a:effectLst>
                <a:outerShdw blurRad="38100" dist="19050" dir="2700000" algn="tl" rotWithShape="0">
                  <a:schemeClr val="dk1">
                    <a:alpha val="40000"/>
                  </a:schemeClr>
                </a:outerShdw>
              </a:effectLst>
            </a:endParaRPr>
          </a:p>
          <a:p>
            <a:pPr algn="ctr">
              <a:buNone/>
            </a:pPr>
            <a:r>
              <a:rPr lang="en-US" sz="2800" dirty="0" smtClean="0">
                <a:ln w="0"/>
                <a:effectLst>
                  <a:outerShdw blurRad="38100" dist="19050" dir="2700000" algn="tl" rotWithShape="0">
                    <a:schemeClr val="dk1">
                      <a:alpha val="40000"/>
                    </a:schemeClr>
                  </a:outerShdw>
                </a:effectLst>
              </a:rPr>
              <a:t>BY</a:t>
            </a:r>
            <a:endParaRPr lang="en-US" sz="2800" dirty="0">
              <a:ln w="0"/>
              <a:effectLst>
                <a:outerShdw blurRad="38100" dist="19050" dir="2700000" algn="tl" rotWithShape="0">
                  <a:schemeClr val="dk1">
                    <a:alpha val="40000"/>
                  </a:schemeClr>
                </a:outerShdw>
              </a:effectLst>
            </a:endParaRPr>
          </a:p>
          <a:p>
            <a:pPr algn="ctr">
              <a:buNone/>
            </a:pPr>
            <a:endParaRPr lang="en-US" sz="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algn="ctr">
              <a:buNone/>
            </a:pPr>
            <a:endParaRPr lang="en-US" sz="4800" b="1" dirty="0" smtClean="0">
              <a:ln w="17780" cmpd="sng">
                <a:solidFill>
                  <a:schemeClr val="tx1"/>
                </a:solidFill>
                <a:prstDash val="solid"/>
                <a:miter lim="800000"/>
              </a:ln>
              <a:effectLst>
                <a:outerShdw blurRad="50800" algn="tl" rotWithShape="0">
                  <a:srgbClr val="000000"/>
                </a:outerShdw>
              </a:effectLst>
              <a:latin typeface="Agency FB" pitchFamily="34" charset="0"/>
            </a:endParaRPr>
          </a:p>
          <a:p>
            <a:pPr algn="ctr">
              <a:buNone/>
            </a:pPr>
            <a:r>
              <a:rPr lang="en-US" sz="4800" b="1" dirty="0" smtClean="0">
                <a:ln w="17780" cmpd="sng">
                  <a:solidFill>
                    <a:schemeClr val="tx1"/>
                  </a:solidFill>
                  <a:prstDash val="solid"/>
                  <a:miter lim="800000"/>
                </a:ln>
                <a:effectLst>
                  <a:outerShdw blurRad="50800" algn="tl" rotWithShape="0">
                    <a:srgbClr val="000000"/>
                  </a:outerShdw>
                </a:effectLst>
                <a:latin typeface="Agency FB" pitchFamily="34" charset="0"/>
              </a:rPr>
              <a:t>PROF. </a:t>
            </a:r>
            <a:r>
              <a:rPr lang="en-US" sz="4800" b="1" dirty="0">
                <a:ln w="17780" cmpd="sng">
                  <a:solidFill>
                    <a:schemeClr val="tx1"/>
                  </a:solidFill>
                  <a:prstDash val="solid"/>
                  <a:miter lim="800000"/>
                </a:ln>
                <a:effectLst>
                  <a:outerShdw blurRad="50800" algn="tl" rotWithShape="0">
                    <a:srgbClr val="000000"/>
                  </a:outerShdw>
                </a:effectLst>
                <a:latin typeface="Agency FB" pitchFamily="34" charset="0"/>
              </a:rPr>
              <a:t>P.O. OSADEBE, </a:t>
            </a:r>
            <a:r>
              <a:rPr lang="en-US" sz="3200" b="1" i="1" dirty="0">
                <a:ln w="17780" cmpd="sng">
                  <a:solidFill>
                    <a:schemeClr val="tx1"/>
                  </a:solidFill>
                  <a:prstDash val="solid"/>
                  <a:miter lim="800000"/>
                </a:ln>
                <a:effectLst>
                  <a:outerShdw blurRad="50800" algn="tl" rotWithShape="0">
                    <a:srgbClr val="000000"/>
                  </a:outerShdw>
                </a:effectLst>
                <a:latin typeface="Agency FB" pitchFamily="34" charset="0"/>
              </a:rPr>
              <a:t>FAS</a:t>
            </a:r>
          </a:p>
          <a:p>
            <a:pPr algn="ctr">
              <a:buNone/>
            </a:pPr>
            <a:endParaRPr lang="en-US" sz="1050" b="1" dirty="0" smtClean="0">
              <a:ln w="1905">
                <a:solidFill>
                  <a:schemeClr val="tx1"/>
                </a:solidFill>
              </a:ln>
              <a:effectLst>
                <a:innerShdw blurRad="69850" dist="43180" dir="5400000">
                  <a:srgbClr val="000000">
                    <a:alpha val="65000"/>
                  </a:srgbClr>
                </a:innerShdw>
              </a:effectLst>
            </a:endParaRPr>
          </a:p>
          <a:p>
            <a:pPr algn="ctr">
              <a:buNone/>
            </a:pPr>
            <a:r>
              <a:rPr lang="en-US" sz="2800" dirty="0" smtClean="0">
                <a:ln w="0"/>
                <a:effectLst>
                  <a:outerShdw blurRad="38100" dist="19050" dir="2700000" algn="tl" rotWithShape="0">
                    <a:schemeClr val="dk1">
                      <a:alpha val="40000"/>
                    </a:schemeClr>
                  </a:outerShdw>
                </a:effectLst>
              </a:rPr>
              <a:t>DEAN, SCHOOL OF POSTGRADUATE STUDIES</a:t>
            </a:r>
          </a:p>
          <a:p>
            <a:pPr algn="ctr">
              <a:buNone/>
            </a:pPr>
            <a:r>
              <a:rPr lang="en-US" sz="3600" b="1" dirty="0" smtClean="0">
                <a:ln w="17780" cmpd="sng">
                  <a:solidFill>
                    <a:schemeClr val="tx1"/>
                  </a:solidFill>
                  <a:prstDash val="solid"/>
                  <a:miter lim="800000"/>
                </a:ln>
                <a:effectLst>
                  <a:outerShdw blurRad="50800" algn="tl" rotWithShape="0">
                    <a:srgbClr val="000000"/>
                  </a:outerShdw>
                </a:effectLst>
                <a:latin typeface="Agency FB" pitchFamily="34" charset="0"/>
              </a:rPr>
              <a:t>UNIVERSITY OF NIGERIA, NSUKKA</a:t>
            </a:r>
            <a:endParaRPr lang="en-US" sz="3600" b="1" dirty="0">
              <a:ln w="17780" cmpd="sng">
                <a:solidFill>
                  <a:schemeClr val="tx1"/>
                </a:solidFill>
                <a:prstDash val="solid"/>
                <a:miter lim="800000"/>
              </a:ln>
              <a:effectLst>
                <a:innerShdw blurRad="69850" dist="43180" dir="5400000">
                  <a:srgbClr val="000000">
                    <a:alpha val="65000"/>
                  </a:srgbClr>
                </a:innerShdw>
              </a:effectLst>
              <a:latin typeface="Agency FB" pitchFamily="34" charset="0"/>
            </a:endParaRPr>
          </a:p>
        </p:txBody>
      </p:sp>
      <p:sp>
        <p:nvSpPr>
          <p:cNvPr id="3" name="Slide Number Placeholder 2"/>
          <p:cNvSpPr>
            <a:spLocks noGrp="1"/>
          </p:cNvSpPr>
          <p:nvPr>
            <p:ph type="sldNum" sz="quarter" idx="12"/>
          </p:nvPr>
        </p:nvSpPr>
        <p:spPr/>
        <p:txBody>
          <a:bodyPr/>
          <a:lstStyle/>
          <a:p>
            <a:fld id="{93581D29-5308-48FA-BD58-290BBCDDC888}" type="slidenum">
              <a:rPr lang="en-US" smtClean="0"/>
              <a:pPr/>
              <a:t>1</a:t>
            </a:fld>
            <a:endParaRPr lang="en-US"/>
          </a:p>
        </p:txBody>
      </p:sp>
    </p:spTree>
    <p:extLst>
      <p:ext uri="{BB962C8B-B14F-4D97-AF65-F5344CB8AC3E}">
        <p14:creationId xmlns="" xmlns:p14="http://schemas.microsoft.com/office/powerpoint/2010/main" val="15802090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268760"/>
            <a:ext cx="8568952" cy="5256584"/>
          </a:xfrm>
        </p:spPr>
        <p:txBody>
          <a:bodyPr>
            <a:normAutofit fontScale="85000" lnSpcReduction="20000"/>
          </a:bodyPr>
          <a:lstStyle/>
          <a:p>
            <a:pPr algn="just"/>
            <a:r>
              <a:rPr lang="en-CA" sz="3800" dirty="0">
                <a:latin typeface="Agency FB" panose="020B0503020202020204" pitchFamily="34" charset="0"/>
              </a:rPr>
              <a:t>This is defined as the process of defining and fulfilling a set of quality standards consistently and continuously, with a goal of satisfying all customers, producers and the other stakeholders (</a:t>
            </a:r>
            <a:r>
              <a:rPr lang="en-CA" sz="3800" dirty="0" err="1">
                <a:latin typeface="Agency FB" panose="020B0503020202020204" pitchFamily="34" charset="0"/>
              </a:rPr>
              <a:t>Tian</a:t>
            </a:r>
            <a:r>
              <a:rPr lang="en-CA" sz="3800" dirty="0">
                <a:latin typeface="Agency FB" panose="020B0503020202020204" pitchFamily="34" charset="0"/>
              </a:rPr>
              <a:t> &amp; Amin, 2007). </a:t>
            </a:r>
          </a:p>
          <a:p>
            <a:pPr algn="just"/>
            <a:r>
              <a:rPr lang="en-CA" sz="3800" dirty="0">
                <a:latin typeface="Agency FB" panose="020B0503020202020204" pitchFamily="34" charset="0"/>
              </a:rPr>
              <a:t>It is also defined as the systematic monitoring and evaluation of the various aspects of systems, projects or programmes in order to maximise the probability of standard being achieved for specified performance (</a:t>
            </a:r>
            <a:r>
              <a:rPr lang="en-CA" sz="3800" dirty="0" err="1">
                <a:latin typeface="Agency FB" panose="020B0503020202020204" pitchFamily="34" charset="0"/>
              </a:rPr>
              <a:t>CommonWealth</a:t>
            </a:r>
            <a:r>
              <a:rPr lang="en-CA" sz="3800" dirty="0">
                <a:latin typeface="Agency FB" panose="020B0503020202020204" pitchFamily="34" charset="0"/>
              </a:rPr>
              <a:t> of learning, 2012) .</a:t>
            </a:r>
          </a:p>
          <a:p>
            <a:pPr algn="just"/>
            <a:r>
              <a:rPr lang="en-CA" sz="3800" dirty="0">
                <a:latin typeface="Agency FB" panose="020B0503020202020204" pitchFamily="34" charset="0"/>
              </a:rPr>
              <a:t>Quality Assurance has also been opined to mean the creation and operation of standards, procedures and management systems which guarantee the quality of a product (</a:t>
            </a:r>
            <a:r>
              <a:rPr lang="en-CA" sz="3800" dirty="0" err="1">
                <a:latin typeface="Agency FB" panose="020B0503020202020204" pitchFamily="34" charset="0"/>
              </a:rPr>
              <a:t>e.g</a:t>
            </a:r>
            <a:r>
              <a:rPr lang="en-CA" sz="3800" dirty="0">
                <a:latin typeface="Agency FB" panose="020B0503020202020204" pitchFamily="34" charset="0"/>
              </a:rPr>
              <a:t> drug) (Olaniyi,2005). </a:t>
            </a:r>
          </a:p>
          <a:p>
            <a:pPr algn="just"/>
            <a:endParaRPr lang="en-CA" dirty="0"/>
          </a:p>
        </p:txBody>
      </p:sp>
      <p:sp>
        <p:nvSpPr>
          <p:cNvPr id="3" name="Title 2"/>
          <p:cNvSpPr>
            <a:spLocks noGrp="1"/>
          </p:cNvSpPr>
          <p:nvPr>
            <p:ph type="title"/>
          </p:nvPr>
        </p:nvSpPr>
        <p:spPr/>
        <p:txBody>
          <a:bodyPr>
            <a:normAutofit/>
          </a:bodyPr>
          <a:lstStyle/>
          <a:p>
            <a:r>
              <a:rPr lang="en-CA" u="sng" dirty="0">
                <a:latin typeface="Agency FB" panose="020B0503020202020204" pitchFamily="34" charset="0"/>
                <a:cs typeface="Arabic Typesetting" panose="03020402040406030203" pitchFamily="66" charset="-78"/>
              </a:rPr>
              <a:t>Quality Assurance</a:t>
            </a:r>
          </a:p>
        </p:txBody>
      </p:sp>
    </p:spTree>
    <p:extLst>
      <p:ext uri="{BB962C8B-B14F-4D97-AF65-F5344CB8AC3E}">
        <p14:creationId xmlns="" xmlns:p14="http://schemas.microsoft.com/office/powerpoint/2010/main" val="3175820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lgn="just">
              <a:buNone/>
            </a:pPr>
            <a:r>
              <a:rPr lang="en-CA" sz="4400" dirty="0" smtClean="0">
                <a:latin typeface="Agency FB" panose="020B0503020202020204" pitchFamily="34" charset="0"/>
              </a:rPr>
              <a:t>It </a:t>
            </a:r>
            <a:r>
              <a:rPr lang="en-CA" sz="4400" dirty="0">
                <a:latin typeface="Agency FB" panose="020B0503020202020204" pitchFamily="34" charset="0"/>
              </a:rPr>
              <a:t>is a system for monitoring the entire education process from the point of acquisition of the educational raw material (newly admitted students) to its conversion into a finished product (graduate) to be made available for national development.</a:t>
            </a:r>
          </a:p>
          <a:p>
            <a:endParaRPr lang="en-CA" dirty="0"/>
          </a:p>
        </p:txBody>
      </p:sp>
      <p:sp>
        <p:nvSpPr>
          <p:cNvPr id="3" name="Title 2"/>
          <p:cNvSpPr>
            <a:spLocks noGrp="1"/>
          </p:cNvSpPr>
          <p:nvPr>
            <p:ph type="title"/>
          </p:nvPr>
        </p:nvSpPr>
        <p:spPr/>
        <p:txBody>
          <a:bodyPr>
            <a:normAutofit/>
          </a:bodyPr>
          <a:lstStyle/>
          <a:p>
            <a:r>
              <a:rPr lang="en-CA" u="sng" dirty="0">
                <a:latin typeface="Agency FB" panose="020B0503020202020204" pitchFamily="34" charset="0"/>
                <a:cs typeface="Arabic Typesetting" panose="03020402040406030203" pitchFamily="66" charset="-78"/>
              </a:rPr>
              <a:t>Quality </a:t>
            </a:r>
            <a:r>
              <a:rPr lang="en-CA" u="sng" dirty="0" smtClean="0">
                <a:latin typeface="Agency FB" panose="020B0503020202020204" pitchFamily="34" charset="0"/>
                <a:cs typeface="Arabic Typesetting" panose="03020402040406030203" pitchFamily="66" charset="-78"/>
              </a:rPr>
              <a:t>Assurance in </a:t>
            </a:r>
            <a:r>
              <a:rPr lang="en-CA" u="sng" dirty="0">
                <a:latin typeface="Agency FB" panose="020B0503020202020204" pitchFamily="34" charset="0"/>
                <a:cs typeface="Arabic Typesetting" panose="03020402040406030203" pitchFamily="66" charset="-78"/>
              </a:rPr>
              <a:t>Education</a:t>
            </a:r>
          </a:p>
        </p:txBody>
      </p:sp>
    </p:spTree>
    <p:extLst>
      <p:ext uri="{BB962C8B-B14F-4D97-AF65-F5344CB8AC3E}">
        <p14:creationId xmlns="" xmlns:p14="http://schemas.microsoft.com/office/powerpoint/2010/main" val="1537000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268760"/>
            <a:ext cx="8496944" cy="4896544"/>
          </a:xfrm>
        </p:spPr>
        <p:txBody>
          <a:bodyPr>
            <a:normAutofit fontScale="92500" lnSpcReduction="20000"/>
          </a:bodyPr>
          <a:lstStyle/>
          <a:p>
            <a:pPr algn="just"/>
            <a:r>
              <a:rPr lang="en-CA" sz="4400" dirty="0">
                <a:latin typeface="Agency FB" panose="020B0503020202020204" pitchFamily="34" charset="0"/>
              </a:rPr>
              <a:t>Also viewed as a useful method of improvement, modernization and internationalization of higher education through </a:t>
            </a:r>
            <a:r>
              <a:rPr lang="en-CA" sz="4400" dirty="0" smtClean="0">
                <a:latin typeface="Agency FB" panose="020B0503020202020204" pitchFamily="34" charset="0"/>
              </a:rPr>
              <a:t>procedures </a:t>
            </a:r>
            <a:r>
              <a:rPr lang="en-CA" sz="4400" dirty="0">
                <a:latin typeface="Agency FB" panose="020B0503020202020204" pitchFamily="34" charset="0"/>
              </a:rPr>
              <a:t>designed to assure and improve the quality of provision as it ensures the quality of academic (teaching-learning process &amp; curriculum) and structural (building &amp; physical facilities) </a:t>
            </a:r>
            <a:r>
              <a:rPr lang="en-CA" sz="4400" dirty="0" smtClean="0">
                <a:latin typeface="Agency FB" panose="020B0503020202020204" pitchFamily="34" charset="0"/>
              </a:rPr>
              <a:t>provisions </a:t>
            </a:r>
            <a:r>
              <a:rPr lang="en-CA" sz="4400" dirty="0">
                <a:latin typeface="Agency FB" panose="020B0503020202020204" pitchFamily="34" charset="0"/>
              </a:rPr>
              <a:t>of courses and allow for an objective review of their quality ( </a:t>
            </a:r>
            <a:r>
              <a:rPr lang="en-CA" sz="4400" dirty="0" err="1">
                <a:latin typeface="Agency FB" panose="020B0503020202020204" pitchFamily="34" charset="0"/>
              </a:rPr>
              <a:t>Mackoww</a:t>
            </a:r>
            <a:r>
              <a:rPr lang="en-CA" sz="4400" dirty="0">
                <a:latin typeface="Agency FB" panose="020B0503020202020204" pitchFamily="34" charset="0"/>
              </a:rPr>
              <a:t> and </a:t>
            </a:r>
            <a:r>
              <a:rPr lang="en-CA" sz="4400" dirty="0" err="1">
                <a:latin typeface="Agency FB" panose="020B0503020202020204" pitchFamily="34" charset="0"/>
              </a:rPr>
              <a:t>Witkoski</a:t>
            </a:r>
            <a:r>
              <a:rPr lang="en-CA" sz="4400" dirty="0">
                <a:latin typeface="Agency FB" panose="020B0503020202020204" pitchFamily="34" charset="0"/>
              </a:rPr>
              <a:t>; 2005). </a:t>
            </a:r>
          </a:p>
          <a:p>
            <a:pPr algn="just"/>
            <a:endParaRPr lang="en-CA" dirty="0"/>
          </a:p>
        </p:txBody>
      </p:sp>
      <p:sp>
        <p:nvSpPr>
          <p:cNvPr id="3" name="Title 2"/>
          <p:cNvSpPr>
            <a:spLocks noGrp="1"/>
          </p:cNvSpPr>
          <p:nvPr>
            <p:ph type="title"/>
          </p:nvPr>
        </p:nvSpPr>
        <p:spPr/>
        <p:txBody>
          <a:bodyPr>
            <a:normAutofit/>
          </a:bodyPr>
          <a:lstStyle/>
          <a:p>
            <a:r>
              <a:rPr lang="en-CA" u="sng" dirty="0">
                <a:latin typeface="Agency FB" panose="020B0503020202020204" pitchFamily="34" charset="0"/>
                <a:cs typeface="Arabic Typesetting" panose="03020402040406030203" pitchFamily="66" charset="-78"/>
              </a:rPr>
              <a:t>Quality </a:t>
            </a:r>
            <a:r>
              <a:rPr lang="en-CA" u="sng" dirty="0" smtClean="0">
                <a:latin typeface="Agency FB" panose="020B0503020202020204" pitchFamily="34" charset="0"/>
                <a:cs typeface="Arabic Typesetting" panose="03020402040406030203" pitchFamily="66" charset="-78"/>
              </a:rPr>
              <a:t>Assurance in Education </a:t>
            </a:r>
            <a:endParaRPr lang="en-CA" u="sng" dirty="0">
              <a:latin typeface="Agency FB" panose="020B0503020202020204" pitchFamily="34" charset="0"/>
              <a:cs typeface="Arabic Typesetting" panose="03020402040406030203" pitchFamily="66" charset="-78"/>
            </a:endParaRPr>
          </a:p>
        </p:txBody>
      </p:sp>
    </p:spTree>
    <p:extLst>
      <p:ext uri="{BB962C8B-B14F-4D97-AF65-F5344CB8AC3E}">
        <p14:creationId xmlns="" xmlns:p14="http://schemas.microsoft.com/office/powerpoint/2010/main" val="3504468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b="1" dirty="0" smtClean="0">
                <a:latin typeface="Agency FB" panose="020B0503020202020204" pitchFamily="34" charset="0"/>
              </a:rPr>
              <a:t>Quality Assurance can be: </a:t>
            </a:r>
            <a:endParaRPr lang="en-CA" b="1" dirty="0">
              <a:latin typeface="Agency FB" panose="020B0503020202020204" pitchFamily="34" charset="0"/>
            </a:endParaRPr>
          </a:p>
          <a:p>
            <a:endParaRPr lang="en-US" b="1" dirty="0" smtClean="0">
              <a:latin typeface="Agency FB" panose="020B0503020202020204" pitchFamily="34" charset="0"/>
            </a:endParaRPr>
          </a:p>
          <a:p>
            <a:r>
              <a:rPr lang="en-US" b="1" dirty="0" smtClean="0">
                <a:latin typeface="Agency FB" panose="020B0503020202020204" pitchFamily="34" charset="0"/>
              </a:rPr>
              <a:t>Internal Quality Assurance</a:t>
            </a:r>
          </a:p>
          <a:p>
            <a:endParaRPr lang="en-US" b="1" dirty="0">
              <a:latin typeface="Agency FB" panose="020B0503020202020204" pitchFamily="34" charset="0"/>
            </a:endParaRPr>
          </a:p>
          <a:p>
            <a:r>
              <a:rPr lang="en-US" b="1" dirty="0" smtClean="0">
                <a:latin typeface="Agency FB" panose="020B0503020202020204" pitchFamily="34" charset="0"/>
              </a:rPr>
              <a:t>External  Quality Assurance</a:t>
            </a:r>
            <a:endParaRPr lang="en-CA" b="1" dirty="0">
              <a:latin typeface="Agency FB" panose="020B0503020202020204" pitchFamily="34" charset="0"/>
            </a:endParaRPr>
          </a:p>
        </p:txBody>
      </p:sp>
      <p:sp>
        <p:nvSpPr>
          <p:cNvPr id="3" name="Title 2"/>
          <p:cNvSpPr>
            <a:spLocks noGrp="1"/>
          </p:cNvSpPr>
          <p:nvPr>
            <p:ph type="title"/>
          </p:nvPr>
        </p:nvSpPr>
        <p:spPr/>
        <p:txBody>
          <a:bodyPr>
            <a:normAutofit/>
          </a:bodyPr>
          <a:lstStyle/>
          <a:p>
            <a:r>
              <a:rPr lang="en-US" u="sng" dirty="0">
                <a:latin typeface="Agency FB" panose="020B0503020202020204" pitchFamily="34" charset="0"/>
                <a:cs typeface="Arabic Typesetting" panose="03020402040406030203" pitchFamily="66" charset="-78"/>
              </a:rPr>
              <a:t>Quality Assurance</a:t>
            </a:r>
            <a:endParaRPr lang="en-CA" u="sng" dirty="0">
              <a:latin typeface="Agency FB" panose="020B0503020202020204" pitchFamily="34" charset="0"/>
              <a:cs typeface="Arabic Typesetting" panose="03020402040406030203" pitchFamily="66" charset="-78"/>
            </a:endParaRPr>
          </a:p>
        </p:txBody>
      </p:sp>
    </p:spTree>
    <p:extLst>
      <p:ext uri="{BB962C8B-B14F-4D97-AF65-F5344CB8AC3E}">
        <p14:creationId xmlns="" xmlns:p14="http://schemas.microsoft.com/office/powerpoint/2010/main" val="575452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68760"/>
            <a:ext cx="8229600" cy="5400600"/>
          </a:xfrm>
        </p:spPr>
        <p:txBody>
          <a:bodyPr>
            <a:normAutofit fontScale="70000" lnSpcReduction="20000"/>
          </a:bodyPr>
          <a:lstStyle/>
          <a:p>
            <a:pPr algn="just"/>
            <a:r>
              <a:rPr lang="en-CA" sz="5100" dirty="0">
                <a:latin typeface="Agency FB" panose="020B0503020202020204" pitchFamily="34" charset="0"/>
              </a:rPr>
              <a:t>Is a self-regulatory and intra-institutional mechanism set up by various institutions themselves for the purpose of ensuring that their programmes are of desired quality. </a:t>
            </a:r>
          </a:p>
          <a:p>
            <a:pPr algn="just"/>
            <a:endParaRPr lang="en-CA" sz="5100" dirty="0">
              <a:latin typeface="Agency FB" panose="020B0503020202020204" pitchFamily="34" charset="0"/>
            </a:endParaRPr>
          </a:p>
          <a:p>
            <a:pPr algn="just"/>
            <a:r>
              <a:rPr lang="en-CA" sz="5100" dirty="0">
                <a:latin typeface="Agency FB" panose="020B0503020202020204" pitchFamily="34" charset="0"/>
              </a:rPr>
              <a:t>Such mechanisms are course unit system with its structured lecture hours, committee examination system, research seminars, external moderation of questions and external examination, student supervision and university senate moderations of programmes and results, among others. </a:t>
            </a:r>
          </a:p>
          <a:p>
            <a:endParaRPr lang="en-CA" dirty="0"/>
          </a:p>
        </p:txBody>
      </p:sp>
      <p:sp>
        <p:nvSpPr>
          <p:cNvPr id="3" name="Title 2"/>
          <p:cNvSpPr>
            <a:spLocks noGrp="1"/>
          </p:cNvSpPr>
          <p:nvPr>
            <p:ph type="title"/>
          </p:nvPr>
        </p:nvSpPr>
        <p:spPr/>
        <p:txBody>
          <a:bodyPr>
            <a:normAutofit/>
          </a:bodyPr>
          <a:lstStyle/>
          <a:p>
            <a:r>
              <a:rPr lang="en-CA" u="sng" dirty="0">
                <a:latin typeface="Agency FB" panose="020B0503020202020204" pitchFamily="34" charset="0"/>
                <a:cs typeface="Arabic Typesetting" panose="03020402040406030203" pitchFamily="66" charset="-78"/>
              </a:rPr>
              <a:t>Internal </a:t>
            </a:r>
            <a:r>
              <a:rPr lang="en-CA" u="sng" dirty="0" smtClean="0">
                <a:latin typeface="Agency FB" panose="020B0503020202020204" pitchFamily="34" charset="0"/>
                <a:cs typeface="Arabic Typesetting" panose="03020402040406030203" pitchFamily="66" charset="-78"/>
              </a:rPr>
              <a:t>Quality Assurance </a:t>
            </a:r>
            <a:endParaRPr lang="en-CA" u="sng" dirty="0">
              <a:latin typeface="Agency FB" panose="020B0503020202020204" pitchFamily="34" charset="0"/>
              <a:cs typeface="Arabic Typesetting" panose="03020402040406030203" pitchFamily="66" charset="-78"/>
            </a:endParaRPr>
          </a:p>
        </p:txBody>
      </p:sp>
    </p:spTree>
    <p:extLst>
      <p:ext uri="{BB962C8B-B14F-4D97-AF65-F5344CB8AC3E}">
        <p14:creationId xmlns="" xmlns:p14="http://schemas.microsoft.com/office/powerpoint/2010/main" val="2523714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68760"/>
            <a:ext cx="8229600" cy="5256584"/>
          </a:xfrm>
        </p:spPr>
        <p:txBody>
          <a:bodyPr>
            <a:noAutofit/>
          </a:bodyPr>
          <a:lstStyle/>
          <a:p>
            <a:pPr algn="just"/>
            <a:r>
              <a:rPr lang="en-CA" sz="2800" dirty="0">
                <a:latin typeface="Agency FB" panose="020B0503020202020204" pitchFamily="34" charset="0"/>
              </a:rPr>
              <a:t>External quality assurance represents all regulatory standards and frameworks set up by national and professional regulatory authorities. Such external assurances are usually periodic.</a:t>
            </a:r>
          </a:p>
          <a:p>
            <a:pPr algn="just"/>
            <a:r>
              <a:rPr lang="en-CA" sz="2800" dirty="0">
                <a:latin typeface="Agency FB" panose="020B0503020202020204" pitchFamily="34" charset="0"/>
              </a:rPr>
              <a:t>In Nigeria, NUC serves this purpose, plus the efforts of professional bodies like Pharmaceutical Council of </a:t>
            </a:r>
            <a:r>
              <a:rPr lang="en-CA" sz="2800" dirty="0" err="1">
                <a:latin typeface="Agency FB" panose="020B0503020202020204" pitchFamily="34" charset="0"/>
              </a:rPr>
              <a:t>Nigeira</a:t>
            </a:r>
            <a:r>
              <a:rPr lang="en-CA" sz="2800" dirty="0">
                <a:latin typeface="Agency FB" panose="020B0503020202020204" pitchFamily="34" charset="0"/>
              </a:rPr>
              <a:t>(PCN), Medical and Dental Council of Nigeria Legal Council of </a:t>
            </a:r>
            <a:r>
              <a:rPr lang="en-CA" sz="2800" dirty="0" err="1">
                <a:latin typeface="Agency FB" panose="020B0503020202020204" pitchFamily="34" charset="0"/>
              </a:rPr>
              <a:t>Nigerial</a:t>
            </a:r>
            <a:r>
              <a:rPr lang="en-CA" sz="2800" dirty="0">
                <a:latin typeface="Agency FB" panose="020B0503020202020204" pitchFamily="34" charset="0"/>
              </a:rPr>
              <a:t> etc. </a:t>
            </a:r>
          </a:p>
          <a:p>
            <a:pPr algn="just"/>
            <a:r>
              <a:rPr lang="en-CA" sz="2800" dirty="0">
                <a:latin typeface="Agency FB" panose="020B0503020202020204" pitchFamily="34" charset="0"/>
              </a:rPr>
              <a:t> The post-graduate courses (PGC 601- Research methodology and application of ICT in Research; and PGC 701-Synopsis and Grant writing) for which this workshop is organised to serve as the practical/interactive aspect, are part of the newly introduced benchmark for PG curriculum in Nigerian Universities). </a:t>
            </a:r>
          </a:p>
        </p:txBody>
      </p:sp>
      <p:sp>
        <p:nvSpPr>
          <p:cNvPr id="3" name="Title 2"/>
          <p:cNvSpPr>
            <a:spLocks noGrp="1"/>
          </p:cNvSpPr>
          <p:nvPr>
            <p:ph type="title"/>
          </p:nvPr>
        </p:nvSpPr>
        <p:spPr/>
        <p:txBody>
          <a:bodyPr>
            <a:normAutofit/>
          </a:bodyPr>
          <a:lstStyle/>
          <a:p>
            <a:r>
              <a:rPr lang="en-CA" u="sng" dirty="0">
                <a:latin typeface="Agency FB" panose="020B0503020202020204" pitchFamily="34" charset="0"/>
                <a:cs typeface="Arabic Typesetting" panose="03020402040406030203" pitchFamily="66" charset="-78"/>
              </a:rPr>
              <a:t>External </a:t>
            </a:r>
            <a:r>
              <a:rPr lang="en-CA" u="sng" dirty="0" smtClean="0">
                <a:latin typeface="Agency FB" panose="020B0503020202020204" pitchFamily="34" charset="0"/>
                <a:cs typeface="Arabic Typesetting" panose="03020402040406030203" pitchFamily="66" charset="-78"/>
              </a:rPr>
              <a:t>Quality Assurance</a:t>
            </a:r>
            <a:endParaRPr lang="en-CA" u="sng" dirty="0">
              <a:latin typeface="Agency FB" panose="020B0503020202020204" pitchFamily="34" charset="0"/>
              <a:cs typeface="Arabic Typesetting" panose="03020402040406030203" pitchFamily="66" charset="-78"/>
            </a:endParaRPr>
          </a:p>
        </p:txBody>
      </p:sp>
    </p:spTree>
    <p:extLst>
      <p:ext uri="{BB962C8B-B14F-4D97-AF65-F5344CB8AC3E}">
        <p14:creationId xmlns="" xmlns:p14="http://schemas.microsoft.com/office/powerpoint/2010/main" val="16399447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620688"/>
            <a:ext cx="8363272" cy="5805264"/>
          </a:xfrm>
        </p:spPr>
        <p:txBody>
          <a:bodyPr>
            <a:normAutofit fontScale="70000" lnSpcReduction="20000"/>
          </a:bodyPr>
          <a:lstStyle/>
          <a:p>
            <a:pPr algn="just"/>
            <a:r>
              <a:rPr lang="en-CA" sz="4600" dirty="0">
                <a:latin typeface="Agency FB" panose="020B0503020202020204" pitchFamily="34" charset="0"/>
              </a:rPr>
              <a:t>Their introduction is the outcome of continuous efforts to ensure that knowledge and skills acquired by our post-graduate students are constantly improved to measure up with the constantly changing </a:t>
            </a:r>
            <a:r>
              <a:rPr lang="en-CA" sz="4600" dirty="0" smtClean="0">
                <a:latin typeface="Agency FB" panose="020B0503020202020204" pitchFamily="34" charset="0"/>
              </a:rPr>
              <a:t>world’s </a:t>
            </a:r>
            <a:r>
              <a:rPr lang="en-CA" sz="4600" dirty="0">
                <a:latin typeface="Agency FB" panose="020B0503020202020204" pitchFamily="34" charset="0"/>
              </a:rPr>
              <a:t>multidisciplinary perception of modern education, knowledge and by consequence, competency. </a:t>
            </a:r>
          </a:p>
          <a:p>
            <a:pPr algn="just"/>
            <a:endParaRPr lang="en-CA" sz="4600" dirty="0">
              <a:latin typeface="Agency FB" panose="020B0503020202020204" pitchFamily="34" charset="0"/>
            </a:endParaRPr>
          </a:p>
          <a:p>
            <a:pPr algn="just"/>
            <a:r>
              <a:rPr lang="en-CA" sz="4600" dirty="0">
                <a:latin typeface="Agency FB" panose="020B0503020202020204" pitchFamily="34" charset="0"/>
              </a:rPr>
              <a:t>These courses and seminars are designed to improve your versatility, impart new skills and broaden your knowledge base beyond your immediate discipline, thereby produce a multidisciplinary personality that will smoothly fit into our ever- changing inter-connected world and that can easily and efficiently deliver his professional services with desired outcomes.</a:t>
            </a:r>
          </a:p>
          <a:p>
            <a:endParaRPr lang="en-CA" dirty="0"/>
          </a:p>
        </p:txBody>
      </p:sp>
      <p:sp>
        <p:nvSpPr>
          <p:cNvPr id="3" name="Title 2"/>
          <p:cNvSpPr>
            <a:spLocks noGrp="1"/>
          </p:cNvSpPr>
          <p:nvPr>
            <p:ph type="title"/>
          </p:nvPr>
        </p:nvSpPr>
        <p:spPr>
          <a:xfrm>
            <a:off x="457200" y="44624"/>
            <a:ext cx="8229600" cy="634082"/>
          </a:xfrm>
        </p:spPr>
        <p:txBody>
          <a:bodyPr>
            <a:normAutofit fontScale="90000"/>
          </a:bodyPr>
          <a:lstStyle/>
          <a:p>
            <a:r>
              <a:rPr lang="en-US" dirty="0" smtClean="0"/>
              <a:t>…</a:t>
            </a:r>
            <a:endParaRPr lang="en-CA" dirty="0"/>
          </a:p>
        </p:txBody>
      </p:sp>
    </p:spTree>
    <p:extLst>
      <p:ext uri="{BB962C8B-B14F-4D97-AF65-F5344CB8AC3E}">
        <p14:creationId xmlns="" xmlns:p14="http://schemas.microsoft.com/office/powerpoint/2010/main" val="1111664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17638"/>
            <a:ext cx="8229600" cy="4827992"/>
          </a:xfrm>
        </p:spPr>
        <p:txBody>
          <a:bodyPr>
            <a:normAutofit/>
          </a:bodyPr>
          <a:lstStyle/>
          <a:p>
            <a:pPr algn="just">
              <a:lnSpc>
                <a:spcPct val="120000"/>
              </a:lnSpc>
            </a:pPr>
            <a:r>
              <a:rPr lang="en-CA" sz="3600" dirty="0" smtClean="0">
                <a:latin typeface="Agency FB" panose="020B0503020202020204" pitchFamily="34" charset="0"/>
              </a:rPr>
              <a:t>New </a:t>
            </a:r>
            <a:r>
              <a:rPr lang="en-CA" sz="3600" dirty="0">
                <a:latin typeface="Agency FB" panose="020B0503020202020204" pitchFamily="34" charset="0"/>
              </a:rPr>
              <a:t>global competency frameworks have been developed and are currently been applied for building the capacity of individual and community of individuals. </a:t>
            </a:r>
            <a:endParaRPr lang="en-CA" sz="3600" dirty="0" smtClean="0">
              <a:latin typeface="Agency FB" panose="020B0503020202020204" pitchFamily="34" charset="0"/>
            </a:endParaRPr>
          </a:p>
          <a:p>
            <a:pPr marL="109728" indent="0" algn="just">
              <a:lnSpc>
                <a:spcPct val="120000"/>
              </a:lnSpc>
              <a:buNone/>
            </a:pPr>
            <a:endParaRPr lang="en-CA" sz="900" dirty="0">
              <a:latin typeface="Agency FB" panose="020B0503020202020204" pitchFamily="34" charset="0"/>
            </a:endParaRPr>
          </a:p>
          <a:p>
            <a:pPr algn="just"/>
            <a:r>
              <a:rPr lang="en-US" sz="3600" dirty="0">
                <a:latin typeface="Agency FB" panose="020B0503020202020204" pitchFamily="34" charset="0"/>
              </a:rPr>
              <a:t>In the dynamic and changing world we find ourselves, no individual, system or institution can stand up at anytime and declare that it has arrived</a:t>
            </a:r>
            <a:endParaRPr lang="en-CA" sz="3600" dirty="0">
              <a:latin typeface="Agency FB" panose="020B0503020202020204" pitchFamily="34" charset="0"/>
            </a:endParaRPr>
          </a:p>
          <a:p>
            <a:endParaRPr lang="en-CA" dirty="0"/>
          </a:p>
          <a:p>
            <a:pPr algn="just">
              <a:lnSpc>
                <a:spcPct val="120000"/>
              </a:lnSpc>
            </a:pPr>
            <a:endParaRPr lang="en-CA" b="1" dirty="0" smtClean="0">
              <a:latin typeface="Calibri" panose="020F0502020204030204" pitchFamily="34" charset="0"/>
              <a:cs typeface="Times New Roman" panose="02020603050405020304" pitchFamily="18" charset="0"/>
            </a:endParaRPr>
          </a:p>
          <a:p>
            <a:pPr algn="just">
              <a:lnSpc>
                <a:spcPct val="120000"/>
              </a:lnSpc>
            </a:pPr>
            <a:endParaRPr lang="en-CA" b="1" dirty="0" smtClean="0">
              <a:latin typeface="Calibri" panose="020F0502020204030204" pitchFamily="34" charset="0"/>
              <a:cs typeface="Times New Roman" panose="02020603050405020304" pitchFamily="18" charset="0"/>
            </a:endParaRPr>
          </a:p>
          <a:p>
            <a:pPr algn="just">
              <a:lnSpc>
                <a:spcPct val="120000"/>
              </a:lnSpc>
            </a:pPr>
            <a:endParaRPr lang="en-US" b="1" dirty="0" smtClean="0">
              <a:latin typeface="Calibri" panose="020F0502020204030204" pitchFamily="34" charset="0"/>
              <a:cs typeface="Times New Roman" panose="02020603050405020304" pitchFamily="18" charset="0"/>
            </a:endParaRPr>
          </a:p>
        </p:txBody>
      </p:sp>
      <p:sp>
        <p:nvSpPr>
          <p:cNvPr id="3" name="Title 2"/>
          <p:cNvSpPr>
            <a:spLocks noGrp="1"/>
          </p:cNvSpPr>
          <p:nvPr>
            <p:ph type="title"/>
          </p:nvPr>
        </p:nvSpPr>
        <p:spPr/>
        <p:txBody>
          <a:bodyPr>
            <a:normAutofit/>
          </a:bodyPr>
          <a:lstStyle/>
          <a:p>
            <a:r>
              <a:rPr lang="en-US" u="sng" dirty="0">
                <a:latin typeface="Agency FB" panose="020B0503020202020204" pitchFamily="34" charset="0"/>
                <a:cs typeface="Arabic Typesetting" panose="03020402040406030203" pitchFamily="66" charset="-78"/>
              </a:rPr>
              <a:t>Global Competency </a:t>
            </a:r>
            <a:r>
              <a:rPr lang="en-US" u="sng" dirty="0" smtClean="0">
                <a:latin typeface="Agency FB" panose="020B0503020202020204" pitchFamily="34" charset="0"/>
                <a:cs typeface="Arabic Typesetting" panose="03020402040406030203" pitchFamily="66" charset="-78"/>
              </a:rPr>
              <a:t>Framework</a:t>
            </a:r>
            <a:endParaRPr lang="en-CA" u="sng" dirty="0">
              <a:latin typeface="Agency FB" panose="020B0503020202020204" pitchFamily="34" charset="0"/>
              <a:cs typeface="Arabic Typesetting" panose="03020402040406030203" pitchFamily="66" charset="-78"/>
            </a:endParaRPr>
          </a:p>
        </p:txBody>
      </p:sp>
    </p:spTree>
    <p:extLst>
      <p:ext uri="{BB962C8B-B14F-4D97-AF65-F5344CB8AC3E}">
        <p14:creationId xmlns="" xmlns:p14="http://schemas.microsoft.com/office/powerpoint/2010/main" val="7304685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96752"/>
            <a:ext cx="8229600" cy="4810539"/>
          </a:xfrm>
        </p:spPr>
        <p:txBody>
          <a:bodyPr>
            <a:normAutofit fontScale="92500"/>
          </a:bodyPr>
          <a:lstStyle/>
          <a:p>
            <a:pPr algn="just"/>
            <a:r>
              <a:rPr lang="en-US" sz="3600" dirty="0" smtClean="0">
                <a:latin typeface="Agency FB" panose="020B0503020202020204" pitchFamily="34" charset="0"/>
              </a:rPr>
              <a:t>Against </a:t>
            </a:r>
            <a:r>
              <a:rPr lang="en-US" sz="3600" dirty="0">
                <a:latin typeface="Agency FB" panose="020B0503020202020204" pitchFamily="34" charset="0"/>
              </a:rPr>
              <a:t>this </a:t>
            </a:r>
            <a:r>
              <a:rPr lang="en-US" sz="3600" dirty="0" smtClean="0">
                <a:latin typeface="Agency FB" panose="020B0503020202020204" pitchFamily="34" charset="0"/>
              </a:rPr>
              <a:t>backdrop, </a:t>
            </a:r>
            <a:r>
              <a:rPr lang="en-US" sz="3600" dirty="0">
                <a:latin typeface="Agency FB" panose="020B0503020202020204" pitchFamily="34" charset="0"/>
              </a:rPr>
              <a:t>it becomes imperative that capacity of individuals, infrastructure and institution will continue to be improved on to meet with emerging standards and </a:t>
            </a:r>
            <a:r>
              <a:rPr lang="en-US" sz="3600" dirty="0" smtClean="0">
                <a:latin typeface="Agency FB" panose="020B0503020202020204" pitchFamily="34" charset="0"/>
              </a:rPr>
              <a:t>cutting-edge </a:t>
            </a:r>
            <a:r>
              <a:rPr lang="en-US" sz="3600" dirty="0">
                <a:latin typeface="Agency FB" panose="020B0503020202020204" pitchFamily="34" charset="0"/>
              </a:rPr>
              <a:t>concepts of competency as it relates to education, training, knowledge and skills. </a:t>
            </a:r>
            <a:endParaRPr lang="en-US" sz="3600" dirty="0" smtClean="0">
              <a:latin typeface="Agency FB" panose="020B0503020202020204" pitchFamily="34" charset="0"/>
            </a:endParaRPr>
          </a:p>
          <a:p>
            <a:pPr algn="just"/>
            <a:endParaRPr lang="en-US" sz="1900" dirty="0">
              <a:latin typeface="Agency FB" panose="020B0503020202020204" pitchFamily="34" charset="0"/>
            </a:endParaRPr>
          </a:p>
          <a:p>
            <a:pPr algn="just"/>
            <a:r>
              <a:rPr lang="en-US" sz="3600" dirty="0">
                <a:latin typeface="Agency FB" panose="020B0503020202020204" pitchFamily="34" charset="0"/>
              </a:rPr>
              <a:t>The impact of adequate capacity on quality of service delivery and corresponding outcomes cannot be </a:t>
            </a:r>
            <a:r>
              <a:rPr lang="en-US" sz="3600" dirty="0" smtClean="0">
                <a:latin typeface="Agency FB" panose="020B0503020202020204" pitchFamily="34" charset="0"/>
              </a:rPr>
              <a:t>underscored.</a:t>
            </a:r>
            <a:endParaRPr lang="en-CA" sz="3600" dirty="0">
              <a:latin typeface="Agency FB" panose="020B0503020202020204" pitchFamily="34" charset="0"/>
            </a:endParaRPr>
          </a:p>
        </p:txBody>
      </p:sp>
      <p:sp>
        <p:nvSpPr>
          <p:cNvPr id="3" name="Title 2"/>
          <p:cNvSpPr>
            <a:spLocks noGrp="1"/>
          </p:cNvSpPr>
          <p:nvPr>
            <p:ph type="title"/>
          </p:nvPr>
        </p:nvSpPr>
        <p:spPr/>
        <p:txBody>
          <a:bodyPr/>
          <a:lstStyle/>
          <a:p>
            <a:r>
              <a:rPr lang="en-US" dirty="0" smtClean="0"/>
              <a:t>…</a:t>
            </a:r>
            <a:endParaRPr lang="en-CA" dirty="0"/>
          </a:p>
        </p:txBody>
      </p:sp>
    </p:spTree>
    <p:extLst>
      <p:ext uri="{BB962C8B-B14F-4D97-AF65-F5344CB8AC3E}">
        <p14:creationId xmlns="" xmlns:p14="http://schemas.microsoft.com/office/powerpoint/2010/main" val="40828035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b="1" dirty="0" smtClean="0">
              <a:latin typeface="Calibri" panose="020F0502020204030204" pitchFamily="34" charset="0"/>
              <a:cs typeface="Times New Roman" panose="02020603050405020304" pitchFamily="18" charset="0"/>
            </a:endParaRPr>
          </a:p>
          <a:p>
            <a:pPr marL="109728" indent="0" algn="just">
              <a:lnSpc>
                <a:spcPct val="150000"/>
              </a:lnSpc>
              <a:buNone/>
            </a:pPr>
            <a:r>
              <a:rPr lang="en-US" sz="2800" b="1" dirty="0" smtClean="0">
                <a:latin typeface="Agency FB" panose="020B0503020202020204" pitchFamily="34" charset="0"/>
                <a:cs typeface="Times New Roman" panose="02020603050405020304" pitchFamily="18" charset="0"/>
              </a:rPr>
              <a:t>Before you </a:t>
            </a:r>
            <a:r>
              <a:rPr lang="en-US" sz="2800" b="1" dirty="0">
                <a:latin typeface="Agency FB" panose="020B0503020202020204" pitchFamily="34" charset="0"/>
                <a:cs typeface="Times New Roman" panose="02020603050405020304" pitchFamily="18" charset="0"/>
              </a:rPr>
              <a:t>can render effective service in this changing world of the 21th century, you must be globally competent</a:t>
            </a:r>
            <a:r>
              <a:rPr lang="en-CA" sz="2800" b="1" dirty="0">
                <a:latin typeface="Agency FB" panose="020B0503020202020204" pitchFamily="34" charset="0"/>
                <a:cs typeface="Times New Roman" panose="02020603050405020304" pitchFamily="18" charset="0"/>
              </a:rPr>
              <a:t>. </a:t>
            </a:r>
            <a:endParaRPr lang="en-CA" sz="2800" b="1" dirty="0" smtClean="0">
              <a:latin typeface="Agency FB" panose="020B0503020202020204" pitchFamily="34" charset="0"/>
              <a:cs typeface="Times New Roman" panose="02020603050405020304" pitchFamily="18" charset="0"/>
            </a:endParaRPr>
          </a:p>
          <a:p>
            <a:pPr marL="109728" indent="0" algn="just">
              <a:lnSpc>
                <a:spcPct val="150000"/>
              </a:lnSpc>
              <a:buNone/>
            </a:pPr>
            <a:endParaRPr lang="en-US" sz="1600" b="1" dirty="0" smtClean="0">
              <a:latin typeface="Agency FB" panose="020B0503020202020204" pitchFamily="34" charset="0"/>
              <a:cs typeface="Times New Roman" panose="02020603050405020304" pitchFamily="18" charset="0"/>
            </a:endParaRPr>
          </a:p>
          <a:p>
            <a:pPr marL="109728" indent="0" algn="just">
              <a:lnSpc>
                <a:spcPct val="150000"/>
              </a:lnSpc>
              <a:buNone/>
            </a:pPr>
            <a:r>
              <a:rPr lang="en-US" sz="2800" b="1" dirty="0" smtClean="0">
                <a:latin typeface="Agency FB" panose="020B0503020202020204" pitchFamily="34" charset="0"/>
                <a:cs typeface="Times New Roman" panose="02020603050405020304" pitchFamily="18" charset="0"/>
              </a:rPr>
              <a:t>What </a:t>
            </a:r>
            <a:r>
              <a:rPr lang="en-US" sz="2800" b="1" dirty="0">
                <a:latin typeface="Agency FB" panose="020B0503020202020204" pitchFamily="34" charset="0"/>
                <a:cs typeface="Times New Roman" panose="02020603050405020304" pitchFamily="18" charset="0"/>
              </a:rPr>
              <a:t>does this mean? </a:t>
            </a:r>
            <a:endParaRPr lang="en-US" sz="2800" b="1" dirty="0" smtClean="0">
              <a:latin typeface="Agency FB" panose="020B0503020202020204" pitchFamily="34" charset="0"/>
              <a:cs typeface="Times New Roman" panose="02020603050405020304" pitchFamily="18" charset="0"/>
            </a:endParaRPr>
          </a:p>
          <a:p>
            <a:pPr>
              <a:lnSpc>
                <a:spcPct val="150000"/>
              </a:lnSpc>
            </a:pPr>
            <a:endParaRPr lang="en-US" b="1" dirty="0">
              <a:latin typeface="Calibri" panose="020F0502020204030204" pitchFamily="34" charset="0"/>
              <a:cs typeface="Times New Roman" panose="02020603050405020304" pitchFamily="18" charset="0"/>
            </a:endParaRPr>
          </a:p>
        </p:txBody>
      </p:sp>
      <p:sp>
        <p:nvSpPr>
          <p:cNvPr id="3" name="Title 2"/>
          <p:cNvSpPr>
            <a:spLocks noGrp="1"/>
          </p:cNvSpPr>
          <p:nvPr>
            <p:ph type="title"/>
          </p:nvPr>
        </p:nvSpPr>
        <p:spPr/>
        <p:txBody>
          <a:bodyPr>
            <a:normAutofit/>
          </a:bodyPr>
          <a:lstStyle/>
          <a:p>
            <a:r>
              <a:rPr lang="en-US" u="sng" dirty="0">
                <a:latin typeface="Agency FB" panose="020B0503020202020204" pitchFamily="34" charset="0"/>
                <a:cs typeface="Arabic Typesetting" panose="03020402040406030203" pitchFamily="66" charset="-78"/>
              </a:rPr>
              <a:t>Global </a:t>
            </a:r>
            <a:r>
              <a:rPr lang="en-US" u="sng" dirty="0" smtClean="0">
                <a:latin typeface="Agency FB" panose="020B0503020202020204" pitchFamily="34" charset="0"/>
                <a:cs typeface="Arabic Typesetting" panose="03020402040406030203" pitchFamily="66" charset="-78"/>
              </a:rPr>
              <a:t>Competency</a:t>
            </a:r>
            <a:endParaRPr lang="en-CA" u="sng" dirty="0">
              <a:latin typeface="Agency FB" panose="020B0503020202020204" pitchFamily="34" charset="0"/>
              <a:cs typeface="Arabic Typesetting" panose="03020402040406030203" pitchFamily="66" charset="-78"/>
            </a:endParaRPr>
          </a:p>
        </p:txBody>
      </p:sp>
    </p:spTree>
    <p:extLst>
      <p:ext uri="{BB962C8B-B14F-4D97-AF65-F5344CB8AC3E}">
        <p14:creationId xmlns="" xmlns:p14="http://schemas.microsoft.com/office/powerpoint/2010/main" val="2245063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68760"/>
            <a:ext cx="8229600" cy="4525963"/>
          </a:xfrm>
        </p:spPr>
        <p:txBody>
          <a:bodyPr>
            <a:noAutofit/>
          </a:bodyPr>
          <a:lstStyle/>
          <a:p>
            <a:pPr>
              <a:buFont typeface="Wingdings" panose="05000000000000000000" pitchFamily="2" charset="2"/>
              <a:buChar char="q"/>
            </a:pPr>
            <a:r>
              <a:rPr lang="en-US" sz="3200" b="1" dirty="0" smtClean="0">
                <a:latin typeface="Agency FB" panose="020B0503020202020204" pitchFamily="34" charset="0"/>
              </a:rPr>
              <a:t>The Vice-Chancellor, Prof B.C. </a:t>
            </a:r>
            <a:r>
              <a:rPr lang="en-US" sz="3200" b="1" dirty="0" err="1" smtClean="0">
                <a:latin typeface="Agency FB" panose="020B0503020202020204" pitchFamily="34" charset="0"/>
              </a:rPr>
              <a:t>Ozumba</a:t>
            </a:r>
            <a:endParaRPr lang="en-US" sz="3200" b="1" dirty="0" smtClean="0">
              <a:latin typeface="Agency FB" panose="020B0503020202020204" pitchFamily="34" charset="0"/>
            </a:endParaRPr>
          </a:p>
          <a:p>
            <a:pPr>
              <a:buFont typeface="Wingdings" panose="05000000000000000000" pitchFamily="2" charset="2"/>
              <a:buChar char="q"/>
            </a:pPr>
            <a:r>
              <a:rPr lang="en-US" sz="3200" b="1" dirty="0" smtClean="0">
                <a:latin typeface="Agency FB" panose="020B0503020202020204" pitchFamily="34" charset="0"/>
              </a:rPr>
              <a:t>Deputy Vice-Chancellor, Prof J.C. </a:t>
            </a:r>
            <a:r>
              <a:rPr lang="en-US" sz="3200" b="1" dirty="0" err="1" smtClean="0">
                <a:latin typeface="Agency FB" panose="020B0503020202020204" pitchFamily="34" charset="0"/>
              </a:rPr>
              <a:t>Ogbonna</a:t>
            </a:r>
            <a:endParaRPr lang="en-US" sz="3200" b="1" dirty="0" smtClean="0">
              <a:latin typeface="Agency FB" panose="020B0503020202020204" pitchFamily="34" charset="0"/>
            </a:endParaRPr>
          </a:p>
          <a:p>
            <a:pPr>
              <a:buFont typeface="Wingdings" panose="05000000000000000000" pitchFamily="2" charset="2"/>
              <a:buChar char="q"/>
            </a:pPr>
            <a:r>
              <a:rPr lang="en-US" sz="3200" b="1" dirty="0" smtClean="0">
                <a:latin typeface="Agency FB" panose="020B0503020202020204" pitchFamily="34" charset="0"/>
              </a:rPr>
              <a:t>Other Principal Officers here present</a:t>
            </a:r>
          </a:p>
          <a:p>
            <a:pPr>
              <a:buFont typeface="Wingdings" panose="05000000000000000000" pitchFamily="2" charset="2"/>
              <a:buChar char="q"/>
            </a:pPr>
            <a:r>
              <a:rPr lang="en-US" sz="3200" b="1" dirty="0" smtClean="0">
                <a:latin typeface="Agency FB" panose="020B0503020202020204" pitchFamily="34" charset="0"/>
              </a:rPr>
              <a:t>Members of the University Governing Council</a:t>
            </a:r>
          </a:p>
          <a:p>
            <a:pPr>
              <a:buFont typeface="Wingdings" panose="05000000000000000000" pitchFamily="2" charset="2"/>
              <a:buChar char="q"/>
            </a:pPr>
            <a:r>
              <a:rPr lang="en-US" sz="3200" b="1" dirty="0" smtClean="0">
                <a:latin typeface="Agency FB" panose="020B0503020202020204" pitchFamily="34" charset="0"/>
              </a:rPr>
              <a:t>Deans of Faculty</a:t>
            </a:r>
          </a:p>
          <a:p>
            <a:pPr>
              <a:buFont typeface="Wingdings" panose="05000000000000000000" pitchFamily="2" charset="2"/>
              <a:buChar char="q"/>
            </a:pPr>
            <a:r>
              <a:rPr lang="en-US" sz="3200" b="1" dirty="0" smtClean="0">
                <a:latin typeface="Agency FB" panose="020B0503020202020204" pitchFamily="34" charset="0"/>
              </a:rPr>
              <a:t>Heads of </a:t>
            </a:r>
            <a:r>
              <a:rPr lang="en-US" sz="3200" b="1" dirty="0">
                <a:latin typeface="Agency FB" panose="020B0503020202020204" pitchFamily="34" charset="0"/>
              </a:rPr>
              <a:t>v</a:t>
            </a:r>
            <a:r>
              <a:rPr lang="en-US" sz="3200" b="1" dirty="0" smtClean="0">
                <a:latin typeface="Agency FB" panose="020B0503020202020204" pitchFamily="34" charset="0"/>
              </a:rPr>
              <a:t>arious Departments</a:t>
            </a:r>
          </a:p>
          <a:p>
            <a:pPr>
              <a:buFont typeface="Wingdings" panose="05000000000000000000" pitchFamily="2" charset="2"/>
              <a:buChar char="q"/>
            </a:pPr>
            <a:r>
              <a:rPr lang="en-US" sz="3200" b="1" dirty="0" smtClean="0">
                <a:latin typeface="Agency FB" panose="020B0503020202020204" pitchFamily="34" charset="0"/>
              </a:rPr>
              <a:t>Other professors and members of University Senate</a:t>
            </a:r>
          </a:p>
          <a:p>
            <a:pPr>
              <a:buFont typeface="Wingdings" panose="05000000000000000000" pitchFamily="2" charset="2"/>
              <a:buChar char="q"/>
            </a:pPr>
            <a:r>
              <a:rPr lang="en-US" sz="3200" b="1" dirty="0" smtClean="0">
                <a:latin typeface="Agency FB" panose="020B0503020202020204" pitchFamily="34" charset="0"/>
              </a:rPr>
              <a:t>Our able Post-graduate Students</a:t>
            </a:r>
          </a:p>
          <a:p>
            <a:pPr>
              <a:buFont typeface="Wingdings" panose="05000000000000000000" pitchFamily="2" charset="2"/>
              <a:buChar char="q"/>
            </a:pPr>
            <a:r>
              <a:rPr lang="en-US" sz="3200" b="1" dirty="0" smtClean="0">
                <a:latin typeface="Agency FB" panose="020B0503020202020204" pitchFamily="34" charset="0"/>
              </a:rPr>
              <a:t>Lions and Lionesses</a:t>
            </a:r>
            <a:endParaRPr lang="en-CA" sz="3200" b="1" dirty="0">
              <a:latin typeface="Agency FB" panose="020B0503020202020204" pitchFamily="34" charset="0"/>
            </a:endParaRPr>
          </a:p>
        </p:txBody>
      </p:sp>
      <p:sp>
        <p:nvSpPr>
          <p:cNvPr id="3" name="Title 2"/>
          <p:cNvSpPr>
            <a:spLocks noGrp="1"/>
          </p:cNvSpPr>
          <p:nvPr>
            <p:ph type="title"/>
          </p:nvPr>
        </p:nvSpPr>
        <p:spPr/>
        <p:txBody>
          <a:bodyPr/>
          <a:lstStyle/>
          <a:p>
            <a:r>
              <a:rPr lang="en-US" u="sng" dirty="0" smtClean="0">
                <a:latin typeface="Agency FB" panose="020B0503020202020204" pitchFamily="34" charset="0"/>
              </a:rPr>
              <a:t>Protocols</a:t>
            </a:r>
            <a:endParaRPr lang="en-CA" u="sng" dirty="0">
              <a:latin typeface="Agency FB" panose="020B0503020202020204" pitchFamily="34" charset="0"/>
            </a:endParaRPr>
          </a:p>
        </p:txBody>
      </p:sp>
    </p:spTree>
    <p:extLst>
      <p:ext uri="{BB962C8B-B14F-4D97-AF65-F5344CB8AC3E}">
        <p14:creationId xmlns="" xmlns:p14="http://schemas.microsoft.com/office/powerpoint/2010/main" val="32091537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pPr algn="just">
              <a:lnSpc>
                <a:spcPct val="150000"/>
              </a:lnSpc>
            </a:pPr>
            <a:r>
              <a:rPr lang="en-US" sz="3900" dirty="0">
                <a:latin typeface="Agency FB" panose="020B0503020202020204" pitchFamily="34" charset="0"/>
              </a:rPr>
              <a:t>This is defined as an individual’s readiness(preparedness) to participate in a complex interconnected world. </a:t>
            </a:r>
          </a:p>
          <a:p>
            <a:pPr algn="just">
              <a:lnSpc>
                <a:spcPct val="150000"/>
              </a:lnSpc>
            </a:pPr>
            <a:r>
              <a:rPr lang="en-US" sz="3900" dirty="0">
                <a:latin typeface="Agency FB" panose="020B0503020202020204" pitchFamily="34" charset="0"/>
              </a:rPr>
              <a:t>It  is a measure of the individual’s willingness to explore how the world works. </a:t>
            </a:r>
          </a:p>
          <a:p>
            <a:pPr algn="just">
              <a:lnSpc>
                <a:spcPct val="150000"/>
              </a:lnSpc>
            </a:pPr>
            <a:r>
              <a:rPr lang="en-US" sz="3900" dirty="0">
                <a:latin typeface="Agency FB" panose="020B0503020202020204" pitchFamily="34" charset="0"/>
              </a:rPr>
              <a:t>Global competence is measured in terms of knowledge, Skills, values/attitudes, and </a:t>
            </a:r>
            <a:r>
              <a:rPr lang="en-US" sz="3900" dirty="0" err="1" smtClean="0">
                <a:latin typeface="Agency FB" panose="020B0503020202020204" pitchFamily="34" charset="0"/>
              </a:rPr>
              <a:t>behaviours</a:t>
            </a:r>
            <a:r>
              <a:rPr lang="en-US" sz="3900" dirty="0" smtClean="0">
                <a:latin typeface="Agency FB" panose="020B0503020202020204" pitchFamily="34" charset="0"/>
              </a:rPr>
              <a:t>.</a:t>
            </a:r>
            <a:endParaRPr lang="en-CA" sz="3900" dirty="0">
              <a:latin typeface="Agency FB" panose="020B0503020202020204" pitchFamily="34" charset="0"/>
            </a:endParaRPr>
          </a:p>
          <a:p>
            <a:pPr algn="just">
              <a:lnSpc>
                <a:spcPct val="150000"/>
              </a:lnSpc>
            </a:pPr>
            <a:endParaRPr lang="en-CA" sz="3200" dirty="0"/>
          </a:p>
        </p:txBody>
      </p:sp>
      <p:sp>
        <p:nvSpPr>
          <p:cNvPr id="3" name="Title 2"/>
          <p:cNvSpPr>
            <a:spLocks noGrp="1"/>
          </p:cNvSpPr>
          <p:nvPr>
            <p:ph type="title"/>
          </p:nvPr>
        </p:nvSpPr>
        <p:spPr/>
        <p:txBody>
          <a:bodyPr>
            <a:normAutofit/>
          </a:bodyPr>
          <a:lstStyle/>
          <a:p>
            <a:r>
              <a:rPr lang="en-US" u="sng" dirty="0">
                <a:latin typeface="Agency FB" panose="020B0503020202020204" pitchFamily="34" charset="0"/>
                <a:cs typeface="Arabic Typesetting" panose="03020402040406030203" pitchFamily="66" charset="-78"/>
              </a:rPr>
              <a:t>Global </a:t>
            </a:r>
            <a:r>
              <a:rPr lang="en-US" u="sng" dirty="0" smtClean="0">
                <a:latin typeface="Agency FB" panose="020B0503020202020204" pitchFamily="34" charset="0"/>
                <a:cs typeface="Arabic Typesetting" panose="03020402040406030203" pitchFamily="66" charset="-78"/>
              </a:rPr>
              <a:t>Competency</a:t>
            </a:r>
            <a:endParaRPr lang="en-CA" u="sng" dirty="0">
              <a:latin typeface="Agency FB" panose="020B0503020202020204" pitchFamily="34" charset="0"/>
              <a:cs typeface="Arabic Typesetting" panose="03020402040406030203" pitchFamily="66" charset="-78"/>
            </a:endParaRPr>
          </a:p>
        </p:txBody>
      </p:sp>
    </p:spTree>
    <p:extLst>
      <p:ext uri="{BB962C8B-B14F-4D97-AF65-F5344CB8AC3E}">
        <p14:creationId xmlns="" xmlns:p14="http://schemas.microsoft.com/office/powerpoint/2010/main" val="24521033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150000"/>
              </a:lnSpc>
            </a:pPr>
            <a:r>
              <a:rPr lang="en-US" sz="3300" b="1" dirty="0">
                <a:latin typeface="Agency FB" panose="020B0503020202020204" pitchFamily="34" charset="0"/>
              </a:rPr>
              <a:t>Research skills</a:t>
            </a:r>
          </a:p>
          <a:p>
            <a:pPr>
              <a:lnSpc>
                <a:spcPct val="150000"/>
              </a:lnSpc>
            </a:pPr>
            <a:r>
              <a:rPr lang="en-US" sz="3300" b="1" dirty="0">
                <a:latin typeface="Agency FB" panose="020B0503020202020204" pitchFamily="34" charset="0"/>
              </a:rPr>
              <a:t>Communication skills</a:t>
            </a:r>
          </a:p>
          <a:p>
            <a:pPr>
              <a:lnSpc>
                <a:spcPct val="150000"/>
              </a:lnSpc>
            </a:pPr>
            <a:r>
              <a:rPr lang="en-US" sz="3300" b="1" dirty="0">
                <a:latin typeface="Agency FB" panose="020B0503020202020204" pitchFamily="34" charset="0"/>
              </a:rPr>
              <a:t>Coping and resiliency skills</a:t>
            </a:r>
          </a:p>
          <a:p>
            <a:pPr>
              <a:lnSpc>
                <a:spcPct val="150000"/>
              </a:lnSpc>
            </a:pPr>
            <a:r>
              <a:rPr lang="en-US" sz="3300" b="1" dirty="0">
                <a:latin typeface="Agency FB" panose="020B0503020202020204" pitchFamily="34" charset="0"/>
              </a:rPr>
              <a:t>Critical  and comparative-thinking skills</a:t>
            </a:r>
          </a:p>
          <a:p>
            <a:pPr>
              <a:lnSpc>
                <a:spcPct val="150000"/>
              </a:lnSpc>
            </a:pPr>
            <a:r>
              <a:rPr lang="en-US" sz="3300" b="1" dirty="0">
                <a:latin typeface="Agency FB" panose="020B0503020202020204" pitchFamily="34" charset="0"/>
              </a:rPr>
              <a:t>Creative –thinking and problem-solving skills</a:t>
            </a:r>
            <a:endParaRPr lang="en-CA" sz="3300" b="1" dirty="0">
              <a:latin typeface="Agency FB" panose="020B0503020202020204" pitchFamily="34" charset="0"/>
            </a:endParaRPr>
          </a:p>
        </p:txBody>
      </p:sp>
      <p:sp>
        <p:nvSpPr>
          <p:cNvPr id="3" name="Title 2"/>
          <p:cNvSpPr>
            <a:spLocks noGrp="1"/>
          </p:cNvSpPr>
          <p:nvPr>
            <p:ph type="title"/>
          </p:nvPr>
        </p:nvSpPr>
        <p:spPr/>
        <p:txBody>
          <a:bodyPr>
            <a:normAutofit/>
          </a:bodyPr>
          <a:lstStyle/>
          <a:p>
            <a:r>
              <a:rPr lang="en-US" u="sng" dirty="0">
                <a:latin typeface="Agency FB" panose="020B0503020202020204" pitchFamily="34" charset="0"/>
                <a:cs typeface="Arabic Typesetting" panose="03020402040406030203" pitchFamily="66" charset="-78"/>
              </a:rPr>
              <a:t>Global </a:t>
            </a:r>
            <a:r>
              <a:rPr lang="en-US" u="sng" dirty="0" smtClean="0">
                <a:latin typeface="Agency FB" panose="020B0503020202020204" pitchFamily="34" charset="0"/>
                <a:cs typeface="Arabic Typesetting" panose="03020402040406030203" pitchFamily="66" charset="-78"/>
              </a:rPr>
              <a:t>Competency-skills</a:t>
            </a:r>
            <a:endParaRPr lang="en-CA" u="sng" dirty="0">
              <a:latin typeface="Agency FB" panose="020B0503020202020204" pitchFamily="34" charset="0"/>
              <a:cs typeface="Arabic Typesetting" panose="03020402040406030203" pitchFamily="66" charset="-78"/>
            </a:endParaRPr>
          </a:p>
        </p:txBody>
      </p:sp>
    </p:spTree>
    <p:extLst>
      <p:ext uri="{BB962C8B-B14F-4D97-AF65-F5344CB8AC3E}">
        <p14:creationId xmlns="" xmlns:p14="http://schemas.microsoft.com/office/powerpoint/2010/main" val="1707256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7863840" cy="4480560"/>
          </a:xfrm>
        </p:spPr>
        <p:txBody>
          <a:bodyPr>
            <a:noAutofit/>
          </a:bodyPr>
          <a:lstStyle/>
          <a:p>
            <a:pPr algn="just">
              <a:lnSpc>
                <a:spcPct val="140000"/>
              </a:lnSpc>
            </a:pPr>
            <a:r>
              <a:rPr lang="en-US" sz="3100" dirty="0">
                <a:latin typeface="Agency FB" panose="020B0503020202020204" pitchFamily="34" charset="0"/>
              </a:rPr>
              <a:t>Openness to new opportunities, ideas and ways of thinking</a:t>
            </a:r>
          </a:p>
          <a:p>
            <a:pPr algn="just">
              <a:lnSpc>
                <a:spcPct val="140000"/>
              </a:lnSpc>
            </a:pPr>
            <a:r>
              <a:rPr lang="en-US" sz="3100" dirty="0">
                <a:latin typeface="Agency FB" panose="020B0503020202020204" pitchFamily="34" charset="0"/>
              </a:rPr>
              <a:t>Self-awareness about identity and culture, and sensitivity and respect for differences</a:t>
            </a:r>
          </a:p>
          <a:p>
            <a:pPr algn="just">
              <a:lnSpc>
                <a:spcPct val="140000"/>
              </a:lnSpc>
            </a:pPr>
            <a:r>
              <a:rPr lang="en-US" sz="3100" dirty="0" smtClean="0">
                <a:latin typeface="Agency FB" panose="020B0503020202020204" pitchFamily="34" charset="0"/>
              </a:rPr>
              <a:t>Empathy </a:t>
            </a:r>
            <a:r>
              <a:rPr lang="en-US" sz="3100" dirty="0">
                <a:latin typeface="Agency FB" panose="020B0503020202020204" pitchFamily="34" charset="0"/>
              </a:rPr>
              <a:t>and valuing of multiple perspectives</a:t>
            </a:r>
          </a:p>
          <a:p>
            <a:pPr algn="just">
              <a:lnSpc>
                <a:spcPct val="140000"/>
              </a:lnSpc>
            </a:pPr>
            <a:r>
              <a:rPr lang="en-US" sz="3100" dirty="0" smtClean="0">
                <a:latin typeface="Agency FB" panose="020B0503020202020204" pitchFamily="34" charset="0"/>
              </a:rPr>
              <a:t>Comfort </a:t>
            </a:r>
            <a:r>
              <a:rPr lang="en-US" sz="3100" dirty="0">
                <a:latin typeface="Agency FB" panose="020B0503020202020204" pitchFamily="34" charset="0"/>
              </a:rPr>
              <a:t>with ambiguity and unfamiliar situations( calm in emergence of uncertain situations) </a:t>
            </a:r>
            <a:endParaRPr lang="en-CA" sz="3100" dirty="0">
              <a:latin typeface="Agency FB" panose="020B0503020202020204" pitchFamily="34" charset="0"/>
            </a:endParaRPr>
          </a:p>
        </p:txBody>
      </p:sp>
      <p:sp>
        <p:nvSpPr>
          <p:cNvPr id="3" name="Title 2"/>
          <p:cNvSpPr>
            <a:spLocks noGrp="1"/>
          </p:cNvSpPr>
          <p:nvPr>
            <p:ph type="title"/>
          </p:nvPr>
        </p:nvSpPr>
        <p:spPr/>
        <p:txBody>
          <a:bodyPr>
            <a:noAutofit/>
          </a:bodyPr>
          <a:lstStyle/>
          <a:p>
            <a:r>
              <a:rPr lang="en-US" u="sng" dirty="0">
                <a:latin typeface="Agency FB" panose="020B0503020202020204" pitchFamily="34" charset="0"/>
                <a:cs typeface="Arabic Typesetting" panose="03020402040406030203" pitchFamily="66" charset="-78"/>
              </a:rPr>
              <a:t>Global </a:t>
            </a:r>
            <a:r>
              <a:rPr lang="en-US" u="sng" dirty="0" smtClean="0">
                <a:latin typeface="Agency FB" panose="020B0503020202020204" pitchFamily="34" charset="0"/>
                <a:cs typeface="Arabic Typesetting" panose="03020402040406030203" pitchFamily="66" charset="-78"/>
              </a:rPr>
              <a:t>Competence-</a:t>
            </a:r>
            <a:r>
              <a:rPr lang="en-US" u="sng" dirty="0">
                <a:latin typeface="Agency FB" panose="020B0503020202020204" pitchFamily="34" charset="0"/>
                <a:cs typeface="Arabic Typesetting" panose="03020402040406030203" pitchFamily="66" charset="-78"/>
              </a:rPr>
              <a:t/>
            </a:r>
            <a:br>
              <a:rPr lang="en-US" u="sng" dirty="0">
                <a:latin typeface="Agency FB" panose="020B0503020202020204" pitchFamily="34" charset="0"/>
                <a:cs typeface="Arabic Typesetting" panose="03020402040406030203" pitchFamily="66" charset="-78"/>
              </a:rPr>
            </a:br>
            <a:r>
              <a:rPr lang="en-US" u="sng" dirty="0">
                <a:latin typeface="Agency FB" panose="020B0503020202020204" pitchFamily="34" charset="0"/>
                <a:cs typeface="Arabic Typesetting" panose="03020402040406030203" pitchFamily="66" charset="-78"/>
              </a:rPr>
              <a:t>			Values and </a:t>
            </a:r>
            <a:r>
              <a:rPr lang="en-US" u="sng" dirty="0" smtClean="0">
                <a:latin typeface="Agency FB" panose="020B0503020202020204" pitchFamily="34" charset="0"/>
                <a:cs typeface="Arabic Typesetting" panose="03020402040406030203" pitchFamily="66" charset="-78"/>
              </a:rPr>
              <a:t>Attitudes</a:t>
            </a:r>
            <a:endParaRPr lang="en-CA" u="sng" dirty="0">
              <a:latin typeface="Agency FB" panose="020B0503020202020204" pitchFamily="34" charset="0"/>
              <a:cs typeface="Arabic Typesetting" panose="03020402040406030203" pitchFamily="66" charset="-78"/>
            </a:endParaRPr>
          </a:p>
        </p:txBody>
      </p:sp>
    </p:spTree>
    <p:extLst>
      <p:ext uri="{BB962C8B-B14F-4D97-AF65-F5344CB8AC3E}">
        <p14:creationId xmlns="" xmlns:p14="http://schemas.microsoft.com/office/powerpoint/2010/main" val="2193854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lgn="just"/>
            <a:r>
              <a:rPr lang="en-US" sz="4000" dirty="0">
                <a:latin typeface="Agency FB" panose="020B0503020202020204" pitchFamily="34" charset="0"/>
              </a:rPr>
              <a:t>Should be such as seek out multiple opinions and </a:t>
            </a:r>
            <a:r>
              <a:rPr lang="en-US" sz="4000" dirty="0" smtClean="0">
                <a:latin typeface="Agency FB" panose="020B0503020202020204" pitchFamily="34" charset="0"/>
              </a:rPr>
              <a:t>perspectives</a:t>
            </a:r>
          </a:p>
          <a:p>
            <a:pPr algn="just"/>
            <a:endParaRPr lang="en-US" sz="1100" dirty="0">
              <a:latin typeface="Agency FB" panose="020B0503020202020204" pitchFamily="34" charset="0"/>
            </a:endParaRPr>
          </a:p>
          <a:p>
            <a:pPr algn="just"/>
            <a:r>
              <a:rPr lang="en-US" sz="4000" dirty="0">
                <a:latin typeface="Agency FB" panose="020B0503020202020204" pitchFamily="34" charset="0"/>
              </a:rPr>
              <a:t>Form opinion based on exploration and </a:t>
            </a:r>
            <a:r>
              <a:rPr lang="en-US" sz="4000" dirty="0" smtClean="0">
                <a:latin typeface="Agency FB" panose="020B0503020202020204" pitchFamily="34" charset="0"/>
              </a:rPr>
              <a:t>evidence</a:t>
            </a:r>
          </a:p>
          <a:p>
            <a:pPr algn="just"/>
            <a:endParaRPr lang="en-US" sz="1400" dirty="0">
              <a:latin typeface="Agency FB" panose="020B0503020202020204" pitchFamily="34" charset="0"/>
            </a:endParaRPr>
          </a:p>
          <a:p>
            <a:pPr algn="just"/>
            <a:r>
              <a:rPr lang="en-US" sz="4000" dirty="0">
                <a:latin typeface="Agency FB" panose="020B0503020202020204" pitchFamily="34" charset="0"/>
              </a:rPr>
              <a:t>Taking informed actions on issues that matter to him or </a:t>
            </a:r>
            <a:r>
              <a:rPr lang="en-US" sz="4000" dirty="0" smtClean="0">
                <a:latin typeface="Agency FB" panose="020B0503020202020204" pitchFamily="34" charset="0"/>
              </a:rPr>
              <a:t>her</a:t>
            </a:r>
          </a:p>
          <a:p>
            <a:pPr algn="just"/>
            <a:endParaRPr lang="en-US" sz="1400" dirty="0">
              <a:latin typeface="Agency FB" panose="020B0503020202020204" pitchFamily="34" charset="0"/>
            </a:endParaRPr>
          </a:p>
          <a:p>
            <a:pPr algn="just"/>
            <a:r>
              <a:rPr lang="en-US" sz="4000" dirty="0">
                <a:latin typeface="Agency FB" panose="020B0503020202020204" pitchFamily="34" charset="0"/>
              </a:rPr>
              <a:t>Sharing knowledge and encouraging discourse</a:t>
            </a:r>
            <a:endParaRPr lang="en-CA" sz="4000" dirty="0">
              <a:latin typeface="Agency FB" panose="020B0503020202020204" pitchFamily="34" charset="0"/>
            </a:endParaRPr>
          </a:p>
        </p:txBody>
      </p:sp>
      <p:sp>
        <p:nvSpPr>
          <p:cNvPr id="3" name="Title 2"/>
          <p:cNvSpPr>
            <a:spLocks noGrp="1"/>
          </p:cNvSpPr>
          <p:nvPr>
            <p:ph type="title"/>
          </p:nvPr>
        </p:nvSpPr>
        <p:spPr/>
        <p:txBody>
          <a:bodyPr>
            <a:normAutofit/>
          </a:bodyPr>
          <a:lstStyle/>
          <a:p>
            <a:r>
              <a:rPr lang="en-US" u="sng" dirty="0">
                <a:latin typeface="Agency FB" panose="020B0503020202020204" pitchFamily="34" charset="0"/>
                <a:cs typeface="Arabic Typesetting" panose="03020402040406030203" pitchFamily="66" charset="-78"/>
              </a:rPr>
              <a:t>Global </a:t>
            </a:r>
            <a:r>
              <a:rPr lang="en-US" u="sng" dirty="0" smtClean="0">
                <a:latin typeface="Agency FB" panose="020B0503020202020204" pitchFamily="34" charset="0"/>
                <a:cs typeface="Arabic Typesetting" panose="03020402040406030203" pitchFamily="66" charset="-78"/>
              </a:rPr>
              <a:t>Competence-</a:t>
            </a:r>
            <a:r>
              <a:rPr lang="en-US" u="sng" dirty="0" err="1" smtClean="0">
                <a:latin typeface="Agency FB" panose="020B0503020202020204" pitchFamily="34" charset="0"/>
                <a:cs typeface="Arabic Typesetting" panose="03020402040406030203" pitchFamily="66" charset="-78"/>
              </a:rPr>
              <a:t>behaviours</a:t>
            </a:r>
            <a:endParaRPr lang="en-CA" u="sng" dirty="0">
              <a:latin typeface="Agency FB" panose="020B0503020202020204" pitchFamily="34" charset="0"/>
              <a:cs typeface="Arabic Typesetting" panose="03020402040406030203" pitchFamily="66" charset="-78"/>
            </a:endParaRPr>
          </a:p>
        </p:txBody>
      </p:sp>
    </p:spTree>
    <p:extLst>
      <p:ext uri="{BB962C8B-B14F-4D97-AF65-F5344CB8AC3E}">
        <p14:creationId xmlns="" xmlns:p14="http://schemas.microsoft.com/office/powerpoint/2010/main" val="28767775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69360"/>
            <a:ext cx="8229600" cy="5044016"/>
          </a:xfrm>
        </p:spPr>
        <p:txBody>
          <a:bodyPr>
            <a:normAutofit fontScale="92500" lnSpcReduction="20000"/>
          </a:bodyPr>
          <a:lstStyle/>
          <a:p>
            <a:pPr algn="just"/>
            <a:r>
              <a:rPr lang="en-US" sz="4300" dirty="0">
                <a:latin typeface="Agency FB" panose="020B0503020202020204" pitchFamily="34" charset="0"/>
              </a:rPr>
              <a:t>Communicating in a credible and effective way</a:t>
            </a:r>
          </a:p>
          <a:p>
            <a:pPr algn="just"/>
            <a:r>
              <a:rPr lang="en-US" sz="4300" dirty="0">
                <a:latin typeface="Agency FB" panose="020B0503020202020204" pitchFamily="34" charset="0"/>
              </a:rPr>
              <a:t>Knowing and managing oneself</a:t>
            </a:r>
          </a:p>
          <a:p>
            <a:pPr algn="just"/>
            <a:r>
              <a:rPr lang="en-US" sz="4300" dirty="0">
                <a:latin typeface="Agency FB" panose="020B0503020202020204" pitchFamily="34" charset="0"/>
              </a:rPr>
              <a:t>Producing results.</a:t>
            </a:r>
          </a:p>
          <a:p>
            <a:pPr algn="just"/>
            <a:r>
              <a:rPr lang="en-US" sz="4300" dirty="0">
                <a:latin typeface="Agency FB" panose="020B0503020202020204" pitchFamily="34" charset="0"/>
              </a:rPr>
              <a:t>Moving forward in a changing world.</a:t>
            </a:r>
          </a:p>
          <a:p>
            <a:pPr algn="just"/>
            <a:r>
              <a:rPr lang="en-US" sz="4300" dirty="0">
                <a:latin typeface="Agency FB" panose="020B0503020202020204" pitchFamily="34" charset="0"/>
              </a:rPr>
              <a:t>Fostering integration and teamwork.</a:t>
            </a:r>
          </a:p>
          <a:p>
            <a:pPr algn="just"/>
            <a:r>
              <a:rPr lang="en-US" sz="4300" dirty="0">
                <a:latin typeface="Agency FB" panose="020B0503020202020204" pitchFamily="34" charset="0"/>
              </a:rPr>
              <a:t>Respecting and promoting individual and cultural differences.</a:t>
            </a:r>
          </a:p>
          <a:p>
            <a:pPr algn="just"/>
            <a:r>
              <a:rPr lang="en-US" sz="4300" dirty="0">
                <a:latin typeface="Agency FB" panose="020B0503020202020204" pitchFamily="34" charset="0"/>
              </a:rPr>
              <a:t>Setting example (Role model</a:t>
            </a:r>
            <a:r>
              <a:rPr lang="en-US" sz="4300" dirty="0" smtClean="0">
                <a:latin typeface="Agency FB" panose="020B0503020202020204" pitchFamily="34" charset="0"/>
              </a:rPr>
              <a:t>)</a:t>
            </a:r>
          </a:p>
          <a:p>
            <a:pPr algn="just"/>
            <a:r>
              <a:rPr lang="en-US" sz="2800" dirty="0"/>
              <a:t/>
            </a:r>
            <a:br>
              <a:rPr lang="en-US" sz="2800" dirty="0"/>
            </a:br>
            <a:endParaRPr lang="en-CA" dirty="0"/>
          </a:p>
        </p:txBody>
      </p:sp>
      <p:sp>
        <p:nvSpPr>
          <p:cNvPr id="3" name="Title 2"/>
          <p:cNvSpPr>
            <a:spLocks noGrp="1"/>
          </p:cNvSpPr>
          <p:nvPr>
            <p:ph type="title"/>
          </p:nvPr>
        </p:nvSpPr>
        <p:spPr>
          <a:xfrm>
            <a:off x="457200" y="274638"/>
            <a:ext cx="8435280" cy="1143000"/>
          </a:xfrm>
        </p:spPr>
        <p:txBody>
          <a:bodyPr>
            <a:normAutofit fontScale="90000"/>
          </a:bodyPr>
          <a:lstStyle/>
          <a:p>
            <a:r>
              <a:rPr lang="en-US" sz="4400" dirty="0" smtClean="0"/>
              <a:t/>
            </a:r>
            <a:br>
              <a:rPr lang="en-US" sz="4400" dirty="0" smtClean="0"/>
            </a:br>
            <a:r>
              <a:rPr lang="en-US" sz="4400" dirty="0"/>
              <a:t/>
            </a:r>
            <a:br>
              <a:rPr lang="en-US" sz="4400" dirty="0"/>
            </a:br>
            <a:r>
              <a:rPr lang="en-US" sz="4400" dirty="0" smtClean="0"/>
              <a:t/>
            </a:r>
            <a:br>
              <a:rPr lang="en-US" sz="4400" dirty="0" smtClean="0"/>
            </a:br>
            <a:r>
              <a:rPr lang="en-US" sz="4600" u="sng" dirty="0">
                <a:latin typeface="Agency FB" panose="020B0503020202020204" pitchFamily="34" charset="0"/>
                <a:cs typeface="Arabic Typesetting" panose="03020402040406030203" pitchFamily="66" charset="-78"/>
              </a:rPr>
              <a:t>WHO Global Competency Model </a:t>
            </a:r>
            <a:r>
              <a:rPr lang="en-US" sz="4600" u="sng" dirty="0" smtClean="0">
                <a:latin typeface="Agency FB" panose="020B0503020202020204" pitchFamily="34" charset="0"/>
                <a:cs typeface="Arabic Typesetting" panose="03020402040406030203" pitchFamily="66" charset="-78"/>
              </a:rPr>
              <a:t/>
            </a:r>
            <a:br>
              <a:rPr lang="en-US" sz="4600" u="sng" dirty="0" smtClean="0">
                <a:latin typeface="Agency FB" panose="020B0503020202020204" pitchFamily="34" charset="0"/>
                <a:cs typeface="Arabic Typesetting" panose="03020402040406030203" pitchFamily="66" charset="-78"/>
              </a:rPr>
            </a:br>
            <a:r>
              <a:rPr lang="en-US" sz="4600" u="sng" dirty="0" smtClean="0">
                <a:latin typeface="Agency FB" panose="020B0503020202020204" pitchFamily="34" charset="0"/>
                <a:cs typeface="Arabic Typesetting" panose="03020402040406030203" pitchFamily="66" charset="-78"/>
              </a:rPr>
              <a:t>-</a:t>
            </a:r>
            <a:r>
              <a:rPr lang="en-US" sz="4600" u="sng" dirty="0">
                <a:latin typeface="Agency FB" panose="020B0503020202020204" pitchFamily="34" charset="0"/>
                <a:cs typeface="Arabic Typesetting" panose="03020402040406030203" pitchFamily="66" charset="-78"/>
              </a:rPr>
              <a:t>Core </a:t>
            </a:r>
            <a:r>
              <a:rPr lang="en-US" sz="4600" u="sng" dirty="0" smtClean="0">
                <a:latin typeface="Agency FB" panose="020B0503020202020204" pitchFamily="34" charset="0"/>
                <a:cs typeface="Arabic Typesetting" panose="03020402040406030203" pitchFamily="66" charset="-78"/>
              </a:rPr>
              <a:t>Competencies</a:t>
            </a:r>
            <a:r>
              <a:rPr lang="en-US" sz="4400" dirty="0"/>
              <a:t/>
            </a:r>
            <a:br>
              <a:rPr lang="en-US" sz="4400" dirty="0"/>
            </a:br>
            <a:r>
              <a:rPr lang="en-US" sz="4400" dirty="0"/>
              <a:t/>
            </a:r>
            <a:br>
              <a:rPr lang="en-US" sz="4400" dirty="0"/>
            </a:br>
            <a:r>
              <a:rPr lang="en-US" sz="3200" dirty="0" smtClean="0"/>
              <a:t/>
            </a:r>
            <a:br>
              <a:rPr lang="en-US" sz="3200" dirty="0" smtClean="0"/>
            </a:br>
            <a:endParaRPr lang="en-CA" dirty="0"/>
          </a:p>
        </p:txBody>
      </p:sp>
    </p:spTree>
    <p:extLst>
      <p:ext uri="{BB962C8B-B14F-4D97-AF65-F5344CB8AC3E}">
        <p14:creationId xmlns="" xmlns:p14="http://schemas.microsoft.com/office/powerpoint/2010/main" val="25428848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124744"/>
            <a:ext cx="8229600" cy="4525963"/>
          </a:xfrm>
        </p:spPr>
        <p:txBody>
          <a:bodyPr/>
          <a:lstStyle/>
          <a:p>
            <a:endParaRPr lang="en-US" dirty="0" smtClean="0"/>
          </a:p>
          <a:p>
            <a:pPr marL="109728" indent="0">
              <a:buNone/>
            </a:pPr>
            <a:endParaRPr lang="en-US" dirty="0"/>
          </a:p>
          <a:p>
            <a:endParaRPr lang="en-US" dirty="0" smtClean="0"/>
          </a:p>
          <a:p>
            <a:pPr marL="109728" indent="0" algn="just">
              <a:buNone/>
            </a:pPr>
            <a:r>
              <a:rPr lang="en-US" dirty="0" smtClean="0"/>
              <a:t>		</a:t>
            </a:r>
            <a:r>
              <a:rPr lang="en-US" sz="6000" dirty="0" smtClean="0">
                <a:ln w="0"/>
                <a:effectLst>
                  <a:outerShdw blurRad="38100" dist="19050" dir="2700000" algn="tl" rotWithShape="0">
                    <a:schemeClr val="dk1">
                      <a:alpha val="40000"/>
                    </a:schemeClr>
                  </a:outerShdw>
                </a:effectLst>
                <a:latin typeface="Agency FB" panose="020B0503020202020204" pitchFamily="34" charset="0"/>
              </a:rPr>
              <a:t>CAPACITY BUILDING</a:t>
            </a:r>
            <a:endParaRPr lang="en-CA" sz="6000" b="1" dirty="0">
              <a:latin typeface="Agency FB" panose="020B0503020202020204" pitchFamily="34" charset="0"/>
            </a:endParaRPr>
          </a:p>
        </p:txBody>
      </p:sp>
    </p:spTree>
    <p:extLst>
      <p:ext uri="{BB962C8B-B14F-4D97-AF65-F5344CB8AC3E}">
        <p14:creationId xmlns="" xmlns:p14="http://schemas.microsoft.com/office/powerpoint/2010/main" val="14731721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algn="just"/>
            <a:r>
              <a:rPr lang="en-US" sz="4000" dirty="0">
                <a:latin typeface="Agency FB" panose="020B0503020202020204" pitchFamily="34" charset="0"/>
              </a:rPr>
              <a:t>This is defined by </a:t>
            </a:r>
            <a:r>
              <a:rPr lang="en-US" sz="4000" dirty="0" smtClean="0">
                <a:latin typeface="Agency FB" panose="020B0503020202020204" pitchFamily="34" charset="0"/>
              </a:rPr>
              <a:t>Merriam-Webster </a:t>
            </a:r>
            <a:r>
              <a:rPr lang="en-US" sz="4000" dirty="0">
                <a:latin typeface="Agency FB" panose="020B0503020202020204" pitchFamily="34" charset="0"/>
              </a:rPr>
              <a:t>Dictionary as an individual’s mental or physical ability in which instance it is synonymous with skill or </a:t>
            </a:r>
            <a:r>
              <a:rPr lang="en-US" sz="4000" dirty="0" smtClean="0">
                <a:latin typeface="Agency FB" panose="020B0503020202020204" pitchFamily="34" charset="0"/>
              </a:rPr>
              <a:t>aptitude</a:t>
            </a:r>
          </a:p>
          <a:p>
            <a:pPr algn="just"/>
            <a:endParaRPr lang="en-US" sz="1700" dirty="0">
              <a:latin typeface="Agency FB" panose="020B0503020202020204" pitchFamily="34" charset="0"/>
            </a:endParaRPr>
          </a:p>
          <a:p>
            <a:pPr algn="just"/>
            <a:r>
              <a:rPr lang="en-US" sz="4000" dirty="0">
                <a:latin typeface="Agency FB" panose="020B0503020202020204" pitchFamily="34" charset="0"/>
              </a:rPr>
              <a:t>It is also defined as the facility to produce, perform or </a:t>
            </a:r>
            <a:r>
              <a:rPr lang="en-US" sz="4000" dirty="0" smtClean="0">
                <a:latin typeface="Agency FB" panose="020B0503020202020204" pitchFamily="34" charset="0"/>
              </a:rPr>
              <a:t>deploy</a:t>
            </a:r>
          </a:p>
          <a:p>
            <a:pPr algn="just"/>
            <a:endParaRPr lang="en-US" sz="1900" dirty="0">
              <a:latin typeface="Agency FB" panose="020B0503020202020204" pitchFamily="34" charset="0"/>
            </a:endParaRPr>
          </a:p>
          <a:p>
            <a:pPr algn="just"/>
            <a:r>
              <a:rPr lang="en-US" sz="4000" dirty="0">
                <a:latin typeface="Agency FB" panose="020B0503020202020204" pitchFamily="34" charset="0"/>
              </a:rPr>
              <a:t>It can also represent maximum output</a:t>
            </a:r>
            <a:endParaRPr lang="en-CA" sz="4000" dirty="0">
              <a:latin typeface="Agency FB" panose="020B0503020202020204" pitchFamily="34" charset="0"/>
            </a:endParaRPr>
          </a:p>
        </p:txBody>
      </p:sp>
      <p:sp>
        <p:nvSpPr>
          <p:cNvPr id="3" name="Title 2"/>
          <p:cNvSpPr>
            <a:spLocks noGrp="1"/>
          </p:cNvSpPr>
          <p:nvPr>
            <p:ph type="title"/>
          </p:nvPr>
        </p:nvSpPr>
        <p:spPr/>
        <p:txBody>
          <a:bodyPr>
            <a:normAutofit/>
          </a:bodyPr>
          <a:lstStyle/>
          <a:p>
            <a:r>
              <a:rPr lang="en-US" u="sng" dirty="0" smtClean="0">
                <a:latin typeface="Agency FB" panose="020B0503020202020204" pitchFamily="34" charset="0"/>
                <a:cs typeface="Arabic Typesetting" panose="03020402040406030203" pitchFamily="66" charset="-78"/>
              </a:rPr>
              <a:t>Definition - </a:t>
            </a:r>
            <a:r>
              <a:rPr lang="en-US" u="sng" dirty="0">
                <a:latin typeface="Agency FB" panose="020B0503020202020204" pitchFamily="34" charset="0"/>
                <a:cs typeface="Arabic Typesetting" panose="03020402040406030203" pitchFamily="66" charset="-78"/>
              </a:rPr>
              <a:t>Capacity</a:t>
            </a:r>
            <a:endParaRPr lang="en-CA" u="sng" dirty="0">
              <a:latin typeface="Agency FB" panose="020B0503020202020204" pitchFamily="34" charset="0"/>
              <a:cs typeface="Arabic Typesetting" panose="03020402040406030203" pitchFamily="66" charset="-78"/>
            </a:endParaRPr>
          </a:p>
        </p:txBody>
      </p:sp>
    </p:spTree>
    <p:extLst>
      <p:ext uri="{BB962C8B-B14F-4D97-AF65-F5344CB8AC3E}">
        <p14:creationId xmlns="" xmlns:p14="http://schemas.microsoft.com/office/powerpoint/2010/main" val="28796123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282757"/>
            <a:ext cx="8496944" cy="4666523"/>
          </a:xfrm>
        </p:spPr>
        <p:txBody>
          <a:bodyPr>
            <a:noAutofit/>
          </a:bodyPr>
          <a:lstStyle/>
          <a:p>
            <a:pPr algn="just">
              <a:lnSpc>
                <a:spcPct val="150000"/>
              </a:lnSpc>
            </a:pPr>
            <a:r>
              <a:rPr lang="en-US" sz="3400" dirty="0">
                <a:latin typeface="Agency FB" panose="020B0503020202020204" pitchFamily="34" charset="0"/>
              </a:rPr>
              <a:t>Capacity Building has also been defined as the process of assisting people to develop the technical and decision-making skills to address their own needs for improving the living standards and prosperity of their own people and building an environmentally sustainable </a:t>
            </a:r>
            <a:r>
              <a:rPr lang="en-US" sz="3400" dirty="0" smtClean="0">
                <a:latin typeface="Agency FB" panose="020B0503020202020204" pitchFamily="34" charset="0"/>
              </a:rPr>
              <a:t>society (</a:t>
            </a:r>
            <a:r>
              <a:rPr lang="en-US" sz="3400" dirty="0">
                <a:latin typeface="Agency FB" panose="020B0503020202020204" pitchFamily="34" charset="0"/>
              </a:rPr>
              <a:t>Unknown </a:t>
            </a:r>
            <a:r>
              <a:rPr lang="en-US" sz="3400" dirty="0" smtClean="0">
                <a:latin typeface="Agency FB" panose="020B0503020202020204" pitchFamily="34" charset="0"/>
              </a:rPr>
              <a:t>source).</a:t>
            </a:r>
            <a:endParaRPr lang="en-CA" sz="3400" dirty="0">
              <a:latin typeface="Agency FB" panose="020B0503020202020204" pitchFamily="34" charset="0"/>
            </a:endParaRPr>
          </a:p>
        </p:txBody>
      </p:sp>
      <p:sp>
        <p:nvSpPr>
          <p:cNvPr id="3" name="Title 2"/>
          <p:cNvSpPr>
            <a:spLocks noGrp="1"/>
          </p:cNvSpPr>
          <p:nvPr>
            <p:ph type="title"/>
          </p:nvPr>
        </p:nvSpPr>
        <p:spPr/>
        <p:txBody>
          <a:bodyPr>
            <a:normAutofit/>
          </a:bodyPr>
          <a:lstStyle/>
          <a:p>
            <a:r>
              <a:rPr lang="en-US" u="sng" dirty="0" smtClean="0">
                <a:latin typeface="Agency FB" panose="020B0503020202020204" pitchFamily="34" charset="0"/>
                <a:cs typeface="Arabic Typesetting" panose="03020402040406030203" pitchFamily="66" charset="-78"/>
              </a:rPr>
              <a:t>Capacity Building</a:t>
            </a:r>
            <a:endParaRPr lang="en-CA" u="sng" dirty="0">
              <a:latin typeface="Agency FB" panose="020B0503020202020204" pitchFamily="34" charset="0"/>
              <a:cs typeface="Arabic Typesetting" panose="03020402040406030203" pitchFamily="66" charset="-78"/>
            </a:endParaRPr>
          </a:p>
        </p:txBody>
      </p:sp>
    </p:spTree>
    <p:extLst>
      <p:ext uri="{BB962C8B-B14F-4D97-AF65-F5344CB8AC3E}">
        <p14:creationId xmlns="" xmlns:p14="http://schemas.microsoft.com/office/powerpoint/2010/main" val="12026696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68760"/>
            <a:ext cx="8229600" cy="4738531"/>
          </a:xfrm>
        </p:spPr>
        <p:txBody>
          <a:bodyPr>
            <a:normAutofit/>
          </a:bodyPr>
          <a:lstStyle/>
          <a:p>
            <a:pPr algn="just"/>
            <a:r>
              <a:rPr lang="en-US" sz="3600" dirty="0">
                <a:latin typeface="Agency FB" panose="020B0503020202020204" pitchFamily="34" charset="0"/>
              </a:rPr>
              <a:t>The building of </a:t>
            </a:r>
            <a:r>
              <a:rPr lang="en-US" sz="3600" dirty="0" smtClean="0">
                <a:latin typeface="Agency FB" panose="020B0503020202020204" pitchFamily="34" charset="0"/>
              </a:rPr>
              <a:t>human, </a:t>
            </a:r>
            <a:r>
              <a:rPr lang="en-US" sz="3600" dirty="0">
                <a:latin typeface="Agency FB" panose="020B0503020202020204" pitchFamily="34" charset="0"/>
              </a:rPr>
              <a:t>institutional and infrastructural capacity to help societies to develop secure, stable and sustainable economies, government and other institutions through mentoring, training, education, physical projects, infusion of financial and other resources and most importantly the motivation and inspiration of people to improve their </a:t>
            </a:r>
            <a:r>
              <a:rPr lang="en-US" sz="3600" dirty="0" smtClean="0">
                <a:latin typeface="Agency FB" panose="020B0503020202020204" pitchFamily="34" charset="0"/>
              </a:rPr>
              <a:t>lives (</a:t>
            </a:r>
            <a:r>
              <a:rPr lang="en-US" sz="3600" dirty="0">
                <a:latin typeface="Agency FB" panose="020B0503020202020204" pitchFamily="34" charset="0"/>
              </a:rPr>
              <a:t>General Henry Hatch, 2004</a:t>
            </a:r>
            <a:r>
              <a:rPr lang="en-US" sz="3600" dirty="0" smtClean="0">
                <a:latin typeface="Agency FB" panose="020B0503020202020204" pitchFamily="34" charset="0"/>
              </a:rPr>
              <a:t>).</a:t>
            </a:r>
            <a:endParaRPr lang="en-CA" sz="3600" dirty="0">
              <a:latin typeface="Agency FB" panose="020B0503020202020204" pitchFamily="34" charset="0"/>
            </a:endParaRPr>
          </a:p>
        </p:txBody>
      </p:sp>
      <p:sp>
        <p:nvSpPr>
          <p:cNvPr id="3" name="Title 2"/>
          <p:cNvSpPr>
            <a:spLocks noGrp="1"/>
          </p:cNvSpPr>
          <p:nvPr>
            <p:ph type="title"/>
          </p:nvPr>
        </p:nvSpPr>
        <p:spPr/>
        <p:txBody>
          <a:bodyPr/>
          <a:lstStyle/>
          <a:p>
            <a:r>
              <a:rPr lang="en-US" dirty="0" smtClean="0"/>
              <a:t>…</a:t>
            </a:r>
            <a:endParaRPr lang="en-CA" dirty="0"/>
          </a:p>
        </p:txBody>
      </p:sp>
    </p:spTree>
    <p:extLst>
      <p:ext uri="{BB962C8B-B14F-4D97-AF65-F5344CB8AC3E}">
        <p14:creationId xmlns="" xmlns:p14="http://schemas.microsoft.com/office/powerpoint/2010/main" val="38293076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109728" indent="0">
              <a:buNone/>
            </a:pPr>
            <a:r>
              <a:rPr lang="en-US" sz="3600" dirty="0" smtClean="0">
                <a:latin typeface="Agency FB" panose="020B0503020202020204" pitchFamily="34" charset="0"/>
              </a:rPr>
              <a:t>This </a:t>
            </a:r>
            <a:r>
              <a:rPr lang="en-US" sz="3600" dirty="0">
                <a:latin typeface="Agency FB" panose="020B0503020202020204" pitchFamily="34" charset="0"/>
              </a:rPr>
              <a:t>has four approaches:</a:t>
            </a:r>
          </a:p>
          <a:p>
            <a:pPr marL="109728" indent="0">
              <a:buNone/>
            </a:pPr>
            <a:endParaRPr lang="en-US" sz="3600" b="1" dirty="0">
              <a:latin typeface="Agency FB" panose="020B0503020202020204" pitchFamily="34" charset="0"/>
            </a:endParaRPr>
          </a:p>
          <a:p>
            <a:pPr marL="109728" indent="0">
              <a:buNone/>
            </a:pPr>
            <a:r>
              <a:rPr lang="en-US" sz="3600" b="1" dirty="0">
                <a:latin typeface="Agency FB" panose="020B0503020202020204" pitchFamily="34" charset="0"/>
              </a:rPr>
              <a:t>Individual (Human) </a:t>
            </a:r>
            <a:r>
              <a:rPr lang="en-US" sz="3600" b="1" dirty="0" smtClean="0">
                <a:latin typeface="Agency FB" panose="020B0503020202020204" pitchFamily="34" charset="0"/>
              </a:rPr>
              <a:t>Capacity building</a:t>
            </a:r>
            <a:endParaRPr lang="en-CA" sz="3600" b="1" dirty="0">
              <a:latin typeface="Agency FB" panose="020B0503020202020204" pitchFamily="34" charset="0"/>
            </a:endParaRPr>
          </a:p>
          <a:p>
            <a:pPr marL="109728" indent="0">
              <a:lnSpc>
                <a:spcPct val="200000"/>
              </a:lnSpc>
              <a:buNone/>
            </a:pPr>
            <a:r>
              <a:rPr lang="en-US" sz="3600" b="1" dirty="0">
                <a:latin typeface="Agency FB" panose="020B0503020202020204" pitchFamily="34" charset="0"/>
              </a:rPr>
              <a:t>Institutional Capacity Building</a:t>
            </a:r>
          </a:p>
          <a:p>
            <a:pPr marL="109728" indent="0">
              <a:lnSpc>
                <a:spcPct val="200000"/>
              </a:lnSpc>
              <a:buNone/>
            </a:pPr>
            <a:r>
              <a:rPr lang="en-US" sz="3600" b="1" dirty="0">
                <a:latin typeface="Agency FB" panose="020B0503020202020204" pitchFamily="34" charset="0"/>
              </a:rPr>
              <a:t>Infrastructural Capacity Building</a:t>
            </a:r>
          </a:p>
          <a:p>
            <a:pPr marL="109728" indent="0">
              <a:lnSpc>
                <a:spcPct val="200000"/>
              </a:lnSpc>
              <a:buNone/>
            </a:pPr>
            <a:r>
              <a:rPr lang="en-US" sz="3600" b="1" dirty="0">
                <a:latin typeface="Agency FB" panose="020B0503020202020204" pitchFamily="34" charset="0"/>
              </a:rPr>
              <a:t>Professional </a:t>
            </a:r>
            <a:r>
              <a:rPr lang="en-US" sz="3600" b="1" dirty="0" smtClean="0">
                <a:latin typeface="Agency FB" panose="020B0503020202020204" pitchFamily="34" charset="0"/>
              </a:rPr>
              <a:t>Capacity building</a:t>
            </a:r>
            <a:endParaRPr lang="en-CA" sz="3600" b="1" dirty="0">
              <a:latin typeface="Agency FB" panose="020B0503020202020204" pitchFamily="34" charset="0"/>
            </a:endParaRPr>
          </a:p>
        </p:txBody>
      </p:sp>
      <p:sp>
        <p:nvSpPr>
          <p:cNvPr id="3" name="Title 2"/>
          <p:cNvSpPr>
            <a:spLocks noGrp="1"/>
          </p:cNvSpPr>
          <p:nvPr>
            <p:ph type="title"/>
          </p:nvPr>
        </p:nvSpPr>
        <p:spPr>
          <a:xfrm>
            <a:off x="662880" y="476672"/>
            <a:ext cx="8229600" cy="1143000"/>
          </a:xfrm>
        </p:spPr>
        <p:txBody>
          <a:bodyPr>
            <a:normAutofit/>
          </a:bodyPr>
          <a:lstStyle/>
          <a:p>
            <a:r>
              <a:rPr lang="en-US" u="sng" dirty="0" smtClean="0">
                <a:latin typeface="Agency FB" panose="020B0503020202020204" pitchFamily="34" charset="0"/>
                <a:cs typeface="Arabic Typesetting" panose="03020402040406030203" pitchFamily="66" charset="-78"/>
              </a:rPr>
              <a:t>Capacity </a:t>
            </a:r>
            <a:r>
              <a:rPr lang="en-US" u="sng" dirty="0">
                <a:latin typeface="Agency FB" panose="020B0503020202020204" pitchFamily="34" charset="0"/>
                <a:cs typeface="Arabic Typesetting" panose="03020402040406030203" pitchFamily="66" charset="-78"/>
              </a:rPr>
              <a:t>Building</a:t>
            </a:r>
            <a:endParaRPr lang="en-CA" u="sng" dirty="0">
              <a:latin typeface="Agency FB" panose="020B0503020202020204" pitchFamily="34" charset="0"/>
              <a:cs typeface="Arabic Typesetting" panose="03020402040406030203" pitchFamily="66" charset="-78"/>
            </a:endParaRPr>
          </a:p>
        </p:txBody>
      </p:sp>
    </p:spTree>
    <p:extLst>
      <p:ext uri="{BB962C8B-B14F-4D97-AF65-F5344CB8AC3E}">
        <p14:creationId xmlns="" xmlns:p14="http://schemas.microsoft.com/office/powerpoint/2010/main" val="2824296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en-US" sz="3600" dirty="0" smtClean="0">
                <a:latin typeface="Agency FB" panose="020B0503020202020204" pitchFamily="34" charset="0"/>
              </a:rPr>
              <a:t>It is with profound pleasure that I welcome  everybody to the 2016 Research </a:t>
            </a:r>
            <a:r>
              <a:rPr lang="en-US" sz="3600" dirty="0">
                <a:latin typeface="Agency FB" panose="020B0503020202020204" pitchFamily="34" charset="0"/>
              </a:rPr>
              <a:t>M</a:t>
            </a:r>
            <a:r>
              <a:rPr lang="en-US" sz="3600" dirty="0" smtClean="0">
                <a:latin typeface="Agency FB" panose="020B0503020202020204" pitchFamily="34" charset="0"/>
              </a:rPr>
              <a:t>ethodology Workshop</a:t>
            </a:r>
          </a:p>
          <a:p>
            <a:pPr algn="just"/>
            <a:endParaRPr lang="en-US" sz="3600" dirty="0" smtClean="0">
              <a:latin typeface="Agency FB" panose="020B0503020202020204" pitchFamily="34" charset="0"/>
            </a:endParaRPr>
          </a:p>
          <a:p>
            <a:pPr algn="just"/>
            <a:r>
              <a:rPr lang="en-US" sz="3600" dirty="0" smtClean="0">
                <a:latin typeface="Agency FB" panose="020B0503020202020204" pitchFamily="34" charset="0"/>
              </a:rPr>
              <a:t>I think it may be the first of its kind in the School</a:t>
            </a:r>
          </a:p>
          <a:p>
            <a:pPr marL="109728" indent="0" algn="just">
              <a:buNone/>
            </a:pPr>
            <a:endParaRPr lang="en-US" sz="3600" dirty="0" smtClean="0">
              <a:latin typeface="Agency FB" panose="020B0503020202020204" pitchFamily="34" charset="0"/>
            </a:endParaRPr>
          </a:p>
          <a:p>
            <a:pPr algn="just"/>
            <a:r>
              <a:rPr lang="en-US" sz="3600" dirty="0" smtClean="0">
                <a:latin typeface="Agency FB" panose="020B0503020202020204" pitchFamily="34" charset="0"/>
              </a:rPr>
              <a:t>It will be a series that will come up every year</a:t>
            </a:r>
          </a:p>
          <a:p>
            <a:endParaRPr lang="en-CA" dirty="0"/>
          </a:p>
        </p:txBody>
      </p:sp>
      <p:sp>
        <p:nvSpPr>
          <p:cNvPr id="3" name="Title 2"/>
          <p:cNvSpPr>
            <a:spLocks noGrp="1"/>
          </p:cNvSpPr>
          <p:nvPr>
            <p:ph type="title"/>
          </p:nvPr>
        </p:nvSpPr>
        <p:spPr/>
        <p:txBody>
          <a:bodyPr/>
          <a:lstStyle/>
          <a:p>
            <a:r>
              <a:rPr lang="en-US" u="sng" dirty="0" smtClean="0">
                <a:latin typeface="Agency FB" panose="020B0503020202020204" pitchFamily="34" charset="0"/>
              </a:rPr>
              <a:t>Welcome</a:t>
            </a:r>
            <a:endParaRPr lang="en-CA" u="sng" dirty="0">
              <a:latin typeface="Agency FB" panose="020B0503020202020204" pitchFamily="34" charset="0"/>
            </a:endParaRPr>
          </a:p>
        </p:txBody>
      </p:sp>
    </p:spTree>
    <p:extLst>
      <p:ext uri="{BB962C8B-B14F-4D97-AF65-F5344CB8AC3E}">
        <p14:creationId xmlns="" xmlns:p14="http://schemas.microsoft.com/office/powerpoint/2010/main" val="33054250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lgn="just">
              <a:buNone/>
            </a:pPr>
            <a:r>
              <a:rPr lang="en-US" sz="3600" dirty="0">
                <a:latin typeface="Agency FB" panose="020B0503020202020204" pitchFamily="34" charset="0"/>
              </a:rPr>
              <a:t>This involves improving the competency of the professional individual through building the capacity criteria, namely</a:t>
            </a:r>
          </a:p>
          <a:p>
            <a:r>
              <a:rPr lang="en-US" sz="3600" b="1" dirty="0">
                <a:latin typeface="Agency FB" panose="020B0503020202020204" pitchFamily="34" charset="0"/>
              </a:rPr>
              <a:t>Knowledge</a:t>
            </a:r>
          </a:p>
          <a:p>
            <a:r>
              <a:rPr lang="en-US" sz="3600" b="1" dirty="0">
                <a:latin typeface="Agency FB" panose="020B0503020202020204" pitchFamily="34" charset="0"/>
              </a:rPr>
              <a:t>Education</a:t>
            </a:r>
          </a:p>
          <a:p>
            <a:r>
              <a:rPr lang="en-US" sz="3600" b="1" dirty="0">
                <a:latin typeface="Agency FB" panose="020B0503020202020204" pitchFamily="34" charset="0"/>
              </a:rPr>
              <a:t>Training</a:t>
            </a:r>
          </a:p>
          <a:p>
            <a:r>
              <a:rPr lang="en-US" sz="3600" b="1" dirty="0">
                <a:latin typeface="Agency FB" panose="020B0503020202020204" pitchFamily="34" charset="0"/>
              </a:rPr>
              <a:t>Skills</a:t>
            </a:r>
            <a:endParaRPr lang="en-CA" sz="3600" b="1" dirty="0">
              <a:latin typeface="Agency FB" panose="020B0503020202020204" pitchFamily="34" charset="0"/>
            </a:endParaRPr>
          </a:p>
        </p:txBody>
      </p:sp>
      <p:sp>
        <p:nvSpPr>
          <p:cNvPr id="3" name="Title 2"/>
          <p:cNvSpPr>
            <a:spLocks noGrp="1"/>
          </p:cNvSpPr>
          <p:nvPr>
            <p:ph type="title"/>
          </p:nvPr>
        </p:nvSpPr>
        <p:spPr/>
        <p:txBody>
          <a:bodyPr>
            <a:normAutofit/>
          </a:bodyPr>
          <a:lstStyle/>
          <a:p>
            <a:r>
              <a:rPr lang="en-US" u="sng" dirty="0">
                <a:latin typeface="Agency FB" panose="020B0503020202020204" pitchFamily="34" charset="0"/>
                <a:cs typeface="Arabic Typesetting" panose="03020402040406030203" pitchFamily="66" charset="-78"/>
              </a:rPr>
              <a:t>Individual </a:t>
            </a:r>
            <a:r>
              <a:rPr lang="en-US" u="sng" dirty="0" smtClean="0">
                <a:latin typeface="Agency FB" panose="020B0503020202020204" pitchFamily="34" charset="0"/>
                <a:cs typeface="Arabic Typesetting" panose="03020402040406030203" pitchFamily="66" charset="-78"/>
              </a:rPr>
              <a:t>Capacity Building</a:t>
            </a:r>
            <a:endParaRPr lang="en-CA" u="sng" dirty="0">
              <a:latin typeface="Agency FB" panose="020B0503020202020204" pitchFamily="34" charset="0"/>
              <a:cs typeface="Arabic Typesetting" panose="03020402040406030203" pitchFamily="66" charset="-78"/>
            </a:endParaRPr>
          </a:p>
        </p:txBody>
      </p:sp>
    </p:spTree>
    <p:extLst>
      <p:ext uri="{BB962C8B-B14F-4D97-AF65-F5344CB8AC3E}">
        <p14:creationId xmlns="" xmlns:p14="http://schemas.microsoft.com/office/powerpoint/2010/main" val="17992450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96752"/>
            <a:ext cx="8229600" cy="5112568"/>
          </a:xfrm>
        </p:spPr>
        <p:txBody>
          <a:bodyPr>
            <a:normAutofit fontScale="92500"/>
          </a:bodyPr>
          <a:lstStyle/>
          <a:p>
            <a:pPr algn="just"/>
            <a:r>
              <a:rPr lang="en-CA" sz="4000" dirty="0" smtClean="0">
                <a:latin typeface="Agency FB" panose="020B0503020202020204" pitchFamily="34" charset="0"/>
              </a:rPr>
              <a:t>This </a:t>
            </a:r>
            <a:r>
              <a:rPr lang="en-CA" sz="4000" dirty="0">
                <a:latin typeface="Agency FB" panose="020B0503020202020204" pitchFamily="34" charset="0"/>
              </a:rPr>
              <a:t>is the building </a:t>
            </a:r>
            <a:r>
              <a:rPr lang="en-CA" sz="4000" dirty="0" smtClean="0">
                <a:latin typeface="Agency FB" panose="020B0503020202020204" pitchFamily="34" charset="0"/>
              </a:rPr>
              <a:t>of </a:t>
            </a:r>
            <a:r>
              <a:rPr lang="en-CA" sz="4000" dirty="0">
                <a:latin typeface="Agency FB" panose="020B0503020202020204" pitchFamily="34" charset="0"/>
              </a:rPr>
              <a:t>the capacity of an individual to develop personal mastery, contributes their ‘gifts’ and find balance in their lives (life </a:t>
            </a:r>
            <a:r>
              <a:rPr lang="en-CA" sz="4000" dirty="0" smtClean="0">
                <a:latin typeface="Agency FB" panose="020B0503020202020204" pitchFamily="34" charset="0"/>
              </a:rPr>
              <a:t>skills-e.g. </a:t>
            </a:r>
            <a:r>
              <a:rPr lang="en-CA" sz="4000" dirty="0">
                <a:latin typeface="Agency FB" panose="020B0503020202020204" pitchFamily="34" charset="0"/>
              </a:rPr>
              <a:t>taking care of whole selves). </a:t>
            </a:r>
            <a:endParaRPr lang="en-CA" sz="4000" dirty="0" smtClean="0">
              <a:latin typeface="Agency FB" panose="020B0503020202020204" pitchFamily="34" charset="0"/>
            </a:endParaRPr>
          </a:p>
          <a:p>
            <a:pPr algn="just"/>
            <a:endParaRPr lang="en-CA" sz="2000" dirty="0">
              <a:latin typeface="Agency FB" panose="020B0503020202020204" pitchFamily="34" charset="0"/>
            </a:endParaRPr>
          </a:p>
          <a:p>
            <a:pPr algn="just"/>
            <a:r>
              <a:rPr lang="en-CA" sz="4000" dirty="0">
                <a:latin typeface="Agency FB" panose="020B0503020202020204" pitchFamily="34" charset="0"/>
              </a:rPr>
              <a:t>The purpose of individual training is to enhance the functional knowledge, improve the job-related skills and change the attitude of municipal functionaries in an establishment. </a:t>
            </a:r>
          </a:p>
          <a:p>
            <a:endParaRPr lang="en-CA" dirty="0"/>
          </a:p>
        </p:txBody>
      </p:sp>
      <p:sp>
        <p:nvSpPr>
          <p:cNvPr id="3" name="Title 2"/>
          <p:cNvSpPr>
            <a:spLocks noGrp="1"/>
          </p:cNvSpPr>
          <p:nvPr>
            <p:ph type="title"/>
          </p:nvPr>
        </p:nvSpPr>
        <p:spPr/>
        <p:txBody>
          <a:bodyPr/>
          <a:lstStyle/>
          <a:p>
            <a:r>
              <a:rPr lang="en-CA" sz="3200" dirty="0" smtClean="0"/>
              <a:t>...</a:t>
            </a:r>
            <a:endParaRPr lang="en-CA" dirty="0"/>
          </a:p>
        </p:txBody>
      </p:sp>
    </p:spTree>
    <p:extLst>
      <p:ext uri="{BB962C8B-B14F-4D97-AF65-F5344CB8AC3E}">
        <p14:creationId xmlns="" xmlns:p14="http://schemas.microsoft.com/office/powerpoint/2010/main" val="1570877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en-US" sz="3600" b="1" dirty="0">
                <a:latin typeface="Agency FB" panose="020B0503020202020204" pitchFamily="34" charset="0"/>
              </a:rPr>
              <a:t>This involves-</a:t>
            </a:r>
          </a:p>
          <a:p>
            <a:pPr algn="just"/>
            <a:r>
              <a:rPr lang="en-US" sz="4000" dirty="0">
                <a:latin typeface="Agency FB" panose="020B0503020202020204" pitchFamily="34" charset="0"/>
              </a:rPr>
              <a:t>Repairing and acquiring of new equipment</a:t>
            </a:r>
          </a:p>
          <a:p>
            <a:pPr algn="just"/>
            <a:r>
              <a:rPr lang="en-US" sz="4000" dirty="0">
                <a:latin typeface="Agency FB" panose="020B0503020202020204" pitchFamily="34" charset="0"/>
              </a:rPr>
              <a:t>Building of new housing facility to accommodate new wards, units, operations and procedures</a:t>
            </a:r>
          </a:p>
          <a:p>
            <a:pPr algn="just"/>
            <a:r>
              <a:rPr lang="en-US" sz="4000" dirty="0">
                <a:latin typeface="Agency FB" panose="020B0503020202020204" pitchFamily="34" charset="0"/>
              </a:rPr>
              <a:t>Guaranteeing of water, power and sanitation facilities appropriate for a </a:t>
            </a:r>
            <a:r>
              <a:rPr lang="en-US" sz="4000" dirty="0" smtClean="0">
                <a:latin typeface="Agency FB" panose="020B0503020202020204" pitchFamily="34" charset="0"/>
              </a:rPr>
              <a:t>21</a:t>
            </a:r>
            <a:r>
              <a:rPr lang="en-US" sz="4000" baseline="30000" dirty="0" smtClean="0">
                <a:latin typeface="Agency FB" panose="020B0503020202020204" pitchFamily="34" charset="0"/>
              </a:rPr>
              <a:t>st</a:t>
            </a:r>
            <a:r>
              <a:rPr lang="en-US" sz="4000" dirty="0" smtClean="0">
                <a:latin typeface="Agency FB" panose="020B0503020202020204" pitchFamily="34" charset="0"/>
              </a:rPr>
              <a:t> century  institution.</a:t>
            </a:r>
            <a:endParaRPr lang="en-CA" sz="4000" dirty="0">
              <a:latin typeface="Agency FB" panose="020B0503020202020204" pitchFamily="34" charset="0"/>
            </a:endParaRPr>
          </a:p>
        </p:txBody>
      </p:sp>
      <p:sp>
        <p:nvSpPr>
          <p:cNvPr id="3" name="Title 2"/>
          <p:cNvSpPr>
            <a:spLocks noGrp="1"/>
          </p:cNvSpPr>
          <p:nvPr>
            <p:ph type="title"/>
          </p:nvPr>
        </p:nvSpPr>
        <p:spPr/>
        <p:txBody>
          <a:bodyPr>
            <a:normAutofit/>
          </a:bodyPr>
          <a:lstStyle/>
          <a:p>
            <a:r>
              <a:rPr lang="en-US" u="sng" dirty="0">
                <a:latin typeface="Agency FB" panose="020B0503020202020204" pitchFamily="34" charset="0"/>
                <a:cs typeface="Arabic Typesetting" panose="03020402040406030203" pitchFamily="66" charset="-78"/>
              </a:rPr>
              <a:t>Infrastructure Capacity Building</a:t>
            </a:r>
            <a:endParaRPr lang="en-CA" u="sng" dirty="0">
              <a:latin typeface="Agency FB" panose="020B0503020202020204" pitchFamily="34" charset="0"/>
              <a:cs typeface="Arabic Typesetting" panose="03020402040406030203" pitchFamily="66" charset="-78"/>
            </a:endParaRPr>
          </a:p>
        </p:txBody>
      </p:sp>
    </p:spTree>
    <p:extLst>
      <p:ext uri="{BB962C8B-B14F-4D97-AF65-F5344CB8AC3E}">
        <p14:creationId xmlns="" xmlns:p14="http://schemas.microsoft.com/office/powerpoint/2010/main" val="33447112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40768"/>
            <a:ext cx="8229600" cy="4525963"/>
          </a:xfrm>
        </p:spPr>
        <p:txBody>
          <a:bodyPr>
            <a:noAutofit/>
          </a:bodyPr>
          <a:lstStyle/>
          <a:p>
            <a:pPr algn="just"/>
            <a:r>
              <a:rPr lang="en-US" sz="3000" dirty="0">
                <a:latin typeface="Agency FB" panose="020B0503020202020204" pitchFamily="34" charset="0"/>
              </a:rPr>
              <a:t>This involves building one’s proficiency and propriety (suitability) </a:t>
            </a:r>
            <a:r>
              <a:rPr lang="en-US" sz="3000" dirty="0" smtClean="0">
                <a:latin typeface="Agency FB" panose="020B0503020202020204" pitchFamily="34" charset="0"/>
              </a:rPr>
              <a:t>in </a:t>
            </a:r>
            <a:r>
              <a:rPr lang="en-US" sz="3000" dirty="0">
                <a:latin typeface="Agency FB" panose="020B0503020202020204" pitchFamily="34" charset="0"/>
              </a:rPr>
              <a:t>the areas </a:t>
            </a:r>
            <a:r>
              <a:rPr lang="en-US" sz="3000" dirty="0" smtClean="0">
                <a:latin typeface="Agency FB" panose="020B0503020202020204" pitchFamily="34" charset="0"/>
              </a:rPr>
              <a:t>of:</a:t>
            </a:r>
            <a:endParaRPr lang="en-US" sz="3000" dirty="0">
              <a:latin typeface="Agency FB" panose="020B0503020202020204" pitchFamily="34" charset="0"/>
            </a:endParaRPr>
          </a:p>
          <a:p>
            <a:pPr algn="just"/>
            <a:r>
              <a:rPr lang="en-US" sz="3000" dirty="0">
                <a:latin typeface="Agency FB" panose="020B0503020202020204" pitchFamily="34" charset="0"/>
              </a:rPr>
              <a:t>Knowledge(update knowledge of developments in one’s area of discipline</a:t>
            </a:r>
          </a:p>
          <a:p>
            <a:pPr algn="just"/>
            <a:r>
              <a:rPr lang="en-US" sz="3000" dirty="0">
                <a:latin typeface="Agency FB" panose="020B0503020202020204" pitchFamily="34" charset="0"/>
              </a:rPr>
              <a:t>Skills</a:t>
            </a:r>
          </a:p>
          <a:p>
            <a:pPr algn="just"/>
            <a:r>
              <a:rPr lang="en-US" sz="3000" dirty="0">
                <a:latin typeface="Agency FB" panose="020B0503020202020204" pitchFamily="34" charset="0"/>
              </a:rPr>
              <a:t> Values and attitudes</a:t>
            </a:r>
          </a:p>
          <a:p>
            <a:pPr algn="just"/>
            <a:r>
              <a:rPr lang="en-US" sz="3000" dirty="0">
                <a:latin typeface="Agency FB" panose="020B0503020202020204" pitchFamily="34" charset="0"/>
              </a:rPr>
              <a:t>Appropriate </a:t>
            </a:r>
            <a:r>
              <a:rPr lang="en-US" sz="3000" dirty="0" err="1">
                <a:latin typeface="Agency FB" panose="020B0503020202020204" pitchFamily="34" charset="0"/>
              </a:rPr>
              <a:t>behaviours</a:t>
            </a:r>
            <a:r>
              <a:rPr lang="en-US" sz="3000" dirty="0">
                <a:latin typeface="Agency FB" panose="020B0503020202020204" pitchFamily="34" charset="0"/>
              </a:rPr>
              <a:t> (including moralities and ethics of your profession)</a:t>
            </a:r>
          </a:p>
          <a:p>
            <a:pPr algn="just"/>
            <a:r>
              <a:rPr lang="en-US" sz="3000" dirty="0">
                <a:latin typeface="Agency FB" panose="020B0503020202020204" pitchFamily="34" charset="0"/>
              </a:rPr>
              <a:t>Lifestyle</a:t>
            </a:r>
            <a:endParaRPr lang="en-CA" sz="3000" dirty="0">
              <a:latin typeface="Agency FB" panose="020B0503020202020204" pitchFamily="34" charset="0"/>
            </a:endParaRPr>
          </a:p>
        </p:txBody>
      </p:sp>
      <p:sp>
        <p:nvSpPr>
          <p:cNvPr id="3" name="Title 2"/>
          <p:cNvSpPr>
            <a:spLocks noGrp="1"/>
          </p:cNvSpPr>
          <p:nvPr>
            <p:ph type="title"/>
          </p:nvPr>
        </p:nvSpPr>
        <p:spPr/>
        <p:txBody>
          <a:bodyPr>
            <a:normAutofit/>
          </a:bodyPr>
          <a:lstStyle/>
          <a:p>
            <a:r>
              <a:rPr lang="en-US" u="sng" dirty="0" smtClean="0">
                <a:latin typeface="Agency FB" panose="020B0503020202020204" pitchFamily="34" charset="0"/>
                <a:cs typeface="Arabic Typesetting" panose="03020402040406030203" pitchFamily="66" charset="-78"/>
              </a:rPr>
              <a:t>Professional Capacity Building</a:t>
            </a:r>
            <a:endParaRPr lang="en-CA" u="sng" dirty="0">
              <a:latin typeface="Agency FB" panose="020B0503020202020204" pitchFamily="34" charset="0"/>
              <a:cs typeface="Arabic Typesetting" panose="03020402040406030203" pitchFamily="66" charset="-78"/>
            </a:endParaRPr>
          </a:p>
        </p:txBody>
      </p:sp>
    </p:spTree>
    <p:extLst>
      <p:ext uri="{BB962C8B-B14F-4D97-AF65-F5344CB8AC3E}">
        <p14:creationId xmlns="" xmlns:p14="http://schemas.microsoft.com/office/powerpoint/2010/main" val="4852369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000" dirty="0" smtClean="0">
                <a:latin typeface="Arial Unicode MS" pitchFamily="34" charset="-128"/>
                <a:ea typeface="Arial Unicode MS" pitchFamily="34" charset="-128"/>
                <a:cs typeface="Arial Unicode MS" pitchFamily="34" charset="-128"/>
              </a:rPr>
              <a:t>This involves extending and expanding the scope of services normally delivered by an institution</a:t>
            </a:r>
          </a:p>
          <a:p>
            <a:endParaRPr lang="en-US" sz="2000" dirty="0" smtClean="0">
              <a:latin typeface="Arial Unicode MS" pitchFamily="34" charset="-128"/>
              <a:ea typeface="Arial Unicode MS" pitchFamily="34" charset="-128"/>
              <a:cs typeface="Arial Unicode MS" pitchFamily="34" charset="-128"/>
            </a:endParaRPr>
          </a:p>
          <a:p>
            <a:r>
              <a:rPr lang="en-US" sz="2000" dirty="0" smtClean="0">
                <a:latin typeface="Arial Unicode MS" pitchFamily="34" charset="-128"/>
                <a:ea typeface="Arial Unicode MS" pitchFamily="34" charset="-128"/>
                <a:cs typeface="Arial Unicode MS" pitchFamily="34" charset="-128"/>
              </a:rPr>
              <a:t>Introducing new services</a:t>
            </a:r>
          </a:p>
          <a:p>
            <a:endParaRPr lang="en-US" sz="2000" dirty="0" smtClean="0">
              <a:latin typeface="Arial Unicode MS" pitchFamily="34" charset="-128"/>
              <a:ea typeface="Arial Unicode MS" pitchFamily="34" charset="-128"/>
              <a:cs typeface="Arial Unicode MS" pitchFamily="34" charset="-128"/>
            </a:endParaRPr>
          </a:p>
          <a:p>
            <a:r>
              <a:rPr lang="en-US" sz="2000" dirty="0" smtClean="0">
                <a:latin typeface="Arial Unicode MS" pitchFamily="34" charset="-128"/>
                <a:ea typeface="Arial Unicode MS" pitchFamily="34" charset="-128"/>
                <a:cs typeface="Arial Unicode MS" pitchFamily="34" charset="-128"/>
              </a:rPr>
              <a:t>Ensuring that  competitive salaries are paid to minimize attrition more especially of staff already trained and experienced</a:t>
            </a:r>
          </a:p>
          <a:p>
            <a:endParaRPr lang="en-US" sz="2000" dirty="0">
              <a:latin typeface="Arial Unicode MS" pitchFamily="34" charset="-128"/>
              <a:ea typeface="Arial Unicode MS" pitchFamily="34" charset="-128"/>
              <a:cs typeface="Arial Unicode MS" pitchFamily="34" charset="-128"/>
            </a:endParaRPr>
          </a:p>
          <a:p>
            <a:r>
              <a:rPr lang="en-US" sz="2000" dirty="0" smtClean="0">
                <a:latin typeface="Arial Unicode MS" pitchFamily="34" charset="-128"/>
                <a:ea typeface="Arial Unicode MS" pitchFamily="34" charset="-128"/>
                <a:cs typeface="Arial Unicode MS" pitchFamily="34" charset="-128"/>
              </a:rPr>
              <a:t>Increasing the number of professionals in different professional units to cope with the expanded scope of services</a:t>
            </a:r>
          </a:p>
          <a:p>
            <a:endParaRPr lang="en-US" sz="2000" dirty="0" smtClean="0">
              <a:latin typeface="Arial Unicode MS" pitchFamily="34" charset="-128"/>
              <a:ea typeface="Arial Unicode MS" pitchFamily="34" charset="-128"/>
              <a:cs typeface="Arial Unicode MS" pitchFamily="34" charset="-128"/>
            </a:endParaRPr>
          </a:p>
          <a:p>
            <a:r>
              <a:rPr lang="en-US" sz="2000" dirty="0" smtClean="0">
                <a:latin typeface="Arial Unicode MS" pitchFamily="34" charset="-128"/>
                <a:ea typeface="Arial Unicode MS" pitchFamily="34" charset="-128"/>
                <a:cs typeface="Arial Unicode MS" pitchFamily="34" charset="-128"/>
              </a:rPr>
              <a:t>Infusing additional funds calculated to match the proposed expansion</a:t>
            </a:r>
          </a:p>
          <a:p>
            <a:endParaRPr lang="en-CA" sz="2000" dirty="0">
              <a:latin typeface="Arial Unicode MS" pitchFamily="34" charset="-128"/>
              <a:ea typeface="Arial Unicode MS" pitchFamily="34" charset="-128"/>
              <a:cs typeface="Arial Unicode MS" pitchFamily="34" charset="-128"/>
            </a:endParaRPr>
          </a:p>
        </p:txBody>
      </p:sp>
      <p:sp>
        <p:nvSpPr>
          <p:cNvPr id="3" name="Title 2"/>
          <p:cNvSpPr>
            <a:spLocks noGrp="1"/>
          </p:cNvSpPr>
          <p:nvPr>
            <p:ph type="title"/>
          </p:nvPr>
        </p:nvSpPr>
        <p:spPr/>
        <p:txBody>
          <a:bodyPr>
            <a:normAutofit/>
          </a:bodyPr>
          <a:lstStyle/>
          <a:p>
            <a:r>
              <a:rPr lang="en-US" u="sng" dirty="0">
                <a:latin typeface="Agency FB" panose="020B0503020202020204" pitchFamily="34" charset="0"/>
                <a:cs typeface="Arabic Typesetting" panose="03020402040406030203" pitchFamily="66" charset="-78"/>
              </a:rPr>
              <a:t>Institutional </a:t>
            </a:r>
            <a:r>
              <a:rPr lang="en-US" u="sng" dirty="0" smtClean="0">
                <a:latin typeface="Agency FB" panose="020B0503020202020204" pitchFamily="34" charset="0"/>
                <a:cs typeface="Arabic Typesetting" panose="03020402040406030203" pitchFamily="66" charset="-78"/>
              </a:rPr>
              <a:t>Capacity Building</a:t>
            </a:r>
            <a:endParaRPr lang="en-CA" u="sng" dirty="0">
              <a:latin typeface="Agency FB" panose="020B0503020202020204" pitchFamily="34" charset="0"/>
              <a:cs typeface="Arabic Typesetting" panose="03020402040406030203" pitchFamily="66" charset="-78"/>
            </a:endParaRPr>
          </a:p>
        </p:txBody>
      </p:sp>
    </p:spTree>
    <p:extLst>
      <p:ext uri="{BB962C8B-B14F-4D97-AF65-F5344CB8AC3E}">
        <p14:creationId xmlns="" xmlns:p14="http://schemas.microsoft.com/office/powerpoint/2010/main" val="36230580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80728"/>
            <a:ext cx="8229600" cy="5328592"/>
          </a:xfrm>
        </p:spPr>
        <p:txBody>
          <a:bodyPr>
            <a:normAutofit fontScale="70000" lnSpcReduction="20000"/>
          </a:bodyPr>
          <a:lstStyle/>
          <a:p>
            <a:pPr marL="109728" indent="0" algn="just">
              <a:buNone/>
            </a:pPr>
            <a:r>
              <a:rPr lang="en-CA" sz="4500" dirty="0">
                <a:latin typeface="Agency FB" panose="020B0503020202020204" pitchFamily="34" charset="0"/>
              </a:rPr>
              <a:t>1) Growing privatisation of tertiary education</a:t>
            </a:r>
          </a:p>
          <a:p>
            <a:pPr algn="just"/>
            <a:r>
              <a:rPr lang="en-CA" sz="4500" dirty="0">
                <a:latin typeface="Agency FB" panose="020B0503020202020204" pitchFamily="34" charset="0"/>
              </a:rPr>
              <a:t>In Nigeria, more and more private universities and higher institutions are approved. Some have already found their way up in the </a:t>
            </a:r>
            <a:r>
              <a:rPr lang="en-CA" sz="4500" dirty="0" err="1">
                <a:latin typeface="Agency FB" panose="020B0503020202020204" pitchFamily="34" charset="0"/>
              </a:rPr>
              <a:t>webometric</a:t>
            </a:r>
            <a:r>
              <a:rPr lang="en-CA" sz="4500" dirty="0">
                <a:latin typeface="Agency FB" panose="020B0503020202020204" pitchFamily="34" charset="0"/>
              </a:rPr>
              <a:t> rating of universities in Nigeria. </a:t>
            </a:r>
          </a:p>
          <a:p>
            <a:pPr algn="just"/>
            <a:r>
              <a:rPr lang="en-CA" sz="4500" dirty="0">
                <a:latin typeface="Agency FB" panose="020B0503020202020204" pitchFamily="34" charset="0"/>
              </a:rPr>
              <a:t>Government subventions to universities are becoming more and less adequate to pay </a:t>
            </a:r>
            <a:r>
              <a:rPr lang="en-CA" sz="4500" dirty="0" smtClean="0">
                <a:latin typeface="Agency FB" panose="020B0503020202020204" pitchFamily="34" charset="0"/>
              </a:rPr>
              <a:t>even </a:t>
            </a:r>
            <a:r>
              <a:rPr lang="en-CA" sz="4500" dirty="0">
                <a:latin typeface="Agency FB" panose="020B0503020202020204" pitchFamily="34" charset="0"/>
              </a:rPr>
              <a:t>salaries. Most institutions are depending more and more on </a:t>
            </a:r>
            <a:r>
              <a:rPr lang="en-CA" sz="4500" dirty="0" smtClean="0">
                <a:latin typeface="Agency FB" panose="020B0503020202020204" pitchFamily="34" charset="0"/>
              </a:rPr>
              <a:t>IGR to </a:t>
            </a:r>
            <a:r>
              <a:rPr lang="en-CA" sz="4500" dirty="0">
                <a:latin typeface="Agency FB" panose="020B0503020202020204" pitchFamily="34" charset="0"/>
              </a:rPr>
              <a:t>fund capital projects and day- to- day running of their affairs. </a:t>
            </a:r>
          </a:p>
          <a:p>
            <a:pPr algn="just"/>
            <a:r>
              <a:rPr lang="en-CA" sz="4500" dirty="0">
                <a:latin typeface="Agency FB" panose="020B0503020202020204" pitchFamily="34" charset="0"/>
              </a:rPr>
              <a:t>This development have being identified as a global trend. In USA, Michigan State University(MSU) used to receive 80-85% of its budget from Government. This has now drastically been reduced. (Collaboration Team to Faculty of </a:t>
            </a:r>
            <a:r>
              <a:rPr lang="en-CA" sz="4500" dirty="0" err="1">
                <a:latin typeface="Agency FB" panose="020B0503020202020204" pitchFamily="34" charset="0"/>
              </a:rPr>
              <a:t>Agric</a:t>
            </a:r>
            <a:r>
              <a:rPr lang="en-CA" sz="4500" dirty="0">
                <a:latin typeface="Agency FB" panose="020B0503020202020204" pitchFamily="34" charset="0"/>
              </a:rPr>
              <a:t> from MSU)</a:t>
            </a:r>
          </a:p>
          <a:p>
            <a:endParaRPr lang="en-CA" dirty="0"/>
          </a:p>
        </p:txBody>
      </p:sp>
      <p:sp>
        <p:nvSpPr>
          <p:cNvPr id="3" name="Title 2"/>
          <p:cNvSpPr>
            <a:spLocks noGrp="1"/>
          </p:cNvSpPr>
          <p:nvPr>
            <p:ph type="title"/>
          </p:nvPr>
        </p:nvSpPr>
        <p:spPr/>
        <p:txBody>
          <a:bodyPr>
            <a:normAutofit fontScale="90000"/>
          </a:bodyPr>
          <a:lstStyle/>
          <a:p>
            <a:r>
              <a:rPr lang="en-CA" sz="4600" u="sng" dirty="0">
                <a:latin typeface="Agency FB" panose="020B0503020202020204" pitchFamily="34" charset="0"/>
                <a:cs typeface="Arabic Typesetting" panose="03020402040406030203" pitchFamily="66" charset="-78"/>
              </a:rPr>
              <a:t>World Trends in Higher </a:t>
            </a:r>
            <a:r>
              <a:rPr lang="en-CA" sz="4600" u="sng" dirty="0" smtClean="0">
                <a:latin typeface="Agency FB" panose="020B0503020202020204" pitchFamily="34" charset="0"/>
                <a:cs typeface="Arabic Typesetting" panose="03020402040406030203" pitchFamily="66" charset="-78"/>
              </a:rPr>
              <a:t>Education</a:t>
            </a:r>
            <a:r>
              <a:rPr lang="en-CA" dirty="0">
                <a:effectLst/>
              </a:rPr>
              <a:t/>
            </a:r>
            <a:br>
              <a:rPr lang="en-CA" dirty="0">
                <a:effectLst/>
              </a:rPr>
            </a:br>
            <a:endParaRPr lang="en-CA" dirty="0"/>
          </a:p>
        </p:txBody>
      </p:sp>
    </p:spTree>
    <p:extLst>
      <p:ext uri="{BB962C8B-B14F-4D97-AF65-F5344CB8AC3E}">
        <p14:creationId xmlns="" xmlns:p14="http://schemas.microsoft.com/office/powerpoint/2010/main" val="24980015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lgn="just"/>
            <a:r>
              <a:rPr lang="en-CA" sz="2800" dirty="0">
                <a:latin typeface="Agency FB" pitchFamily="34" charset="0"/>
              </a:rPr>
              <a:t>2) There is also the global paradoxical problem of rising demand for the higher education and less available job for employment of the </a:t>
            </a:r>
            <a:r>
              <a:rPr lang="en-CA" sz="2800" dirty="0" smtClean="0">
                <a:latin typeface="Agency FB" pitchFamily="34" charset="0"/>
              </a:rPr>
              <a:t>products. </a:t>
            </a:r>
            <a:r>
              <a:rPr lang="en-CA" sz="2800" dirty="0">
                <a:latin typeface="Agency FB" pitchFamily="34" charset="0"/>
              </a:rPr>
              <a:t>This brings the need for </a:t>
            </a:r>
            <a:r>
              <a:rPr lang="en-CA" sz="2800" dirty="0" smtClean="0">
                <a:latin typeface="Agency FB" pitchFamily="34" charset="0"/>
              </a:rPr>
              <a:t>entrepreneurship </a:t>
            </a:r>
            <a:r>
              <a:rPr lang="en-CA" sz="2800" dirty="0">
                <a:latin typeface="Agency FB" pitchFamily="34" charset="0"/>
              </a:rPr>
              <a:t>(self-employment) to be emphasized at the training level. Hands-on practical education and skills should be stressed in the curricula. </a:t>
            </a:r>
            <a:r>
              <a:rPr lang="en-CA" sz="2800" dirty="0" smtClean="0">
                <a:latin typeface="Agency FB" pitchFamily="34" charset="0"/>
              </a:rPr>
              <a:t>There </a:t>
            </a:r>
            <a:r>
              <a:rPr lang="en-CA" sz="2800" dirty="0">
                <a:latin typeface="Agency FB" pitchFamily="34" charset="0"/>
              </a:rPr>
              <a:t>is currently the trend in Europe and America</a:t>
            </a:r>
            <a:r>
              <a:rPr lang="en-CA" sz="2800" dirty="0" smtClean="0">
                <a:latin typeface="Agency FB" pitchFamily="34" charset="0"/>
              </a:rPr>
              <a:t>.</a:t>
            </a:r>
          </a:p>
          <a:p>
            <a:pPr algn="just"/>
            <a:r>
              <a:rPr lang="en-CA" sz="2800" dirty="0" smtClean="0">
                <a:latin typeface="Agency FB" pitchFamily="34" charset="0"/>
              </a:rPr>
              <a:t>Higher </a:t>
            </a:r>
            <a:r>
              <a:rPr lang="en-CA" sz="2800" dirty="0">
                <a:latin typeface="Agency FB" pitchFamily="34" charset="0"/>
              </a:rPr>
              <a:t>education all over the world is experiencing big changes in university curricula to encourage research that support innovation and creativity, agricultural outreaches and extension services while </a:t>
            </a:r>
            <a:r>
              <a:rPr lang="en-CA" sz="2800" dirty="0" smtClean="0">
                <a:latin typeface="Agency FB" pitchFamily="34" charset="0"/>
              </a:rPr>
              <a:t>historical theoretical </a:t>
            </a:r>
            <a:r>
              <a:rPr lang="en-CA" sz="2800" dirty="0">
                <a:latin typeface="Agency FB" pitchFamily="34" charset="0"/>
              </a:rPr>
              <a:t>knowledge are being curtailed. </a:t>
            </a:r>
          </a:p>
          <a:p>
            <a:pPr algn="just"/>
            <a:endParaRPr lang="en-CA" sz="2800" dirty="0">
              <a:latin typeface="Agency FB" pitchFamily="34" charset="0"/>
            </a:endParaRPr>
          </a:p>
        </p:txBody>
      </p:sp>
      <p:sp>
        <p:nvSpPr>
          <p:cNvPr id="3" name="Title 2"/>
          <p:cNvSpPr>
            <a:spLocks noGrp="1"/>
          </p:cNvSpPr>
          <p:nvPr>
            <p:ph type="title"/>
          </p:nvPr>
        </p:nvSpPr>
        <p:spPr/>
        <p:txBody>
          <a:bodyPr/>
          <a:lstStyle/>
          <a:p>
            <a:endParaRPr lang="en-CA"/>
          </a:p>
        </p:txBody>
      </p:sp>
    </p:spTree>
    <p:extLst>
      <p:ext uri="{BB962C8B-B14F-4D97-AF65-F5344CB8AC3E}">
        <p14:creationId xmlns="" xmlns:p14="http://schemas.microsoft.com/office/powerpoint/2010/main" val="12453648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52736"/>
            <a:ext cx="8229600" cy="4525963"/>
          </a:xfrm>
        </p:spPr>
        <p:txBody>
          <a:bodyPr>
            <a:noAutofit/>
          </a:bodyPr>
          <a:lstStyle/>
          <a:p>
            <a:pPr algn="just"/>
            <a:r>
              <a:rPr lang="en-CA" sz="3200" dirty="0">
                <a:latin typeface="Agency FB" panose="020B0503020202020204" pitchFamily="34" charset="0"/>
              </a:rPr>
              <a:t>3)There is also the trend of increasing use of ICT in teaching and research. The use of ICT in teaching serves a lot of teaching time and gives more time to the teacher for interactive sessions. It is amenable to easy multiplication and circulation. </a:t>
            </a:r>
            <a:endParaRPr lang="en-CA" sz="3200" dirty="0" smtClean="0">
              <a:latin typeface="Agency FB" panose="020B0503020202020204" pitchFamily="34" charset="0"/>
            </a:endParaRPr>
          </a:p>
          <a:p>
            <a:pPr algn="just"/>
            <a:endParaRPr lang="en-CA" sz="3200" dirty="0">
              <a:latin typeface="Agency FB" panose="020B0503020202020204" pitchFamily="34" charset="0"/>
            </a:endParaRPr>
          </a:p>
          <a:p>
            <a:pPr algn="just"/>
            <a:r>
              <a:rPr lang="en-CA" sz="3200" dirty="0" smtClean="0">
                <a:latin typeface="Agency FB" panose="020B0503020202020204" pitchFamily="34" charset="0"/>
              </a:rPr>
              <a:t>In </a:t>
            </a:r>
            <a:r>
              <a:rPr lang="en-CA" sz="3200" dirty="0" err="1">
                <a:latin typeface="Agency FB" panose="020B0503020202020204" pitchFamily="34" charset="0"/>
              </a:rPr>
              <a:t>silico</a:t>
            </a:r>
            <a:r>
              <a:rPr lang="en-CA" sz="3200" dirty="0">
                <a:latin typeface="Agency FB" panose="020B0503020202020204" pitchFamily="34" charset="0"/>
              </a:rPr>
              <a:t> research,  </a:t>
            </a:r>
            <a:r>
              <a:rPr lang="en-CA" sz="3200" dirty="0" smtClean="0">
                <a:latin typeface="Agency FB" panose="020B0503020202020204" pitchFamily="34" charset="0"/>
              </a:rPr>
              <a:t>Bio-informatics</a:t>
            </a:r>
            <a:r>
              <a:rPr lang="en-CA" sz="3200" dirty="0">
                <a:latin typeface="Agency FB" panose="020B0503020202020204" pitchFamily="34" charset="0"/>
              </a:rPr>
              <a:t>, </a:t>
            </a:r>
            <a:r>
              <a:rPr lang="en-CA" sz="3200" dirty="0" smtClean="0">
                <a:latin typeface="Agency FB" panose="020B0503020202020204" pitchFamily="34" charset="0"/>
              </a:rPr>
              <a:t>Computer-aided </a:t>
            </a:r>
            <a:r>
              <a:rPr lang="en-CA" sz="3200" dirty="0">
                <a:latin typeface="Agency FB" panose="020B0503020202020204" pitchFamily="34" charset="0"/>
              </a:rPr>
              <a:t>drug </a:t>
            </a:r>
            <a:r>
              <a:rPr lang="en-CA" sz="3200" dirty="0" smtClean="0">
                <a:latin typeface="Agency FB" panose="020B0503020202020204" pitchFamily="34" charset="0"/>
              </a:rPr>
              <a:t>design (</a:t>
            </a:r>
            <a:r>
              <a:rPr lang="en-CA" sz="3200" dirty="0">
                <a:latin typeface="Agency FB" panose="020B0503020202020204" pitchFamily="34" charset="0"/>
              </a:rPr>
              <a:t>CADD) are all outcomes of innovative technology)</a:t>
            </a:r>
          </a:p>
        </p:txBody>
      </p:sp>
      <p:sp>
        <p:nvSpPr>
          <p:cNvPr id="3" name="Title 2"/>
          <p:cNvSpPr>
            <a:spLocks noGrp="1"/>
          </p:cNvSpPr>
          <p:nvPr>
            <p:ph type="title"/>
          </p:nvPr>
        </p:nvSpPr>
        <p:spPr/>
        <p:txBody>
          <a:bodyPr/>
          <a:lstStyle/>
          <a:p>
            <a:endParaRPr lang="en-CA" dirty="0"/>
          </a:p>
        </p:txBody>
      </p:sp>
    </p:spTree>
    <p:extLst>
      <p:ext uri="{BB962C8B-B14F-4D97-AF65-F5344CB8AC3E}">
        <p14:creationId xmlns="" xmlns:p14="http://schemas.microsoft.com/office/powerpoint/2010/main" val="31696946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4704"/>
            <a:ext cx="8229600" cy="5256584"/>
          </a:xfrm>
        </p:spPr>
        <p:txBody>
          <a:bodyPr>
            <a:normAutofit fontScale="92500" lnSpcReduction="10000"/>
          </a:bodyPr>
          <a:lstStyle/>
          <a:p>
            <a:pPr algn="just"/>
            <a:r>
              <a:rPr lang="en-CA" sz="3900" dirty="0">
                <a:latin typeface="Agency FB" panose="020B0503020202020204" pitchFamily="34" charset="0"/>
              </a:rPr>
              <a:t>4)There is also a widening gap in the creation of new technologies between the universities in the west and those of developing countries. This calls for introspection with a view to  set goals to retrain and re-position individual human (and hence institutional) capacities to achieve competency in innovative research and  technology- based knowledge. These are inevitable for our societal advancement, otherwise we will continue to be slaves and compulsory consumers. </a:t>
            </a:r>
          </a:p>
          <a:p>
            <a:endParaRPr lang="en-CA" dirty="0"/>
          </a:p>
        </p:txBody>
      </p:sp>
      <p:sp>
        <p:nvSpPr>
          <p:cNvPr id="3" name="Title 2"/>
          <p:cNvSpPr>
            <a:spLocks noGrp="1"/>
          </p:cNvSpPr>
          <p:nvPr>
            <p:ph type="title"/>
          </p:nvPr>
        </p:nvSpPr>
        <p:spPr>
          <a:xfrm>
            <a:off x="457200" y="274638"/>
            <a:ext cx="8229600" cy="274042"/>
          </a:xfrm>
        </p:spPr>
        <p:txBody>
          <a:bodyPr>
            <a:normAutofit fontScale="90000"/>
          </a:bodyPr>
          <a:lstStyle/>
          <a:p>
            <a:r>
              <a:rPr lang="en-US" dirty="0" smtClean="0"/>
              <a:t>…</a:t>
            </a:r>
            <a:endParaRPr lang="en-CA" dirty="0"/>
          </a:p>
        </p:txBody>
      </p:sp>
    </p:spTree>
    <p:extLst>
      <p:ext uri="{BB962C8B-B14F-4D97-AF65-F5344CB8AC3E}">
        <p14:creationId xmlns="" xmlns:p14="http://schemas.microsoft.com/office/powerpoint/2010/main" val="1090568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24744"/>
            <a:ext cx="8229600" cy="4525963"/>
          </a:xfrm>
        </p:spPr>
        <p:txBody>
          <a:bodyPr>
            <a:noAutofit/>
          </a:bodyPr>
          <a:lstStyle/>
          <a:p>
            <a:pPr algn="just"/>
            <a:r>
              <a:rPr lang="en-CA" sz="3200" dirty="0">
                <a:latin typeface="Agency FB" panose="020B0503020202020204" pitchFamily="34" charset="0"/>
              </a:rPr>
              <a:t>These developments call for astuteness and focus among persons admitted into Universities and other institutions of higher learning so as to ensure that there are sufficient return on individual and the nation’s investments on human capacity development</a:t>
            </a:r>
            <a:r>
              <a:rPr lang="en-CA" sz="3200" dirty="0" smtClean="0">
                <a:latin typeface="Agency FB" panose="020B0503020202020204" pitchFamily="34" charset="0"/>
              </a:rPr>
              <a:t>.</a:t>
            </a:r>
          </a:p>
          <a:p>
            <a:pPr algn="just"/>
            <a:endParaRPr lang="en-CA" sz="1800" dirty="0">
              <a:latin typeface="Agency FB" panose="020B0503020202020204" pitchFamily="34" charset="0"/>
            </a:endParaRPr>
          </a:p>
          <a:p>
            <a:pPr algn="just"/>
            <a:r>
              <a:rPr lang="en-CA" sz="3200" dirty="0">
                <a:latin typeface="Agency FB" panose="020B0503020202020204" pitchFamily="34" charset="0"/>
              </a:rPr>
              <a:t> Since learning is an issue of “garbage in , garbage out”, adequacy of imparted knowledge and skills must be assured  through regular review of curricula and incorporation new global standards. </a:t>
            </a:r>
          </a:p>
        </p:txBody>
      </p:sp>
      <p:sp>
        <p:nvSpPr>
          <p:cNvPr id="3" name="Title 2"/>
          <p:cNvSpPr>
            <a:spLocks noGrp="1"/>
          </p:cNvSpPr>
          <p:nvPr>
            <p:ph type="title"/>
          </p:nvPr>
        </p:nvSpPr>
        <p:spPr/>
        <p:txBody>
          <a:bodyPr>
            <a:normAutofit/>
          </a:bodyPr>
          <a:lstStyle/>
          <a:p>
            <a:r>
              <a:rPr lang="en-US" u="sng" dirty="0">
                <a:latin typeface="Agency FB" panose="020B0503020202020204" pitchFamily="34" charset="0"/>
                <a:cs typeface="Arabic Typesetting" panose="03020402040406030203" pitchFamily="66" charset="-78"/>
              </a:rPr>
              <a:t>Our take</a:t>
            </a:r>
            <a:endParaRPr lang="en-CA" u="sng" dirty="0">
              <a:latin typeface="Agency FB" panose="020B0503020202020204" pitchFamily="34" charset="0"/>
              <a:cs typeface="Arabic Typesetting" panose="03020402040406030203" pitchFamily="66" charset="-78"/>
            </a:endParaRPr>
          </a:p>
        </p:txBody>
      </p:sp>
    </p:spTree>
    <p:extLst>
      <p:ext uri="{BB962C8B-B14F-4D97-AF65-F5344CB8AC3E}">
        <p14:creationId xmlns="" xmlns:p14="http://schemas.microsoft.com/office/powerpoint/2010/main" val="464947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109728" indent="0" algn="just">
              <a:buNone/>
            </a:pPr>
            <a:r>
              <a:rPr lang="en-US" sz="3600" dirty="0" smtClean="0">
                <a:latin typeface="Agency FB" panose="020B0503020202020204" pitchFamily="34" charset="0"/>
              </a:rPr>
              <a:t>I want to thank the University Administration for its palpable support that has made today a success.</a:t>
            </a:r>
          </a:p>
          <a:p>
            <a:pPr marL="109728" indent="0" algn="just">
              <a:buNone/>
            </a:pPr>
            <a:endParaRPr lang="en-US" sz="3600" dirty="0">
              <a:latin typeface="Agency FB" panose="020B0503020202020204" pitchFamily="34" charset="0"/>
            </a:endParaRPr>
          </a:p>
          <a:p>
            <a:pPr marL="109728" indent="0" algn="just">
              <a:buNone/>
            </a:pPr>
            <a:r>
              <a:rPr lang="en-US" sz="3600" dirty="0" smtClean="0">
                <a:latin typeface="Agency FB" panose="020B0503020202020204" pitchFamily="34" charset="0"/>
              </a:rPr>
              <a:t>I would like to extend my thanksgiving to the Workshop </a:t>
            </a:r>
            <a:r>
              <a:rPr lang="en-US" sz="3600" dirty="0">
                <a:latin typeface="Agency FB" panose="020B0503020202020204" pitchFamily="34" charset="0"/>
              </a:rPr>
              <a:t>S</a:t>
            </a:r>
            <a:r>
              <a:rPr lang="en-US" sz="3600" dirty="0" smtClean="0">
                <a:latin typeface="Agency FB" panose="020B0503020202020204" pitchFamily="34" charset="0"/>
              </a:rPr>
              <a:t>ubcommittee of the Board of the School of Post-graduate studies, who worked assiduously to put things together to see the dream of this workshop become a reality.</a:t>
            </a:r>
          </a:p>
        </p:txBody>
      </p:sp>
      <p:sp>
        <p:nvSpPr>
          <p:cNvPr id="3" name="Title 2"/>
          <p:cNvSpPr>
            <a:spLocks noGrp="1"/>
          </p:cNvSpPr>
          <p:nvPr>
            <p:ph type="title"/>
          </p:nvPr>
        </p:nvSpPr>
        <p:spPr/>
        <p:txBody>
          <a:bodyPr>
            <a:normAutofit/>
          </a:bodyPr>
          <a:lstStyle/>
          <a:p>
            <a:r>
              <a:rPr lang="en-US" u="sng" dirty="0" smtClean="0">
                <a:latin typeface="Agency FB" panose="020B0503020202020204" pitchFamily="34" charset="0"/>
              </a:rPr>
              <a:t>Appreciation &amp; Acknowledgement</a:t>
            </a:r>
            <a:endParaRPr lang="en-CA" u="sng" dirty="0">
              <a:latin typeface="Agency FB" panose="020B0503020202020204" pitchFamily="34" charset="0"/>
            </a:endParaRPr>
          </a:p>
        </p:txBody>
      </p:sp>
    </p:spTree>
    <p:extLst>
      <p:ext uri="{BB962C8B-B14F-4D97-AF65-F5344CB8AC3E}">
        <p14:creationId xmlns="" xmlns:p14="http://schemas.microsoft.com/office/powerpoint/2010/main" val="13402678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80728"/>
            <a:ext cx="8229600" cy="5256584"/>
          </a:xfrm>
        </p:spPr>
        <p:txBody>
          <a:bodyPr>
            <a:normAutofit fontScale="92500" lnSpcReduction="20000"/>
          </a:bodyPr>
          <a:lstStyle/>
          <a:p>
            <a:pPr algn="just"/>
            <a:r>
              <a:rPr lang="en-CA" sz="3900" dirty="0">
                <a:latin typeface="Agency FB" panose="020B0503020202020204" pitchFamily="34" charset="0"/>
              </a:rPr>
              <a:t>Multidisciplinary knowledge and skills-oriented education have become globally trendy. </a:t>
            </a:r>
          </a:p>
          <a:p>
            <a:pPr algn="just"/>
            <a:r>
              <a:rPr lang="en-CA" sz="3900" dirty="0">
                <a:latin typeface="Agency FB" panose="020B0503020202020204" pitchFamily="34" charset="0"/>
              </a:rPr>
              <a:t>This workshop, including the University Library-anchored training on Electronic library resources, introduction to online databases, use of </a:t>
            </a:r>
            <a:r>
              <a:rPr lang="en-CA" sz="3900" dirty="0" err="1">
                <a:latin typeface="Agency FB" panose="020B0503020202020204" pitchFamily="34" charset="0"/>
              </a:rPr>
              <a:t>Turnitin</a:t>
            </a:r>
            <a:r>
              <a:rPr lang="en-CA" sz="3900" dirty="0">
                <a:latin typeface="Agency FB" panose="020B0503020202020204" pitchFamily="34" charset="0"/>
              </a:rPr>
              <a:t>  software and introduction to reference management, which are designed to run on annul basis, is intended to introduce you to and equip you with some research skills and hands-on training that will transform you  into a new-age globally competent individuals and community of alumni </a:t>
            </a:r>
          </a:p>
          <a:p>
            <a:endParaRPr lang="en-CA" dirty="0"/>
          </a:p>
        </p:txBody>
      </p:sp>
      <p:sp>
        <p:nvSpPr>
          <p:cNvPr id="3" name="Title 2"/>
          <p:cNvSpPr>
            <a:spLocks noGrp="1"/>
          </p:cNvSpPr>
          <p:nvPr>
            <p:ph type="title"/>
          </p:nvPr>
        </p:nvSpPr>
        <p:spPr>
          <a:xfrm>
            <a:off x="457200" y="274638"/>
            <a:ext cx="8229600" cy="706090"/>
          </a:xfrm>
        </p:spPr>
        <p:txBody>
          <a:bodyPr>
            <a:normAutofit fontScale="90000"/>
          </a:bodyPr>
          <a:lstStyle/>
          <a:p>
            <a:r>
              <a:rPr lang="en-US" dirty="0" smtClean="0"/>
              <a:t>…</a:t>
            </a:r>
            <a:endParaRPr lang="en-CA" dirty="0"/>
          </a:p>
        </p:txBody>
      </p:sp>
    </p:spTree>
    <p:extLst>
      <p:ext uri="{BB962C8B-B14F-4D97-AF65-F5344CB8AC3E}">
        <p14:creationId xmlns="" xmlns:p14="http://schemas.microsoft.com/office/powerpoint/2010/main" val="2878577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lgn="just"/>
            <a:r>
              <a:rPr lang="en-CA" sz="3600" dirty="0">
                <a:latin typeface="Agency FB" panose="020B0503020202020204" pitchFamily="34" charset="0"/>
              </a:rPr>
              <a:t>In January, 2015, the Vice-Chancellor, Prof B.C. </a:t>
            </a:r>
            <a:r>
              <a:rPr lang="en-CA" sz="3600" dirty="0" err="1">
                <a:latin typeface="Agency FB" panose="020B0503020202020204" pitchFamily="34" charset="0"/>
              </a:rPr>
              <a:t>Ozumba</a:t>
            </a:r>
            <a:r>
              <a:rPr lang="en-CA" sz="3600" dirty="0">
                <a:latin typeface="Agency FB" panose="020B0503020202020204" pitchFamily="34" charset="0"/>
              </a:rPr>
              <a:t> set up a 16-man Committee </a:t>
            </a:r>
            <a:r>
              <a:rPr lang="en-CA" sz="3600" dirty="0" smtClean="0">
                <a:latin typeface="Agency FB" panose="020B0503020202020204" pitchFamily="34" charset="0"/>
              </a:rPr>
              <a:t>(made </a:t>
            </a:r>
            <a:r>
              <a:rPr lang="en-CA" sz="3600" dirty="0">
                <a:latin typeface="Agency FB" panose="020B0503020202020204" pitchFamily="34" charset="0"/>
              </a:rPr>
              <a:t>up of about 95% professors drawn from different faculties</a:t>
            </a:r>
            <a:r>
              <a:rPr lang="en-CA" sz="3600" dirty="0" smtClean="0">
                <a:latin typeface="Agency FB" panose="020B0503020202020204" pitchFamily="34" charset="0"/>
              </a:rPr>
              <a:t>), named</a:t>
            </a:r>
            <a:r>
              <a:rPr lang="en-CA" sz="3600" dirty="0">
                <a:latin typeface="Agency FB" panose="020B0503020202020204" pitchFamily="34" charset="0"/>
              </a:rPr>
              <a:t>, ‘Committee on the Repositioning of </a:t>
            </a:r>
            <a:r>
              <a:rPr lang="en-CA" sz="3600" dirty="0" smtClean="0">
                <a:latin typeface="Agency FB" panose="020B0503020202020204" pitchFamily="34" charset="0"/>
              </a:rPr>
              <a:t>Post-Graduate </a:t>
            </a:r>
            <a:r>
              <a:rPr lang="en-CA" sz="3600" dirty="0">
                <a:latin typeface="Agency FB" panose="020B0503020202020204" pitchFamily="34" charset="0"/>
              </a:rPr>
              <a:t>Studies in UNN.</a:t>
            </a:r>
          </a:p>
          <a:p>
            <a:pPr algn="just"/>
            <a:r>
              <a:rPr lang="en-CA" sz="3600" dirty="0" smtClean="0">
                <a:latin typeface="Agency FB" panose="020B0503020202020204" pitchFamily="34" charset="0"/>
              </a:rPr>
              <a:t>The </a:t>
            </a:r>
            <a:r>
              <a:rPr lang="en-CA" sz="3600" dirty="0">
                <a:latin typeface="Agency FB" panose="020B0503020202020204" pitchFamily="34" charset="0"/>
              </a:rPr>
              <a:t>Committee was charged with 13 terms of reference, notable among which </a:t>
            </a:r>
            <a:r>
              <a:rPr lang="en-US" sz="3600" dirty="0">
                <a:latin typeface="Agency FB" panose="020B0503020202020204" pitchFamily="34" charset="0"/>
              </a:rPr>
              <a:t>are-</a:t>
            </a:r>
            <a:endParaRPr lang="en-CA" sz="3600" dirty="0">
              <a:latin typeface="Agency FB" panose="020B0503020202020204" pitchFamily="34" charset="0"/>
            </a:endParaRPr>
          </a:p>
        </p:txBody>
      </p:sp>
      <p:sp>
        <p:nvSpPr>
          <p:cNvPr id="3" name="Title 2"/>
          <p:cNvSpPr>
            <a:spLocks noGrp="1"/>
          </p:cNvSpPr>
          <p:nvPr>
            <p:ph type="title"/>
          </p:nvPr>
        </p:nvSpPr>
        <p:spPr/>
        <p:txBody>
          <a:bodyPr>
            <a:noAutofit/>
          </a:bodyPr>
          <a:lstStyle/>
          <a:p>
            <a:r>
              <a:rPr lang="en-CA" sz="2400" dirty="0" smtClean="0">
                <a:effectLst/>
              </a:rPr>
              <a:t/>
            </a:r>
            <a:br>
              <a:rPr lang="en-CA" sz="2400" dirty="0" smtClean="0">
                <a:effectLst/>
              </a:rPr>
            </a:br>
            <a:r>
              <a:rPr lang="en-CA" u="sng" dirty="0">
                <a:latin typeface="Agency FB" panose="020B0503020202020204" pitchFamily="34" charset="0"/>
                <a:cs typeface="Arabic Typesetting" panose="03020402040406030203" pitchFamily="66" charset="-78"/>
              </a:rPr>
              <a:t>Repositioning of Post-graduate Studies: Revised Vision and Mission Statements:</a:t>
            </a:r>
            <a:br>
              <a:rPr lang="en-CA" u="sng" dirty="0">
                <a:latin typeface="Agency FB" panose="020B0503020202020204" pitchFamily="34" charset="0"/>
                <a:cs typeface="Arabic Typesetting" panose="03020402040406030203" pitchFamily="66" charset="-78"/>
              </a:rPr>
            </a:br>
            <a:endParaRPr lang="en-CA" u="sng" dirty="0">
              <a:latin typeface="Agency FB" panose="020B0503020202020204" pitchFamily="34" charset="0"/>
              <a:cs typeface="Arabic Typesetting" panose="03020402040406030203" pitchFamily="66" charset="-78"/>
            </a:endParaRPr>
          </a:p>
        </p:txBody>
      </p:sp>
    </p:spTree>
    <p:extLst>
      <p:ext uri="{BB962C8B-B14F-4D97-AF65-F5344CB8AC3E}">
        <p14:creationId xmlns="" xmlns:p14="http://schemas.microsoft.com/office/powerpoint/2010/main" val="35300057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260648"/>
            <a:ext cx="8229600" cy="4525963"/>
          </a:xfrm>
        </p:spPr>
        <p:txBody>
          <a:bodyPr>
            <a:noAutofit/>
          </a:bodyPr>
          <a:lstStyle/>
          <a:p>
            <a:pPr lvl="0" algn="just"/>
            <a:r>
              <a:rPr lang="en-CA" sz="3600" dirty="0">
                <a:latin typeface="Agency FB" panose="020B0503020202020204" pitchFamily="34" charset="0"/>
              </a:rPr>
              <a:t>Investigate and recommend ways by which services and programmes at the UNN Post-graduate School can be improved to meet up with international best practices</a:t>
            </a:r>
          </a:p>
          <a:p>
            <a:pPr lvl="0" algn="just"/>
            <a:r>
              <a:rPr lang="en-CA" sz="3600" dirty="0">
                <a:latin typeface="Agency FB" panose="020B0503020202020204" pitchFamily="34" charset="0"/>
              </a:rPr>
              <a:t>To look into and make recommendation as to how to improve the capacity of the PG School with a view to meet the mandate of the first- generation University on 60:40 ratio of PG  to undergraduate admission.</a:t>
            </a:r>
          </a:p>
          <a:p>
            <a:pPr lvl="0" algn="just"/>
            <a:r>
              <a:rPr lang="en-CA" sz="3600" dirty="0">
                <a:latin typeface="Agency FB" panose="020B0503020202020204" pitchFamily="34" charset="0"/>
              </a:rPr>
              <a:t>To formulate  current vision and mission statements for the school and proffer strategies for realising them;</a:t>
            </a:r>
          </a:p>
        </p:txBody>
      </p:sp>
    </p:spTree>
    <p:extLst>
      <p:ext uri="{BB962C8B-B14F-4D97-AF65-F5344CB8AC3E}">
        <p14:creationId xmlns="" xmlns:p14="http://schemas.microsoft.com/office/powerpoint/2010/main" val="33033350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4704"/>
            <a:ext cx="8229600" cy="4525963"/>
          </a:xfrm>
        </p:spPr>
        <p:txBody>
          <a:bodyPr>
            <a:noAutofit/>
          </a:bodyPr>
          <a:lstStyle/>
          <a:p>
            <a:pPr lvl="0" algn="just"/>
            <a:r>
              <a:rPr lang="en-CA" sz="4000" dirty="0">
                <a:latin typeface="Agency FB" panose="020B0503020202020204" pitchFamily="34" charset="0"/>
              </a:rPr>
              <a:t>To work out modalities to facilitate prompt registration and graduation of postgraduate students of all levels</a:t>
            </a:r>
            <a:r>
              <a:rPr lang="en-CA" sz="4000" dirty="0" smtClean="0">
                <a:latin typeface="Agency FB" panose="020B0503020202020204" pitchFamily="34" charset="0"/>
              </a:rPr>
              <a:t>;</a:t>
            </a:r>
          </a:p>
          <a:p>
            <a:pPr lvl="0" algn="just"/>
            <a:endParaRPr lang="en-CA" sz="1800" dirty="0">
              <a:latin typeface="Agency FB" panose="020B0503020202020204" pitchFamily="34" charset="0"/>
            </a:endParaRPr>
          </a:p>
          <a:p>
            <a:pPr lvl="0" algn="just"/>
            <a:r>
              <a:rPr lang="en-CA" sz="4000" dirty="0">
                <a:latin typeface="Agency FB" panose="020B0503020202020204" pitchFamily="34" charset="0"/>
              </a:rPr>
              <a:t>To work out procedures to be adopted to implement the new National Universities Commission (NUC) guidelines (BMAS) on contents and progression of postgraduate programmes in Nigerian universities;</a:t>
            </a:r>
          </a:p>
          <a:p>
            <a:pPr algn="just"/>
            <a:endParaRPr lang="en-CA" sz="4000" dirty="0">
              <a:latin typeface="Agency FB" panose="020B0503020202020204" pitchFamily="34" charset="0"/>
            </a:endParaRPr>
          </a:p>
        </p:txBody>
      </p:sp>
      <p:sp>
        <p:nvSpPr>
          <p:cNvPr id="3" name="Title 2"/>
          <p:cNvSpPr>
            <a:spLocks noGrp="1"/>
          </p:cNvSpPr>
          <p:nvPr>
            <p:ph type="title"/>
          </p:nvPr>
        </p:nvSpPr>
        <p:spPr>
          <a:xfrm>
            <a:off x="457200" y="274638"/>
            <a:ext cx="8229600" cy="274042"/>
          </a:xfrm>
        </p:spPr>
        <p:txBody>
          <a:bodyPr>
            <a:normAutofit fontScale="90000"/>
          </a:bodyPr>
          <a:lstStyle/>
          <a:p>
            <a:r>
              <a:rPr lang="en-US" dirty="0" smtClean="0"/>
              <a:t>…</a:t>
            </a:r>
            <a:endParaRPr lang="en-CA" dirty="0"/>
          </a:p>
        </p:txBody>
      </p:sp>
    </p:spTree>
    <p:extLst>
      <p:ext uri="{BB962C8B-B14F-4D97-AF65-F5344CB8AC3E}">
        <p14:creationId xmlns="" xmlns:p14="http://schemas.microsoft.com/office/powerpoint/2010/main" val="16508602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24744"/>
            <a:ext cx="8229600" cy="4968552"/>
          </a:xfrm>
        </p:spPr>
        <p:txBody>
          <a:bodyPr>
            <a:normAutofit fontScale="85000" lnSpcReduction="20000"/>
          </a:bodyPr>
          <a:lstStyle/>
          <a:p>
            <a:r>
              <a:rPr lang="en-CA" sz="3900" b="1" dirty="0">
                <a:latin typeface="Agency FB" panose="020B0503020202020204" pitchFamily="34" charset="0"/>
              </a:rPr>
              <a:t>Vision Statement </a:t>
            </a:r>
          </a:p>
          <a:p>
            <a:r>
              <a:rPr lang="en-CA" sz="3900" dirty="0">
                <a:latin typeface="Agency FB" panose="020B0503020202020204" pitchFamily="34" charset="0"/>
              </a:rPr>
              <a:t>Through research and innovation, to become a globally reputed first-rate School of Postgraduate studies </a:t>
            </a:r>
          </a:p>
          <a:p>
            <a:r>
              <a:rPr lang="en-US" sz="3900" dirty="0">
                <a:latin typeface="Agency FB" panose="020B0503020202020204" pitchFamily="34" charset="0"/>
              </a:rPr>
              <a:t/>
            </a:r>
            <a:br>
              <a:rPr lang="en-US" sz="3900" dirty="0">
                <a:latin typeface="Agency FB" panose="020B0503020202020204" pitchFamily="34" charset="0"/>
              </a:rPr>
            </a:br>
            <a:r>
              <a:rPr lang="en-CA" sz="3900" b="1" dirty="0">
                <a:latin typeface="Agency FB" panose="020B0503020202020204" pitchFamily="34" charset="0"/>
              </a:rPr>
              <a:t>Mission Statement</a:t>
            </a:r>
          </a:p>
          <a:p>
            <a:pPr algn="just"/>
            <a:r>
              <a:rPr lang="en-CA" sz="3900" dirty="0">
                <a:latin typeface="Agency FB" panose="020B0503020202020204" pitchFamily="34" charset="0"/>
              </a:rPr>
              <a:t>The School aims to  attract, educate, train and transform qualified persons to high level manpower that are thoroughly equipped with adequate and update knowledge and specialized skills in research and innovation and deployable for first-rate development and improvement in all fields of human endeavour.</a:t>
            </a:r>
          </a:p>
          <a:p>
            <a:endParaRPr lang="en-CA" dirty="0"/>
          </a:p>
        </p:txBody>
      </p:sp>
      <p:sp>
        <p:nvSpPr>
          <p:cNvPr id="3" name="Title 2"/>
          <p:cNvSpPr>
            <a:spLocks noGrp="1"/>
          </p:cNvSpPr>
          <p:nvPr>
            <p:ph type="title"/>
          </p:nvPr>
        </p:nvSpPr>
        <p:spPr/>
        <p:txBody>
          <a:bodyPr>
            <a:normAutofit fontScale="90000"/>
          </a:bodyPr>
          <a:lstStyle/>
          <a:p>
            <a:r>
              <a:rPr lang="en-CA" sz="3600" u="sng" dirty="0">
                <a:latin typeface="Agency FB" panose="020B0503020202020204" pitchFamily="34" charset="0"/>
                <a:cs typeface="Arabic Typesetting" panose="03020402040406030203" pitchFamily="66" charset="-78"/>
              </a:rPr>
              <a:t>The </a:t>
            </a:r>
            <a:r>
              <a:rPr lang="en-CA" sz="3600" u="sng" dirty="0" smtClean="0">
                <a:latin typeface="Agency FB" panose="020B0503020202020204" pitchFamily="34" charset="0"/>
                <a:cs typeface="Arabic Typesetting" panose="03020402040406030203" pitchFamily="66" charset="-78"/>
              </a:rPr>
              <a:t>Revised Vision </a:t>
            </a:r>
            <a:r>
              <a:rPr lang="en-CA" sz="3600" u="sng" dirty="0">
                <a:latin typeface="Agency FB" panose="020B0503020202020204" pitchFamily="34" charset="0"/>
                <a:cs typeface="Arabic Typesetting" panose="03020402040406030203" pitchFamily="66" charset="-78"/>
              </a:rPr>
              <a:t>and Mission </a:t>
            </a:r>
            <a:r>
              <a:rPr lang="en-CA" sz="3600" u="sng" dirty="0" smtClean="0">
                <a:latin typeface="Agency FB" panose="020B0503020202020204" pitchFamily="34" charset="0"/>
                <a:cs typeface="Arabic Typesetting" panose="03020402040406030203" pitchFamily="66" charset="-78"/>
              </a:rPr>
              <a:t>Statements are </a:t>
            </a:r>
            <a:r>
              <a:rPr lang="en-CA" sz="3600" u="sng" dirty="0">
                <a:latin typeface="Agency FB" panose="020B0503020202020204" pitchFamily="34" charset="0"/>
                <a:cs typeface="Arabic Typesetting" panose="03020402040406030203" pitchFamily="66" charset="-78"/>
              </a:rPr>
              <a:t>as follow</a:t>
            </a:r>
            <a:r>
              <a:rPr lang="en-CA" dirty="0"/>
              <a:t/>
            </a:r>
            <a:br>
              <a:rPr lang="en-CA" dirty="0"/>
            </a:br>
            <a:endParaRPr lang="en-CA" dirty="0"/>
          </a:p>
        </p:txBody>
      </p:sp>
    </p:spTree>
    <p:extLst>
      <p:ext uri="{BB962C8B-B14F-4D97-AF65-F5344CB8AC3E}">
        <p14:creationId xmlns="" xmlns:p14="http://schemas.microsoft.com/office/powerpoint/2010/main" val="14042565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4704"/>
            <a:ext cx="8229600" cy="5832648"/>
          </a:xfrm>
        </p:spPr>
        <p:txBody>
          <a:bodyPr>
            <a:normAutofit fontScale="77500" lnSpcReduction="20000"/>
          </a:bodyPr>
          <a:lstStyle/>
          <a:p>
            <a:pPr algn="just"/>
            <a:r>
              <a:rPr lang="en-CA" sz="4600" dirty="0">
                <a:latin typeface="Agency FB" panose="020B0503020202020204" pitchFamily="34" charset="0"/>
              </a:rPr>
              <a:t>Since the submission of the report of the committee, the University Administration has been implementing the major points of the recommendations</a:t>
            </a:r>
            <a:r>
              <a:rPr lang="en-CA" sz="4600" dirty="0" smtClean="0">
                <a:latin typeface="Agency FB" panose="020B0503020202020204" pitchFamily="34" charset="0"/>
              </a:rPr>
              <a:t>.</a:t>
            </a:r>
          </a:p>
          <a:p>
            <a:pPr algn="just"/>
            <a:endParaRPr lang="en-CA" sz="4600" dirty="0">
              <a:latin typeface="Agency FB" panose="020B0503020202020204" pitchFamily="34" charset="0"/>
            </a:endParaRPr>
          </a:p>
          <a:p>
            <a:pPr algn="just"/>
            <a:r>
              <a:rPr lang="en-CA" sz="4600" dirty="0" smtClean="0">
                <a:latin typeface="Agency FB" panose="020B0503020202020204" pitchFamily="34" charset="0"/>
              </a:rPr>
              <a:t>Some </a:t>
            </a:r>
            <a:r>
              <a:rPr lang="en-CA" sz="4600" dirty="0">
                <a:latin typeface="Agency FB" panose="020B0503020202020204" pitchFamily="34" charset="0"/>
              </a:rPr>
              <a:t>of the changes that have taken place in the post-graduate regulation and matters, including this workshop are outcomes from there</a:t>
            </a:r>
            <a:r>
              <a:rPr lang="en-CA" sz="4600" dirty="0" smtClean="0">
                <a:latin typeface="Agency FB" panose="020B0503020202020204" pitchFamily="34" charset="0"/>
              </a:rPr>
              <a:t>.</a:t>
            </a:r>
          </a:p>
          <a:p>
            <a:pPr algn="just"/>
            <a:endParaRPr lang="en-CA" sz="4600" dirty="0">
              <a:latin typeface="Agency FB" panose="020B0503020202020204" pitchFamily="34" charset="0"/>
            </a:endParaRPr>
          </a:p>
          <a:p>
            <a:pPr algn="just"/>
            <a:r>
              <a:rPr lang="en-CA" sz="4600" dirty="0" smtClean="0">
                <a:latin typeface="Agency FB" panose="020B0503020202020204" pitchFamily="34" charset="0"/>
              </a:rPr>
              <a:t>I </a:t>
            </a:r>
            <a:r>
              <a:rPr lang="en-CA" sz="4600" dirty="0">
                <a:latin typeface="Agency FB" panose="020B0503020202020204" pitchFamily="34" charset="0"/>
              </a:rPr>
              <a:t>encourage you to pay attention, listen carefully to all the resource </a:t>
            </a:r>
            <a:r>
              <a:rPr lang="en-CA" sz="4600" dirty="0" smtClean="0">
                <a:latin typeface="Agency FB" panose="020B0503020202020204" pitchFamily="34" charset="0"/>
              </a:rPr>
              <a:t>persons, </a:t>
            </a:r>
            <a:r>
              <a:rPr lang="en-CA" sz="4600" dirty="0">
                <a:latin typeface="Agency FB" panose="020B0503020202020204" pitchFamily="34" charset="0"/>
              </a:rPr>
              <a:t>and learn. Active listening is the first step </a:t>
            </a:r>
            <a:r>
              <a:rPr lang="en-CA" sz="4600" dirty="0" smtClean="0">
                <a:latin typeface="Agency FB" panose="020B0503020202020204" pitchFamily="34" charset="0"/>
              </a:rPr>
              <a:t>towards </a:t>
            </a:r>
            <a:r>
              <a:rPr lang="en-CA" sz="4600" dirty="0">
                <a:latin typeface="Agency FB" panose="020B0503020202020204" pitchFamily="34" charset="0"/>
              </a:rPr>
              <a:t>effective learning. May God bless you </a:t>
            </a:r>
            <a:r>
              <a:rPr lang="en-CA" sz="4600" dirty="0" smtClean="0">
                <a:latin typeface="Agency FB" panose="020B0503020202020204" pitchFamily="34" charset="0"/>
              </a:rPr>
              <a:t>all.</a:t>
            </a:r>
            <a:endParaRPr lang="en-CA" sz="4600" dirty="0">
              <a:latin typeface="Agency FB" panose="020B0503020202020204" pitchFamily="34" charset="0"/>
            </a:endParaRPr>
          </a:p>
          <a:p>
            <a:endParaRPr lang="en-CA" dirty="0"/>
          </a:p>
        </p:txBody>
      </p:sp>
      <p:sp>
        <p:nvSpPr>
          <p:cNvPr id="3" name="Title 2"/>
          <p:cNvSpPr>
            <a:spLocks noGrp="1"/>
          </p:cNvSpPr>
          <p:nvPr>
            <p:ph type="title"/>
          </p:nvPr>
        </p:nvSpPr>
        <p:spPr/>
        <p:txBody>
          <a:bodyPr/>
          <a:lstStyle/>
          <a:p>
            <a:endParaRPr lang="en-CA"/>
          </a:p>
        </p:txBody>
      </p:sp>
    </p:spTree>
    <p:extLst>
      <p:ext uri="{BB962C8B-B14F-4D97-AF65-F5344CB8AC3E}">
        <p14:creationId xmlns="" xmlns:p14="http://schemas.microsoft.com/office/powerpoint/2010/main" val="11077185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a:p>
            <a:endParaRPr lang="en-US" dirty="0" smtClean="0"/>
          </a:p>
          <a:p>
            <a:pPr marL="109728" indent="0" algn="ctr">
              <a:buNone/>
            </a:pPr>
            <a:r>
              <a:rPr lang="en-US" sz="4800" b="1" dirty="0" smtClean="0">
                <a:solidFill>
                  <a:srgbClr val="C00000"/>
                </a:solidFill>
                <a:latin typeface="Agency FB" panose="020B0503020202020204" pitchFamily="34" charset="0"/>
              </a:rPr>
              <a:t>The BEST is the enemy of the GOOD</a:t>
            </a:r>
          </a:p>
          <a:p>
            <a:pPr marL="109728" indent="0">
              <a:buNone/>
            </a:pPr>
            <a:r>
              <a:rPr lang="en-US" sz="4800" b="1" dirty="0" smtClean="0">
                <a:solidFill>
                  <a:srgbClr val="C00000"/>
                </a:solidFill>
                <a:latin typeface="Agency FB" panose="020B0503020202020204" pitchFamily="34" charset="0"/>
              </a:rPr>
              <a:t>-Voltaire</a:t>
            </a:r>
            <a:endParaRPr lang="en-US" sz="4800" b="1" dirty="0">
              <a:solidFill>
                <a:srgbClr val="C00000"/>
              </a:solidFill>
              <a:latin typeface="Agency FB" panose="020B0503020202020204" pitchFamily="34" charset="0"/>
            </a:endParaRPr>
          </a:p>
          <a:p>
            <a:pPr marL="109728" indent="0" algn="ctr">
              <a:buNone/>
            </a:pPr>
            <a:endParaRPr lang="en-US" sz="3600" dirty="0">
              <a:solidFill>
                <a:srgbClr val="C00000"/>
              </a:solidFill>
            </a:endParaRPr>
          </a:p>
        </p:txBody>
      </p:sp>
      <p:sp>
        <p:nvSpPr>
          <p:cNvPr id="3" name="Title 2"/>
          <p:cNvSpPr>
            <a:spLocks noGrp="1"/>
          </p:cNvSpPr>
          <p:nvPr>
            <p:ph type="title"/>
          </p:nvPr>
        </p:nvSpPr>
        <p:spPr/>
        <p:txBody>
          <a:bodyPr>
            <a:normAutofit fontScale="90000"/>
          </a:bodyPr>
          <a:lstStyle/>
          <a:p>
            <a:r>
              <a:rPr lang="en-US" dirty="0" smtClean="0"/>
              <a:t>	</a:t>
            </a:r>
            <a:r>
              <a:rPr lang="en-US" sz="4600" u="sng" dirty="0">
                <a:latin typeface="Agency FB" panose="020B0503020202020204" pitchFamily="34" charset="0"/>
                <a:cs typeface="Arabic Typesetting" panose="03020402040406030203" pitchFamily="66" charset="-78"/>
              </a:rPr>
              <a:t>Quotation by Voltaire</a:t>
            </a:r>
            <a:br>
              <a:rPr lang="en-US" sz="4600" u="sng" dirty="0">
                <a:latin typeface="Agency FB" panose="020B0503020202020204" pitchFamily="34" charset="0"/>
                <a:cs typeface="Arabic Typesetting" panose="03020402040406030203" pitchFamily="66" charset="-78"/>
              </a:rPr>
            </a:br>
            <a:endParaRPr lang="en-CA" sz="4600" u="sng" dirty="0">
              <a:latin typeface="Agency FB" panose="020B0503020202020204" pitchFamily="34" charset="0"/>
              <a:cs typeface="Arabic Typesetting" panose="03020402040406030203" pitchFamily="66" charset="-78"/>
            </a:endParaRPr>
          </a:p>
        </p:txBody>
      </p:sp>
    </p:spTree>
    <p:extLst>
      <p:ext uri="{BB962C8B-B14F-4D97-AF65-F5344CB8AC3E}">
        <p14:creationId xmlns="" xmlns:p14="http://schemas.microsoft.com/office/powerpoint/2010/main" val="12549227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24744"/>
            <a:ext cx="8229600" cy="4882547"/>
          </a:xfrm>
        </p:spPr>
        <p:txBody>
          <a:bodyPr>
            <a:normAutofit/>
          </a:bodyPr>
          <a:lstStyle/>
          <a:p>
            <a:pPr algn="just">
              <a:lnSpc>
                <a:spcPct val="80000"/>
              </a:lnSpc>
            </a:pPr>
            <a:r>
              <a:rPr lang="en-US" sz="4400" b="1" dirty="0">
                <a:solidFill>
                  <a:srgbClr val="FF0000"/>
                </a:solidFill>
                <a:latin typeface="Agency FB" panose="020B0503020202020204" pitchFamily="34" charset="0"/>
              </a:rPr>
              <a:t>If you don’t know where you are going , any road will lead you to your destination.</a:t>
            </a:r>
          </a:p>
          <a:p>
            <a:pPr algn="just">
              <a:lnSpc>
                <a:spcPct val="80000"/>
              </a:lnSpc>
            </a:pPr>
            <a:endParaRPr lang="en-US" sz="4400" b="1" dirty="0">
              <a:solidFill>
                <a:srgbClr val="FF0000"/>
              </a:solidFill>
              <a:latin typeface="Agency FB" panose="020B0503020202020204" pitchFamily="34" charset="0"/>
            </a:endParaRPr>
          </a:p>
          <a:p>
            <a:pPr algn="just">
              <a:lnSpc>
                <a:spcPct val="80000"/>
              </a:lnSpc>
            </a:pPr>
            <a:r>
              <a:rPr lang="en-US" sz="4400" b="1" dirty="0">
                <a:solidFill>
                  <a:srgbClr val="FF0000"/>
                </a:solidFill>
                <a:latin typeface="Agency FB" panose="020B0503020202020204" pitchFamily="34" charset="0"/>
              </a:rPr>
              <a:t>Let us therefore be </a:t>
            </a:r>
            <a:r>
              <a:rPr lang="en-US" sz="4400" b="1" dirty="0" smtClean="0">
                <a:solidFill>
                  <a:srgbClr val="FF0000"/>
                </a:solidFill>
                <a:latin typeface="Agency FB" panose="020B0503020202020204" pitchFamily="34" charset="0"/>
              </a:rPr>
              <a:t>goal-oriented</a:t>
            </a:r>
            <a:r>
              <a:rPr lang="en-US" sz="4400" b="1" dirty="0">
                <a:solidFill>
                  <a:srgbClr val="FF0000"/>
                </a:solidFill>
                <a:latin typeface="Agency FB" panose="020B0503020202020204" pitchFamily="34" charset="0"/>
              </a:rPr>
              <a:t>, team-spirited, focused and receptive to innovations and </a:t>
            </a:r>
            <a:r>
              <a:rPr lang="en-US" sz="4400" b="1" dirty="0" smtClean="0">
                <a:solidFill>
                  <a:srgbClr val="FF0000"/>
                </a:solidFill>
                <a:latin typeface="Agency FB" panose="020B0503020202020204" pitchFamily="34" charset="0"/>
              </a:rPr>
              <a:t>changes.</a:t>
            </a:r>
            <a:endParaRPr lang="en-CA" sz="4400" b="1" dirty="0">
              <a:solidFill>
                <a:srgbClr val="FF0000"/>
              </a:solidFill>
              <a:latin typeface="Agency FB" panose="020B0503020202020204" pitchFamily="34" charset="0"/>
            </a:endParaRPr>
          </a:p>
        </p:txBody>
      </p:sp>
      <p:sp>
        <p:nvSpPr>
          <p:cNvPr id="3" name="Title 2"/>
          <p:cNvSpPr>
            <a:spLocks noGrp="1"/>
          </p:cNvSpPr>
          <p:nvPr>
            <p:ph type="title"/>
          </p:nvPr>
        </p:nvSpPr>
        <p:spPr/>
        <p:txBody>
          <a:bodyPr/>
          <a:lstStyle/>
          <a:p>
            <a:endParaRPr lang="en-CA" dirty="0"/>
          </a:p>
        </p:txBody>
      </p:sp>
    </p:spTree>
    <p:extLst>
      <p:ext uri="{BB962C8B-B14F-4D97-AF65-F5344CB8AC3E}">
        <p14:creationId xmlns="" xmlns:p14="http://schemas.microsoft.com/office/powerpoint/2010/main" val="5441295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latin typeface="Agency FB" panose="020B0503020202020204" pitchFamily="34" charset="0"/>
              </a:rPr>
              <a:t>University of Leeds Global Competency Framework</a:t>
            </a:r>
          </a:p>
          <a:p>
            <a:endParaRPr lang="en-US" sz="1800" dirty="0" smtClean="0">
              <a:latin typeface="Agency FB" panose="020B0503020202020204" pitchFamily="34" charset="0"/>
            </a:endParaRPr>
          </a:p>
          <a:p>
            <a:r>
              <a:rPr lang="en-US" sz="2800" dirty="0" smtClean="0">
                <a:latin typeface="Agency FB" panose="020B0503020202020204" pitchFamily="34" charset="0"/>
              </a:rPr>
              <a:t>WHO Global Competency Model under human resources services</a:t>
            </a:r>
          </a:p>
          <a:p>
            <a:endParaRPr lang="en-US" sz="1800" dirty="0" smtClean="0">
              <a:latin typeface="Agency FB" panose="020B0503020202020204" pitchFamily="34" charset="0"/>
            </a:endParaRPr>
          </a:p>
          <a:p>
            <a:r>
              <a:rPr lang="en-US" sz="2800" dirty="0" smtClean="0">
                <a:latin typeface="Agency FB" panose="020B0503020202020204" pitchFamily="34" charset="0"/>
              </a:rPr>
              <a:t>Merriam Webster Dictionary: An encyclopedia of Britannica Company</a:t>
            </a:r>
          </a:p>
          <a:p>
            <a:endParaRPr lang="en-US" sz="1800" dirty="0" smtClean="0">
              <a:latin typeface="Agency FB" panose="020B0503020202020204" pitchFamily="34" charset="0"/>
            </a:endParaRPr>
          </a:p>
          <a:p>
            <a:r>
              <a:rPr lang="en-US" sz="2800" dirty="0" smtClean="0">
                <a:latin typeface="Agency FB" panose="020B0503020202020204" pitchFamily="34" charset="0"/>
              </a:rPr>
              <a:t>General Henry Hatch, at March 29 2004 workshop sponsored by the office of Science and Technology Advisor to the US Secretary of State.</a:t>
            </a:r>
          </a:p>
          <a:p>
            <a:endParaRPr lang="en-CA" dirty="0"/>
          </a:p>
        </p:txBody>
      </p:sp>
      <p:sp>
        <p:nvSpPr>
          <p:cNvPr id="3" name="Title 2"/>
          <p:cNvSpPr>
            <a:spLocks noGrp="1"/>
          </p:cNvSpPr>
          <p:nvPr>
            <p:ph type="title"/>
          </p:nvPr>
        </p:nvSpPr>
        <p:spPr/>
        <p:txBody>
          <a:bodyPr>
            <a:normAutofit/>
          </a:bodyPr>
          <a:lstStyle/>
          <a:p>
            <a:r>
              <a:rPr lang="en-US" u="sng" dirty="0" smtClean="0">
                <a:latin typeface="Agency FB" panose="020B0503020202020204" pitchFamily="34" charset="0"/>
                <a:cs typeface="Arabic Typesetting" panose="03020402040406030203" pitchFamily="66" charset="-78"/>
              </a:rPr>
              <a:t>Bibliography</a:t>
            </a:r>
            <a:endParaRPr lang="en-CA" u="sng" dirty="0">
              <a:latin typeface="Agency FB" panose="020B0503020202020204" pitchFamily="34" charset="0"/>
              <a:cs typeface="Arabic Typesetting" panose="03020402040406030203" pitchFamily="66" charset="-78"/>
            </a:endParaRPr>
          </a:p>
        </p:txBody>
      </p:sp>
    </p:spTree>
    <p:extLst>
      <p:ext uri="{BB962C8B-B14F-4D97-AF65-F5344CB8AC3E}">
        <p14:creationId xmlns="" xmlns:p14="http://schemas.microsoft.com/office/powerpoint/2010/main" val="1558442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latin typeface="Agency FB" pitchFamily="34" charset="0"/>
              </a:rPr>
              <a:t> </a:t>
            </a:r>
            <a:r>
              <a:rPr lang="en-US" dirty="0" err="1" smtClean="0">
                <a:latin typeface="Agency FB" pitchFamily="34" charset="0"/>
              </a:rPr>
              <a:t>Nwizu</a:t>
            </a:r>
            <a:r>
              <a:rPr lang="en-US" dirty="0" smtClean="0">
                <a:latin typeface="Agency FB" pitchFamily="34" charset="0"/>
              </a:rPr>
              <a:t>, S. C. Higher Education </a:t>
            </a:r>
            <a:r>
              <a:rPr lang="en-US" dirty="0" err="1" smtClean="0">
                <a:latin typeface="Agency FB" pitchFamily="34" charset="0"/>
              </a:rPr>
              <a:t>programmes</a:t>
            </a:r>
            <a:r>
              <a:rPr lang="en-US" dirty="0" smtClean="0">
                <a:latin typeface="Agency FB" pitchFamily="34" charset="0"/>
              </a:rPr>
              <a:t> in Nigeria. </a:t>
            </a:r>
            <a:r>
              <a:rPr lang="en-US" dirty="0">
                <a:latin typeface="Agency FB" pitchFamily="34" charset="0"/>
              </a:rPr>
              <a:t>114</a:t>
            </a:r>
            <a:r>
              <a:rPr lang="en-US" baseline="30000" dirty="0">
                <a:latin typeface="Agency FB" pitchFamily="34" charset="0"/>
              </a:rPr>
              <a:t>th</a:t>
            </a:r>
            <a:r>
              <a:rPr lang="en-US" dirty="0">
                <a:latin typeface="Agency FB" pitchFamily="34" charset="0"/>
              </a:rPr>
              <a:t> </a:t>
            </a:r>
            <a:r>
              <a:rPr lang="en-US" dirty="0" smtClean="0">
                <a:latin typeface="Agency FB" pitchFamily="34" charset="0"/>
              </a:rPr>
              <a:t>Inaugural lecture of the University of Nigeria, Nsukka, </a:t>
            </a:r>
            <a:r>
              <a:rPr lang="en-US" dirty="0">
                <a:latin typeface="Agency FB" pitchFamily="34" charset="0"/>
              </a:rPr>
              <a:t>O</a:t>
            </a:r>
            <a:r>
              <a:rPr lang="en-US" dirty="0" smtClean="0">
                <a:latin typeface="Agency FB" pitchFamily="34" charset="0"/>
              </a:rPr>
              <a:t>ct, 2016</a:t>
            </a:r>
          </a:p>
          <a:p>
            <a:r>
              <a:rPr lang="en-US" dirty="0" err="1" smtClean="0">
                <a:latin typeface="Agency FB" pitchFamily="34" charset="0"/>
              </a:rPr>
              <a:t>Nwizu</a:t>
            </a:r>
            <a:r>
              <a:rPr lang="en-US" dirty="0" smtClean="0">
                <a:latin typeface="Agency FB" pitchFamily="34" charset="0"/>
              </a:rPr>
              <a:t> S.C (2011) International Journal of Educational Research 11(1)</a:t>
            </a:r>
          </a:p>
          <a:p>
            <a:pPr marL="109728" indent="0">
              <a:buNone/>
            </a:pPr>
            <a:endParaRPr lang="en-US" dirty="0" smtClean="0">
              <a:latin typeface="Agency FB" pitchFamily="34" charset="0"/>
            </a:endParaRPr>
          </a:p>
          <a:p>
            <a:r>
              <a:rPr lang="en-US" dirty="0" smtClean="0">
                <a:latin typeface="Agency FB" pitchFamily="34" charset="0"/>
              </a:rPr>
              <a:t>Speech of a collaboration team from Michigan State University with Faculty of Agriculture, September, 2016</a:t>
            </a:r>
          </a:p>
          <a:p>
            <a:r>
              <a:rPr lang="en-US" dirty="0" smtClean="0">
                <a:latin typeface="Agency FB" pitchFamily="34" charset="0"/>
              </a:rPr>
              <a:t>Harvey L and Green, D(1993) Defining Quality Assessment and evaluation in higher Education</a:t>
            </a:r>
            <a:endParaRPr lang="en-CA" dirty="0">
              <a:latin typeface="Agency FB" pitchFamily="34" charset="0"/>
            </a:endParaRPr>
          </a:p>
        </p:txBody>
      </p:sp>
      <p:sp>
        <p:nvSpPr>
          <p:cNvPr id="3" name="Title 2"/>
          <p:cNvSpPr>
            <a:spLocks noGrp="1"/>
          </p:cNvSpPr>
          <p:nvPr>
            <p:ph type="title"/>
          </p:nvPr>
        </p:nvSpPr>
        <p:spPr/>
        <p:txBody>
          <a:bodyPr/>
          <a:lstStyle/>
          <a:p>
            <a:endParaRPr lang="en-CA"/>
          </a:p>
        </p:txBody>
      </p:sp>
    </p:spTree>
    <p:extLst>
      <p:ext uri="{BB962C8B-B14F-4D97-AF65-F5344CB8AC3E}">
        <p14:creationId xmlns="" xmlns:p14="http://schemas.microsoft.com/office/powerpoint/2010/main" val="330650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016" y="1124744"/>
            <a:ext cx="8892480" cy="4882547"/>
          </a:xfrm>
        </p:spPr>
        <p:txBody>
          <a:bodyPr>
            <a:normAutofit/>
          </a:bodyPr>
          <a:lstStyle/>
          <a:p>
            <a:endParaRPr lang="en-US" dirty="0" smtClean="0"/>
          </a:p>
          <a:p>
            <a:endParaRPr lang="en-US" dirty="0" smtClean="0"/>
          </a:p>
          <a:p>
            <a:pPr marL="109728" indent="0" algn="ctr">
              <a:buNone/>
            </a:pPr>
            <a:r>
              <a:rPr lang="en-US" sz="6000" b="1" dirty="0" smtClean="0">
                <a:solidFill>
                  <a:srgbClr val="00B050"/>
                </a:solidFill>
                <a:latin typeface="Agency FB" panose="020B0503020202020204" pitchFamily="34" charset="0"/>
              </a:rPr>
              <a:t>BUILDING YOUR CAPACITY TOWARDS GLOBAL COMPETENCY </a:t>
            </a:r>
            <a:endParaRPr lang="en-CA" sz="6000" b="1" dirty="0">
              <a:solidFill>
                <a:srgbClr val="00B050"/>
              </a:solidFill>
              <a:latin typeface="Agency FB" panose="020B0503020202020204" pitchFamily="34" charset="0"/>
            </a:endParaRPr>
          </a:p>
        </p:txBody>
      </p:sp>
      <p:sp>
        <p:nvSpPr>
          <p:cNvPr id="3" name="Title 2"/>
          <p:cNvSpPr>
            <a:spLocks noGrp="1"/>
          </p:cNvSpPr>
          <p:nvPr>
            <p:ph type="title"/>
          </p:nvPr>
        </p:nvSpPr>
        <p:spPr/>
        <p:txBody>
          <a:bodyPr>
            <a:normAutofit/>
          </a:bodyPr>
          <a:lstStyle/>
          <a:p>
            <a:r>
              <a:rPr lang="en-US" sz="4400" u="sng" dirty="0" smtClean="0">
                <a:latin typeface="Agency FB" panose="020B0503020202020204" pitchFamily="34" charset="0"/>
              </a:rPr>
              <a:t>Topic of the keynote Address</a:t>
            </a:r>
            <a:endParaRPr lang="en-CA" sz="4400" u="sng" dirty="0">
              <a:latin typeface="Agency FB" panose="020B0503020202020204" pitchFamily="34" charset="0"/>
            </a:endParaRPr>
          </a:p>
        </p:txBody>
      </p:sp>
    </p:spTree>
    <p:extLst>
      <p:ext uri="{BB962C8B-B14F-4D97-AF65-F5344CB8AC3E}">
        <p14:creationId xmlns="" xmlns:p14="http://schemas.microsoft.com/office/powerpoint/2010/main" val="9909892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196752"/>
            <a:ext cx="8229600" cy="4525963"/>
          </a:xfrm>
        </p:spPr>
        <p:txBody>
          <a:bodyPr>
            <a:normAutofit/>
          </a:bodyPr>
          <a:lstStyle/>
          <a:p>
            <a:pPr algn="just"/>
            <a:r>
              <a:rPr lang="en-US" sz="3600" dirty="0" err="1" smtClean="0">
                <a:latin typeface="Agency FB" panose="020B0503020202020204" pitchFamily="34" charset="0"/>
              </a:rPr>
              <a:t>Olaniyi</a:t>
            </a:r>
            <a:r>
              <a:rPr lang="en-US" sz="3600" dirty="0" smtClean="0">
                <a:latin typeface="Agency FB" panose="020B0503020202020204" pitchFamily="34" charset="0"/>
              </a:rPr>
              <a:t> A.A. (2005). Drug Quality assurance and Pharmaceutical Analysis.</a:t>
            </a:r>
          </a:p>
          <a:p>
            <a:pPr marL="109728" indent="0" algn="just">
              <a:buNone/>
            </a:pPr>
            <a:endParaRPr lang="en-CA" sz="3600" dirty="0">
              <a:latin typeface="Agency FB" panose="020B0503020202020204" pitchFamily="34" charset="0"/>
            </a:endParaRPr>
          </a:p>
          <a:p>
            <a:pPr algn="just"/>
            <a:r>
              <a:rPr lang="en-US" sz="3600" dirty="0" smtClean="0">
                <a:latin typeface="Agency FB" panose="020B0503020202020204" pitchFamily="34" charset="0"/>
              </a:rPr>
              <a:t>American Society for Quality (2008). Glossary on quality. Retrieved/20/07/2008.</a:t>
            </a:r>
            <a:endParaRPr lang="en-CA" sz="3600" dirty="0">
              <a:latin typeface="Agency FB" panose="020B0503020202020204" pitchFamily="34" charset="0"/>
            </a:endParaRPr>
          </a:p>
        </p:txBody>
      </p:sp>
      <p:sp>
        <p:nvSpPr>
          <p:cNvPr id="3" name="Title 2"/>
          <p:cNvSpPr>
            <a:spLocks noGrp="1"/>
          </p:cNvSpPr>
          <p:nvPr>
            <p:ph type="title"/>
          </p:nvPr>
        </p:nvSpPr>
        <p:spPr/>
        <p:txBody>
          <a:bodyPr/>
          <a:lstStyle/>
          <a:p>
            <a:endParaRPr lang="en-CA"/>
          </a:p>
        </p:txBody>
      </p:sp>
    </p:spTree>
    <p:extLst>
      <p:ext uri="{BB962C8B-B14F-4D97-AF65-F5344CB8AC3E}">
        <p14:creationId xmlns="" xmlns:p14="http://schemas.microsoft.com/office/powerpoint/2010/main" val="157539342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24744"/>
            <a:ext cx="8229600" cy="4525963"/>
          </a:xfrm>
        </p:spPr>
        <p:txBody>
          <a:bodyPr>
            <a:normAutofit/>
          </a:bodyPr>
          <a:lstStyle/>
          <a:p>
            <a:pPr lvl="1"/>
            <a:endParaRPr lang="en-US" dirty="0" smtClean="0"/>
          </a:p>
          <a:p>
            <a:pPr lvl="1"/>
            <a:endParaRPr lang="en-US" dirty="0"/>
          </a:p>
          <a:p>
            <a:pPr lvl="1"/>
            <a:endParaRPr lang="en-US" dirty="0" smtClean="0"/>
          </a:p>
          <a:p>
            <a:pPr lvl="1"/>
            <a:r>
              <a:rPr lang="en-US" sz="11600" dirty="0" smtClean="0">
                <a:latin typeface="Agency FB" panose="020B0503020202020204" pitchFamily="34" charset="0"/>
              </a:rPr>
              <a:t>THANK YOU ALL</a:t>
            </a:r>
            <a:endParaRPr lang="en-CA" sz="11600" dirty="0">
              <a:latin typeface="Agency FB" panose="020B0503020202020204" pitchFamily="34" charset="0"/>
            </a:endParaRPr>
          </a:p>
        </p:txBody>
      </p:sp>
      <p:sp>
        <p:nvSpPr>
          <p:cNvPr id="3" name="Title 2"/>
          <p:cNvSpPr>
            <a:spLocks noGrp="1"/>
          </p:cNvSpPr>
          <p:nvPr>
            <p:ph type="title"/>
          </p:nvPr>
        </p:nvSpPr>
        <p:spPr/>
        <p:txBody>
          <a:bodyPr/>
          <a:lstStyle/>
          <a:p>
            <a:endParaRPr lang="en-CA"/>
          </a:p>
        </p:txBody>
      </p:sp>
    </p:spTree>
    <p:extLst>
      <p:ext uri="{BB962C8B-B14F-4D97-AF65-F5344CB8AC3E}">
        <p14:creationId xmlns="" xmlns:p14="http://schemas.microsoft.com/office/powerpoint/2010/main" val="268618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CA" dirty="0"/>
          </a:p>
        </p:txBody>
      </p:sp>
      <p:pic>
        <p:nvPicPr>
          <p:cNvPr id="5" name="Picture 2" descr="C:\Documents and Settings\Administrator\My Documents\My Pictures\Nikon Transfer\001\DSCN0118.JPG"/>
          <p:cNvPicPr>
            <a:picLocks noGrp="1" noChangeAspect="1" noChangeArrowheads="1"/>
          </p:cNvPicPr>
          <p:nvPr>
            <p:ph idx="1"/>
          </p:nvPr>
        </p:nvPicPr>
        <p:blipFill>
          <a:blip r:embed="rId2" cstate="print"/>
          <a:stretch>
            <a:fillRect/>
          </a:stretch>
        </p:blipFill>
        <p:spPr bwMode="auto">
          <a:xfrm>
            <a:off x="2411760" y="764704"/>
            <a:ext cx="4896544" cy="5904656"/>
          </a:xfrm>
          <a:prstGeom prst="rect">
            <a:avLst/>
          </a:prstGeom>
          <a:noFill/>
        </p:spPr>
      </p:pic>
    </p:spTree>
    <p:extLst>
      <p:ext uri="{BB962C8B-B14F-4D97-AF65-F5344CB8AC3E}">
        <p14:creationId xmlns="" xmlns:p14="http://schemas.microsoft.com/office/powerpoint/2010/main" val="36907476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endParaRPr lang="en-US"/>
          </a:p>
        </p:txBody>
      </p:sp>
      <p:pic>
        <p:nvPicPr>
          <p:cNvPr id="762884" name="Picture 4" descr="C:\Documents and Settings\Administrator\My Documents\DSC0003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Slide Number Placeholder 4"/>
          <p:cNvSpPr>
            <a:spLocks noGrp="1"/>
          </p:cNvSpPr>
          <p:nvPr>
            <p:ph type="sldNum" sz="quarter" idx="12"/>
          </p:nvPr>
        </p:nvSpPr>
        <p:spPr/>
        <p:txBody>
          <a:bodyPr/>
          <a:lstStyle/>
          <a:p>
            <a:fld id="{93581D29-5308-48FA-BD58-290BBCDDC888}" type="slidenum">
              <a:rPr lang="en-US" smtClean="0"/>
              <a:pPr/>
              <a:t>53</a:t>
            </a:fld>
            <a:endParaRPr lang="en-US"/>
          </a:p>
        </p:txBody>
      </p:sp>
    </p:spTree>
    <p:extLst>
      <p:ext uri="{BB962C8B-B14F-4D97-AF65-F5344CB8AC3E}">
        <p14:creationId xmlns="" xmlns:p14="http://schemas.microsoft.com/office/powerpoint/2010/main" val="4875456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noAutofit/>
          </a:bodyPr>
          <a:lstStyle/>
          <a:p>
            <a:r>
              <a:rPr lang="en-US" sz="3600" dirty="0" smtClean="0">
                <a:latin typeface="Agency FB" pitchFamily="34" charset="0"/>
              </a:rPr>
              <a:t>Products of God’s goodness and competent Healthcare service</a:t>
            </a:r>
            <a:endParaRPr lang="en-US" sz="3600" dirty="0">
              <a:latin typeface="Agency FB" pitchFamily="34" charset="0"/>
            </a:endParaRPr>
          </a:p>
        </p:txBody>
      </p:sp>
      <p:pic>
        <p:nvPicPr>
          <p:cNvPr id="4" name="Picture 2" descr="C:\Documents and Settings\Administrator\My Documents\My Pictures\Triplets\DSCN1373.jpg"/>
          <p:cNvPicPr>
            <a:picLocks noChangeAspect="1" noChangeArrowheads="1"/>
          </p:cNvPicPr>
          <p:nvPr/>
        </p:nvPicPr>
        <p:blipFill>
          <a:blip r:embed="rId2" cstate="print"/>
          <a:srcRect/>
          <a:stretch>
            <a:fillRect/>
          </a:stretch>
        </p:blipFill>
        <p:spPr bwMode="auto">
          <a:xfrm>
            <a:off x="971600" y="3581400"/>
            <a:ext cx="3268663" cy="2286000"/>
          </a:xfrm>
          <a:prstGeom prst="rect">
            <a:avLst/>
          </a:prstGeom>
          <a:noFill/>
          <a:ln w="9525">
            <a:noFill/>
            <a:miter lim="800000"/>
            <a:headEnd/>
            <a:tailEnd/>
          </a:ln>
        </p:spPr>
      </p:pic>
      <p:pic>
        <p:nvPicPr>
          <p:cNvPr id="5" name="Picture 4" descr="C:\Documents and Settings\Administrator\My Documents\My Pictures\Triplets\DSCN1371.jpg"/>
          <p:cNvPicPr>
            <a:picLocks noChangeAspect="1" noChangeArrowheads="1"/>
          </p:cNvPicPr>
          <p:nvPr/>
        </p:nvPicPr>
        <p:blipFill>
          <a:blip r:embed="rId3" cstate="print"/>
          <a:srcRect/>
          <a:stretch>
            <a:fillRect/>
          </a:stretch>
        </p:blipFill>
        <p:spPr bwMode="auto">
          <a:xfrm>
            <a:off x="3431406" y="1318514"/>
            <a:ext cx="3289300" cy="2362200"/>
          </a:xfrm>
          <a:prstGeom prst="rect">
            <a:avLst/>
          </a:prstGeom>
          <a:noFill/>
          <a:ln w="9525">
            <a:noFill/>
            <a:miter lim="800000"/>
            <a:headEnd/>
            <a:tailEnd/>
          </a:ln>
        </p:spPr>
      </p:pic>
      <p:pic>
        <p:nvPicPr>
          <p:cNvPr id="6" name="Picture 2" descr="C:\Documents and Settings\Administrator\My Documents\My Pictures\Triplets\DSCN1370.jpg"/>
          <p:cNvPicPr>
            <a:picLocks noChangeAspect="1" noChangeArrowheads="1"/>
          </p:cNvPicPr>
          <p:nvPr/>
        </p:nvPicPr>
        <p:blipFill>
          <a:blip r:embed="rId4" cstate="print"/>
          <a:srcRect/>
          <a:stretch>
            <a:fillRect/>
          </a:stretch>
        </p:blipFill>
        <p:spPr bwMode="auto">
          <a:xfrm>
            <a:off x="5076056" y="3644900"/>
            <a:ext cx="3836987" cy="27432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93581D29-5308-48FA-BD58-290BBCDDC888}" type="slidenum">
              <a:rPr lang="en-US" smtClean="0"/>
              <a:pPr/>
              <a:t>54</a:t>
            </a:fld>
            <a:endParaRPr lang="en-US"/>
          </a:p>
        </p:txBody>
      </p:sp>
    </p:spTree>
    <p:extLst>
      <p:ext uri="{BB962C8B-B14F-4D97-AF65-F5344CB8AC3E}">
        <p14:creationId xmlns="" xmlns:p14="http://schemas.microsoft.com/office/powerpoint/2010/main" val="2237855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68760"/>
            <a:ext cx="8229600" cy="4525963"/>
          </a:xfrm>
        </p:spPr>
        <p:txBody>
          <a:bodyPr>
            <a:noAutofit/>
          </a:bodyPr>
          <a:lstStyle/>
          <a:p>
            <a:pPr>
              <a:lnSpc>
                <a:spcPct val="200000"/>
              </a:lnSpc>
            </a:pPr>
            <a:r>
              <a:rPr lang="en-US" sz="3600" b="1" dirty="0" smtClean="0">
                <a:latin typeface="Agency FB" panose="020B0503020202020204" pitchFamily="34" charset="0"/>
              </a:rPr>
              <a:t>Capacity Building</a:t>
            </a:r>
          </a:p>
          <a:p>
            <a:pPr>
              <a:lnSpc>
                <a:spcPct val="200000"/>
              </a:lnSpc>
            </a:pPr>
            <a:r>
              <a:rPr lang="en-US" sz="3600" b="1" dirty="0" smtClean="0">
                <a:latin typeface="Agency FB" panose="020B0503020202020204" pitchFamily="34" charset="0"/>
              </a:rPr>
              <a:t>Global Competency framework</a:t>
            </a:r>
          </a:p>
          <a:p>
            <a:pPr>
              <a:lnSpc>
                <a:spcPct val="200000"/>
              </a:lnSpc>
            </a:pPr>
            <a:r>
              <a:rPr lang="en-US" sz="3600" b="1" dirty="0" smtClean="0">
                <a:latin typeface="Agency FB" panose="020B0503020202020204" pitchFamily="34" charset="0"/>
              </a:rPr>
              <a:t>Quality Assurance in </a:t>
            </a:r>
            <a:r>
              <a:rPr lang="en-US" sz="3600" b="1" smtClean="0">
                <a:latin typeface="Agency FB" panose="020B0503020202020204" pitchFamily="34" charset="0"/>
              </a:rPr>
              <a:t>Higher Education</a:t>
            </a:r>
            <a:endParaRPr lang="en-US" sz="3600" b="1" dirty="0" smtClean="0">
              <a:latin typeface="Agency FB" panose="020B0503020202020204" pitchFamily="34" charset="0"/>
            </a:endParaRPr>
          </a:p>
          <a:p>
            <a:pPr>
              <a:lnSpc>
                <a:spcPct val="200000"/>
              </a:lnSpc>
            </a:pPr>
            <a:r>
              <a:rPr lang="en-US" sz="3600" b="1" dirty="0" smtClean="0">
                <a:latin typeface="Agency FB" panose="020B0503020202020204" pitchFamily="34" charset="0"/>
              </a:rPr>
              <a:t>World trends in higher education</a:t>
            </a:r>
            <a:endParaRPr lang="en-CA" sz="3600" b="1" dirty="0">
              <a:latin typeface="Agency FB" panose="020B0503020202020204" pitchFamily="34" charset="0"/>
            </a:endParaRPr>
          </a:p>
        </p:txBody>
      </p:sp>
      <p:sp>
        <p:nvSpPr>
          <p:cNvPr id="3" name="Title 2"/>
          <p:cNvSpPr>
            <a:spLocks noGrp="1"/>
          </p:cNvSpPr>
          <p:nvPr>
            <p:ph type="title"/>
          </p:nvPr>
        </p:nvSpPr>
        <p:spPr/>
        <p:txBody>
          <a:bodyPr/>
          <a:lstStyle/>
          <a:p>
            <a:r>
              <a:rPr lang="en-US" u="sng" dirty="0" smtClean="0">
                <a:latin typeface="Agency FB" panose="020B0503020202020204" pitchFamily="34" charset="0"/>
              </a:rPr>
              <a:t>Focus subtitles:</a:t>
            </a:r>
            <a:endParaRPr lang="en-CA" u="sng" dirty="0">
              <a:latin typeface="Agency FB" panose="020B0503020202020204" pitchFamily="34" charset="0"/>
            </a:endParaRPr>
          </a:p>
        </p:txBody>
      </p:sp>
    </p:spTree>
    <p:extLst>
      <p:ext uri="{BB962C8B-B14F-4D97-AF65-F5344CB8AC3E}">
        <p14:creationId xmlns="" xmlns:p14="http://schemas.microsoft.com/office/powerpoint/2010/main" val="2247832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196752"/>
            <a:ext cx="8640960" cy="5044016"/>
          </a:xfrm>
        </p:spPr>
        <p:txBody>
          <a:bodyPr>
            <a:normAutofit fontScale="77500" lnSpcReduction="20000"/>
          </a:bodyPr>
          <a:lstStyle/>
          <a:p>
            <a:pPr algn="just"/>
            <a:r>
              <a:rPr lang="en-CA" sz="4600" dirty="0">
                <a:latin typeface="Agency FB" panose="020B0503020202020204" pitchFamily="34" charset="0"/>
              </a:rPr>
              <a:t>In recent years, there have been incessant criticisms of our </a:t>
            </a:r>
            <a:r>
              <a:rPr lang="en-CA" sz="4600" dirty="0" smtClean="0">
                <a:latin typeface="Agency FB" panose="020B0503020202020204" pitchFamily="34" charset="0"/>
              </a:rPr>
              <a:t>higher </a:t>
            </a:r>
            <a:r>
              <a:rPr lang="en-CA" sz="4600" dirty="0">
                <a:latin typeface="Agency FB" panose="020B0503020202020204" pitchFamily="34" charset="0"/>
              </a:rPr>
              <a:t>educational institutions that </a:t>
            </a:r>
            <a:r>
              <a:rPr lang="en-CA" sz="4600" dirty="0" smtClean="0">
                <a:latin typeface="Agency FB" panose="020B0503020202020204" pitchFamily="34" charset="0"/>
              </a:rPr>
              <a:t>they </a:t>
            </a:r>
            <a:r>
              <a:rPr lang="en-CA" sz="4600" dirty="0">
                <a:latin typeface="Agency FB" panose="020B0503020202020204" pitchFamily="34" charset="0"/>
              </a:rPr>
              <a:t>are turning out graduates that </a:t>
            </a:r>
            <a:r>
              <a:rPr lang="en-CA" sz="4600" dirty="0" smtClean="0">
                <a:latin typeface="Agency FB" panose="020B0503020202020204" pitchFamily="34" charset="0"/>
              </a:rPr>
              <a:t>are </a:t>
            </a:r>
            <a:r>
              <a:rPr lang="en-CA" sz="4600" dirty="0">
                <a:latin typeface="Agency FB" panose="020B0503020202020204" pitchFamily="34" charset="0"/>
              </a:rPr>
              <a:t>unemployable; unemployment in the sense that they do not possess adequate training, knowledge, skills, etc, </a:t>
            </a:r>
            <a:r>
              <a:rPr lang="en-CA" sz="4600" dirty="0" smtClean="0">
                <a:latin typeface="Agency FB" panose="020B0503020202020204" pitchFamily="34" charset="0"/>
              </a:rPr>
              <a:t>matching </a:t>
            </a:r>
            <a:r>
              <a:rPr lang="en-CA" sz="4600" dirty="0">
                <a:latin typeface="Agency FB" panose="020B0503020202020204" pitchFamily="34" charset="0"/>
              </a:rPr>
              <a:t>new global </a:t>
            </a:r>
            <a:r>
              <a:rPr lang="en-CA" sz="4600" dirty="0" smtClean="0">
                <a:latin typeface="Agency FB" panose="020B0503020202020204" pitchFamily="34" charset="0"/>
              </a:rPr>
              <a:t>standards.</a:t>
            </a:r>
          </a:p>
          <a:p>
            <a:pPr algn="just"/>
            <a:endParaRPr lang="en-CA" sz="4600" dirty="0" smtClean="0">
              <a:latin typeface="Agency FB" panose="020B0503020202020204" pitchFamily="34" charset="0"/>
            </a:endParaRPr>
          </a:p>
          <a:p>
            <a:pPr algn="just"/>
            <a:r>
              <a:rPr lang="en-CA" sz="4600" dirty="0">
                <a:latin typeface="Agency FB" panose="020B0503020202020204" pitchFamily="34" charset="0"/>
              </a:rPr>
              <a:t>The new global trends were recently necessitated by breakthroughs in science, technology and innovations which include Information Communication </a:t>
            </a:r>
            <a:r>
              <a:rPr lang="en-CA" sz="4600" dirty="0" smtClean="0">
                <a:latin typeface="Agency FB" panose="020B0503020202020204" pitchFamily="34" charset="0"/>
              </a:rPr>
              <a:t>Technology (</a:t>
            </a:r>
            <a:r>
              <a:rPr lang="en-CA" sz="4600" dirty="0">
                <a:latin typeface="Agency FB" panose="020B0503020202020204" pitchFamily="34" charset="0"/>
              </a:rPr>
              <a:t>ICT). </a:t>
            </a:r>
          </a:p>
          <a:p>
            <a:pPr algn="just"/>
            <a:endParaRPr lang="en-CA" sz="4400" dirty="0" smtClean="0">
              <a:latin typeface="Agency FB" panose="020B0503020202020204" pitchFamily="34" charset="0"/>
            </a:endParaRPr>
          </a:p>
          <a:p>
            <a:pPr algn="just"/>
            <a:endParaRPr lang="en-CA" dirty="0" smtClean="0"/>
          </a:p>
          <a:p>
            <a:pPr algn="just"/>
            <a:endParaRPr lang="en-CA" dirty="0"/>
          </a:p>
        </p:txBody>
      </p:sp>
      <p:sp>
        <p:nvSpPr>
          <p:cNvPr id="3" name="Title 2"/>
          <p:cNvSpPr>
            <a:spLocks noGrp="1"/>
          </p:cNvSpPr>
          <p:nvPr>
            <p:ph type="title"/>
          </p:nvPr>
        </p:nvSpPr>
        <p:spPr/>
        <p:txBody>
          <a:bodyPr/>
          <a:lstStyle/>
          <a:p>
            <a:r>
              <a:rPr lang="en-US" u="sng" dirty="0" smtClean="0">
                <a:latin typeface="Agency FB" panose="020B0503020202020204" pitchFamily="34" charset="0"/>
                <a:cs typeface="Arabic Typesetting" panose="03020402040406030203" pitchFamily="66" charset="-78"/>
              </a:rPr>
              <a:t>Introduction</a:t>
            </a:r>
            <a:endParaRPr lang="en-CA" u="sng" dirty="0">
              <a:latin typeface="Agency FB" panose="020B0503020202020204" pitchFamily="34" charset="0"/>
              <a:cs typeface="Arabic Typesetting" panose="03020402040406030203" pitchFamily="66" charset="-78"/>
            </a:endParaRPr>
          </a:p>
        </p:txBody>
      </p:sp>
    </p:spTree>
    <p:extLst>
      <p:ext uri="{BB962C8B-B14F-4D97-AF65-F5344CB8AC3E}">
        <p14:creationId xmlns="" xmlns:p14="http://schemas.microsoft.com/office/powerpoint/2010/main" val="2492637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268760"/>
            <a:ext cx="8568952" cy="5256584"/>
          </a:xfrm>
        </p:spPr>
        <p:txBody>
          <a:bodyPr>
            <a:normAutofit fontScale="62500" lnSpcReduction="20000"/>
          </a:bodyPr>
          <a:lstStyle/>
          <a:p>
            <a:pPr algn="just"/>
            <a:r>
              <a:rPr lang="en-CA" sz="4500" dirty="0" smtClean="0">
                <a:latin typeface="Agency FB" panose="020B0503020202020204" pitchFamily="34" charset="0"/>
              </a:rPr>
              <a:t>The </a:t>
            </a:r>
            <a:r>
              <a:rPr lang="en-CA" sz="4500" smtClean="0">
                <a:latin typeface="Agency FB" panose="020B0503020202020204" pitchFamily="34" charset="0"/>
              </a:rPr>
              <a:t>National Universities </a:t>
            </a:r>
            <a:r>
              <a:rPr lang="en-CA" sz="4500" dirty="0">
                <a:latin typeface="Agency FB" panose="020B0503020202020204" pitchFamily="34" charset="0"/>
              </a:rPr>
              <a:t>Commission (NUC) is the national agency charged with the responsibility among others, of overseeing and regulating Nigerian Universities with the noble purpose of assuring the quality of university products that are turned out yearly. </a:t>
            </a:r>
            <a:endParaRPr lang="en-CA" sz="4500" dirty="0" smtClean="0">
              <a:latin typeface="Agency FB" panose="020B0503020202020204" pitchFamily="34" charset="0"/>
            </a:endParaRPr>
          </a:p>
          <a:p>
            <a:pPr algn="just"/>
            <a:endParaRPr lang="en-CA" sz="2200" dirty="0">
              <a:latin typeface="Agency FB" panose="020B0503020202020204" pitchFamily="34" charset="0"/>
            </a:endParaRPr>
          </a:p>
          <a:p>
            <a:pPr algn="just"/>
            <a:r>
              <a:rPr lang="en-CA" sz="4500" dirty="0">
                <a:latin typeface="Agency FB" panose="020B0503020202020204" pitchFamily="34" charset="0"/>
              </a:rPr>
              <a:t>The quality of the graduates is a reflection of the knowledge, competencies and skills acquired in the process of their training in their various fields of specialisation</a:t>
            </a:r>
            <a:r>
              <a:rPr lang="en-CA" sz="4500" dirty="0" smtClean="0">
                <a:latin typeface="Agency FB" panose="020B0503020202020204" pitchFamily="34" charset="0"/>
              </a:rPr>
              <a:t>.</a:t>
            </a:r>
          </a:p>
          <a:p>
            <a:pPr algn="just"/>
            <a:endParaRPr lang="en-CA" sz="2600" dirty="0">
              <a:latin typeface="Agency FB" panose="020B0503020202020204" pitchFamily="34" charset="0"/>
            </a:endParaRPr>
          </a:p>
          <a:p>
            <a:pPr algn="just"/>
            <a:r>
              <a:rPr lang="en-CA" sz="4500" dirty="0">
                <a:latin typeface="Agency FB" panose="020B0503020202020204" pitchFamily="34" charset="0"/>
              </a:rPr>
              <a:t> NUC therefore, constantly carry out quality assurance exercises in form of regular accreditation visits</a:t>
            </a:r>
            <a:r>
              <a:rPr lang="en-CA" sz="4500" dirty="0" smtClean="0">
                <a:latin typeface="Agency FB" panose="020B0503020202020204" pitchFamily="34" charset="0"/>
              </a:rPr>
              <a:t>.</a:t>
            </a:r>
          </a:p>
          <a:p>
            <a:pPr algn="just"/>
            <a:endParaRPr lang="en-CA" sz="1900" dirty="0">
              <a:latin typeface="Agency FB" panose="020B0503020202020204" pitchFamily="34" charset="0"/>
            </a:endParaRPr>
          </a:p>
          <a:p>
            <a:pPr algn="just"/>
            <a:r>
              <a:rPr lang="en-CA" sz="4500" dirty="0">
                <a:latin typeface="Agency FB" panose="020B0503020202020204" pitchFamily="34" charset="0"/>
              </a:rPr>
              <a:t> Criteria set out to assure adequacy of individual, infrastructural and institutional capacities are assessed and/or reassessed </a:t>
            </a:r>
            <a:r>
              <a:rPr lang="en-CA" sz="4500" dirty="0" smtClean="0">
                <a:latin typeface="Agency FB" panose="020B0503020202020204" pitchFamily="34" charset="0"/>
              </a:rPr>
              <a:t>periodically. </a:t>
            </a:r>
            <a:endParaRPr lang="en-CA" sz="4500" dirty="0">
              <a:latin typeface="Agency FB" panose="020B0503020202020204" pitchFamily="34" charset="0"/>
            </a:endParaRPr>
          </a:p>
          <a:p>
            <a:pPr marL="109728" indent="0" algn="just">
              <a:buNone/>
            </a:pPr>
            <a:endParaRPr lang="en-CA" dirty="0"/>
          </a:p>
        </p:txBody>
      </p:sp>
      <p:sp>
        <p:nvSpPr>
          <p:cNvPr id="3" name="Title 2"/>
          <p:cNvSpPr>
            <a:spLocks noGrp="1"/>
          </p:cNvSpPr>
          <p:nvPr>
            <p:ph type="title"/>
          </p:nvPr>
        </p:nvSpPr>
        <p:spPr/>
        <p:txBody>
          <a:bodyPr>
            <a:normAutofit/>
          </a:bodyPr>
          <a:lstStyle/>
          <a:p>
            <a:r>
              <a:rPr lang="en-US" u="sng" dirty="0">
                <a:latin typeface="Agency FB" panose="020B0503020202020204" pitchFamily="34" charset="0"/>
                <a:cs typeface="Arabic Typesetting" panose="03020402040406030203" pitchFamily="66" charset="-78"/>
              </a:rPr>
              <a:t>Introduction</a:t>
            </a:r>
            <a:endParaRPr lang="en-CA" u="sng" dirty="0">
              <a:latin typeface="Agency FB" panose="020B0503020202020204" pitchFamily="34" charset="0"/>
              <a:cs typeface="Arabic Typesetting" panose="03020402040406030203" pitchFamily="66" charset="-78"/>
            </a:endParaRPr>
          </a:p>
        </p:txBody>
      </p:sp>
    </p:spTree>
    <p:extLst>
      <p:ext uri="{BB962C8B-B14F-4D97-AF65-F5344CB8AC3E}">
        <p14:creationId xmlns="" xmlns:p14="http://schemas.microsoft.com/office/powerpoint/2010/main" val="1880829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24744"/>
            <a:ext cx="8229600" cy="5184576"/>
          </a:xfrm>
        </p:spPr>
        <p:txBody>
          <a:bodyPr>
            <a:normAutofit/>
          </a:bodyPr>
          <a:lstStyle/>
          <a:p>
            <a:pPr algn="just"/>
            <a:r>
              <a:rPr lang="en-CA" sz="3200" dirty="0" smtClean="0">
                <a:latin typeface="Agency FB" panose="020B0503020202020204" pitchFamily="34" charset="0"/>
              </a:rPr>
              <a:t>Quality </a:t>
            </a:r>
            <a:r>
              <a:rPr lang="en-CA" sz="3200" dirty="0">
                <a:latin typeface="Agency FB" panose="020B0503020202020204" pitchFamily="34" charset="0"/>
              </a:rPr>
              <a:t>has been described as a generic concept which is difficult to define in one simple generally acceptable way</a:t>
            </a:r>
            <a:r>
              <a:rPr lang="en-CA" sz="3200" dirty="0" smtClean="0">
                <a:latin typeface="Agency FB" panose="020B0503020202020204" pitchFamily="34" charset="0"/>
              </a:rPr>
              <a:t>.</a:t>
            </a:r>
          </a:p>
          <a:p>
            <a:pPr algn="just"/>
            <a:r>
              <a:rPr lang="en-CA" sz="3200" dirty="0" smtClean="0">
                <a:latin typeface="Agency FB" panose="020B0503020202020204" pitchFamily="34" charset="0"/>
              </a:rPr>
              <a:t>However</a:t>
            </a:r>
            <a:r>
              <a:rPr lang="en-CA" sz="3200" dirty="0">
                <a:latin typeface="Agency FB" panose="020B0503020202020204" pitchFamily="34" charset="0"/>
              </a:rPr>
              <a:t>, it has been defined as “the characteristics of a product or service that bear on its ability to satisfy stated or implied needs (American Society for Quality, 2008, </a:t>
            </a:r>
            <a:r>
              <a:rPr lang="en-CA" sz="3200" dirty="0" smtClean="0">
                <a:latin typeface="Agency FB" panose="020B0503020202020204" pitchFamily="34" charset="0"/>
              </a:rPr>
              <a:t> </a:t>
            </a:r>
            <a:r>
              <a:rPr lang="en-CA" sz="3200" dirty="0" err="1" smtClean="0">
                <a:latin typeface="Agency FB" panose="020B0503020202020204" pitchFamily="34" charset="0"/>
              </a:rPr>
              <a:t>Nwizu</a:t>
            </a:r>
            <a:r>
              <a:rPr lang="en-CA" sz="3200" dirty="0" smtClean="0">
                <a:latin typeface="Agency FB" panose="020B0503020202020204" pitchFamily="34" charset="0"/>
              </a:rPr>
              <a:t>, 2016). </a:t>
            </a:r>
          </a:p>
          <a:p>
            <a:pPr algn="just"/>
            <a:r>
              <a:rPr lang="en-CA" sz="3200" dirty="0" smtClean="0">
                <a:latin typeface="Agency FB" panose="020B0503020202020204" pitchFamily="34" charset="0"/>
              </a:rPr>
              <a:t>It </a:t>
            </a:r>
            <a:r>
              <a:rPr lang="en-CA" sz="3200" dirty="0">
                <a:latin typeface="Agency FB" panose="020B0503020202020204" pitchFamily="34" charset="0"/>
              </a:rPr>
              <a:t>is the state of a product or services being free of </a:t>
            </a:r>
            <a:r>
              <a:rPr lang="en-CA" sz="3200" dirty="0" smtClean="0">
                <a:latin typeface="Agency FB" panose="020B0503020202020204" pitchFamily="34" charset="0"/>
              </a:rPr>
              <a:t>deficiencies</a:t>
            </a:r>
            <a:r>
              <a:rPr lang="en-CA" sz="3200" b="1" dirty="0" smtClean="0">
                <a:latin typeface="Agency FB" panose="020B0503020202020204" pitchFamily="34" charset="0"/>
              </a:rPr>
              <a:t>.</a:t>
            </a:r>
            <a:r>
              <a:rPr lang="en-CA" sz="3200" dirty="0" smtClean="0">
                <a:latin typeface="Agency FB" panose="020B0503020202020204" pitchFamily="34" charset="0"/>
              </a:rPr>
              <a:t> </a:t>
            </a:r>
            <a:r>
              <a:rPr lang="en-CA" sz="3200" dirty="0">
                <a:latin typeface="Agency FB" panose="020B0503020202020204" pitchFamily="34" charset="0"/>
              </a:rPr>
              <a:t>It has also been viewed as having implications of excellence, consistency, fitness for purpose, value for money and </a:t>
            </a:r>
            <a:r>
              <a:rPr lang="en-CA" sz="3200" dirty="0" smtClean="0">
                <a:latin typeface="Agency FB" panose="020B0503020202020204" pitchFamily="34" charset="0"/>
              </a:rPr>
              <a:t>transformation (Harvey </a:t>
            </a:r>
            <a:r>
              <a:rPr lang="en-CA" sz="3200" dirty="0">
                <a:latin typeface="Agency FB" panose="020B0503020202020204" pitchFamily="34" charset="0"/>
              </a:rPr>
              <a:t>&amp; Green, 1993</a:t>
            </a:r>
            <a:r>
              <a:rPr lang="en-CA" sz="3200" dirty="0" smtClean="0">
                <a:latin typeface="Agency FB" panose="020B0503020202020204" pitchFamily="34" charset="0"/>
              </a:rPr>
              <a:t>).</a:t>
            </a:r>
            <a:endParaRPr lang="en-CA" sz="3200" dirty="0">
              <a:latin typeface="Agency FB" panose="020B0503020202020204" pitchFamily="34" charset="0"/>
            </a:endParaRPr>
          </a:p>
          <a:p>
            <a:pPr algn="just"/>
            <a:endParaRPr lang="en-CA" dirty="0"/>
          </a:p>
        </p:txBody>
      </p:sp>
      <p:sp>
        <p:nvSpPr>
          <p:cNvPr id="3" name="Title 2"/>
          <p:cNvSpPr>
            <a:spLocks noGrp="1"/>
          </p:cNvSpPr>
          <p:nvPr>
            <p:ph type="title"/>
          </p:nvPr>
        </p:nvSpPr>
        <p:spPr/>
        <p:txBody>
          <a:bodyPr>
            <a:normAutofit fontScale="90000"/>
          </a:bodyPr>
          <a:lstStyle/>
          <a:p>
            <a:r>
              <a:rPr lang="en-CA" sz="4600" u="sng" dirty="0">
                <a:latin typeface="Agency FB" panose="020B0503020202020204" pitchFamily="34" charset="0"/>
                <a:cs typeface="Arabic Typesetting" panose="03020402040406030203" pitchFamily="66" charset="-78"/>
              </a:rPr>
              <a:t>Quality Assurance in </a:t>
            </a:r>
            <a:r>
              <a:rPr lang="en-CA" sz="4600" u="sng" dirty="0" smtClean="0">
                <a:latin typeface="Agency FB" panose="020B0503020202020204" pitchFamily="34" charset="0"/>
                <a:cs typeface="Arabic Typesetting" panose="03020402040406030203" pitchFamily="66" charset="-78"/>
              </a:rPr>
              <a:t>Higher Education</a:t>
            </a:r>
            <a:r>
              <a:rPr lang="en-CA" u="sng" dirty="0">
                <a:latin typeface="Agency FB" panose="020B0503020202020204" pitchFamily="34" charset="0"/>
              </a:rPr>
              <a:t/>
            </a:r>
            <a:br>
              <a:rPr lang="en-CA" u="sng" dirty="0">
                <a:latin typeface="Agency FB" panose="020B0503020202020204" pitchFamily="34" charset="0"/>
              </a:rPr>
            </a:br>
            <a:endParaRPr lang="en-CA" u="sng" dirty="0">
              <a:latin typeface="Agency FB" panose="020B0503020202020204" pitchFamily="34" charset="0"/>
            </a:endParaRPr>
          </a:p>
        </p:txBody>
      </p:sp>
    </p:spTree>
    <p:extLst>
      <p:ext uri="{BB962C8B-B14F-4D97-AF65-F5344CB8AC3E}">
        <p14:creationId xmlns="" xmlns:p14="http://schemas.microsoft.com/office/powerpoint/2010/main" val="34692258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2082</TotalTime>
  <Words>2770</Words>
  <Application>Microsoft Office PowerPoint</Application>
  <PresentationFormat>On-screen Show (4:3)</PresentationFormat>
  <Paragraphs>254</Paragraphs>
  <Slides>54</Slides>
  <Notes>1</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Concourse</vt:lpstr>
      <vt:lpstr>Slide 1</vt:lpstr>
      <vt:lpstr>Protocols</vt:lpstr>
      <vt:lpstr>Welcome</vt:lpstr>
      <vt:lpstr>Appreciation &amp; Acknowledgement</vt:lpstr>
      <vt:lpstr>Topic of the keynote Address</vt:lpstr>
      <vt:lpstr>Focus subtitles:</vt:lpstr>
      <vt:lpstr>Introduction</vt:lpstr>
      <vt:lpstr>Introduction</vt:lpstr>
      <vt:lpstr>Quality Assurance in Higher Education </vt:lpstr>
      <vt:lpstr>Quality Assurance</vt:lpstr>
      <vt:lpstr>Quality Assurance in Education</vt:lpstr>
      <vt:lpstr>Quality Assurance in Education </vt:lpstr>
      <vt:lpstr>Quality Assurance</vt:lpstr>
      <vt:lpstr>Internal Quality Assurance </vt:lpstr>
      <vt:lpstr>External Quality Assurance</vt:lpstr>
      <vt:lpstr>…</vt:lpstr>
      <vt:lpstr>Global Competency Framework</vt:lpstr>
      <vt:lpstr>…</vt:lpstr>
      <vt:lpstr>Global Competency</vt:lpstr>
      <vt:lpstr>Global Competency</vt:lpstr>
      <vt:lpstr>Global Competency-skills</vt:lpstr>
      <vt:lpstr>Global Competence-    Values and Attitudes</vt:lpstr>
      <vt:lpstr>Global Competence-behaviours</vt:lpstr>
      <vt:lpstr>   WHO Global Competency Model  -Core Competencies   </vt:lpstr>
      <vt:lpstr>Slide 25</vt:lpstr>
      <vt:lpstr>Definition - Capacity</vt:lpstr>
      <vt:lpstr>Capacity Building</vt:lpstr>
      <vt:lpstr>…</vt:lpstr>
      <vt:lpstr>Capacity Building</vt:lpstr>
      <vt:lpstr>Individual Capacity Building</vt:lpstr>
      <vt:lpstr>...</vt:lpstr>
      <vt:lpstr>Infrastructure Capacity Building</vt:lpstr>
      <vt:lpstr>Professional Capacity Building</vt:lpstr>
      <vt:lpstr>Institutional Capacity Building</vt:lpstr>
      <vt:lpstr>World Trends in Higher Education </vt:lpstr>
      <vt:lpstr>Slide 36</vt:lpstr>
      <vt:lpstr>Slide 37</vt:lpstr>
      <vt:lpstr>…</vt:lpstr>
      <vt:lpstr>Our take</vt:lpstr>
      <vt:lpstr>…</vt:lpstr>
      <vt:lpstr> Repositioning of Post-graduate Studies: Revised Vision and Mission Statements: </vt:lpstr>
      <vt:lpstr>Slide 42</vt:lpstr>
      <vt:lpstr>…</vt:lpstr>
      <vt:lpstr>The Revised Vision and Mission Statements are as follow </vt:lpstr>
      <vt:lpstr>Slide 45</vt:lpstr>
      <vt:lpstr> Quotation by Voltaire </vt:lpstr>
      <vt:lpstr>Slide 47</vt:lpstr>
      <vt:lpstr>Bibliography</vt:lpstr>
      <vt:lpstr>Slide 49</vt:lpstr>
      <vt:lpstr>Slide 50</vt:lpstr>
      <vt:lpstr>Slide 51</vt:lpstr>
      <vt:lpstr>Slide 52</vt:lpstr>
      <vt:lpstr>Slide 53</vt:lpstr>
      <vt:lpstr>Products of God’s goodness and competent Healthcare service</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Kingsley</dc:creator>
  <cp:lastModifiedBy>AGUSIEGBE</cp:lastModifiedBy>
  <cp:revision>168</cp:revision>
  <dcterms:created xsi:type="dcterms:W3CDTF">2014-09-10T02:52:21Z</dcterms:created>
  <dcterms:modified xsi:type="dcterms:W3CDTF">2017-03-06T23:53:03Z</dcterms:modified>
</cp:coreProperties>
</file>