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223270-066F-4ED3-88D3-700BDE390378}" type="datetimeFigureOut">
              <a:rPr lang="en-US" smtClean="0"/>
              <a:pPr/>
              <a:t>5/15/2017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E721E5-8E78-4AF5-A260-2ED155E86D68}"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FE721E5-8E78-4AF5-A260-2ED155E86D68}"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FE721E5-8E78-4AF5-A260-2ED155E86D68}" type="slidenum">
              <a:rPr lang="en-GB" smtClean="0"/>
              <a:pPr/>
              <a:t>17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143A8C3-4D84-4888-A64A-19B7B36AA950}" type="datetimeFigureOut">
              <a:rPr lang="en-US" smtClean="0"/>
              <a:pPr/>
              <a:t>5/15/2017</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CBA7033-6447-4D7E-A0BE-2E29F17A04D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43A8C3-4D84-4888-A64A-19B7B36AA950}" type="datetimeFigureOut">
              <a:rPr lang="en-US" smtClean="0"/>
              <a:pPr/>
              <a:t>5/15/2017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CBA7033-6447-4D7E-A0BE-2E29F17A04D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43A8C3-4D84-4888-A64A-19B7B36AA950}" type="datetimeFigureOut">
              <a:rPr lang="en-US" smtClean="0"/>
              <a:pPr/>
              <a:t>5/15/2017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CBA7033-6447-4D7E-A0BE-2E29F17A04D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43A8C3-4D84-4888-A64A-19B7B36AA950}" type="datetimeFigureOut">
              <a:rPr lang="en-US" smtClean="0"/>
              <a:pPr/>
              <a:t>5/15/2017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CBA7033-6447-4D7E-A0BE-2E29F17A04DB}"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143A8C3-4D84-4888-A64A-19B7B36AA950}" type="datetimeFigureOut">
              <a:rPr lang="en-US" smtClean="0"/>
              <a:pPr/>
              <a:t>5/15/2017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CBA7033-6447-4D7E-A0BE-2E29F17A04DB}"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143A8C3-4D84-4888-A64A-19B7B36AA950}" type="datetimeFigureOut">
              <a:rPr lang="en-US" smtClean="0"/>
              <a:pPr/>
              <a:t>5/15/2017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FCBA7033-6447-4D7E-A0BE-2E29F17A04DB}"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143A8C3-4D84-4888-A64A-19B7B36AA950}" type="datetimeFigureOut">
              <a:rPr lang="en-US" smtClean="0"/>
              <a:pPr/>
              <a:t>5/15/2017</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FCBA7033-6447-4D7E-A0BE-2E29F17A04DB}"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143A8C3-4D84-4888-A64A-19B7B36AA950}" type="datetimeFigureOut">
              <a:rPr lang="en-US" smtClean="0"/>
              <a:pPr/>
              <a:t>5/15/2017</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FCBA7033-6447-4D7E-A0BE-2E29F17A04DB}"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143A8C3-4D84-4888-A64A-19B7B36AA950}" type="datetimeFigureOut">
              <a:rPr lang="en-US" smtClean="0"/>
              <a:pPr/>
              <a:t>5/15/2017</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FCBA7033-6447-4D7E-A0BE-2E29F17A04D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143A8C3-4D84-4888-A64A-19B7B36AA950}" type="datetimeFigureOut">
              <a:rPr lang="en-US" smtClean="0"/>
              <a:pPr/>
              <a:t>5/15/2017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FCBA7033-6447-4D7E-A0BE-2E29F17A04DB}"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143A8C3-4D84-4888-A64A-19B7B36AA950}" type="datetimeFigureOut">
              <a:rPr lang="en-US" smtClean="0"/>
              <a:pPr/>
              <a:t>5/15/2017</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CBA7033-6447-4D7E-A0BE-2E29F17A04DB}"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143A8C3-4D84-4888-A64A-19B7B36AA950}" type="datetimeFigureOut">
              <a:rPr lang="en-US" smtClean="0"/>
              <a:pPr/>
              <a:t>5/15/2017</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CBA7033-6447-4D7E-A0BE-2E29F17A04D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928670"/>
            <a:ext cx="7772400" cy="1470025"/>
          </a:xfrm>
        </p:spPr>
        <p:txBody>
          <a:bodyPr>
            <a:noAutofit/>
          </a:bodyPr>
          <a:lstStyle/>
          <a:p>
            <a:pPr algn="ct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b="1" dirty="0" smtClean="0">
                <a:solidFill>
                  <a:schemeClr val="tx1"/>
                </a:solidFill>
                <a:latin typeface="Times New Roman" pitchFamily="18" charset="0"/>
                <a:cs typeface="Times New Roman" pitchFamily="18" charset="0"/>
              </a:rPr>
              <a:t>BEING </a:t>
            </a:r>
            <a:r>
              <a:rPr lang="en-GB" sz="2000" b="1" dirty="0">
                <a:solidFill>
                  <a:schemeClr val="tx1"/>
                </a:solidFill>
                <a:latin typeface="Times New Roman" pitchFamily="18" charset="0"/>
                <a:cs typeface="Times New Roman" pitchFamily="18" charset="0"/>
              </a:rPr>
              <a:t>A PAPER PRESENTED AT THE ORIENTATION FOR POSTGRADUATE STUDENTS ADMITTED IN THE 2016/2017 ACADEMIC </a:t>
            </a:r>
            <a:r>
              <a:rPr lang="en-GB" sz="2000" b="1" dirty="0" smtClean="0">
                <a:solidFill>
                  <a:schemeClr val="tx1"/>
                </a:solidFill>
                <a:latin typeface="Times New Roman" pitchFamily="18" charset="0"/>
                <a:cs typeface="Times New Roman" pitchFamily="18" charset="0"/>
              </a:rPr>
              <a:t>SESSION</a:t>
            </a:r>
            <a:endParaRPr lang="en-GB" sz="2000"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428596" y="2357430"/>
            <a:ext cx="8429684" cy="4500570"/>
          </a:xfrm>
        </p:spPr>
        <p:txBody>
          <a:bodyPr>
            <a:normAutofit/>
          </a:bodyPr>
          <a:lstStyle/>
          <a:p>
            <a:pPr algn="ctr"/>
            <a:r>
              <a:rPr lang="en-GB" sz="3000" b="1" dirty="0">
                <a:solidFill>
                  <a:schemeClr val="tx1"/>
                </a:solidFill>
                <a:latin typeface="Times New Roman" pitchFamily="18" charset="0"/>
                <a:cs typeface="Times New Roman" pitchFamily="18" charset="0"/>
              </a:rPr>
              <a:t>BY </a:t>
            </a:r>
            <a:endParaRPr lang="en-GB" sz="3000" b="1" dirty="0" smtClean="0">
              <a:solidFill>
                <a:schemeClr val="tx1"/>
              </a:solidFill>
              <a:latin typeface="Times New Roman" pitchFamily="18" charset="0"/>
              <a:cs typeface="Times New Roman" pitchFamily="18" charset="0"/>
            </a:endParaRPr>
          </a:p>
          <a:p>
            <a:pPr algn="ctr"/>
            <a:r>
              <a:rPr lang="en-GB" sz="3000" b="1" dirty="0" smtClean="0">
                <a:solidFill>
                  <a:schemeClr val="tx1"/>
                </a:solidFill>
                <a:latin typeface="Times New Roman" pitchFamily="18" charset="0"/>
                <a:cs typeface="Times New Roman" pitchFamily="18" charset="0"/>
              </a:rPr>
              <a:t>MR</a:t>
            </a:r>
            <a:r>
              <a:rPr lang="en-GB" sz="3000" b="1" dirty="0">
                <a:solidFill>
                  <a:schemeClr val="tx1"/>
                </a:solidFill>
                <a:latin typeface="Times New Roman" pitchFamily="18" charset="0"/>
                <a:cs typeface="Times New Roman" pitchFamily="18" charset="0"/>
              </a:rPr>
              <a:t>. T. UGWUEZE, </a:t>
            </a:r>
            <a:endParaRPr lang="en-GB" sz="3000" b="1" dirty="0" smtClean="0">
              <a:solidFill>
                <a:schemeClr val="tx1"/>
              </a:solidFill>
              <a:latin typeface="Times New Roman" pitchFamily="18" charset="0"/>
              <a:cs typeface="Times New Roman" pitchFamily="18" charset="0"/>
            </a:endParaRPr>
          </a:p>
          <a:p>
            <a:r>
              <a:rPr lang="en-GB" sz="3000" b="1" dirty="0" smtClean="0">
                <a:solidFill>
                  <a:schemeClr val="tx1"/>
                </a:solidFill>
                <a:latin typeface="Times New Roman" pitchFamily="18" charset="0"/>
                <a:cs typeface="Times New Roman" pitchFamily="18" charset="0"/>
              </a:rPr>
              <a:t>DEPUTY </a:t>
            </a:r>
            <a:r>
              <a:rPr lang="en-GB" sz="3000" b="1" dirty="0">
                <a:solidFill>
                  <a:schemeClr val="tx1"/>
                </a:solidFill>
                <a:latin typeface="Times New Roman" pitchFamily="18" charset="0"/>
                <a:cs typeface="Times New Roman" pitchFamily="18" charset="0"/>
              </a:rPr>
              <a:t>REGISTRAR AND SECRETARY, </a:t>
            </a:r>
            <a:endParaRPr lang="en-GB" sz="3000" b="1" dirty="0" smtClean="0">
              <a:solidFill>
                <a:schemeClr val="tx1"/>
              </a:solidFill>
              <a:latin typeface="Times New Roman" pitchFamily="18" charset="0"/>
              <a:cs typeface="Times New Roman" pitchFamily="18" charset="0"/>
            </a:endParaRPr>
          </a:p>
          <a:p>
            <a:pPr algn="ctr"/>
            <a:r>
              <a:rPr lang="en-GB" sz="2000" b="1" dirty="0" smtClean="0">
                <a:solidFill>
                  <a:schemeClr val="tx1"/>
                </a:solidFill>
                <a:latin typeface="Times New Roman" pitchFamily="18" charset="0"/>
                <a:cs typeface="Times New Roman" pitchFamily="18" charset="0"/>
              </a:rPr>
              <a:t>SCHOOL </a:t>
            </a:r>
            <a:r>
              <a:rPr lang="en-GB" sz="2000" b="1" dirty="0">
                <a:solidFill>
                  <a:schemeClr val="tx1"/>
                </a:solidFill>
                <a:latin typeface="Times New Roman" pitchFamily="18" charset="0"/>
                <a:cs typeface="Times New Roman" pitchFamily="18" charset="0"/>
              </a:rPr>
              <a:t>OF POSTGRADUATE STUDIES</a:t>
            </a:r>
            <a:r>
              <a:rPr lang="en-GB" sz="2000" b="1" dirty="0" smtClean="0">
                <a:solidFill>
                  <a:schemeClr val="tx1"/>
                </a:solidFill>
                <a:latin typeface="Times New Roman" pitchFamily="18" charset="0"/>
                <a:cs typeface="Times New Roman" pitchFamily="18" charset="0"/>
              </a:rPr>
              <a:t>, UNIVERSITYOF NIGERIA, NSUKKA </a:t>
            </a:r>
          </a:p>
          <a:p>
            <a:r>
              <a:rPr lang="en-GB" sz="2000" b="1" smtClean="0">
                <a:solidFill>
                  <a:schemeClr val="tx1"/>
                </a:solidFill>
                <a:latin typeface="Times New Roman" pitchFamily="18" charset="0"/>
                <a:cs typeface="Times New Roman" pitchFamily="18" charset="0"/>
              </a:rPr>
              <a:t> </a:t>
            </a:r>
            <a:endParaRPr lang="en-GB" sz="2000" b="1" dirty="0" smtClean="0">
              <a:solidFill>
                <a:schemeClr val="tx1"/>
              </a:solidFill>
              <a:latin typeface="Times New Roman" pitchFamily="18" charset="0"/>
              <a:cs typeface="Times New Roman" pitchFamily="18" charset="0"/>
            </a:endParaRPr>
          </a:p>
          <a:p>
            <a:pPr algn="ctr"/>
            <a:r>
              <a:rPr lang="en-GB" sz="2000" b="1" dirty="0" smtClean="0">
                <a:solidFill>
                  <a:schemeClr val="tx1"/>
                </a:solidFill>
                <a:latin typeface="Times New Roman" pitchFamily="18" charset="0"/>
                <a:cs typeface="Times New Roman" pitchFamily="18" charset="0"/>
              </a:rPr>
              <a:t> </a:t>
            </a:r>
          </a:p>
          <a:p>
            <a:endParaRPr lang="en-GB" sz="2000" b="1" dirty="0" smtClean="0">
              <a:solidFill>
                <a:schemeClr val="tx1"/>
              </a:solidFill>
              <a:latin typeface="Times New Roman" pitchFamily="18" charset="0"/>
              <a:cs typeface="Times New Roman" pitchFamily="18" charset="0"/>
            </a:endParaRPr>
          </a:p>
          <a:p>
            <a:pPr algn="l"/>
            <a:endParaRPr lang="en-GB" sz="2000" dirty="0">
              <a:solidFill>
                <a:schemeClr val="tx1"/>
              </a:solidFill>
              <a:latin typeface="Times New Roman" pitchFamily="18" charset="0"/>
              <a:cs typeface="Times New Roman" pitchFamily="18" charset="0"/>
            </a:endParaRPr>
          </a:p>
          <a:p>
            <a:endParaRPr lang="en-GB" sz="2000" dirty="0">
              <a:latin typeface="Times New Roman" pitchFamily="18" charset="0"/>
              <a:cs typeface="Times New Roman" pitchFamily="18" charset="0"/>
            </a:endParaRPr>
          </a:p>
        </p:txBody>
      </p:sp>
      <p:sp>
        <p:nvSpPr>
          <p:cNvPr id="4" name="Subtitle 2"/>
          <p:cNvSpPr txBox="1">
            <a:spLocks/>
          </p:cNvSpPr>
          <p:nvPr/>
        </p:nvSpPr>
        <p:spPr>
          <a:xfrm>
            <a:off x="-4000560" y="2500306"/>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5" name="Title 1"/>
          <p:cNvSpPr txBox="1">
            <a:spLocks/>
          </p:cNvSpPr>
          <p:nvPr/>
        </p:nvSpPr>
        <p:spPr>
          <a:xfrm>
            <a:off x="785786" y="0"/>
            <a:ext cx="7772400" cy="1470025"/>
          </a:xfrm>
          <a:prstGeom prst="rect">
            <a:avLst/>
          </a:prstGeom>
        </p:spPr>
        <p:txBody>
          <a:bodyPr vert="horz" lIns="91440" tIns="45720" rIns="91440" bIns="45720" rtlCol="0" anchor="ctr">
            <a:noAutofit/>
          </a:bodyPr>
          <a:lstStyle/>
          <a:p>
            <a:pPr lvl="0" algn="ctr">
              <a:spcBef>
                <a:spcPct val="0"/>
              </a:spcBef>
            </a:pPr>
            <a:r>
              <a:rPr lang="en-GB" sz="2000" b="1" dirty="0" smtClean="0">
                <a:latin typeface="Times New Roman" pitchFamily="18" charset="0"/>
                <a:cs typeface="Times New Roman" pitchFamily="18" charset="0"/>
              </a:rPr>
              <a:t>IMPORTANCE OF ADHERENCE TO THE POSTGRADUATE STUDIES REGULATIONS AND TIME-TABLE OF EVENTS OF THE SCHOOL OF POSTGRADUATE STUDIES</a:t>
            </a:r>
            <a:endParaRPr kumimoji="0" lang="en-GB" sz="2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642918"/>
            <a:ext cx="8229600" cy="4525963"/>
          </a:xfrm>
        </p:spPr>
        <p:txBody>
          <a:bodyPr>
            <a:normAutofit/>
          </a:bodyPr>
          <a:lstStyle/>
          <a:p>
            <a:pPr lvl="0" algn="just"/>
            <a:r>
              <a:rPr lang="en-GB" sz="2000" b="1" dirty="0" smtClean="0">
                <a:latin typeface="Times New Roman" pitchFamily="18" charset="0"/>
                <a:cs typeface="Times New Roman" pitchFamily="18" charset="0"/>
              </a:rPr>
              <a:t>Modes of Registration</a:t>
            </a:r>
            <a:r>
              <a:rPr lang="en-GB" sz="2000" dirty="0" smtClean="0">
                <a:latin typeface="Times New Roman" pitchFamily="18" charset="0"/>
                <a:cs typeface="Times New Roman" pitchFamily="18" charset="0"/>
              </a:rPr>
              <a:t>:  Students can register for full-time, part-time or sandwich programme.  Note that for PGD, a student can only register for full-time or sandwich programme.</a:t>
            </a:r>
          </a:p>
          <a:p>
            <a:pPr lvl="0" algn="just"/>
            <a:r>
              <a:rPr lang="en-GB" sz="2000" b="1" dirty="0" smtClean="0">
                <a:latin typeface="Times New Roman" pitchFamily="18" charset="0"/>
                <a:cs typeface="Times New Roman" pitchFamily="18" charset="0"/>
              </a:rPr>
              <a:t>Mode of Study</a:t>
            </a:r>
            <a:r>
              <a:rPr lang="en-GB" sz="2000" dirty="0" smtClean="0">
                <a:latin typeface="Times New Roman" pitchFamily="18" charset="0"/>
                <a:cs typeface="Times New Roman" pitchFamily="18" charset="0"/>
              </a:rPr>
              <a:t>:  For PGD and Master’s degree it is coursework and project, and for Ph.D. it is coursework and thesis. Project and thesis shall be orally defended with External Examiner participating.  </a:t>
            </a:r>
          </a:p>
          <a:p>
            <a:pPr lvl="0" algn="just"/>
            <a:r>
              <a:rPr lang="en-GB" sz="2000" b="1" dirty="0" smtClean="0">
                <a:latin typeface="Times New Roman" pitchFamily="18" charset="0"/>
                <a:cs typeface="Times New Roman" pitchFamily="18" charset="0"/>
              </a:rPr>
              <a:t>Renewal of Registration</a:t>
            </a:r>
            <a:r>
              <a:rPr lang="en-GB" sz="2000" dirty="0" smtClean="0">
                <a:latin typeface="Times New Roman" pitchFamily="18" charset="0"/>
                <a:cs typeface="Times New Roman" pitchFamily="18" charset="0"/>
              </a:rPr>
              <a:t>:  Every postgraduate student shall continue to renew his/her registration at the beginning of every academic session until he/she graduates.  Hence, a student is required to pay the fees for every new session.</a:t>
            </a:r>
          </a:p>
          <a:p>
            <a:pPr lvl="0" algn="just"/>
            <a:r>
              <a:rPr lang="en-GB" sz="2000" b="1" dirty="0" smtClean="0">
                <a:latin typeface="Times New Roman" pitchFamily="18" charset="0"/>
                <a:cs typeface="Times New Roman" pitchFamily="18" charset="0"/>
              </a:rPr>
              <a:t>Duration of Programme and Minimum Residential Requirement</a:t>
            </a:r>
            <a:r>
              <a:rPr lang="en-GB" sz="2000" dirty="0" smtClean="0">
                <a:latin typeface="Times New Roman" pitchFamily="18" charset="0"/>
                <a:cs typeface="Times New Roman" pitchFamily="18" charset="0"/>
              </a:rPr>
              <a:t>: There are minimum and maximum duration for each postgraduate programme. The minimum duration is the Minimum Residential Requirement.</a:t>
            </a:r>
          </a:p>
          <a:p>
            <a:pPr algn="just">
              <a:buNone/>
            </a:pPr>
            <a:endParaRPr lang="en-GB"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642918"/>
            <a:ext cx="8229600" cy="4525963"/>
          </a:xfrm>
        </p:spPr>
        <p:txBody>
          <a:bodyPr>
            <a:noAutofit/>
          </a:bodyPr>
          <a:lstStyle/>
          <a:p>
            <a:pPr lvl="0" algn="just"/>
            <a:r>
              <a:rPr lang="en-GB" sz="2000" b="1" dirty="0" smtClean="0">
                <a:latin typeface="Times New Roman" pitchFamily="18" charset="0"/>
                <a:cs typeface="Times New Roman" pitchFamily="18" charset="0"/>
              </a:rPr>
              <a:t>Examination Fees</a:t>
            </a:r>
            <a:r>
              <a:rPr lang="en-GB" sz="2000" dirty="0" smtClean="0">
                <a:latin typeface="Times New Roman" pitchFamily="18" charset="0"/>
                <a:cs typeface="Times New Roman" pitchFamily="18" charset="0"/>
              </a:rPr>
              <a:t>:  The examination fees to be paid by Master’s and Ph.D. students have been removed from the session fees.  The examination fee is now to be paid at the point of entry into examination.</a:t>
            </a:r>
          </a:p>
          <a:p>
            <a:pPr lvl="0" algn="just"/>
            <a:r>
              <a:rPr lang="en-GB" sz="2000" dirty="0" smtClean="0">
                <a:latin typeface="Times New Roman" pitchFamily="18" charset="0"/>
                <a:cs typeface="Times New Roman" pitchFamily="18" charset="0"/>
              </a:rPr>
              <a:t>Minimum Pass Grade: The minimum pass grade for all postgraduate courses and project is 50% or “C” grade.  In all postgraduate courses and project, grades D, E. And F are fail grades.</a:t>
            </a:r>
          </a:p>
          <a:p>
            <a:pPr lvl="0" algn="just"/>
            <a:r>
              <a:rPr lang="en-GB" sz="2000" dirty="0" smtClean="0">
                <a:latin typeface="Times New Roman" pitchFamily="18" charset="0"/>
                <a:cs typeface="Times New Roman" pitchFamily="18" charset="0"/>
              </a:rPr>
              <a:t>The GPA required for the award of Master’s degree is 3.00.</a:t>
            </a:r>
          </a:p>
          <a:p>
            <a:pPr lvl="0" algn="just"/>
            <a:r>
              <a:rPr lang="en-GB" sz="2000" dirty="0" smtClean="0">
                <a:latin typeface="Times New Roman" pitchFamily="18" charset="0"/>
                <a:cs typeface="Times New Roman" pitchFamily="18" charset="0"/>
              </a:rPr>
              <a:t>PhD thesis oral examination remains either pass or fail.  However, the examiners usually assign grade to a thesis after PhD oral examination, and this is used to determine those to be awarded prizes. A PhD student is expected to make at least an average of 50% in the PhD coursework.</a:t>
            </a:r>
          </a:p>
          <a:p>
            <a:pPr lvl="0" algn="just"/>
            <a:r>
              <a:rPr lang="en-GB" sz="2000" b="1" dirty="0" smtClean="0">
                <a:latin typeface="Times New Roman" pitchFamily="18" charset="0"/>
                <a:cs typeface="Times New Roman" pitchFamily="18" charset="0"/>
              </a:rPr>
              <a:t>Completion Form or Form for Entry into Examination</a:t>
            </a:r>
            <a:r>
              <a:rPr lang="en-GB" sz="2000" dirty="0" smtClean="0">
                <a:latin typeface="Times New Roman" pitchFamily="18" charset="0"/>
                <a:cs typeface="Times New Roman" pitchFamily="18" charset="0"/>
              </a:rPr>
              <a:t>:  Three months to the end of the programme, the student shall complete and submit form for Entry into Examination (SPGS Form 6).  </a:t>
            </a:r>
          </a:p>
          <a:p>
            <a:pPr algn="just">
              <a:buNone/>
            </a:pPr>
            <a:endParaRPr lang="en-GB"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GB" dirty="0" smtClean="0"/>
              <a:t>EXAMINATIONS</a:t>
            </a:r>
            <a:br>
              <a:rPr lang="en-GB" dirty="0" smtClean="0"/>
            </a:b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928670"/>
            <a:ext cx="8229600" cy="4857784"/>
          </a:xfrm>
        </p:spPr>
        <p:txBody>
          <a:bodyPr>
            <a:normAutofit/>
          </a:bodyPr>
          <a:lstStyle/>
          <a:p>
            <a:pPr algn="just">
              <a:buNone/>
            </a:pPr>
            <a:r>
              <a:rPr lang="en-GB" sz="28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The Supervisor and the Head of Department shall certify that the candidate has completed the required coursework and project/thesis.  In the case of PhD, with effect from 2015/2016 session, the candidate shall also be required to have attended at least one national or international conference, published in at least one national or international journal and has completed the minimum period of study.  The Bursar shall certify that the candidate has fulfilled the financial regulation of the University.  Submission of duly completed completion form signifies the end of the programme and end of payment of fees.</a:t>
            </a:r>
            <a:endParaRPr lang="en-GB"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642918"/>
            <a:ext cx="8229600" cy="4525963"/>
          </a:xfrm>
        </p:spPr>
        <p:txBody>
          <a:bodyPr>
            <a:noAutofit/>
          </a:bodyPr>
          <a:lstStyle/>
          <a:p>
            <a:pPr lvl="0" algn="just"/>
            <a:r>
              <a:rPr lang="en-GB" sz="2000" b="1" dirty="0" smtClean="0">
                <a:latin typeface="Times New Roman" pitchFamily="18" charset="0"/>
                <a:cs typeface="Times New Roman" pitchFamily="18" charset="0"/>
              </a:rPr>
              <a:t>Attendance at Lecture and Seminar</a:t>
            </a:r>
            <a:r>
              <a:rPr lang="en-GB" sz="2000" dirty="0" smtClean="0">
                <a:latin typeface="Times New Roman" pitchFamily="18" charset="0"/>
                <a:cs typeface="Times New Roman" pitchFamily="18" charset="0"/>
              </a:rPr>
              <a:t>: For all postgraduate students, attendance at seminars and lectures is mandatory.  70% attendance at lecture is also mandatory for students who have registered for taught courses.</a:t>
            </a:r>
          </a:p>
          <a:p>
            <a:pPr lvl="0" algn="just"/>
            <a:r>
              <a:rPr lang="en-GB" sz="2000" b="1" dirty="0" smtClean="0">
                <a:latin typeface="Times New Roman" pitchFamily="18" charset="0"/>
                <a:cs typeface="Times New Roman" pitchFamily="18" charset="0"/>
              </a:rPr>
              <a:t>Approval of Title of Thesis</a:t>
            </a:r>
            <a:r>
              <a:rPr lang="en-GB" sz="2000" dirty="0" smtClean="0">
                <a:latin typeface="Times New Roman" pitchFamily="18" charset="0"/>
                <a:cs typeface="Times New Roman" pitchFamily="18" charset="0"/>
              </a:rPr>
              <a:t>:  Before oral PhD examination is conducted, the title of thesis must have been approved by Senate.</a:t>
            </a:r>
          </a:p>
          <a:p>
            <a:pPr lvl="0" algn="just"/>
            <a:r>
              <a:rPr lang="en-GB" sz="2000" b="1" dirty="0" smtClean="0">
                <a:latin typeface="Times New Roman" pitchFamily="18" charset="0"/>
                <a:cs typeface="Times New Roman" pitchFamily="18" charset="0"/>
              </a:rPr>
              <a:t>Oral Examination of PhD Thesis</a:t>
            </a:r>
            <a:r>
              <a:rPr lang="en-GB" sz="2000" dirty="0" smtClean="0">
                <a:latin typeface="Times New Roman" pitchFamily="18" charset="0"/>
                <a:cs typeface="Times New Roman" pitchFamily="18" charset="0"/>
              </a:rPr>
              <a:t>: Regulation 39 (iii) provides, among others conditions, that for a PhD thesis to be approved, at least an acceptance letter in any Impact Factor Indexed Journal approved by the  University for promotion is required.  In addition, the student shall show evidence of attendance and presentation of a paper in a national or international conference in his/her field.</a:t>
            </a:r>
          </a:p>
          <a:p>
            <a:pPr lvl="0" algn="just"/>
            <a:r>
              <a:rPr lang="en-GB" sz="2000" b="1" dirty="0" smtClean="0">
                <a:latin typeface="Times New Roman" pitchFamily="18" charset="0"/>
                <a:cs typeface="Times New Roman" pitchFamily="18" charset="0"/>
              </a:rPr>
              <a:t>Missing Examination</a:t>
            </a:r>
            <a:r>
              <a:rPr lang="en-GB" sz="2000" dirty="0" smtClean="0">
                <a:latin typeface="Times New Roman" pitchFamily="18" charset="0"/>
                <a:cs typeface="Times New Roman" pitchFamily="18" charset="0"/>
              </a:rPr>
              <a:t>:  Any student who misses coursework examination shall re-register the course and retake the examination at the next opportunity.  If a student misses project report examination he or she shall wait till the next opportunity, or bear the full cost of the examination.</a:t>
            </a:r>
          </a:p>
          <a:p>
            <a:pPr algn="just">
              <a:buNone/>
            </a:pPr>
            <a:endParaRPr lang="en-GB"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428604"/>
            <a:ext cx="8229600" cy="4525963"/>
          </a:xfrm>
        </p:spPr>
        <p:txBody>
          <a:bodyPr>
            <a:noAutofit/>
          </a:bodyPr>
          <a:lstStyle/>
          <a:p>
            <a:pPr lvl="0" algn="just"/>
            <a:r>
              <a:rPr lang="en-GB" sz="2000" b="1" dirty="0" smtClean="0">
                <a:latin typeface="Times New Roman" pitchFamily="18" charset="0"/>
                <a:cs typeface="Times New Roman" pitchFamily="18" charset="0"/>
              </a:rPr>
              <a:t>Postgraduate Diploma Programme</a:t>
            </a:r>
            <a:r>
              <a:rPr lang="en-GB" sz="2000" dirty="0" smtClean="0">
                <a:latin typeface="Times New Roman" pitchFamily="18" charset="0"/>
                <a:cs typeface="Times New Roman" pitchFamily="18" charset="0"/>
              </a:rPr>
              <a:t>: The classes of pass in Postgraduate Diploma are – Distinction, Credit and Merit.  Ordinary ‘PASS’ in Postgraduate Diploma is no longer being awarded.</a:t>
            </a:r>
          </a:p>
          <a:p>
            <a:pPr lvl="0" algn="just"/>
            <a:r>
              <a:rPr lang="en-GB" sz="2000" b="1" dirty="0" smtClean="0">
                <a:latin typeface="Times New Roman" pitchFamily="18" charset="0"/>
                <a:cs typeface="Times New Roman" pitchFamily="18" charset="0"/>
              </a:rPr>
              <a:t>Correction of Project/Thesis</a:t>
            </a:r>
            <a:r>
              <a:rPr lang="en-GB" sz="2000" dirty="0" smtClean="0">
                <a:latin typeface="Times New Roman" pitchFamily="18" charset="0"/>
                <a:cs typeface="Times New Roman" pitchFamily="18" charset="0"/>
              </a:rPr>
              <a:t>:  This shall be done within 90 days from the dated of the examination (p. 51) without which the student will be required to pay fees for the session and re-present his or her work for oral examination.</a:t>
            </a:r>
          </a:p>
          <a:p>
            <a:pPr lvl="0" algn="just"/>
            <a:r>
              <a:rPr lang="en-GB" sz="2000" b="1" dirty="0" smtClean="0">
                <a:latin typeface="Times New Roman" pitchFamily="18" charset="0"/>
                <a:cs typeface="Times New Roman" pitchFamily="18" charset="0"/>
              </a:rPr>
              <a:t>Resit Examination:  </a:t>
            </a:r>
            <a:r>
              <a:rPr lang="en-GB" sz="2000" dirty="0" smtClean="0">
                <a:latin typeface="Times New Roman" pitchFamily="18" charset="0"/>
                <a:cs typeface="Times New Roman" pitchFamily="18" charset="0"/>
              </a:rPr>
              <a:t>There is no supplementary examination.</a:t>
            </a:r>
            <a:r>
              <a:rPr lang="en-GB" sz="2000" b="1" dirty="0" smtClean="0">
                <a:latin typeface="Times New Roman" pitchFamily="18" charset="0"/>
                <a:cs typeface="Times New Roman" pitchFamily="18" charset="0"/>
              </a:rPr>
              <a:t>  </a:t>
            </a:r>
            <a:r>
              <a:rPr lang="en-GB" sz="2000" dirty="0" smtClean="0">
                <a:latin typeface="Times New Roman" pitchFamily="18" charset="0"/>
                <a:cs typeface="Times New Roman" pitchFamily="18" charset="0"/>
              </a:rPr>
              <a:t>Any student who fails a course/project/thesis examination shall re-register it, run it for at least one semester, and thereafter be examined in it again.</a:t>
            </a:r>
          </a:p>
          <a:p>
            <a:pPr lvl="0" algn="just"/>
            <a:r>
              <a:rPr lang="en-GB" sz="2000" b="1" dirty="0" smtClean="0">
                <a:latin typeface="Times New Roman" pitchFamily="18" charset="0"/>
                <a:cs typeface="Times New Roman" pitchFamily="18" charset="0"/>
              </a:rPr>
              <a:t>Delayed Examination of Research work (Section 34)</a:t>
            </a:r>
            <a:endParaRPr lang="en-GB" sz="2000" dirty="0" smtClean="0">
              <a:latin typeface="Times New Roman" pitchFamily="18" charset="0"/>
              <a:cs typeface="Times New Roman" pitchFamily="18" charset="0"/>
            </a:endParaRPr>
          </a:p>
          <a:p>
            <a:pPr lvl="0" algn="just"/>
            <a:r>
              <a:rPr lang="en-GB" sz="2000" b="1" dirty="0" smtClean="0">
                <a:latin typeface="Times New Roman" pitchFamily="18" charset="0"/>
                <a:cs typeface="Times New Roman" pitchFamily="18" charset="0"/>
              </a:rPr>
              <a:t>Review of Examination Script/Project/Thesis</a:t>
            </a:r>
            <a:r>
              <a:rPr lang="en-GB" sz="2000" dirty="0" smtClean="0">
                <a:latin typeface="Times New Roman" pitchFamily="18" charset="0"/>
                <a:cs typeface="Times New Roman" pitchFamily="18" charset="0"/>
              </a:rPr>
              <a:t>:  A student aggrieved about the grading of his/her examination script, project or thesis may petition the Dean, School of Postgraduate Studies for appropriate action (Section 54).</a:t>
            </a:r>
          </a:p>
          <a:p>
            <a:pPr lvl="0" algn="just"/>
            <a:r>
              <a:rPr lang="en-GB" sz="2000" b="1" dirty="0" smtClean="0">
                <a:latin typeface="Times New Roman" pitchFamily="18" charset="0"/>
                <a:cs typeface="Times New Roman" pitchFamily="18" charset="0"/>
              </a:rPr>
              <a:t>Plagiarism Test</a:t>
            </a:r>
            <a:r>
              <a:rPr lang="en-GB" sz="2000" dirty="0" smtClean="0">
                <a:latin typeface="Times New Roman" pitchFamily="18" charset="0"/>
                <a:cs typeface="Times New Roman" pitchFamily="18" charset="0"/>
              </a:rPr>
              <a:t>:  Plagiarism test shall be run on the project or thesis before approval.</a:t>
            </a:r>
          </a:p>
          <a:p>
            <a:pPr algn="just"/>
            <a:endParaRPr lang="en-GB"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714356"/>
            <a:ext cx="8472518" cy="4525963"/>
          </a:xfrm>
        </p:spPr>
        <p:txBody>
          <a:bodyPr>
            <a:noAutofit/>
          </a:bodyPr>
          <a:lstStyle/>
          <a:p>
            <a:pPr lvl="0" algn="just"/>
            <a:r>
              <a:rPr lang="en-GB" sz="2000" b="1" dirty="0" smtClean="0">
                <a:latin typeface="Times New Roman" pitchFamily="18" charset="0"/>
                <a:cs typeface="Times New Roman" pitchFamily="18" charset="0"/>
              </a:rPr>
              <a:t>Repetition of Courses Passed with low Grade</a:t>
            </a:r>
            <a:r>
              <a:rPr lang="en-GB" sz="2000" dirty="0" smtClean="0">
                <a:latin typeface="Times New Roman" pitchFamily="18" charset="0"/>
                <a:cs typeface="Times New Roman" pitchFamily="18" charset="0"/>
              </a:rPr>
              <a:t>:  This is not allowed.</a:t>
            </a:r>
          </a:p>
          <a:p>
            <a:pPr lvl="0" algn="just"/>
            <a:r>
              <a:rPr lang="en-GB" sz="2000" b="1" dirty="0" smtClean="0">
                <a:latin typeface="Times New Roman" pitchFamily="18" charset="0"/>
                <a:cs typeface="Times New Roman" pitchFamily="18" charset="0"/>
              </a:rPr>
              <a:t>Re-registration and Repetition of Programme</a:t>
            </a:r>
            <a:r>
              <a:rPr lang="en-GB" sz="2000" dirty="0" smtClean="0">
                <a:latin typeface="Times New Roman" pitchFamily="18" charset="0"/>
                <a:cs typeface="Times New Roman" pitchFamily="18" charset="0"/>
              </a:rPr>
              <a:t>: A Master’s student who makes a GPA below 3.0 may be allowed, on application, to re-register and repeat the programme.</a:t>
            </a:r>
          </a:p>
          <a:p>
            <a:pPr lvl="0" algn="just"/>
            <a:r>
              <a:rPr lang="en-GB" sz="2000" b="1" dirty="0" smtClean="0">
                <a:latin typeface="Times New Roman" pitchFamily="18" charset="0"/>
                <a:cs typeface="Times New Roman" pitchFamily="18" charset="0"/>
              </a:rPr>
              <a:t>Withdrawal from Programme</a:t>
            </a:r>
            <a:r>
              <a:rPr lang="en-GB" sz="2000" dirty="0" smtClean="0">
                <a:latin typeface="Times New Roman" pitchFamily="18" charset="0"/>
                <a:cs typeface="Times New Roman" pitchFamily="18" charset="0"/>
              </a:rPr>
              <a:t>:  </a:t>
            </a:r>
          </a:p>
          <a:p>
            <a:pPr lvl="0" algn="just"/>
            <a:r>
              <a:rPr lang="en-GB" sz="2000" dirty="0" smtClean="0">
                <a:latin typeface="Times New Roman" pitchFamily="18" charset="0"/>
                <a:cs typeface="Times New Roman" pitchFamily="18" charset="0"/>
              </a:rPr>
              <a:t>Academic reason.</a:t>
            </a:r>
          </a:p>
          <a:p>
            <a:pPr lvl="0" algn="just"/>
            <a:r>
              <a:rPr lang="en-GB" sz="2000" dirty="0" smtClean="0">
                <a:latin typeface="Times New Roman" pitchFamily="18" charset="0"/>
                <a:cs typeface="Times New Roman" pitchFamily="18" charset="0"/>
              </a:rPr>
              <a:t>Disciplinary withdrawal.</a:t>
            </a:r>
          </a:p>
          <a:p>
            <a:pPr lvl="0" algn="just"/>
            <a:r>
              <a:rPr lang="en-GB" sz="2000" dirty="0" smtClean="0">
                <a:latin typeface="Times New Roman" pitchFamily="18" charset="0"/>
                <a:cs typeface="Times New Roman" pitchFamily="18" charset="0"/>
              </a:rPr>
              <a:t>Voluntary withdrawal.</a:t>
            </a:r>
          </a:p>
          <a:p>
            <a:pPr lvl="0" algn="just"/>
            <a:r>
              <a:rPr lang="en-GB" sz="2000" dirty="0" smtClean="0">
                <a:latin typeface="Times New Roman" pitchFamily="18" charset="0"/>
                <a:cs typeface="Times New Roman" pitchFamily="18" charset="0"/>
              </a:rPr>
              <a:t>Health ground.</a:t>
            </a:r>
          </a:p>
          <a:p>
            <a:pPr lvl="0" algn="just"/>
            <a:r>
              <a:rPr lang="en-GB" sz="2000" b="1" dirty="0" smtClean="0">
                <a:latin typeface="Times New Roman" pitchFamily="18" charset="0"/>
                <a:cs typeface="Times New Roman" pitchFamily="18" charset="0"/>
              </a:rPr>
              <a:t>Channel of Communication to the School of Postgraduate Studies</a:t>
            </a:r>
            <a:r>
              <a:rPr lang="en-GB" sz="2000" dirty="0" smtClean="0">
                <a:latin typeface="Times New Roman" pitchFamily="18" charset="0"/>
                <a:cs typeface="Times New Roman" pitchFamily="18" charset="0"/>
              </a:rPr>
              <a:t>: All matters of postgraduate studies, including applications for change in postgraduate programme coming from a postgraduate student shall be addressed to the Dean, School of Postgraduate Studies and passed through the Head of Department and Dean of Faculty who should present them to their respective Departmental and Faculty Postgraduate Studies Committees for appropriate action.</a:t>
            </a:r>
          </a:p>
          <a:p>
            <a:pPr algn="just">
              <a:buNone/>
            </a:pPr>
            <a:endParaRPr lang="en-GB"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GB" dirty="0" smtClean="0"/>
              <a:t>OTHER ISSUES</a:t>
            </a:r>
            <a:br>
              <a:rPr lang="en-GB" dirty="0" smtClean="0"/>
            </a:b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357298"/>
            <a:ext cx="8229600" cy="4525963"/>
          </a:xfrm>
        </p:spPr>
        <p:txBody>
          <a:bodyPr>
            <a:noAutofit/>
          </a:bodyPr>
          <a:lstStyle/>
          <a:p>
            <a:pPr>
              <a:buNone/>
            </a:pPr>
            <a:r>
              <a:rPr lang="en-GB" sz="2000" dirty="0" smtClean="0">
                <a:latin typeface="Times New Roman" pitchFamily="18" charset="0"/>
                <a:cs typeface="Times New Roman" pitchFamily="18" charset="0"/>
              </a:rPr>
              <a:t>	The Time-Table of Events is produced every session by the Time-Table of Events Committee of the School of Postgraduate Studies to give guidance to the activities of the School for the period.  The date of every event is stated in the Time-Table of Events to facilitate their implementation by the students, Departments, Faculties and other University functional concerned.</a:t>
            </a:r>
          </a:p>
          <a:p>
            <a:r>
              <a:rPr lang="en-GB" sz="2000" dirty="0" smtClean="0">
                <a:latin typeface="Times New Roman" pitchFamily="18" charset="0"/>
                <a:cs typeface="Times New Roman" pitchFamily="18" charset="0"/>
              </a:rPr>
              <a:t>The events listed in the Time-Table of Events includes among others the following:</a:t>
            </a:r>
          </a:p>
          <a:p>
            <a:pPr lvl="0"/>
            <a:r>
              <a:rPr lang="en-GB" sz="2000" dirty="0" smtClean="0">
                <a:latin typeface="Times New Roman" pitchFamily="18" charset="0"/>
                <a:cs typeface="Times New Roman" pitchFamily="18" charset="0"/>
              </a:rPr>
              <a:t>Time registration starts and ends.</a:t>
            </a:r>
          </a:p>
          <a:p>
            <a:pPr lvl="0"/>
            <a:r>
              <a:rPr lang="en-GB" sz="2000" dirty="0" smtClean="0">
                <a:latin typeface="Times New Roman" pitchFamily="18" charset="0"/>
                <a:cs typeface="Times New Roman" pitchFamily="18" charset="0"/>
              </a:rPr>
              <a:t>Time lectures begin and end.</a:t>
            </a:r>
          </a:p>
          <a:p>
            <a:pPr lvl="0"/>
            <a:r>
              <a:rPr lang="en-GB" sz="2000" dirty="0" smtClean="0">
                <a:latin typeface="Times New Roman" pitchFamily="18" charset="0"/>
                <a:cs typeface="Times New Roman" pitchFamily="18" charset="0"/>
              </a:rPr>
              <a:t>Time for revision.</a:t>
            </a:r>
          </a:p>
          <a:p>
            <a:pPr lvl="0"/>
            <a:r>
              <a:rPr lang="en-GB" sz="2000" dirty="0" smtClean="0">
                <a:latin typeface="Times New Roman" pitchFamily="18" charset="0"/>
                <a:cs typeface="Times New Roman" pitchFamily="18" charset="0"/>
              </a:rPr>
              <a:t>Dates semester Examinations start and end.</a:t>
            </a:r>
          </a:p>
          <a:p>
            <a:pPr>
              <a:buNone/>
            </a:pPr>
            <a:r>
              <a:rPr lang="en-GB" sz="2000" dirty="0" smtClean="0">
                <a:latin typeface="Times New Roman" pitchFamily="18" charset="0"/>
                <a:cs typeface="Times New Roman" pitchFamily="18" charset="0"/>
              </a:rPr>
              <a:t>	 </a:t>
            </a:r>
          </a:p>
          <a:p>
            <a:pPr>
              <a:buNone/>
            </a:pPr>
            <a:endParaRPr lang="en-GB" sz="2000" dirty="0">
              <a:latin typeface="Times New Roman" pitchFamily="18" charset="0"/>
              <a:cs typeface="Times New Roman" pitchFamily="18" charset="0"/>
            </a:endParaRPr>
          </a:p>
        </p:txBody>
      </p:sp>
      <p:sp>
        <p:nvSpPr>
          <p:cNvPr id="3" name="Title 2"/>
          <p:cNvSpPr>
            <a:spLocks noGrp="1"/>
          </p:cNvSpPr>
          <p:nvPr>
            <p:ph type="title"/>
          </p:nvPr>
        </p:nvSpPr>
        <p:spPr>
          <a:xfrm>
            <a:off x="428596" y="500042"/>
            <a:ext cx="8229600" cy="1143000"/>
          </a:xfrm>
        </p:spPr>
        <p:txBody>
          <a:bodyPr>
            <a:noAutofit/>
          </a:bodyPr>
          <a:lstStyle/>
          <a:p>
            <a:pPr algn="ctr"/>
            <a:r>
              <a:rPr lang="en-GB" sz="2600" dirty="0" smtClean="0">
                <a:latin typeface="Times New Roman" pitchFamily="18" charset="0"/>
                <a:cs typeface="Times New Roman" pitchFamily="18" charset="0"/>
              </a:rPr>
              <a:t>REVISED TIME TABLE OF EVENTS OF THE SCHOOL OF POSTGRADUATE STUDIES 2016/2017</a:t>
            </a:r>
            <a:br>
              <a:rPr lang="en-GB" sz="2600" dirty="0" smtClean="0">
                <a:latin typeface="Times New Roman" pitchFamily="18" charset="0"/>
                <a:cs typeface="Times New Roman" pitchFamily="18" charset="0"/>
              </a:rPr>
            </a:br>
            <a:endParaRPr lang="en-GB"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000108"/>
            <a:ext cx="8229600" cy="4525963"/>
          </a:xfrm>
        </p:spPr>
        <p:txBody>
          <a:bodyPr>
            <a:normAutofit fontScale="77500" lnSpcReduction="20000"/>
          </a:bodyPr>
          <a:lstStyle/>
          <a:p>
            <a:pPr algn="just">
              <a:buNone/>
            </a:pPr>
            <a:r>
              <a:rPr lang="en-GB" sz="2800" dirty="0" smtClean="0">
                <a:latin typeface="Times New Roman" pitchFamily="18" charset="0"/>
                <a:cs typeface="Times New Roman" pitchFamily="18" charset="0"/>
              </a:rPr>
              <a:t>	Also indicated in the Time-Table of Events:</a:t>
            </a:r>
          </a:p>
          <a:p>
            <a:pPr lvl="0" algn="just"/>
            <a:r>
              <a:rPr lang="en-GB" sz="2800" dirty="0" smtClean="0">
                <a:latin typeface="Times New Roman" pitchFamily="18" charset="0"/>
                <a:cs typeface="Times New Roman" pitchFamily="18" charset="0"/>
              </a:rPr>
              <a:t>Dates of Founders Day Ceremonies, Matriculation and Convocation ceremonies.</a:t>
            </a:r>
          </a:p>
          <a:p>
            <a:pPr lvl="0" algn="just"/>
            <a:r>
              <a:rPr lang="en-GB" sz="2800" dirty="0" smtClean="0">
                <a:latin typeface="Times New Roman" pitchFamily="18" charset="0"/>
                <a:cs typeface="Times New Roman" pitchFamily="18" charset="0"/>
              </a:rPr>
              <a:t>Date of the meetings of the Board of the School of Postgraduate Studies.</a:t>
            </a:r>
          </a:p>
          <a:p>
            <a:pPr lvl="0" algn="just"/>
            <a:r>
              <a:rPr lang="en-GB" sz="2800" dirty="0" smtClean="0">
                <a:latin typeface="Times New Roman" pitchFamily="18" charset="0"/>
                <a:cs typeface="Times New Roman" pitchFamily="18" charset="0"/>
              </a:rPr>
              <a:t>Period of sale of Application forms for Postgraduate Admissions. </a:t>
            </a:r>
          </a:p>
          <a:p>
            <a:pPr lvl="0" algn="just"/>
            <a:r>
              <a:rPr lang="en-GB" sz="2800" dirty="0" smtClean="0">
                <a:latin typeface="Times New Roman" pitchFamily="18" charset="0"/>
                <a:cs typeface="Times New Roman" pitchFamily="18" charset="0"/>
              </a:rPr>
              <a:t>Time of Admission Screening Test.</a:t>
            </a:r>
          </a:p>
          <a:p>
            <a:pPr lvl="0" algn="just">
              <a:buNone/>
            </a:pPr>
            <a:r>
              <a:rPr lang="en-GB" sz="2800" dirty="0" smtClean="0">
                <a:latin typeface="Times New Roman" pitchFamily="18" charset="0"/>
                <a:cs typeface="Times New Roman" pitchFamily="18" charset="0"/>
              </a:rPr>
              <a:t>	Period of sandwich programme.</a:t>
            </a:r>
          </a:p>
          <a:p>
            <a:pPr algn="just">
              <a:buNone/>
            </a:pPr>
            <a:r>
              <a:rPr lang="en-GB" sz="2800" dirty="0" smtClean="0">
                <a:latin typeface="Times New Roman" pitchFamily="18" charset="0"/>
                <a:cs typeface="Times New Roman" pitchFamily="18" charset="0"/>
              </a:rPr>
              <a:t>	Copies of the Time-Table of Events were sent to the Departments, Faculties, Institutes and Centres.  It is also uploaded in the University Website where it can be viewed by all students and other members of the University Community.</a:t>
            </a:r>
          </a:p>
          <a:p>
            <a:pPr algn="just">
              <a:buNone/>
            </a:pPr>
            <a:r>
              <a:rPr lang="en-GB" sz="2800" dirty="0" smtClean="0">
                <a:latin typeface="Times New Roman" pitchFamily="18" charset="0"/>
                <a:cs typeface="Times New Roman" pitchFamily="18" charset="0"/>
              </a:rPr>
              <a:t> </a:t>
            </a:r>
          </a:p>
          <a:p>
            <a:pPr algn="just">
              <a:buNone/>
            </a:pP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en-GB" sz="2000" b="1" dirty="0" smtClean="0">
                <a:latin typeface="Times New Roman" pitchFamily="18" charset="0"/>
                <a:cs typeface="Times New Roman" pitchFamily="18" charset="0"/>
              </a:rPr>
              <a:t>REFERENCES</a:t>
            </a:r>
          </a:p>
          <a:p>
            <a:pPr>
              <a:buNone/>
            </a:pPr>
            <a:r>
              <a:rPr lang="en-GB" sz="2000" dirty="0" err="1" smtClean="0">
                <a:latin typeface="Times New Roman" pitchFamily="18" charset="0"/>
                <a:cs typeface="Times New Roman" pitchFamily="18" charset="0"/>
              </a:rPr>
              <a:t>Onyegegbu</a:t>
            </a:r>
            <a:r>
              <a:rPr lang="en-GB" sz="2000" dirty="0" smtClean="0">
                <a:latin typeface="Times New Roman" pitchFamily="18" charset="0"/>
                <a:cs typeface="Times New Roman" pitchFamily="18" charset="0"/>
              </a:rPr>
              <a:t>, S.O. “Remarks on the </a:t>
            </a:r>
            <a:r>
              <a:rPr lang="en-GB" sz="2000" dirty="0" smtClean="0">
                <a:latin typeface="Times New Roman" pitchFamily="18" charset="0"/>
                <a:cs typeface="Times New Roman" pitchFamily="18" charset="0"/>
              </a:rPr>
              <a:t>concept of the 2006 School of Postgraduate </a:t>
            </a:r>
            <a:r>
              <a:rPr lang="en-GB" sz="2000" dirty="0" smtClean="0">
                <a:latin typeface="Times New Roman" pitchFamily="18" charset="0"/>
                <a:cs typeface="Times New Roman" pitchFamily="18" charset="0"/>
              </a:rPr>
              <a:t>Studies Distinguish </a:t>
            </a:r>
            <a:r>
              <a:rPr lang="en-GB" sz="2000" dirty="0" smtClean="0">
                <a:latin typeface="Times New Roman" pitchFamily="18" charset="0"/>
                <a:cs typeface="Times New Roman" pitchFamily="18" charset="0"/>
              </a:rPr>
              <a:t> Lecture”  </a:t>
            </a:r>
            <a:r>
              <a:rPr lang="en-GB" sz="2000" dirty="0" smtClean="0">
                <a:latin typeface="Times New Roman" pitchFamily="18" charset="0"/>
                <a:cs typeface="Times New Roman" pitchFamily="18" charset="0"/>
              </a:rPr>
              <a:t>June 27,2006.</a:t>
            </a:r>
          </a:p>
          <a:p>
            <a:pPr>
              <a:buNone/>
            </a:pPr>
            <a:endParaRPr lang="en-GB" sz="100" dirty="0" smtClean="0">
              <a:latin typeface="Times New Roman" pitchFamily="18" charset="0"/>
              <a:cs typeface="Times New Roman" pitchFamily="18" charset="0"/>
            </a:endParaRPr>
          </a:p>
          <a:p>
            <a:pPr>
              <a:buNone/>
            </a:pPr>
            <a:r>
              <a:rPr lang="en-GB" sz="2000" dirty="0" smtClean="0">
                <a:latin typeface="Times New Roman" pitchFamily="18" charset="0"/>
                <a:cs typeface="Times New Roman" pitchFamily="18" charset="0"/>
              </a:rPr>
              <a:t>Revised Postgraduate Studies </a:t>
            </a:r>
            <a:r>
              <a:rPr lang="en-GB" sz="2000" dirty="0" smtClean="0">
                <a:latin typeface="Times New Roman" pitchFamily="18" charset="0"/>
                <a:cs typeface="Times New Roman" pitchFamily="18" charset="0"/>
              </a:rPr>
              <a:t>Regulations, </a:t>
            </a:r>
            <a:r>
              <a:rPr lang="en-GB" sz="2000" dirty="0" smtClean="0">
                <a:latin typeface="Times New Roman" pitchFamily="18" charset="0"/>
                <a:cs typeface="Times New Roman" pitchFamily="18" charset="0"/>
              </a:rPr>
              <a:t>School of Postgraduate Studies </a:t>
            </a:r>
            <a:r>
              <a:rPr lang="en-GB" sz="2000" dirty="0" smtClean="0">
                <a:latin typeface="Times New Roman" pitchFamily="18" charset="0"/>
                <a:cs typeface="Times New Roman" pitchFamily="18" charset="0"/>
              </a:rPr>
              <a:t>2015, University of Nigeria, </a:t>
            </a:r>
            <a:r>
              <a:rPr lang="en-GB" sz="2000" dirty="0" err="1" smtClean="0">
                <a:latin typeface="Times New Roman" pitchFamily="18" charset="0"/>
                <a:cs typeface="Times New Roman" pitchFamily="18" charset="0"/>
              </a:rPr>
              <a:t>Nsukka</a:t>
            </a:r>
            <a:r>
              <a:rPr lang="en-GB" sz="2000" dirty="0" smtClean="0">
                <a:latin typeface="Times New Roman" pitchFamily="18" charset="0"/>
                <a:cs typeface="Times New Roman" pitchFamily="18" charset="0"/>
              </a:rPr>
              <a:t>.</a:t>
            </a:r>
            <a:endParaRPr lang="en-GB" sz="2000" dirty="0" smtClean="0">
              <a:latin typeface="Times New Roman" pitchFamily="18" charset="0"/>
              <a:cs typeface="Times New Roman" pitchFamily="18" charset="0"/>
            </a:endParaRPr>
          </a:p>
          <a:p>
            <a:pPr>
              <a:buNone/>
            </a:pPr>
            <a:endParaRPr lang="en-GB" sz="600" dirty="0" smtClean="0">
              <a:latin typeface="Times New Roman" pitchFamily="18" charset="0"/>
              <a:cs typeface="Times New Roman" pitchFamily="18" charset="0"/>
            </a:endParaRPr>
          </a:p>
          <a:p>
            <a:pPr>
              <a:buNone/>
            </a:pPr>
            <a:r>
              <a:rPr lang="en-GB" sz="2000" dirty="0" err="1" smtClean="0">
                <a:latin typeface="Times New Roman" pitchFamily="18" charset="0"/>
                <a:cs typeface="Times New Roman" pitchFamily="18" charset="0"/>
              </a:rPr>
              <a:t>Onyegegbu</a:t>
            </a:r>
            <a:r>
              <a:rPr lang="en-GB" sz="2000" dirty="0" smtClean="0">
                <a:latin typeface="Times New Roman" pitchFamily="18" charset="0"/>
                <a:cs typeface="Times New Roman" pitchFamily="18" charset="0"/>
              </a:rPr>
              <a:t>, S.O</a:t>
            </a:r>
            <a:r>
              <a:rPr lang="en-GB" sz="2000" dirty="0" smtClean="0">
                <a:latin typeface="Times New Roman" pitchFamily="18" charset="0"/>
                <a:cs typeface="Times New Roman" pitchFamily="18" charset="0"/>
              </a:rPr>
              <a:t>. &amp; </a:t>
            </a:r>
            <a:r>
              <a:rPr lang="en-GB" sz="2000" dirty="0" err="1" smtClean="0">
                <a:latin typeface="Times New Roman" pitchFamily="18" charset="0"/>
                <a:cs typeface="Times New Roman" pitchFamily="18" charset="0"/>
              </a:rPr>
              <a:t>Otagburuagu</a:t>
            </a:r>
            <a:r>
              <a:rPr lang="en-GB" sz="2000" dirty="0" smtClean="0">
                <a:latin typeface="Times New Roman" pitchFamily="18" charset="0"/>
                <a:cs typeface="Times New Roman" pitchFamily="18" charset="0"/>
              </a:rPr>
              <a:t> , E.J</a:t>
            </a:r>
            <a:r>
              <a:rPr lang="en-GB" sz="2000" dirty="0" smtClean="0">
                <a:latin typeface="Times New Roman" pitchFamily="18" charset="0"/>
                <a:cs typeface="Times New Roman" pitchFamily="18" charset="0"/>
              </a:rPr>
              <a:t>. “Research </a:t>
            </a:r>
            <a:r>
              <a:rPr lang="en-GB" sz="2000" dirty="0" smtClean="0">
                <a:latin typeface="Times New Roman" pitchFamily="18" charset="0"/>
                <a:cs typeface="Times New Roman" pitchFamily="18" charset="0"/>
              </a:rPr>
              <a:t>and National </a:t>
            </a:r>
            <a:r>
              <a:rPr lang="en-GB" sz="2000" dirty="0" smtClean="0">
                <a:latin typeface="Times New Roman" pitchFamily="18" charset="0"/>
                <a:cs typeface="Times New Roman" pitchFamily="18" charset="0"/>
              </a:rPr>
              <a:t>Development”, </a:t>
            </a:r>
            <a:r>
              <a:rPr lang="en-GB" sz="2000" dirty="0" smtClean="0">
                <a:latin typeface="Times New Roman" pitchFamily="18" charset="0"/>
                <a:cs typeface="Times New Roman" pitchFamily="18" charset="0"/>
              </a:rPr>
              <a:t>in Proceedings of the 2004 Distinguished Lecture of the School of Postgraduate Studies, University of Nigeria, </a:t>
            </a:r>
            <a:r>
              <a:rPr lang="en-GB" sz="2000" dirty="0" err="1" smtClean="0">
                <a:latin typeface="Times New Roman" pitchFamily="18" charset="0"/>
                <a:cs typeface="Times New Roman" pitchFamily="18" charset="0"/>
              </a:rPr>
              <a:t>Nsukka</a:t>
            </a:r>
            <a:r>
              <a:rPr lang="en-GB" sz="2000" dirty="0" smtClean="0">
                <a:latin typeface="Times New Roman" pitchFamily="18" charset="0"/>
                <a:cs typeface="Times New Roman" pitchFamily="18" charset="0"/>
              </a:rPr>
              <a:t>, April 27.      </a:t>
            </a:r>
          </a:p>
        </p:txBody>
      </p:sp>
      <p:sp>
        <p:nvSpPr>
          <p:cNvPr id="3" name="Title 2"/>
          <p:cNvSpPr>
            <a:spLocks noGrp="1"/>
          </p:cNvSpPr>
          <p:nvPr>
            <p:ph type="title"/>
          </p:nvPr>
        </p:nvSpPr>
        <p:spPr/>
        <p:txBody>
          <a:bodyPr/>
          <a:lstStyle/>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GB" dirty="0" smtClean="0"/>
          </a:p>
          <a:p>
            <a:pPr algn="ctr">
              <a:buNone/>
            </a:pPr>
            <a:endParaRPr lang="en-GB" dirty="0" smtClean="0"/>
          </a:p>
          <a:p>
            <a:pPr algn="ctr">
              <a:buNone/>
            </a:pPr>
            <a:endParaRPr lang="en-GB" dirty="0" smtClean="0"/>
          </a:p>
          <a:p>
            <a:pPr algn="ctr">
              <a:buNone/>
            </a:pPr>
            <a:r>
              <a:rPr lang="en-GB" sz="3000" b="1" dirty="0" smtClean="0">
                <a:latin typeface="Times New Roman" pitchFamily="18" charset="0"/>
                <a:cs typeface="Times New Roman" pitchFamily="18" charset="0"/>
              </a:rPr>
              <a:t>THANK YOU</a:t>
            </a:r>
            <a:r>
              <a:rPr lang="en-GB" dirty="0" smtClean="0"/>
              <a:t> </a:t>
            </a:r>
            <a:endParaRPr lang="en-GB" dirty="0"/>
          </a:p>
        </p:txBody>
      </p:sp>
      <p:sp>
        <p:nvSpPr>
          <p:cNvPr id="3" name="Title 2"/>
          <p:cNvSpPr>
            <a:spLocks noGrp="1"/>
          </p:cNvSpPr>
          <p:nvPr>
            <p:ph type="title"/>
          </p:nvPr>
        </p:nvSpPr>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buNone/>
            </a:pPr>
            <a:r>
              <a:rPr lang="en-GB" sz="2000" dirty="0" smtClean="0"/>
              <a:t>	</a:t>
            </a:r>
            <a:r>
              <a:rPr lang="en-GB" sz="2000" dirty="0" smtClean="0">
                <a:latin typeface="Times New Roman" pitchFamily="18" charset="0"/>
                <a:cs typeface="Times New Roman" pitchFamily="18" charset="0"/>
              </a:rPr>
              <a:t>The University of Nigeria ranks among the first generation universities in the country that are required to enrol postgraduate and undergraduate students at the ratio of 60:40, respectively, and has been designated a research university. This presupposes that postgraduate studies should be top priority of the university, and that research should focus on national development.</a:t>
            </a:r>
          </a:p>
          <a:p>
            <a:pPr algn="just">
              <a:buNone/>
            </a:pPr>
            <a:r>
              <a:rPr lang="en-GB" sz="2000" dirty="0" smtClean="0">
                <a:latin typeface="Times New Roman" pitchFamily="18" charset="0"/>
                <a:cs typeface="Times New Roman" pitchFamily="18" charset="0"/>
              </a:rPr>
              <a:t>	The University Administration is taking steps to reposition the postgraduate programmes of the University for Global Competitiveness. In pursuit of this objective, the School of Postgraduate Studies considered it needful and appropriate to organise orientation for all postgraduate students admitted in the 2016/2017 academic session. It is also planned that the orientation will be a regular annual event of the School of Postgraduate Studies.</a:t>
            </a:r>
          </a:p>
          <a:p>
            <a:pPr algn="just">
              <a:buNone/>
            </a:pPr>
            <a:endParaRPr lang="en-GB" sz="2000" dirty="0" smtClean="0">
              <a:latin typeface="Times New Roman" pitchFamily="18" charset="0"/>
              <a:cs typeface="Times New Roman" pitchFamily="18" charset="0"/>
            </a:endParaRPr>
          </a:p>
          <a:p>
            <a:pPr algn="just">
              <a:buNone/>
            </a:pPr>
            <a:r>
              <a:rPr lang="en-GB" sz="2000" dirty="0" smtClean="0">
                <a:latin typeface="Times New Roman" pitchFamily="18" charset="0"/>
                <a:cs typeface="Times New Roman" pitchFamily="18" charset="0"/>
              </a:rPr>
              <a:t>	</a:t>
            </a:r>
            <a:endParaRPr lang="en-GB" sz="2000" dirty="0"/>
          </a:p>
        </p:txBody>
      </p:sp>
      <p:sp>
        <p:nvSpPr>
          <p:cNvPr id="3" name="Title 2"/>
          <p:cNvSpPr>
            <a:spLocks noGrp="1"/>
          </p:cNvSpPr>
          <p:nvPr>
            <p:ph type="title"/>
          </p:nvPr>
        </p:nvSpPr>
        <p:spPr>
          <a:xfrm>
            <a:off x="428596" y="785794"/>
            <a:ext cx="8229600" cy="1143000"/>
          </a:xfrm>
        </p:spPr>
        <p:txBody>
          <a:bodyPr>
            <a:normAutofit fontScale="90000"/>
          </a:bodyPr>
          <a:lstStyle/>
          <a:p>
            <a:pPr algn="ctr"/>
            <a:r>
              <a:rPr lang="en-GB" dirty="0" smtClean="0"/>
              <a:t>INTRODUCTION</a:t>
            </a:r>
            <a:br>
              <a:rPr lang="en-GB" dirty="0" smtClean="0"/>
            </a:b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714356"/>
            <a:ext cx="8229600" cy="4714908"/>
          </a:xfrm>
        </p:spPr>
        <p:txBody>
          <a:bodyPr>
            <a:normAutofit fontScale="92500" lnSpcReduction="10000"/>
          </a:bodyPr>
          <a:lstStyle/>
          <a:p>
            <a:pPr algn="just">
              <a:buNone/>
            </a:pPr>
            <a:r>
              <a:rPr lang="en-GB" sz="2800" dirty="0" smtClean="0">
                <a:latin typeface="Times New Roman" pitchFamily="18" charset="0"/>
                <a:cs typeface="Times New Roman" pitchFamily="18" charset="0"/>
              </a:rPr>
              <a:t>	Orientation is an enlightenment effort which is expected to guide and motivate fresh postgraduate students to perform at the expected highest level in learning and research. The purpose being, among others, to minimize cases of delays in graduation, failures and mistakes due to lack of information and proper mentoring. </a:t>
            </a:r>
          </a:p>
          <a:p>
            <a:pPr algn="just">
              <a:buNone/>
            </a:pPr>
            <a:endParaRPr lang="en-GB" sz="200" dirty="0" smtClean="0">
              <a:latin typeface="Times New Roman" pitchFamily="18" charset="0"/>
              <a:cs typeface="Times New Roman" pitchFamily="18" charset="0"/>
            </a:endParaRPr>
          </a:p>
          <a:p>
            <a:pPr algn="just">
              <a:buNone/>
            </a:pPr>
            <a:r>
              <a:rPr lang="en-GB" sz="2800" dirty="0" smtClean="0">
                <a:latin typeface="Times New Roman" pitchFamily="18" charset="0"/>
                <a:cs typeface="Times New Roman" pitchFamily="18" charset="0"/>
              </a:rPr>
              <a:t>	The School also draws up Time-Table of Events which specifies her activities for the session and dates of the events. The Time-Table of Events is meant to ensure that all who have roles to play in postgraduate studies have enough information on the activities of the School of Postgraduate Studies.</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1357298"/>
            <a:ext cx="8401080" cy="4525963"/>
          </a:xfrm>
        </p:spPr>
        <p:txBody>
          <a:bodyPr>
            <a:normAutofit fontScale="85000" lnSpcReduction="20000"/>
          </a:bodyPr>
          <a:lstStyle/>
          <a:p>
            <a:pPr algn="just">
              <a:buNone/>
            </a:pPr>
            <a:r>
              <a:rPr lang="en-GB" dirty="0" smtClean="0">
                <a:latin typeface="Times New Roman" pitchFamily="18" charset="0"/>
                <a:cs typeface="Times New Roman" pitchFamily="18" charset="0"/>
              </a:rPr>
              <a:t>	The proposal of the Senate Postgraduate Studies Committee for the establishment of the School of Postgraduate Studies in the University of Nigeria was approved by Senate at its 104</a:t>
            </a:r>
            <a:r>
              <a:rPr lang="en-GB" baseline="30000" dirty="0" smtClean="0">
                <a:latin typeface="Times New Roman" pitchFamily="18" charset="0"/>
                <a:cs typeface="Times New Roman" pitchFamily="18" charset="0"/>
              </a:rPr>
              <a:t>th</a:t>
            </a:r>
            <a:r>
              <a:rPr lang="en-GB" dirty="0" smtClean="0">
                <a:latin typeface="Times New Roman" pitchFamily="18" charset="0"/>
                <a:cs typeface="Times New Roman" pitchFamily="18" charset="0"/>
              </a:rPr>
              <a:t> meeting held on May 27, 1979. </a:t>
            </a:r>
          </a:p>
          <a:p>
            <a:pPr algn="just">
              <a:buNone/>
            </a:pPr>
            <a:r>
              <a:rPr lang="en-GB" dirty="0" smtClean="0">
                <a:latin typeface="Times New Roman" pitchFamily="18" charset="0"/>
                <a:cs typeface="Times New Roman" pitchFamily="18" charset="0"/>
              </a:rPr>
              <a:t>	The School was established to assume the traditional role of superintending over research activities in the university, and to co-ordinate and facilitate the prosecution of the postgraduate programmes of the University. </a:t>
            </a:r>
          </a:p>
          <a:p>
            <a:pPr algn="just">
              <a:buNone/>
            </a:pPr>
            <a:r>
              <a:rPr lang="en-GB" dirty="0" smtClean="0">
                <a:latin typeface="Times New Roman" pitchFamily="18" charset="0"/>
                <a:cs typeface="Times New Roman" pitchFamily="18" charset="0"/>
              </a:rPr>
              <a:t>   Among other functions, the School as a quality control unit, monitors the implementation of the postgraduate regulations of the University by the faculties, Departments and other academic units and individuals involved in the running of postgraduate programmes in order to ensure the output of highly qualified manpower  for  other tertiary institutions, research institutes and industries within and outside Nigeria.</a:t>
            </a:r>
          </a:p>
          <a:p>
            <a:pPr algn="just">
              <a:buNone/>
            </a:pPr>
            <a:endParaRPr lang="en-GB" dirty="0">
              <a:latin typeface="Times New Roman" pitchFamily="18" charset="0"/>
              <a:cs typeface="Times New Roman" pitchFamily="18" charset="0"/>
            </a:endParaRPr>
          </a:p>
        </p:txBody>
      </p:sp>
      <p:sp>
        <p:nvSpPr>
          <p:cNvPr id="3" name="Title 2"/>
          <p:cNvSpPr>
            <a:spLocks noGrp="1"/>
          </p:cNvSpPr>
          <p:nvPr>
            <p:ph type="title"/>
          </p:nvPr>
        </p:nvSpPr>
        <p:spPr>
          <a:xfrm>
            <a:off x="285720" y="274638"/>
            <a:ext cx="8715436" cy="1143000"/>
          </a:xfrm>
        </p:spPr>
        <p:txBody>
          <a:bodyPr>
            <a:normAutofit/>
          </a:bodyPr>
          <a:lstStyle/>
          <a:p>
            <a:pPr algn="ctr"/>
            <a:r>
              <a:rPr lang="en-GB" sz="2600" dirty="0" smtClean="0"/>
              <a:t>THE ROLE OF THE SCHOOL OF POSTGRADUATE STUDIES</a:t>
            </a:r>
            <a:endParaRPr lang="en-GB" sz="2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142984"/>
            <a:ext cx="8229600" cy="4525963"/>
          </a:xfrm>
        </p:spPr>
        <p:txBody>
          <a:bodyPr>
            <a:normAutofit/>
          </a:bodyPr>
          <a:lstStyle/>
          <a:p>
            <a:pPr algn="just"/>
            <a:r>
              <a:rPr lang="en-GB" sz="2000" dirty="0" smtClean="0">
                <a:latin typeface="Times New Roman" pitchFamily="18" charset="0"/>
                <a:cs typeface="Times New Roman" pitchFamily="18" charset="0"/>
              </a:rPr>
              <a:t>From the time postgraduate studies in the University were run by the Postgraduate Committee of senate, and since the inception of the School of Postgraduate Studies as a semi-autonomous unit, Senate has approved several postgraduate studies regulations as recommended by the Board of the School. The regulations are meant to help in facilitating the realisation of the Vision and Mission Statements of the School of Postgraduate Studies. </a:t>
            </a:r>
          </a:p>
          <a:p>
            <a:pPr algn="just"/>
            <a:r>
              <a:rPr lang="en-GB" sz="2000" b="1" dirty="0" smtClean="0">
                <a:latin typeface="Times New Roman" pitchFamily="18" charset="0"/>
                <a:cs typeface="Times New Roman" pitchFamily="18" charset="0"/>
              </a:rPr>
              <a:t>Vision Statement:  </a:t>
            </a:r>
            <a:r>
              <a:rPr lang="en-GB" sz="2000" dirty="0" smtClean="0">
                <a:latin typeface="Times New Roman" pitchFamily="18" charset="0"/>
                <a:cs typeface="Times New Roman" pitchFamily="18" charset="0"/>
              </a:rPr>
              <a:t>‘Through research and innovation to become a globally reputed first rate School of Postgraduate Studies’.</a:t>
            </a:r>
          </a:p>
          <a:p>
            <a:pPr algn="just"/>
            <a:r>
              <a:rPr lang="en-GB" sz="2000" b="1" dirty="0" smtClean="0">
                <a:latin typeface="Times New Roman" pitchFamily="18" charset="0"/>
                <a:cs typeface="Times New Roman" pitchFamily="18" charset="0"/>
              </a:rPr>
              <a:t>Mission Statement: </a:t>
            </a:r>
            <a:r>
              <a:rPr lang="en-GB" sz="2000" dirty="0" smtClean="0">
                <a:latin typeface="Times New Roman" pitchFamily="18" charset="0"/>
                <a:cs typeface="Times New Roman" pitchFamily="18" charset="0"/>
              </a:rPr>
              <a:t>‘To attract, educate, train and transform qualified persons to high-level  manpower that are thoroughly equipped with adequate and update knowledge  and specialized skills in research and innovation, and deployable for first rate national development and improvement in all fields of human endeavour’.</a:t>
            </a:r>
          </a:p>
          <a:p>
            <a:pPr algn="just">
              <a:buNone/>
            </a:pPr>
            <a:endParaRPr lang="en-GB" sz="2000" dirty="0">
              <a:latin typeface="Times New Roman" pitchFamily="18" charset="0"/>
              <a:cs typeface="Times New Roman" pitchFamily="18" charset="0"/>
            </a:endParaRPr>
          </a:p>
        </p:txBody>
      </p:sp>
      <p:sp>
        <p:nvSpPr>
          <p:cNvPr id="3" name="Title 2"/>
          <p:cNvSpPr>
            <a:spLocks noGrp="1"/>
          </p:cNvSpPr>
          <p:nvPr>
            <p:ph type="title"/>
          </p:nvPr>
        </p:nvSpPr>
        <p:spPr>
          <a:xfrm>
            <a:off x="500034" y="500042"/>
            <a:ext cx="8229600" cy="1143000"/>
          </a:xfrm>
        </p:spPr>
        <p:txBody>
          <a:bodyPr>
            <a:normAutofit/>
          </a:bodyPr>
          <a:lstStyle/>
          <a:p>
            <a:pPr algn="ctr"/>
            <a:r>
              <a:rPr lang="en-GB" sz="2600" dirty="0" smtClean="0"/>
              <a:t>VISSION AND MISSION STATEMENTS</a:t>
            </a:r>
            <a:br>
              <a:rPr lang="en-GB" sz="2600" dirty="0" smtClean="0"/>
            </a:br>
            <a:endParaRPr lang="en-GB" sz="2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071546"/>
            <a:ext cx="8229600" cy="4525963"/>
          </a:xfrm>
        </p:spPr>
        <p:txBody>
          <a:bodyPr>
            <a:normAutofit/>
          </a:bodyPr>
          <a:lstStyle/>
          <a:p>
            <a:pPr algn="just">
              <a:buNone/>
            </a:pPr>
            <a:r>
              <a:rPr lang="en-GB" sz="2000" dirty="0" smtClean="0">
                <a:latin typeface="Times New Roman" pitchFamily="18" charset="0"/>
                <a:cs typeface="Times New Roman" pitchFamily="18" charset="0"/>
              </a:rPr>
              <a:t>	The Postgraduate Studies Regulations of the University of Nigeria is a book which contains a systematic documentation of all the senate approved guidelines for running the approved postgraduate programmes of the University. Faculties, Departments, Institutes and Centres in the University offer a wide range of postgraduate programmes leading to the award of Postgraduate Diplomas, Master’s degrees and Doctorate degrees. The Regulations also contain the guidelines for the award of higher doctorate degrees such as D.Sc., D.Litt., etc. </a:t>
            </a:r>
          </a:p>
          <a:p>
            <a:pPr algn="just">
              <a:buNone/>
            </a:pPr>
            <a:r>
              <a:rPr lang="en-GB" sz="2000" dirty="0" smtClean="0">
                <a:latin typeface="Times New Roman" pitchFamily="18" charset="0"/>
                <a:cs typeface="Times New Roman" pitchFamily="18" charset="0"/>
              </a:rPr>
              <a:t>	The provisions of the Regulations specify the general guidelines for handling all issues of  postgraduate  studies  and the role of every key player in the implementation of the Regulations, namely Faculties, Departments, Institutes/Centres, Supervisors, External Examiners, School of Postgraduate Studies, students, etc.</a:t>
            </a:r>
          </a:p>
          <a:p>
            <a:pPr algn="just">
              <a:buNone/>
            </a:pPr>
            <a:endParaRPr lang="en-GB" sz="2000" dirty="0">
              <a:latin typeface="Times New Roman" pitchFamily="18" charset="0"/>
              <a:cs typeface="Times New Roman" pitchFamily="18" charset="0"/>
            </a:endParaRPr>
          </a:p>
        </p:txBody>
      </p:sp>
      <p:sp>
        <p:nvSpPr>
          <p:cNvPr id="3" name="Title 2"/>
          <p:cNvSpPr>
            <a:spLocks noGrp="1"/>
          </p:cNvSpPr>
          <p:nvPr>
            <p:ph type="title"/>
          </p:nvPr>
        </p:nvSpPr>
        <p:spPr>
          <a:xfrm>
            <a:off x="500034" y="714356"/>
            <a:ext cx="8229600" cy="582594"/>
          </a:xfrm>
        </p:spPr>
        <p:txBody>
          <a:bodyPr>
            <a:normAutofit fontScale="90000"/>
          </a:bodyPr>
          <a:lstStyle/>
          <a:p>
            <a:pPr algn="ctr"/>
            <a:r>
              <a:rPr lang="en-GB" sz="2900" dirty="0" smtClean="0">
                <a:latin typeface="Times New Roman" pitchFamily="18" charset="0"/>
                <a:cs typeface="Times New Roman" pitchFamily="18" charset="0"/>
              </a:rPr>
              <a:t>POSTGRADUATE STUDIES REGULATIONS</a:t>
            </a:r>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285860"/>
            <a:ext cx="8229600" cy="4525963"/>
          </a:xfrm>
        </p:spPr>
        <p:txBody>
          <a:bodyPr>
            <a:normAutofit/>
          </a:bodyPr>
          <a:lstStyle/>
          <a:p>
            <a:pPr algn="just">
              <a:buNone/>
            </a:pPr>
            <a:r>
              <a:rPr lang="en-GB" sz="2000" dirty="0" smtClean="0">
                <a:latin typeface="Times New Roman" pitchFamily="18" charset="0"/>
                <a:cs typeface="Times New Roman" pitchFamily="18" charset="0"/>
              </a:rPr>
              <a:t>	The first edition of the Postgraduate Studies Regulations was published in the 1992/93 academic session. Attempts made to revise the regulations since that time were not realised until 2015 when the Second edition was put into circulation. The revised regulations provide guidelines to all who are involved in the running of postgraduate programmes to ensure that students complete their programmes satisfactorily in the shortest time possible. The regulations aim at increasing the scope of the research skills of students and their research output in line with the national research policy. </a:t>
            </a:r>
          </a:p>
          <a:p>
            <a:pPr algn="just">
              <a:buNone/>
            </a:pPr>
            <a:r>
              <a:rPr lang="en-GB" sz="2000" dirty="0" smtClean="0">
                <a:latin typeface="Times New Roman" pitchFamily="18" charset="0"/>
                <a:cs typeface="Times New Roman" pitchFamily="18" charset="0"/>
              </a:rPr>
              <a:t>	The revised Postgraduate Studies Regulations also contains the National Universities Commission’s Benchmark Academic Standards (BMAS) for Postgraduate Studies in Nigerian Universities. </a:t>
            </a:r>
          </a:p>
          <a:p>
            <a:pPr algn="just">
              <a:buNone/>
            </a:pPr>
            <a:endParaRPr lang="en-GB" sz="2000" dirty="0">
              <a:latin typeface="Times New Roman" pitchFamily="18" charset="0"/>
              <a:cs typeface="Times New Roman" pitchFamily="18" charset="0"/>
            </a:endParaRPr>
          </a:p>
        </p:txBody>
      </p:sp>
      <p:sp>
        <p:nvSpPr>
          <p:cNvPr id="3" name="Title 2"/>
          <p:cNvSpPr>
            <a:spLocks noGrp="1"/>
          </p:cNvSpPr>
          <p:nvPr>
            <p:ph type="title"/>
          </p:nvPr>
        </p:nvSpPr>
        <p:spPr>
          <a:xfrm>
            <a:off x="457200" y="500042"/>
            <a:ext cx="8686800" cy="1143000"/>
          </a:xfrm>
        </p:spPr>
        <p:txBody>
          <a:bodyPr>
            <a:noAutofit/>
          </a:bodyPr>
          <a:lstStyle/>
          <a:p>
            <a:pPr algn="ctr"/>
            <a:r>
              <a:rPr lang="en-GB" sz="2600" dirty="0" smtClean="0">
                <a:latin typeface="Times New Roman" pitchFamily="18" charset="0"/>
                <a:cs typeface="Times New Roman" pitchFamily="18" charset="0"/>
              </a:rPr>
              <a:t>THE REVISED POSTGRADUATE STUDIES REGULATIONS 2015</a:t>
            </a:r>
            <a:br>
              <a:rPr lang="en-GB" sz="2600" dirty="0" smtClean="0">
                <a:latin typeface="Times New Roman" pitchFamily="18" charset="0"/>
                <a:cs typeface="Times New Roman" pitchFamily="18" charset="0"/>
              </a:rPr>
            </a:br>
            <a:endParaRPr lang="en-GB"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357298"/>
            <a:ext cx="8229600" cy="4525963"/>
          </a:xfrm>
        </p:spPr>
        <p:txBody>
          <a:bodyPr>
            <a:normAutofit/>
          </a:bodyPr>
          <a:lstStyle/>
          <a:p>
            <a:pPr>
              <a:buNone/>
            </a:pPr>
            <a:r>
              <a:rPr lang="en-GB" sz="2000" dirty="0" smtClean="0">
                <a:latin typeface="Times New Roman" pitchFamily="18" charset="0"/>
                <a:cs typeface="Times New Roman" pitchFamily="18" charset="0"/>
              </a:rPr>
              <a:t>	Postgraduate Regulations contain, among others, matters relating to the following: </a:t>
            </a:r>
          </a:p>
          <a:p>
            <a:pPr lvl="0"/>
            <a:r>
              <a:rPr lang="en-GB" sz="2000" dirty="0" smtClean="0">
                <a:latin typeface="Times New Roman" pitchFamily="18" charset="0"/>
                <a:cs typeface="Times New Roman" pitchFamily="18" charset="0"/>
              </a:rPr>
              <a:t>Membership of the Board and Functions of the School</a:t>
            </a:r>
          </a:p>
          <a:p>
            <a:pPr lvl="0"/>
            <a:r>
              <a:rPr lang="en-GB" sz="2000" dirty="0" smtClean="0">
                <a:latin typeface="Times New Roman" pitchFamily="18" charset="0"/>
                <a:cs typeface="Times New Roman" pitchFamily="18" charset="0"/>
              </a:rPr>
              <a:t>Method of  Application for Postgraduate Admission</a:t>
            </a:r>
          </a:p>
          <a:p>
            <a:pPr lvl="0"/>
            <a:r>
              <a:rPr lang="en-GB" sz="2000" dirty="0" smtClean="0">
                <a:latin typeface="Times New Roman" pitchFamily="18" charset="0"/>
                <a:cs typeface="Times New Roman" pitchFamily="18" charset="0"/>
              </a:rPr>
              <a:t>Registration Process</a:t>
            </a:r>
          </a:p>
          <a:p>
            <a:pPr lvl="0"/>
            <a:r>
              <a:rPr lang="en-GB" sz="2000" dirty="0" smtClean="0">
                <a:latin typeface="Times New Roman" pitchFamily="18" charset="0"/>
                <a:cs typeface="Times New Roman" pitchFamily="18" charset="0"/>
              </a:rPr>
              <a:t>Examination Process</a:t>
            </a:r>
          </a:p>
          <a:p>
            <a:pPr lvl="0"/>
            <a:r>
              <a:rPr lang="en-GB" sz="2000" dirty="0" smtClean="0">
                <a:latin typeface="Times New Roman" pitchFamily="18" charset="0"/>
                <a:cs typeface="Times New Roman" pitchFamily="18" charset="0"/>
              </a:rPr>
              <a:t>Others including: Attendance at Seminars and Lectures, Change in Postgraduate Programme, Channel of Communication, Preparation of Copies of Project/Thesis, Guidelines for Evaluation of Departmental Preparedness to Mount Postgraduate Programmes, General Guidelines for Assessment of Project/Thesis, Grading System for Programmes, Nullification of Examination, Nomination and Appointment of Internal and External Examiners, etc.</a:t>
            </a:r>
          </a:p>
          <a:p>
            <a:pPr>
              <a:buNone/>
            </a:pPr>
            <a:endParaRPr lang="en-GB" sz="2000" dirty="0">
              <a:latin typeface="Times New Roman" pitchFamily="18" charset="0"/>
              <a:cs typeface="Times New Roman" pitchFamily="18" charset="0"/>
            </a:endParaRPr>
          </a:p>
        </p:txBody>
      </p:sp>
      <p:sp>
        <p:nvSpPr>
          <p:cNvPr id="3" name="Title 2"/>
          <p:cNvSpPr>
            <a:spLocks noGrp="1"/>
          </p:cNvSpPr>
          <p:nvPr>
            <p:ph type="title"/>
          </p:nvPr>
        </p:nvSpPr>
        <p:spPr>
          <a:xfrm>
            <a:off x="571472" y="642918"/>
            <a:ext cx="8229600" cy="1143000"/>
          </a:xfrm>
        </p:spPr>
        <p:txBody>
          <a:bodyPr>
            <a:normAutofit/>
          </a:bodyPr>
          <a:lstStyle/>
          <a:p>
            <a:r>
              <a:rPr lang="en-GB" sz="2600" dirty="0" smtClean="0">
                <a:latin typeface="Times New Roman" pitchFamily="18" charset="0"/>
                <a:cs typeface="Times New Roman" pitchFamily="18" charset="0"/>
              </a:rPr>
              <a:t>CONTENTS OF POSTGRADUATE REGULATIONS</a:t>
            </a:r>
            <a:br>
              <a:rPr lang="en-GB" sz="2600" dirty="0" smtClean="0">
                <a:latin typeface="Times New Roman" pitchFamily="18" charset="0"/>
                <a:cs typeface="Times New Roman" pitchFamily="18" charset="0"/>
              </a:rPr>
            </a:br>
            <a:r>
              <a:rPr lang="en-GB" sz="2600" dirty="0" smtClean="0">
                <a:latin typeface="Times New Roman" pitchFamily="18" charset="0"/>
                <a:cs typeface="Times New Roman" pitchFamily="18" charset="0"/>
              </a:rPr>
              <a:t>	</a:t>
            </a:r>
            <a:endParaRPr lang="en-GB"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142984"/>
            <a:ext cx="8229600" cy="4948068"/>
          </a:xfrm>
        </p:spPr>
        <p:txBody>
          <a:bodyPr>
            <a:noAutofit/>
          </a:bodyPr>
          <a:lstStyle/>
          <a:p>
            <a:pPr algn="just">
              <a:buNone/>
            </a:pPr>
            <a:r>
              <a:rPr lang="en-GB" sz="2000" b="1" dirty="0" smtClean="0">
                <a:latin typeface="Times New Roman" pitchFamily="18" charset="0"/>
                <a:cs typeface="Times New Roman" pitchFamily="18" charset="0"/>
              </a:rPr>
              <a:t>	ADMISSION AND REGISTRATION</a:t>
            </a:r>
            <a:endParaRPr lang="en-GB" sz="2000" dirty="0" smtClean="0">
              <a:latin typeface="Times New Roman" pitchFamily="18" charset="0"/>
              <a:cs typeface="Times New Roman" pitchFamily="18" charset="0"/>
            </a:endParaRPr>
          </a:p>
          <a:p>
            <a:pPr lvl="0" algn="just"/>
            <a:r>
              <a:rPr lang="en-GB" sz="2000" b="1" dirty="0" smtClean="0">
                <a:latin typeface="Times New Roman" pitchFamily="18" charset="0"/>
                <a:cs typeface="Times New Roman" pitchFamily="18" charset="0"/>
              </a:rPr>
              <a:t>Entry Requirements</a:t>
            </a:r>
            <a:r>
              <a:rPr lang="en-GB" sz="2000" dirty="0" smtClean="0">
                <a:latin typeface="Times New Roman" pitchFamily="18" charset="0"/>
                <a:cs typeface="Times New Roman" pitchFamily="18" charset="0"/>
              </a:rPr>
              <a:t>:  These are clearly stated in the Regulations and in the advertisement for postgraduate admissions.</a:t>
            </a:r>
          </a:p>
          <a:p>
            <a:pPr lvl="0" algn="just"/>
            <a:r>
              <a:rPr lang="en-GB" sz="2000" b="1" dirty="0" smtClean="0">
                <a:latin typeface="Times New Roman" pitchFamily="18" charset="0"/>
                <a:cs typeface="Times New Roman" pitchFamily="18" charset="0"/>
              </a:rPr>
              <a:t>Provisional Admission</a:t>
            </a:r>
            <a:r>
              <a:rPr lang="en-GB" sz="2000" dirty="0" smtClean="0">
                <a:latin typeface="Times New Roman" pitchFamily="18" charset="0"/>
                <a:cs typeface="Times New Roman" pitchFamily="18" charset="0"/>
              </a:rPr>
              <a:t>:  Postgraduate admission is provisional because the University shall withdraw admission if it is found any time in the programme that the student do not possess any of the qualifications on the basis of which the admission was offered.</a:t>
            </a:r>
          </a:p>
          <a:p>
            <a:pPr lvl="0" algn="just"/>
            <a:r>
              <a:rPr lang="en-GB" sz="2000" b="1" dirty="0" smtClean="0">
                <a:latin typeface="Times New Roman" pitchFamily="18" charset="0"/>
                <a:cs typeface="Times New Roman" pitchFamily="18" charset="0"/>
              </a:rPr>
              <a:t>Ph.D. admission</a:t>
            </a:r>
            <a:r>
              <a:rPr lang="en-GB" sz="2000" dirty="0" smtClean="0">
                <a:latin typeface="Times New Roman" pitchFamily="18" charset="0"/>
                <a:cs typeface="Times New Roman" pitchFamily="18" charset="0"/>
              </a:rPr>
              <a:t>:  In the new NUC guideline, Master’s degree with 4.00 GPA or 60% average is required for admission into the Ph.D. programme of the following Faculties and Departments: Faculties of Education, Medical Sciences and Business Administration, and Departments of Music, Economics, Public Administration and Local Government and Psychology.  For other Faculties/Departments the requirement for Ph.D.  admission remains Master’s degree GPA of 3.50 on 5 point scale or 3.00 on 4-point scale.</a:t>
            </a:r>
          </a:p>
          <a:p>
            <a:pPr algn="just">
              <a:buNone/>
            </a:pPr>
            <a:endParaRPr lang="en-GB"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GB" sz="2600" dirty="0" smtClean="0">
                <a:latin typeface="Times New Roman" pitchFamily="18" charset="0"/>
                <a:cs typeface="Times New Roman" pitchFamily="18" charset="0"/>
              </a:rPr>
              <a:t>ISSUES IN POSTGRADUATE STUDIES</a:t>
            </a:r>
            <a:br>
              <a:rPr lang="en-GB" sz="2600" dirty="0" smtClean="0">
                <a:latin typeface="Times New Roman" pitchFamily="18" charset="0"/>
                <a:cs typeface="Times New Roman" pitchFamily="18" charset="0"/>
              </a:rPr>
            </a:br>
            <a:endParaRPr lang="en-GB"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259</TotalTime>
  <Words>1103</Words>
  <Application>Microsoft Office PowerPoint</Application>
  <PresentationFormat>On-screen Show (4:3)</PresentationFormat>
  <Paragraphs>101</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 BEING A PAPER PRESENTED AT THE ORIENTATION FOR POSTGRADUATE STUDENTS ADMITTED IN THE 2016/2017 ACADEMIC SESSION</vt:lpstr>
      <vt:lpstr>INTRODUCTION </vt:lpstr>
      <vt:lpstr>Slide 3</vt:lpstr>
      <vt:lpstr>THE ROLE OF THE SCHOOL OF POSTGRADUATE STUDIES</vt:lpstr>
      <vt:lpstr>VISSION AND MISSION STATEMENTS </vt:lpstr>
      <vt:lpstr>POSTGRADUATE STUDIES REGULATIONS </vt:lpstr>
      <vt:lpstr>THE REVISED POSTGRADUATE STUDIES REGULATIONS 2015 </vt:lpstr>
      <vt:lpstr>CONTENTS OF POSTGRADUATE REGULATIONS  </vt:lpstr>
      <vt:lpstr>ISSUES IN POSTGRADUATE STUDIES </vt:lpstr>
      <vt:lpstr>Slide 10</vt:lpstr>
      <vt:lpstr>EXAMINATIONS </vt:lpstr>
      <vt:lpstr>Slide 12</vt:lpstr>
      <vt:lpstr>Slide 13</vt:lpstr>
      <vt:lpstr>Slide 14</vt:lpstr>
      <vt:lpstr>OTHER ISSUES </vt:lpstr>
      <vt:lpstr>REVISED TIME TABLE OF EVENTS OF THE SCHOOL OF POSTGRADUATE STUDIES 2016/2017 </vt:lpstr>
      <vt:lpstr>Slide 17</vt:lpstr>
      <vt:lpstr>Slide 18</vt:lpstr>
      <vt:lpstr>Slide 19</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A PAPER PRESENTED AT THE ORIENTATION FOR POSTGRADUATE STUDENTS ADMITTED IN THE 2016/2017 ACADEMIC SESSION,</dc:title>
  <dc:creator>STS SPGS</dc:creator>
  <cp:lastModifiedBy>STS SPGS</cp:lastModifiedBy>
  <cp:revision>52</cp:revision>
  <dcterms:created xsi:type="dcterms:W3CDTF">2017-05-12T10:50:55Z</dcterms:created>
  <dcterms:modified xsi:type="dcterms:W3CDTF">2017-05-15T12:40:13Z</dcterms:modified>
</cp:coreProperties>
</file>