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3"/>
  </p:handout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4" r:id="rId9"/>
    <p:sldId id="265" r:id="rId10"/>
    <p:sldId id="266" r:id="rId11"/>
    <p:sldId id="286" r:id="rId12"/>
    <p:sldId id="287" r:id="rId13"/>
    <p:sldId id="289" r:id="rId14"/>
    <p:sldId id="290" r:id="rId15"/>
    <p:sldId id="267" r:id="rId16"/>
    <p:sldId id="276" r:id="rId17"/>
    <p:sldId id="268" r:id="rId18"/>
    <p:sldId id="270" r:id="rId19"/>
    <p:sldId id="274" r:id="rId20"/>
    <p:sldId id="271" r:id="rId21"/>
    <p:sldId id="275" r:id="rId22"/>
    <p:sldId id="277" r:id="rId23"/>
    <p:sldId id="278" r:id="rId24"/>
    <p:sldId id="279" r:id="rId25"/>
    <p:sldId id="280" r:id="rId26"/>
    <p:sldId id="281" r:id="rId27"/>
    <p:sldId id="272" r:id="rId28"/>
    <p:sldId id="282" r:id="rId29"/>
    <p:sldId id="283" r:id="rId30"/>
    <p:sldId id="284" r:id="rId31"/>
    <p:sldId id="285" r:id="rId32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660"/>
  </p:normalViewPr>
  <p:slideViewPr>
    <p:cSldViewPr>
      <p:cViewPr>
        <p:scale>
          <a:sx n="80" d="100"/>
          <a:sy n="80" d="100"/>
        </p:scale>
        <p:origin x="-114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notesViewPr>
    <p:cSldViewPr>
      <p:cViewPr varScale="1">
        <p:scale>
          <a:sx n="56" d="100"/>
          <a:sy n="56" d="100"/>
        </p:scale>
        <p:origin x="-2850" y="-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ED021-DAEE-485B-BB3B-1C0072C2F8C2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43C56-BB6E-41D7-82DB-4D4B0E91B9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699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92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0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7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82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63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6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8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0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58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4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3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A0CED-1178-43FC-92EE-76BD810DE03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5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idelis.ejezie@unn.edu.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5400600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UNIVERSITY OF NIGERIA, NSUKKA</a:t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 COLLEGE OF POSTGRADUATE </a:t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STUDIES</a:t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/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Course Title: PGC 601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Research Methodology In Medical 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Sciences/ 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Health 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Sciences / 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Environmental 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Sciences/Institutes/Centres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By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GB" sz="2000" dirty="0" smtClean="0"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	</a:t>
            </a:r>
            <a:r>
              <a:rPr lang="en-GB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Professor F.E. Ejezie  PhD</a:t>
            </a:r>
            <a:br>
              <a:rPr lang="en-GB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	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Dept. of Medical Biochemistry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Faculty of Basic Medical Sciences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College of Medicine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 </a:t>
            </a:r>
            <a:br>
              <a:rPr lang="en-GB" sz="2000" dirty="0" smtClean="0"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    </a:t>
            </a:r>
            <a:r>
              <a:rPr lang="en-GB" sz="2000" dirty="0" smtClean="0">
                <a:latin typeface="Aharoni" pitchFamily="2" charset="-79"/>
                <a:cs typeface="Aharoni" pitchFamily="2" charset="-79"/>
                <a:hlinkClick r:id="rId2"/>
              </a:rPr>
              <a:t>fidelis.ejezie@unn.edu.ng</a:t>
            </a: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;  08034069138</a:t>
            </a:r>
            <a:r>
              <a:rPr lang="en-GB" sz="16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GB" sz="1600" dirty="0" smtClean="0">
                <a:latin typeface="Aharoni" pitchFamily="2" charset="-79"/>
                <a:cs typeface="Aharoni" pitchFamily="2" charset="-79"/>
              </a:rPr>
            </a:b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669360"/>
            <a:ext cx="6400800" cy="188640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872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Planning (Introduction)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</a:t>
            </a:r>
            <a:b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cont’d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 smtClean="0"/>
              <a:t>State the research aims &amp; objectives.</a:t>
            </a:r>
            <a:r>
              <a:rPr lang="en-GB" sz="1800" dirty="0" smtClean="0"/>
              <a:t> </a:t>
            </a:r>
          </a:p>
          <a:p>
            <a:r>
              <a:rPr lang="en-GB" sz="1800" dirty="0" smtClean="0"/>
              <a:t>Concise statements that describe what the research intends to achieve. Must be: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s</a:t>
            </a:r>
            <a:r>
              <a:rPr lang="en-GB" sz="1800" dirty="0" smtClean="0"/>
              <a:t>pecific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Measurable (use action </a:t>
            </a:r>
            <a:r>
              <a:rPr lang="en-GB" sz="1800" dirty="0"/>
              <a:t>verbs - to determine, identify, verify, calculate, describe, reduce,  compare, measure, correlate  .......</a:t>
            </a:r>
            <a:r>
              <a:rPr lang="en-GB" sz="1800" dirty="0" err="1"/>
              <a:t>etc</a:t>
            </a:r>
            <a:r>
              <a:rPr lang="en-GB" sz="1800" dirty="0"/>
              <a:t>) 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Non-ambiguous </a:t>
            </a:r>
            <a:r>
              <a:rPr lang="en-GB" sz="1800" dirty="0" smtClean="0"/>
              <a:t>( </a:t>
            </a:r>
            <a:r>
              <a:rPr lang="en-GB" sz="1800" dirty="0"/>
              <a:t>avoid such verbs as : to appreciate, understand ,believe, realise ........</a:t>
            </a:r>
            <a:r>
              <a:rPr lang="en-GB" sz="1800" dirty="0" err="1"/>
              <a:t>etc</a:t>
            </a:r>
            <a:r>
              <a:rPr lang="en-GB" sz="1800" dirty="0"/>
              <a:t>)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a</a:t>
            </a:r>
            <a:r>
              <a:rPr lang="en-GB" sz="1800" dirty="0" smtClean="0"/>
              <a:t>chievable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r</a:t>
            </a:r>
            <a:r>
              <a:rPr lang="en-GB" sz="1800" dirty="0" smtClean="0"/>
              <a:t>ealistic 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t</a:t>
            </a:r>
            <a:r>
              <a:rPr lang="en-GB" sz="1800" dirty="0" smtClean="0"/>
              <a:t>ime-bound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6069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Question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A research question is a question that a study or research project aims to answer</a:t>
            </a:r>
            <a:endParaRPr lang="en-GB" sz="1800" dirty="0" smtClean="0"/>
          </a:p>
          <a:p>
            <a:r>
              <a:rPr lang="en-GB" sz="1800" dirty="0" smtClean="0"/>
              <a:t>Is the focal </a:t>
            </a:r>
            <a:r>
              <a:rPr lang="en-GB" sz="1800" dirty="0"/>
              <a:t>point on which your entire </a:t>
            </a:r>
            <a:r>
              <a:rPr lang="en-GB" sz="1800" dirty="0" smtClean="0"/>
              <a:t>research </a:t>
            </a:r>
            <a:r>
              <a:rPr lang="en-GB" sz="1800" dirty="0"/>
              <a:t>builds and unfolds in the subsequent Methods, Results, and </a:t>
            </a:r>
            <a:r>
              <a:rPr lang="en-GB" sz="1800" dirty="0" smtClean="0"/>
              <a:t>Discussion</a:t>
            </a:r>
          </a:p>
          <a:p>
            <a:r>
              <a:rPr lang="en-GB" sz="1800" dirty="0"/>
              <a:t> </a:t>
            </a:r>
            <a:r>
              <a:rPr lang="en-GB" sz="1800" dirty="0" smtClean="0"/>
              <a:t>Must </a:t>
            </a:r>
            <a:r>
              <a:rPr lang="en-GB" sz="1800" dirty="0"/>
              <a:t>be answerable using quantitative and/or qualitative data, or by reading scholarly sources on the topic to develop your argument</a:t>
            </a:r>
            <a:r>
              <a:rPr lang="en-GB" sz="1800" dirty="0" smtClean="0"/>
              <a:t>.</a:t>
            </a:r>
          </a:p>
          <a:p>
            <a:r>
              <a:rPr lang="en-GB" sz="1800" dirty="0"/>
              <a:t> A research question can be refined or changed as the related literature is reviewed and framework for the study developed.</a:t>
            </a:r>
            <a:endParaRPr lang="en-GB" sz="1800" dirty="0" smtClean="0"/>
          </a:p>
          <a:p>
            <a:r>
              <a:rPr lang="en-GB" sz="1800" dirty="0"/>
              <a:t> Avoid subjective words like good, bad, better and worse.</a:t>
            </a:r>
          </a:p>
        </p:txBody>
      </p:sp>
    </p:spTree>
    <p:extLst>
      <p:ext uri="{BB962C8B-B14F-4D97-AF65-F5344CB8AC3E}">
        <p14:creationId xmlns:p14="http://schemas.microsoft.com/office/powerpoint/2010/main" val="337158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Question: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Research Topic</a:t>
            </a:r>
            <a:r>
              <a:rPr lang="en-GB" dirty="0" smtClean="0"/>
              <a:t>: </a:t>
            </a:r>
            <a:r>
              <a:rPr lang="en-GB" sz="1900" dirty="0" smtClean="0"/>
              <a:t>Assessment of antioxidant micronutrient minerals in pregnant women in Enugu Metropolis.</a:t>
            </a:r>
            <a:endParaRPr lang="en-GB" sz="1800" dirty="0" smtClean="0"/>
          </a:p>
          <a:p>
            <a:r>
              <a:rPr lang="en-GB" sz="1800" dirty="0" smtClean="0">
                <a:solidFill>
                  <a:srgbClr val="0070C0"/>
                </a:solidFill>
              </a:rPr>
              <a:t>Research Question</a:t>
            </a:r>
            <a:r>
              <a:rPr lang="en-GB" sz="1800" dirty="0" smtClean="0"/>
              <a:t>:</a:t>
            </a:r>
            <a:r>
              <a:rPr lang="en-GB" dirty="0" smtClean="0"/>
              <a:t> </a:t>
            </a:r>
            <a:r>
              <a:rPr lang="en-GB" sz="1800" dirty="0" smtClean="0"/>
              <a:t>What is the antioxidant micronutrient mineral levels (e.g., selenium, zinc &amp; copper) in pregnant women in Enugu Metropolis, and how do these levels vary across different </a:t>
            </a:r>
            <a:r>
              <a:rPr lang="en-GB" sz="1800" dirty="0" smtClean="0"/>
              <a:t>stages (trimesters) </a:t>
            </a:r>
            <a:r>
              <a:rPr lang="en-GB" sz="1800" dirty="0" smtClean="0"/>
              <a:t>of pregnancy and socioeconomic factors?</a:t>
            </a:r>
          </a:p>
          <a:p>
            <a:endParaRPr lang="en-GB" sz="1800" dirty="0" smtClean="0"/>
          </a:p>
          <a:p>
            <a:r>
              <a:rPr lang="en-GB" sz="1800" dirty="0" smtClean="0"/>
              <a:t>This research question seeks to investigate the levels of antioxidant micronutrient minerals in pregnant women and explores potential variations based on the stages of pregnancy and socioeconomic factors.</a:t>
            </a:r>
          </a:p>
          <a:p>
            <a:pPr marL="0" indent="0">
              <a:buNone/>
            </a:pPr>
            <a:endParaRPr lang="en-GB" sz="1800" dirty="0" smtClean="0"/>
          </a:p>
          <a:p>
            <a:r>
              <a:rPr lang="en-GB" sz="1800" dirty="0" smtClean="0"/>
              <a:t>It sets the stage for a study that could contribute valuable insights into the nutritional status of pregnant women in Enugu Metropolis and its potential implications for maternal and </a:t>
            </a:r>
            <a:r>
              <a:rPr lang="en-GB" sz="1800" dirty="0" err="1" smtClean="0"/>
              <a:t>fetal</a:t>
            </a:r>
            <a:r>
              <a:rPr lang="en-GB" sz="1800" dirty="0" smtClean="0"/>
              <a:t> health.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034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Question: cont’d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solidFill>
                  <a:srgbClr val="0070C0"/>
                </a:solidFill>
              </a:rPr>
              <a:t>Research Topic:</a:t>
            </a:r>
            <a:r>
              <a:rPr lang="en-GB" sz="1800" dirty="0"/>
              <a:t> The Impact of Parental Academic Standard on Children's school </a:t>
            </a:r>
            <a:r>
              <a:rPr lang="en-GB" sz="1800" dirty="0" smtClean="0"/>
              <a:t>performance</a:t>
            </a:r>
            <a:r>
              <a:rPr lang="en-GB" sz="1800" dirty="0" smtClean="0">
                <a:solidFill>
                  <a:srgbClr val="0070C0"/>
                </a:solidFill>
              </a:rPr>
              <a:t>.</a:t>
            </a:r>
            <a:endParaRPr lang="en-GB" sz="1800" dirty="0">
              <a:solidFill>
                <a:srgbClr val="0070C0"/>
              </a:solidFill>
            </a:endParaRPr>
          </a:p>
          <a:p>
            <a:r>
              <a:rPr lang="en-GB" sz="1800" dirty="0">
                <a:solidFill>
                  <a:srgbClr val="0070C0"/>
                </a:solidFill>
              </a:rPr>
              <a:t>Research Question:</a:t>
            </a:r>
            <a:r>
              <a:rPr lang="en-GB" sz="1800" dirty="0"/>
              <a:t> What is the influence of parental academic standard on the school performance of children?</a:t>
            </a: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>
                <a:solidFill>
                  <a:srgbClr val="0070C0"/>
                </a:solidFill>
              </a:rPr>
              <a:t>Research </a:t>
            </a:r>
            <a:r>
              <a:rPr lang="en-GB" sz="1800" dirty="0" smtClean="0">
                <a:solidFill>
                  <a:srgbClr val="0070C0"/>
                </a:solidFill>
              </a:rPr>
              <a:t>topic:</a:t>
            </a:r>
            <a:r>
              <a:rPr lang="en-GB" sz="1800" dirty="0" smtClean="0"/>
              <a:t> </a:t>
            </a:r>
            <a:r>
              <a:rPr lang="en-GB" sz="1800" dirty="0"/>
              <a:t>Determination of the effect of parity on obesity in pregnant women in south-East Nigeria.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>
                <a:solidFill>
                  <a:srgbClr val="0070C0"/>
                </a:solidFill>
              </a:rPr>
              <a:t>Research Question: </a:t>
            </a:r>
            <a:r>
              <a:rPr lang="en-GB" sz="1800" dirty="0" smtClean="0"/>
              <a:t>What </a:t>
            </a:r>
            <a:r>
              <a:rPr lang="en-GB" sz="1800" dirty="0"/>
              <a:t>is the relationship between parity (number of previous pregnancies) and the prevalence of obesity among pregnant women in the South-East region of Nigeria, and what are the potential contributing factors to this relationship?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723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Hypothesis Formulation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A hypothesis is a tentative statement about the relationship between two or more </a:t>
            </a:r>
            <a:r>
              <a:rPr lang="en-GB" sz="1800" dirty="0" smtClean="0"/>
              <a:t>variables in a research topic. </a:t>
            </a:r>
            <a:endParaRPr lang="en-GB" sz="1800" dirty="0"/>
          </a:p>
          <a:p>
            <a:r>
              <a:rPr lang="en-GB" sz="1800" dirty="0"/>
              <a:t>Is a </a:t>
            </a:r>
            <a:r>
              <a:rPr lang="en-GB" sz="1800" i="1" dirty="0">
                <a:solidFill>
                  <a:srgbClr val="FF0000"/>
                </a:solidFill>
              </a:rPr>
              <a:t>prediction</a:t>
            </a:r>
            <a:r>
              <a:rPr lang="en-GB" sz="1800" dirty="0"/>
              <a:t> of the result of the research </a:t>
            </a:r>
            <a:r>
              <a:rPr lang="en-GB" sz="1800" dirty="0" smtClean="0"/>
              <a:t>problem</a:t>
            </a:r>
            <a:endParaRPr lang="en-GB" sz="1800" dirty="0"/>
          </a:p>
          <a:p>
            <a:r>
              <a:rPr lang="en-GB" sz="1800" dirty="0"/>
              <a:t>It is a specific, testable prediction about what you expect to happen in a study.</a:t>
            </a:r>
          </a:p>
          <a:p>
            <a:r>
              <a:rPr lang="en-GB" sz="1800" dirty="0"/>
              <a:t>Researchers must be able to test whether a hypothesis is </a:t>
            </a:r>
            <a:r>
              <a:rPr lang="en-GB" sz="1800" dirty="0" smtClean="0"/>
              <a:t>true </a:t>
            </a:r>
            <a:r>
              <a:rPr lang="en-GB" sz="1800" dirty="0"/>
              <a:t>or </a:t>
            </a:r>
            <a:r>
              <a:rPr lang="en-GB" sz="1800" dirty="0" smtClean="0"/>
              <a:t>false at the end of the study.</a:t>
            </a:r>
          </a:p>
          <a:p>
            <a:endParaRPr lang="en-GB" sz="1800" dirty="0"/>
          </a:p>
          <a:p>
            <a:r>
              <a:rPr lang="en-GB" sz="1800" dirty="0">
                <a:solidFill>
                  <a:srgbClr val="0070C0"/>
                </a:solidFill>
              </a:rPr>
              <a:t>Research Topic:</a:t>
            </a:r>
            <a:r>
              <a:rPr lang="en-GB" sz="1800" dirty="0"/>
              <a:t> The Impact of Parental Academic Standard on Children's school performance</a:t>
            </a:r>
            <a:r>
              <a:rPr lang="en-GB" sz="1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GB" sz="1800" dirty="0" smtClean="0">
                <a:solidFill>
                  <a:srgbClr val="0070C0"/>
                </a:solidFill>
              </a:rPr>
              <a:t>Hypothesis: </a:t>
            </a:r>
            <a:r>
              <a:rPr lang="en-GB" sz="1800" dirty="0" smtClean="0"/>
              <a:t>Academic standard of parents has influence/impact on </a:t>
            </a:r>
            <a:r>
              <a:rPr lang="en-GB" sz="1800" dirty="0"/>
              <a:t>Children's school </a:t>
            </a:r>
            <a:r>
              <a:rPr lang="en-GB" sz="1800" dirty="0" smtClean="0"/>
              <a:t>performance</a:t>
            </a:r>
            <a:r>
              <a:rPr lang="en-GB" sz="1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GB" sz="1800" dirty="0" smtClean="0">
                <a:solidFill>
                  <a:srgbClr val="0070C0"/>
                </a:solidFill>
              </a:rPr>
              <a:t>Alternative: </a:t>
            </a:r>
            <a:r>
              <a:rPr lang="en-GB" sz="1800" dirty="0"/>
              <a:t>Academic standard of parents </a:t>
            </a:r>
            <a:r>
              <a:rPr lang="en-GB" sz="1800" dirty="0" smtClean="0"/>
              <a:t>has no </a:t>
            </a:r>
            <a:r>
              <a:rPr lang="en-GB" sz="1800" dirty="0"/>
              <a:t>influence on Children's school performance</a:t>
            </a:r>
            <a:r>
              <a:rPr lang="en-GB" sz="1800" dirty="0">
                <a:solidFill>
                  <a:srgbClr val="0070C0"/>
                </a:solidFill>
              </a:rPr>
              <a:t>.</a:t>
            </a:r>
            <a:r>
              <a:rPr lang="en-GB" sz="1800" dirty="0" smtClean="0"/>
              <a:t> </a:t>
            </a:r>
            <a:endParaRPr lang="en-GB" sz="1800" dirty="0"/>
          </a:p>
          <a:p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803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Planning (Introduction) Stage</a:t>
            </a:r>
            <a:b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cont’d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smtClean="0"/>
              <a:t>Literature Review </a:t>
            </a:r>
            <a:r>
              <a:rPr lang="en-GB" sz="2400" dirty="0" smtClean="0"/>
              <a:t>through (sources):</a:t>
            </a:r>
            <a:endParaRPr lang="en-GB" sz="2400" dirty="0" smtClean="0"/>
          </a:p>
          <a:p>
            <a:r>
              <a:rPr lang="en-GB" sz="1800" dirty="0"/>
              <a:t>Journal articles (major)</a:t>
            </a:r>
          </a:p>
          <a:p>
            <a:r>
              <a:rPr lang="en-GB" sz="1800" dirty="0" smtClean="0"/>
              <a:t>Abstracts</a:t>
            </a:r>
          </a:p>
          <a:p>
            <a:r>
              <a:rPr lang="en-GB" sz="1800" dirty="0"/>
              <a:t>Conference proceedings</a:t>
            </a:r>
            <a:endParaRPr lang="en-GB" sz="1800" dirty="0"/>
          </a:p>
          <a:p>
            <a:r>
              <a:rPr lang="en-GB" sz="1800" dirty="0" smtClean="0"/>
              <a:t>Textbooks</a:t>
            </a:r>
          </a:p>
          <a:p>
            <a:r>
              <a:rPr lang="en-GB" sz="1800" dirty="0"/>
              <a:t>Dictionaries and encyclopaedias</a:t>
            </a:r>
          </a:p>
          <a:p>
            <a:r>
              <a:rPr lang="en-GB" sz="1800" dirty="0"/>
              <a:t>Museums &amp; galleries</a:t>
            </a:r>
          </a:p>
          <a:p>
            <a:r>
              <a:rPr lang="en-GB" sz="1800" dirty="0"/>
              <a:t>Electronic databases</a:t>
            </a:r>
          </a:p>
          <a:p>
            <a:r>
              <a:rPr lang="en-GB" sz="1800" dirty="0"/>
              <a:t>Internet &amp; intranet resources</a:t>
            </a:r>
          </a:p>
          <a:p>
            <a:pPr lvl="0"/>
            <a:r>
              <a:rPr lang="en-GB" sz="1800" dirty="0"/>
              <a:t>Newspapers/magazines</a:t>
            </a:r>
          </a:p>
          <a:p>
            <a:pPr lvl="0"/>
            <a:r>
              <a:rPr lang="en-GB" sz="1800" dirty="0"/>
              <a:t>Interviews </a:t>
            </a:r>
          </a:p>
          <a:p>
            <a:pPr lvl="0"/>
            <a:r>
              <a:rPr lang="en-GB" sz="1800" dirty="0"/>
              <a:t>Technical </a:t>
            </a:r>
            <a:r>
              <a:rPr lang="en-GB" sz="1800" dirty="0"/>
              <a:t>reports …….. </a:t>
            </a:r>
            <a:r>
              <a:rPr lang="en-GB" sz="1800" dirty="0" err="1"/>
              <a:t>etc</a:t>
            </a:r>
            <a:endParaRPr lang="en-GB" sz="1800" dirty="0"/>
          </a:p>
          <a:p>
            <a:pPr lvl="0"/>
            <a:endParaRPr lang="en-GB" sz="1800" dirty="0" smtClean="0"/>
          </a:p>
          <a:p>
            <a:pPr marL="0" lvl="0" indent="0">
              <a:buNone/>
            </a:pPr>
            <a:r>
              <a:rPr lang="en-GB" sz="1800" dirty="0" smtClean="0"/>
              <a:t> </a:t>
            </a:r>
            <a:endParaRPr lang="en-GB" sz="1800" dirty="0"/>
          </a:p>
          <a:p>
            <a:pPr marL="0" lvl="0" indent="0">
              <a:buNone/>
            </a:pPr>
            <a:endParaRPr lang="en-GB" sz="1800" dirty="0" smtClean="0"/>
          </a:p>
          <a:p>
            <a:pPr marL="0" lvl="0" indent="0">
              <a:buNone/>
            </a:pPr>
            <a:endParaRPr lang="en-GB" sz="1800" dirty="0"/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25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Review of Literature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cont’d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Main objectives of literature review </a:t>
            </a:r>
            <a:r>
              <a:rPr lang="en-GB" sz="2400" dirty="0" smtClean="0"/>
              <a:t>include</a:t>
            </a:r>
            <a:r>
              <a:rPr lang="en-GB" sz="2400" dirty="0" smtClean="0"/>
              <a:t>:</a:t>
            </a:r>
            <a:endParaRPr lang="en-GB" sz="2400" dirty="0" smtClean="0"/>
          </a:p>
          <a:p>
            <a:r>
              <a:rPr lang="en-GB" sz="1800" dirty="0"/>
              <a:t>The content covers existing research reports, theories and evidences</a:t>
            </a:r>
            <a:r>
              <a:rPr lang="en-GB" sz="1800" dirty="0" smtClean="0"/>
              <a:t>.</a:t>
            </a:r>
            <a:endParaRPr lang="en-GB" sz="1800" dirty="0"/>
          </a:p>
          <a:p>
            <a:r>
              <a:rPr lang="en-GB" sz="1800" dirty="0" smtClean="0"/>
              <a:t>Prevents </a:t>
            </a:r>
            <a:r>
              <a:rPr lang="en-GB" sz="1800" dirty="0"/>
              <a:t>duplication</a:t>
            </a:r>
          </a:p>
          <a:p>
            <a:r>
              <a:rPr lang="en-GB" sz="1800" dirty="0"/>
              <a:t>Identifies contested issues</a:t>
            </a:r>
          </a:p>
          <a:p>
            <a:r>
              <a:rPr lang="en-GB" sz="1800" dirty="0"/>
              <a:t>Provides facts for the justification of research project</a:t>
            </a:r>
          </a:p>
          <a:p>
            <a:r>
              <a:rPr lang="en-GB" sz="1800" dirty="0"/>
              <a:t>Helps in formulation of objectives and research questions</a:t>
            </a:r>
          </a:p>
          <a:p>
            <a:r>
              <a:rPr lang="en-GB" sz="1800" dirty="0"/>
              <a:t>Provides a guide for choice of methods, sample size, &amp; statistical analysis (design)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797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Stage2. Execution of Research</a:t>
            </a:r>
            <a:b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(Research Design)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Is </a:t>
            </a:r>
            <a:r>
              <a:rPr lang="en-GB" sz="1800" dirty="0" smtClean="0"/>
              <a:t>a critical </a:t>
            </a:r>
            <a:r>
              <a:rPr lang="en-GB" sz="1800" dirty="0" smtClean="0"/>
              <a:t>decision on the research  methods and techniques  to use  (</a:t>
            </a:r>
            <a:r>
              <a:rPr lang="en-GB" sz="1800" dirty="0" err="1" smtClean="0"/>
              <a:t>eg</a:t>
            </a:r>
            <a:r>
              <a:rPr lang="en-GB" sz="1800" dirty="0" smtClean="0"/>
              <a:t>.  Experiments, surveys, interviews, observations)</a:t>
            </a:r>
          </a:p>
          <a:p>
            <a:r>
              <a:rPr lang="en-GB" sz="1800" dirty="0" smtClean="0"/>
              <a:t>Develop an operational  plan  and timeline for the study</a:t>
            </a:r>
          </a:p>
          <a:p>
            <a:r>
              <a:rPr lang="en-GB" sz="1800" dirty="0" smtClean="0"/>
              <a:t>Arrange materials and equipment to be used</a:t>
            </a:r>
          </a:p>
          <a:p>
            <a:r>
              <a:rPr lang="en-GB" sz="1800" dirty="0" smtClean="0"/>
              <a:t>Determine your sample size </a:t>
            </a:r>
          </a:p>
          <a:p>
            <a:r>
              <a:rPr lang="en-GB" sz="1800" dirty="0"/>
              <a:t>Available facilities /equipment/materials (Practicalities) and constraints  - Lab, clinic, </a:t>
            </a:r>
            <a:r>
              <a:rPr lang="en-GB" sz="1800" dirty="0" smtClean="0"/>
              <a:t>studio …….etc.)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 smtClean="0"/>
              <a:t>A </a:t>
            </a:r>
            <a:r>
              <a:rPr lang="en-GB" sz="1800" dirty="0"/>
              <a:t>research design is a </a:t>
            </a:r>
            <a:r>
              <a:rPr lang="en-GB" sz="1800" dirty="0" smtClean="0"/>
              <a:t>framework </a:t>
            </a:r>
            <a:r>
              <a:rPr lang="en-GB" sz="1800" dirty="0"/>
              <a:t>created to find answers </a:t>
            </a:r>
            <a:r>
              <a:rPr lang="en-GB" sz="1800" dirty="0" smtClean="0"/>
              <a:t>to the </a:t>
            </a:r>
            <a:r>
              <a:rPr lang="en-GB" sz="1800" dirty="0"/>
              <a:t>research questions</a:t>
            </a:r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pPr marL="0" indent="0">
              <a:buNone/>
            </a:pPr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5129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Methods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25000" lnSpcReduction="20000"/>
          </a:bodyPr>
          <a:lstStyle/>
          <a:p>
            <a:r>
              <a:rPr lang="en-GB" sz="7200" dirty="0"/>
              <a:t>The research </a:t>
            </a:r>
            <a:r>
              <a:rPr lang="en-GB" sz="7200" dirty="0" smtClean="0"/>
              <a:t>method </a:t>
            </a:r>
            <a:r>
              <a:rPr lang="en-GB" sz="7200" dirty="0"/>
              <a:t>you use </a:t>
            </a:r>
            <a:r>
              <a:rPr lang="en-GB" sz="7200" dirty="0" smtClean="0"/>
              <a:t>depends </a:t>
            </a:r>
            <a:r>
              <a:rPr lang="en-GB" sz="7200" dirty="0"/>
              <a:t>on the type of data to collect  and need to answer your research question</a:t>
            </a:r>
            <a:r>
              <a:rPr lang="en-GB" sz="7200" dirty="0" smtClean="0"/>
              <a:t>.</a:t>
            </a:r>
          </a:p>
          <a:p>
            <a:r>
              <a:rPr lang="en-GB" sz="7200" dirty="0" smtClean="0"/>
              <a:t>Gives your operational, logical plan for data collection</a:t>
            </a:r>
          </a:p>
          <a:p>
            <a:r>
              <a:rPr lang="en-GB" sz="7200" dirty="0" smtClean="0"/>
              <a:t>List of  equipment to be used</a:t>
            </a:r>
          </a:p>
          <a:p>
            <a:r>
              <a:rPr lang="en-GB" sz="7200" dirty="0" smtClean="0"/>
              <a:t>Sample size and </a:t>
            </a:r>
            <a:r>
              <a:rPr lang="en-GB" sz="7200" dirty="0"/>
              <a:t>groups (test </a:t>
            </a:r>
            <a:r>
              <a:rPr lang="en-GB" sz="7200" dirty="0"/>
              <a:t>&amp;</a:t>
            </a:r>
            <a:r>
              <a:rPr lang="en-GB" sz="7200" dirty="0" smtClean="0"/>
              <a:t> </a:t>
            </a:r>
            <a:r>
              <a:rPr lang="en-GB" sz="7200" dirty="0"/>
              <a:t>controls</a:t>
            </a:r>
            <a:r>
              <a:rPr lang="en-GB" sz="7200" dirty="0" smtClean="0"/>
              <a:t>)</a:t>
            </a:r>
          </a:p>
          <a:p>
            <a:r>
              <a:rPr lang="en-GB" sz="7200" dirty="0" smtClean="0"/>
              <a:t>Method of collection of sample</a:t>
            </a:r>
          </a:p>
          <a:p>
            <a:r>
              <a:rPr lang="en-GB" sz="7200" dirty="0" smtClean="0"/>
              <a:t>Gives data </a:t>
            </a:r>
            <a:r>
              <a:rPr lang="en-GB" sz="7200" dirty="0"/>
              <a:t>sources and collection </a:t>
            </a:r>
            <a:r>
              <a:rPr lang="en-GB" sz="7200" dirty="0" smtClean="0"/>
              <a:t>method</a:t>
            </a:r>
          </a:p>
          <a:p>
            <a:r>
              <a:rPr lang="en-GB" sz="7200" dirty="0" smtClean="0"/>
              <a:t>State your Analytical  Methods  (</a:t>
            </a:r>
            <a:r>
              <a:rPr lang="en-US" sz="7200" dirty="0" smtClean="0">
                <a:cs typeface="Arial" panose="020B0604020202020204" pitchFamily="34" charset="0"/>
              </a:rPr>
              <a:t>Student’s t-test, SPSS  etc.</a:t>
            </a:r>
            <a:r>
              <a:rPr lang="en-GB" sz="7200" dirty="0" smtClean="0"/>
              <a:t>) – statistical or qualitative </a:t>
            </a:r>
            <a:r>
              <a:rPr lang="en-GB" sz="7200" dirty="0" smtClean="0"/>
              <a:t>method</a:t>
            </a:r>
          </a:p>
          <a:p>
            <a:r>
              <a:rPr lang="en-GB" sz="7200" dirty="0" smtClean="0"/>
              <a:t>Obtain ethical clearance from appropriate authorities.</a:t>
            </a:r>
            <a:endParaRPr lang="en-GB" sz="7200" dirty="0"/>
          </a:p>
          <a:p>
            <a:endParaRPr lang="en-GB" sz="7200" dirty="0" smtClean="0"/>
          </a:p>
          <a:p>
            <a:endParaRPr lang="en-GB" sz="7200" dirty="0" smtClean="0"/>
          </a:p>
          <a:p>
            <a:pPr marL="0" indent="0">
              <a:buNone/>
            </a:pPr>
            <a:endParaRPr lang="en-GB" sz="7200" dirty="0"/>
          </a:p>
          <a:p>
            <a:endParaRPr lang="en-GB" sz="7200" dirty="0" smtClean="0"/>
          </a:p>
          <a:p>
            <a:pPr marL="0" indent="0">
              <a:buNone/>
            </a:pPr>
            <a:endParaRPr lang="en-GB" sz="7200" dirty="0"/>
          </a:p>
          <a:p>
            <a:endParaRPr lang="en-GB" sz="1800" dirty="0" smtClean="0"/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65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Sample Size Estimation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/>
              <a:t>The size of the sample is very important for getting accurate, statistically significant results and running your study successfully. The higher the sample size the </a:t>
            </a:r>
            <a:r>
              <a:rPr lang="en-GB" sz="1800" dirty="0" smtClean="0"/>
              <a:t>more reliable </a:t>
            </a:r>
            <a:r>
              <a:rPr lang="en-GB" sz="1800" dirty="0"/>
              <a:t>the research result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r>
              <a:rPr lang="en-GB" sz="1800" dirty="0" smtClean="0"/>
              <a:t> Before </a:t>
            </a:r>
            <a:r>
              <a:rPr lang="en-GB" sz="1800" dirty="0"/>
              <a:t>you can calculate a sample size, you need to determine a few things about the target population and the level of accuracy you need</a:t>
            </a:r>
            <a:r>
              <a:rPr lang="en-GB" sz="1800" dirty="0" smtClean="0"/>
              <a:t>:</a:t>
            </a:r>
          </a:p>
          <a:p>
            <a:r>
              <a:rPr lang="en-GB" sz="1800" dirty="0"/>
              <a:t>Define population size or number of </a:t>
            </a:r>
            <a:r>
              <a:rPr lang="en-GB" sz="1800" dirty="0" smtClean="0"/>
              <a:t>subjects</a:t>
            </a:r>
            <a:endParaRPr lang="en-GB" sz="1800" dirty="0"/>
          </a:p>
          <a:p>
            <a:r>
              <a:rPr lang="en-GB" sz="1800" dirty="0"/>
              <a:t>Designate your margin of error</a:t>
            </a:r>
          </a:p>
          <a:p>
            <a:r>
              <a:rPr lang="en-GB" sz="1800" dirty="0"/>
              <a:t>Determine your confidence </a:t>
            </a:r>
            <a:r>
              <a:rPr lang="en-GB" sz="1800" dirty="0" smtClean="0"/>
              <a:t>level</a:t>
            </a:r>
          </a:p>
          <a:p>
            <a:r>
              <a:rPr lang="en-GB" sz="1800" dirty="0" smtClean="0"/>
              <a:t>Estimate your standard deviation.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944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4" name="Content Placeholder 3" descr="Image result for research methodology steps + illustration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571480"/>
            <a:ext cx="7858179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2639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Sample Size Estimation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endParaRPr lang="en-GB" sz="1800" dirty="0" smtClean="0"/>
          </a:p>
          <a:p>
            <a:r>
              <a:rPr lang="en-GB" sz="1800" dirty="0" smtClean="0"/>
              <a:t>There are many formulas for </a:t>
            </a:r>
            <a:r>
              <a:rPr lang="en-GB" sz="1800" dirty="0" smtClean="0"/>
              <a:t>calculation of </a:t>
            </a:r>
            <a:r>
              <a:rPr lang="en-GB" sz="1800" dirty="0" smtClean="0"/>
              <a:t>sample sizes. </a:t>
            </a:r>
            <a:r>
              <a:rPr lang="en-GB" sz="1800" dirty="0"/>
              <a:t> </a:t>
            </a:r>
            <a:r>
              <a:rPr lang="en-GB" sz="1800" dirty="0" smtClean="0"/>
              <a:t>The most common formula for unknown populations or populations of about 10,000 is:</a:t>
            </a:r>
          </a:p>
          <a:p>
            <a:r>
              <a:rPr lang="en-GB" sz="1800" dirty="0"/>
              <a:t>Cochran Formula (Cochran, </a:t>
            </a:r>
            <a:r>
              <a:rPr lang="en-GB" sz="1800" dirty="0" smtClean="0"/>
              <a:t>1977)</a:t>
            </a:r>
          </a:p>
          <a:p>
            <a:pPr marL="0" indent="0" algn="ctr">
              <a:buNone/>
            </a:pPr>
            <a:r>
              <a:rPr lang="en-GB" dirty="0" smtClean="0"/>
              <a:t>n = Z</a:t>
            </a:r>
            <a:r>
              <a:rPr lang="en-GB" baseline="30000" dirty="0" smtClean="0"/>
              <a:t>2</a:t>
            </a:r>
            <a:r>
              <a:rPr lang="en-GB" dirty="0" smtClean="0"/>
              <a:t>p(1 – p)/e</a:t>
            </a:r>
            <a:r>
              <a:rPr lang="en-GB" baseline="30000" dirty="0" smtClean="0"/>
              <a:t>2</a:t>
            </a:r>
          </a:p>
          <a:p>
            <a:pPr marL="0" indent="0" algn="ctr">
              <a:buNone/>
            </a:pPr>
            <a:endParaRPr lang="en-GB" baseline="30000" dirty="0"/>
          </a:p>
          <a:p>
            <a:pPr marL="0" indent="0" algn="ctr">
              <a:buNone/>
            </a:pPr>
            <a:endParaRPr lang="en-GB" baseline="30000" dirty="0" smtClean="0"/>
          </a:p>
          <a:p>
            <a:pPr algn="ctr"/>
            <a:endParaRPr lang="en-GB" sz="1800" baseline="30000" dirty="0"/>
          </a:p>
          <a:p>
            <a:pPr algn="ctr"/>
            <a:endParaRPr lang="en-GB" sz="1800" baseline="30000" dirty="0" smtClean="0"/>
          </a:p>
          <a:p>
            <a:pPr algn="ctr"/>
            <a:endParaRPr lang="en-GB" sz="1800" baseline="30000" dirty="0" smtClean="0"/>
          </a:p>
          <a:p>
            <a:pPr algn="ctr"/>
            <a:endParaRPr lang="en-GB" sz="1800" baseline="30000" dirty="0"/>
          </a:p>
          <a:p>
            <a:pPr marL="0" indent="0">
              <a:buNone/>
            </a:pPr>
            <a:endParaRPr lang="en-GB" sz="1800" i="1" dirty="0" smtClean="0"/>
          </a:p>
          <a:p>
            <a:pPr marL="0" indent="0">
              <a:buNone/>
            </a:pPr>
            <a:r>
              <a:rPr lang="en-GB" sz="1800" i="1" dirty="0" smtClean="0"/>
              <a:t>Z</a:t>
            </a:r>
            <a:r>
              <a:rPr lang="en-GB" sz="1800" dirty="0" smtClean="0"/>
              <a:t> </a:t>
            </a:r>
            <a:r>
              <a:rPr lang="en-GB" sz="1800" dirty="0"/>
              <a:t>is the Z-score corresponding to your desired confidence level (e.g., 1.96 for 95% confidence</a:t>
            </a:r>
            <a:r>
              <a:rPr lang="en-GB" sz="1800" dirty="0" smtClean="0"/>
              <a:t>)</a:t>
            </a:r>
          </a:p>
          <a:p>
            <a:pPr marL="0" indent="0">
              <a:buNone/>
            </a:pPr>
            <a:r>
              <a:rPr lang="en-GB" sz="1800" dirty="0"/>
              <a:t>Choose the margin of error that is acceptable for your study (typically a small value like 0.05).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/>
          </a:p>
        </p:txBody>
      </p:sp>
      <p:pic>
        <p:nvPicPr>
          <p:cNvPr id="6" name="Picture 5" descr="Sample size formula graphi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776" y="3717031"/>
            <a:ext cx="7056784" cy="17281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008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Results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1800" dirty="0" smtClean="0"/>
              <a:t>Present </a:t>
            </a:r>
            <a:r>
              <a:rPr lang="en-GB" sz="1800" dirty="0"/>
              <a:t>the </a:t>
            </a:r>
            <a:r>
              <a:rPr lang="en-GB" sz="1800" dirty="0" smtClean="0"/>
              <a:t>results logically showing how </a:t>
            </a:r>
            <a:r>
              <a:rPr lang="en-GB" sz="1800" dirty="0"/>
              <a:t>they </a:t>
            </a:r>
            <a:r>
              <a:rPr lang="en-GB" sz="1800" dirty="0" smtClean="0"/>
              <a:t>provide answers to </a:t>
            </a:r>
            <a:r>
              <a:rPr lang="en-GB" sz="1800" dirty="0"/>
              <a:t>your research </a:t>
            </a:r>
            <a:r>
              <a:rPr lang="en-GB" sz="1800" dirty="0" smtClean="0"/>
              <a:t>question and relate to your objectives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Analyse the results using appropriate computer programmes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Present your research findings using tables, figures, charts, and graphs as </a:t>
            </a:r>
            <a:r>
              <a:rPr lang="en-GB" sz="1800" dirty="0" smtClean="0"/>
              <a:t>appropriate.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30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BAR-CHART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1600" y="1268760"/>
            <a:ext cx="748883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4733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Pie Chart – Family fund expenditure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Content Placeholder 3" descr="Image result for www research methodology - pie chart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87624" y="1412776"/>
            <a:ext cx="676875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83469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LINE-GRAPH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59632" y="1412776"/>
            <a:ext cx="676875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0743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Conclusion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 (3) :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900" dirty="0" smtClean="0"/>
              <a:t>Give a Summary of </a:t>
            </a:r>
            <a:r>
              <a:rPr lang="en-GB" sz="1900" dirty="0"/>
              <a:t>the key findings from your </a:t>
            </a:r>
            <a:r>
              <a:rPr lang="en-GB" sz="1900" dirty="0" smtClean="0"/>
              <a:t>study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900" dirty="0"/>
              <a:t>Explain what the results mean in the context of your research questions and objectives.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900" dirty="0"/>
              <a:t>Highlight any patterns, trends, or relationships that emerged from the data.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900" dirty="0"/>
              <a:t>Discuss how your findings compare to what has been reported in the existing literature</a:t>
            </a:r>
            <a:r>
              <a:rPr lang="en-GB" sz="1900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2000" dirty="0"/>
              <a:t>Identify any consistencies or inconsistencies with previous research.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800" dirty="0"/>
              <a:t>Explain how your study contributes to the body of knowledge in your field</a:t>
            </a:r>
            <a:r>
              <a:rPr lang="en-GB" sz="1800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600" dirty="0"/>
              <a:t>Acknowledge the limitations of your study. These </a:t>
            </a:r>
            <a:r>
              <a:rPr lang="en-GB" sz="1600" dirty="0" smtClean="0"/>
              <a:t>may include </a:t>
            </a:r>
            <a:r>
              <a:rPr lang="en-GB" sz="1600" dirty="0"/>
              <a:t>issues related to data collection, sample size, methodology, or other constraints.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GB" sz="1800" dirty="0"/>
          </a:p>
          <a:p>
            <a:pPr marL="342900" lvl="1" indent="-342900">
              <a:buFont typeface="Arial" pitchFamily="34" charset="0"/>
              <a:buChar char="•"/>
            </a:pPr>
            <a:endParaRPr lang="en-GB" sz="1900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820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Summarize the </a:t>
            </a:r>
            <a:r>
              <a:rPr lang="en-GB" sz="1800" dirty="0" smtClean="0"/>
              <a:t>most important </a:t>
            </a:r>
            <a:r>
              <a:rPr lang="en-GB" sz="1800" dirty="0"/>
              <a:t>points of your </a:t>
            </a:r>
            <a:r>
              <a:rPr lang="en-GB" sz="1800" dirty="0" smtClean="0"/>
              <a:t>discussion/findings</a:t>
            </a:r>
          </a:p>
          <a:p>
            <a:r>
              <a:rPr lang="en-GB" sz="1800" dirty="0" smtClean="0">
                <a:solidFill>
                  <a:srgbClr val="FF0000"/>
                </a:solidFill>
              </a:rPr>
              <a:t>Make Recommendations</a:t>
            </a:r>
            <a:r>
              <a:rPr lang="en-GB" sz="1800" dirty="0" smtClean="0"/>
              <a:t> </a:t>
            </a:r>
            <a:r>
              <a:rPr lang="en-GB" sz="1800" dirty="0"/>
              <a:t>based on research results/data</a:t>
            </a:r>
            <a:endParaRPr lang="en-GB" sz="1800" dirty="0" smtClean="0"/>
          </a:p>
          <a:p>
            <a:r>
              <a:rPr lang="en-GB" sz="1800" dirty="0" smtClean="0"/>
              <a:t>State the </a:t>
            </a:r>
            <a:r>
              <a:rPr lang="en-GB" sz="1800" dirty="0"/>
              <a:t>implications of your research.</a:t>
            </a:r>
            <a:endParaRPr lang="en-GB" sz="1800" dirty="0" smtClean="0"/>
          </a:p>
          <a:p>
            <a:r>
              <a:rPr lang="en-GB" sz="1800" dirty="0"/>
              <a:t>Suggest areas for future research based on the gaps or unanswered questions revealed by your study</a:t>
            </a:r>
          </a:p>
        </p:txBody>
      </p:sp>
    </p:spTree>
    <p:extLst>
      <p:ext uri="{BB962C8B-B14F-4D97-AF65-F5344CB8AC3E}">
        <p14:creationId xmlns:p14="http://schemas.microsoft.com/office/powerpoint/2010/main" val="3072408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References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1" dirty="0"/>
              <a:t>There are different reference </a:t>
            </a:r>
            <a:r>
              <a:rPr lang="en-GB" sz="1800" b="1" dirty="0" smtClean="0"/>
              <a:t>styles used in research reports: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APA (American Psychological Association) </a:t>
            </a:r>
            <a:r>
              <a:rPr lang="en-GB" sz="1800" dirty="0" smtClean="0"/>
              <a:t>system  - most popular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Harvard </a:t>
            </a:r>
            <a:r>
              <a:rPr lang="en-GB" sz="1800" dirty="0" smtClean="0"/>
              <a:t>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Vancouver 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MLA (Modern Languages Association) </a:t>
            </a:r>
            <a:r>
              <a:rPr lang="en-GB" sz="1800" dirty="0" smtClean="0"/>
              <a:t>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MHRA (Modern Humanities Research Association) </a:t>
            </a:r>
            <a:r>
              <a:rPr lang="en-GB" sz="1800" dirty="0" smtClean="0"/>
              <a:t>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Oxford</a:t>
            </a:r>
          </a:p>
          <a:p>
            <a:pPr marL="0" indent="0">
              <a:buNone/>
            </a:pPr>
            <a:r>
              <a:rPr lang="en-GB" sz="1800" dirty="0"/>
              <a:t>APA Style is the most popular citation </a:t>
            </a:r>
            <a:r>
              <a:rPr lang="en-GB" sz="1800" dirty="0" smtClean="0"/>
              <a:t>style and used in UNN.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Generally,</a:t>
            </a:r>
            <a:r>
              <a:rPr lang="en-GB" sz="1800" dirty="0"/>
              <a:t> a reference will include authors' names and initials</a:t>
            </a:r>
            <a:r>
              <a:rPr lang="en-GB" sz="1800" dirty="0"/>
              <a:t>, </a:t>
            </a:r>
            <a:r>
              <a:rPr lang="en-GB" sz="1800" dirty="0" smtClean="0"/>
              <a:t>date of publication,  </a:t>
            </a:r>
            <a:r>
              <a:rPr lang="en-GB" sz="1800" dirty="0"/>
              <a:t>the title of the article, name of the journal, volume and </a:t>
            </a:r>
            <a:r>
              <a:rPr lang="en-GB" sz="1800" dirty="0" smtClean="0"/>
              <a:t>issue, </a:t>
            </a:r>
            <a:r>
              <a:rPr lang="en-GB" sz="1800" dirty="0"/>
              <a:t>page numbers and DOI.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pPr marL="0" indent="0" algn="ctr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11042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APA System of References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en-GB" sz="1800" dirty="0" smtClean="0"/>
              <a:t>Authors’ names are written in alphabetical order</a:t>
            </a:r>
          </a:p>
          <a:p>
            <a:r>
              <a:rPr lang="en-GB" sz="1800" dirty="0"/>
              <a:t>T</a:t>
            </a:r>
            <a:r>
              <a:rPr lang="en-GB" sz="1800" dirty="0" smtClean="0"/>
              <a:t>he authors' </a:t>
            </a:r>
            <a:r>
              <a:rPr lang="en-GB" sz="1800" dirty="0"/>
              <a:t>last </a:t>
            </a:r>
            <a:r>
              <a:rPr lang="en-GB" sz="1800" dirty="0" smtClean="0"/>
              <a:t>names first </a:t>
            </a:r>
            <a:r>
              <a:rPr lang="en-GB" sz="1800" dirty="0"/>
              <a:t>followed by </a:t>
            </a:r>
            <a:r>
              <a:rPr lang="en-GB" sz="1800" dirty="0" smtClean="0"/>
              <a:t>the initials ---from in-text citation</a:t>
            </a:r>
          </a:p>
          <a:p>
            <a:r>
              <a:rPr lang="en-GB" sz="1800" dirty="0" smtClean="0"/>
              <a:t>Publication year in  parentheses</a:t>
            </a:r>
          </a:p>
          <a:p>
            <a:r>
              <a:rPr lang="en-GB" sz="1800" dirty="0" smtClean="0"/>
              <a:t>Title of the article</a:t>
            </a:r>
          </a:p>
          <a:p>
            <a:r>
              <a:rPr lang="en-GB" sz="1800" dirty="0" smtClean="0"/>
              <a:t>Title of Journal</a:t>
            </a:r>
          </a:p>
          <a:p>
            <a:r>
              <a:rPr lang="en-GB" sz="1800" dirty="0" smtClean="0"/>
              <a:t>Volume of Journal</a:t>
            </a:r>
          </a:p>
          <a:p>
            <a:r>
              <a:rPr lang="en-GB" sz="1800" dirty="0" smtClean="0"/>
              <a:t>Issue number of Journal</a:t>
            </a:r>
          </a:p>
          <a:p>
            <a:r>
              <a:rPr lang="en-GB" sz="1800" dirty="0" smtClean="0"/>
              <a:t>Page range of Journal</a:t>
            </a:r>
          </a:p>
          <a:p>
            <a:r>
              <a:rPr lang="en-GB" sz="1800" dirty="0" smtClean="0"/>
              <a:t>DOI - </a:t>
            </a:r>
            <a:r>
              <a:rPr lang="en-GB" sz="1800" dirty="0"/>
              <a:t>Digital Object </a:t>
            </a:r>
            <a:r>
              <a:rPr lang="en-GB" sz="1800" dirty="0" smtClean="0"/>
              <a:t>Identifier (if available)</a:t>
            </a:r>
            <a:endParaRPr lang="en-GB" sz="1800" dirty="0" smtClean="0"/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DOI </a:t>
            </a:r>
            <a:r>
              <a:rPr lang="en-GB" sz="1800" dirty="0"/>
              <a:t>is a </a:t>
            </a:r>
            <a:r>
              <a:rPr lang="en-GB" sz="1800" dirty="0" smtClean="0"/>
              <a:t>set </a:t>
            </a:r>
            <a:r>
              <a:rPr lang="en-GB" sz="1800" dirty="0"/>
              <a:t>of numbers, letters and symbols used to uniquely identify an article or document, and to provide it with a permanent web address (URL</a:t>
            </a:r>
            <a:r>
              <a:rPr lang="en-GB" sz="1800" dirty="0" smtClean="0"/>
              <a:t>).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Ejezie F.E., </a:t>
            </a:r>
            <a:r>
              <a:rPr lang="en-GB" sz="1800" dirty="0" err="1"/>
              <a:t>Nwagha</a:t>
            </a:r>
            <a:r>
              <a:rPr lang="en-GB" sz="1800" dirty="0"/>
              <a:t> U.I., (2011). Zinc concentrations during pregnancy and lactation in Enugu, South-East Nigeria. Annals of Medical and Health Sciences Research, 1(1): 69-76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r>
              <a:rPr lang="en-GB" sz="1800" dirty="0"/>
              <a:t>The phrase "et al."  </a:t>
            </a:r>
            <a:r>
              <a:rPr lang="en-GB" sz="1800" dirty="0" smtClean="0"/>
              <a:t>Latin, stands </a:t>
            </a:r>
            <a:r>
              <a:rPr lang="en-GB" sz="1800" dirty="0"/>
              <a:t>for "et alia" </a:t>
            </a:r>
            <a:r>
              <a:rPr lang="en-GB" sz="1800" dirty="0" smtClean="0"/>
              <a:t> </a:t>
            </a:r>
            <a:r>
              <a:rPr lang="en-GB" sz="1800" dirty="0"/>
              <a:t>which means "and others."</a:t>
            </a:r>
            <a:r>
              <a:rPr lang="en-GB" sz="1800" dirty="0" smtClean="0"/>
              <a:t> a </a:t>
            </a:r>
            <a:r>
              <a:rPr lang="en-GB" sz="1800" dirty="0"/>
              <a:t>Latin abbreviation that is commonly used in references to indicate that there are multiple authors of a work, and not all of them </a:t>
            </a:r>
            <a:r>
              <a:rPr lang="en-GB" sz="1800" dirty="0" smtClean="0"/>
              <a:t>are </a:t>
            </a:r>
            <a:r>
              <a:rPr lang="en-GB" sz="1800" dirty="0"/>
              <a:t>listed in the </a:t>
            </a:r>
            <a:r>
              <a:rPr lang="en-GB" sz="1800" dirty="0" smtClean="0"/>
              <a:t>reference</a:t>
            </a:r>
            <a:r>
              <a:rPr lang="en-GB" sz="1800" dirty="0" smtClean="0"/>
              <a:t>.</a:t>
            </a:r>
            <a:endParaRPr lang="en-GB" sz="1800" dirty="0" smtClean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726660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Chapters of Research Project Report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Preliminary pages </a:t>
            </a:r>
            <a:r>
              <a:rPr lang="en-GB" sz="2400" dirty="0"/>
              <a:t>(title, approvals, acknowledgement, </a:t>
            </a:r>
            <a:r>
              <a:rPr lang="en-GB" sz="2400" dirty="0" smtClean="0"/>
              <a:t>dedication, abbreviations</a:t>
            </a:r>
            <a:r>
              <a:rPr lang="en-GB" sz="2400" dirty="0"/>
              <a:t>, tables &amp; figures, </a:t>
            </a:r>
            <a:r>
              <a:rPr lang="en-GB" sz="2400" dirty="0"/>
              <a:t>abstract</a:t>
            </a:r>
            <a:r>
              <a:rPr lang="en-GB" sz="2400" dirty="0" smtClean="0"/>
              <a:t>, table </a:t>
            </a:r>
            <a:r>
              <a:rPr lang="en-GB" sz="2400" dirty="0"/>
              <a:t>of contents……….</a:t>
            </a:r>
            <a:r>
              <a:rPr lang="en-GB" sz="2400" dirty="0" err="1"/>
              <a:t>etc</a:t>
            </a:r>
            <a:r>
              <a:rPr lang="en-GB" sz="2400" dirty="0"/>
              <a:t>) </a:t>
            </a:r>
            <a:endParaRPr lang="en-GB" sz="2400" dirty="0" smtClean="0"/>
          </a:p>
          <a:p>
            <a:r>
              <a:rPr lang="en-GB" sz="1900" dirty="0" smtClean="0"/>
              <a:t>Chapter </a:t>
            </a:r>
            <a:r>
              <a:rPr lang="en-GB" sz="1900" dirty="0"/>
              <a:t>1 – Introduction (Justification/Statement of problem &amp; objectives)</a:t>
            </a:r>
          </a:p>
          <a:p>
            <a:r>
              <a:rPr lang="en-GB" sz="1900" dirty="0"/>
              <a:t>Chapter 2 – Literature review </a:t>
            </a:r>
          </a:p>
          <a:p>
            <a:r>
              <a:rPr lang="en-GB" sz="1900" dirty="0"/>
              <a:t>Chapter3 - Materials &amp; Methods </a:t>
            </a:r>
          </a:p>
          <a:p>
            <a:r>
              <a:rPr lang="en-GB" sz="1900" dirty="0"/>
              <a:t>Chapter 4 - Results</a:t>
            </a:r>
          </a:p>
          <a:p>
            <a:r>
              <a:rPr lang="en-GB" sz="1900" dirty="0"/>
              <a:t>Chapter 5 – Discussion</a:t>
            </a:r>
          </a:p>
          <a:p>
            <a:r>
              <a:rPr lang="en-GB" sz="1900" dirty="0"/>
              <a:t>Chapter 6 - Conclusion &amp; Recommendations</a:t>
            </a:r>
          </a:p>
          <a:p>
            <a:r>
              <a:rPr lang="en-GB" sz="1900" dirty="0"/>
              <a:t>References</a:t>
            </a:r>
          </a:p>
          <a:p>
            <a:r>
              <a:rPr lang="en-GB" sz="1900" dirty="0" smtClean="0"/>
              <a:t>Appendix (optional)</a:t>
            </a:r>
            <a:endParaRPr lang="en-GB" sz="19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49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GOALS AND OBJECTIVES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 smtClean="0"/>
              <a:t>At the end of the lecture, the students will be able to:</a:t>
            </a:r>
            <a:endParaRPr lang="en-GB" sz="1800" b="1" dirty="0" smtClean="0">
              <a:cs typeface="Aharoni" pitchFamily="2" charset="-79"/>
            </a:endParaRPr>
          </a:p>
          <a:p>
            <a:r>
              <a:rPr lang="en-GB" sz="1800" dirty="0" smtClean="0">
                <a:cs typeface="Aharoni" pitchFamily="2" charset="-79"/>
              </a:rPr>
              <a:t>Define Research/Research Methodology</a:t>
            </a:r>
          </a:p>
          <a:p>
            <a:r>
              <a:rPr lang="en-GB" sz="1800" dirty="0" smtClean="0">
                <a:cs typeface="Aharoni" pitchFamily="2" charset="-79"/>
              </a:rPr>
              <a:t>Distinguish between Research Methodology &amp; Research Method </a:t>
            </a:r>
          </a:p>
          <a:p>
            <a:r>
              <a:rPr lang="en-GB" sz="1800" dirty="0" smtClean="0">
                <a:cs typeface="Aharoni" pitchFamily="2" charset="-79"/>
              </a:rPr>
              <a:t>Outline the  major stages of a research project</a:t>
            </a:r>
          </a:p>
          <a:p>
            <a:r>
              <a:rPr lang="en-GB" sz="1800" dirty="0" smtClean="0">
                <a:cs typeface="Aharoni" pitchFamily="2" charset="-79"/>
              </a:rPr>
              <a:t>Outline the aims &amp; objectives</a:t>
            </a:r>
            <a:r>
              <a:rPr lang="en-GB" sz="1800" dirty="0">
                <a:cs typeface="Aharoni" pitchFamily="2" charset="-79"/>
              </a:rPr>
              <a:t> </a:t>
            </a:r>
            <a:r>
              <a:rPr lang="en-GB" sz="1800" dirty="0" smtClean="0">
                <a:cs typeface="Aharoni" pitchFamily="2" charset="-79"/>
              </a:rPr>
              <a:t>of a Research project </a:t>
            </a:r>
            <a:endParaRPr lang="en-GB" sz="1800" dirty="0">
              <a:cs typeface="Aharoni" pitchFamily="2" charset="-79"/>
            </a:endParaRPr>
          </a:p>
          <a:p>
            <a:r>
              <a:rPr lang="en-GB" sz="1800" dirty="0" smtClean="0">
                <a:cs typeface="Aharoni" pitchFamily="2" charset="-79"/>
              </a:rPr>
              <a:t>Write a research question for a research topic</a:t>
            </a:r>
          </a:p>
          <a:p>
            <a:r>
              <a:rPr lang="en-GB" sz="1800" dirty="0" smtClean="0">
                <a:cs typeface="Aharoni" pitchFamily="2" charset="-79"/>
              </a:rPr>
              <a:t>Select </a:t>
            </a:r>
            <a:r>
              <a:rPr lang="en-GB" sz="1800" dirty="0">
                <a:cs typeface="Aharoni" pitchFamily="2" charset="-79"/>
              </a:rPr>
              <a:t>a design and method </a:t>
            </a:r>
            <a:r>
              <a:rPr lang="en-GB" sz="1800" dirty="0" smtClean="0">
                <a:cs typeface="Aharoni" pitchFamily="2" charset="-79"/>
              </a:rPr>
              <a:t>for a research topic</a:t>
            </a:r>
          </a:p>
          <a:p>
            <a:r>
              <a:rPr lang="en-GB" sz="1800" dirty="0" smtClean="0">
                <a:cs typeface="Aharoni" pitchFamily="2" charset="-79"/>
              </a:rPr>
              <a:t>Write a discussion &amp; conclusion on a research topic</a:t>
            </a:r>
          </a:p>
          <a:p>
            <a:r>
              <a:rPr lang="en-GB" sz="1800" dirty="0">
                <a:cs typeface="Aharoni" pitchFamily="2" charset="-79"/>
              </a:rPr>
              <a:t> </a:t>
            </a:r>
            <a:r>
              <a:rPr lang="en-GB" sz="1800" dirty="0" smtClean="0">
                <a:cs typeface="Aharoni" pitchFamily="2" charset="-79"/>
              </a:rPr>
              <a:t>Write citations &amp; </a:t>
            </a:r>
            <a:r>
              <a:rPr lang="en-GB" sz="1800" dirty="0">
                <a:cs typeface="Aharoni" pitchFamily="2" charset="-79"/>
              </a:rPr>
              <a:t>references</a:t>
            </a:r>
            <a:endParaRPr lang="en-GB" sz="1800" dirty="0" smtClean="0">
              <a:cs typeface="Aharoni" pitchFamily="2" charset="-79"/>
            </a:endParaRPr>
          </a:p>
          <a:p>
            <a:r>
              <a:rPr lang="en-GB" sz="1800" dirty="0" smtClean="0">
                <a:cs typeface="Aharoni" pitchFamily="2" charset="-79"/>
              </a:rPr>
              <a:t>Outline the Chapters of a research project report</a:t>
            </a:r>
          </a:p>
          <a:p>
            <a:r>
              <a:rPr lang="en-GB" sz="1800" dirty="0" smtClean="0">
                <a:cs typeface="Aharoni" pitchFamily="2" charset="-79"/>
              </a:rPr>
              <a:t>Define Plagiarism</a:t>
            </a:r>
          </a:p>
          <a:p>
            <a:endParaRPr lang="en-GB" sz="1800" dirty="0" smtClean="0">
              <a:cs typeface="Aharoni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0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Plagiarism </a:t>
            </a:r>
            <a:r>
              <a:rPr lang="en-GB" sz="3200" dirty="0" smtClean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(Intellectual Ownership) 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Plagiarism </a:t>
            </a:r>
            <a:r>
              <a:rPr lang="en-GB" sz="1800" dirty="0"/>
              <a:t>is the act of </a:t>
            </a:r>
            <a:r>
              <a:rPr lang="en-GB" sz="1800" dirty="0" smtClean="0"/>
              <a:t>copying </a:t>
            </a:r>
            <a:r>
              <a:rPr lang="en-GB" sz="1800" dirty="0"/>
              <a:t>someone else's words, ideas, research, or creative work (such as written text, images, music, or data) without giving them proper acknowledgement and presenting it as your own</a:t>
            </a:r>
            <a:r>
              <a:rPr lang="en-GB" sz="1800" dirty="0" smtClean="0"/>
              <a:t>.</a:t>
            </a:r>
          </a:p>
          <a:p>
            <a:r>
              <a:rPr lang="en-GB" sz="1800" dirty="0" smtClean="0"/>
              <a:t>It </a:t>
            </a:r>
            <a:r>
              <a:rPr lang="en-GB" sz="1800" dirty="0"/>
              <a:t>is considered unethical and a breach of academic or professional </a:t>
            </a:r>
            <a:r>
              <a:rPr lang="en-GB" sz="1800" dirty="0" smtClean="0"/>
              <a:t>integrity.</a:t>
            </a:r>
            <a:r>
              <a:rPr lang="en-GB" sz="1800" dirty="0"/>
              <a:t> </a:t>
            </a:r>
          </a:p>
          <a:p>
            <a:r>
              <a:rPr lang="en-GB" sz="1800" dirty="0"/>
              <a:t>Consequences for plagiarism can include academic penalties, damage to one's reputation, and legal action in cases of copyright </a:t>
            </a:r>
            <a:r>
              <a:rPr lang="en-GB" sz="1800" dirty="0" smtClean="0"/>
              <a:t>infringement</a:t>
            </a:r>
          </a:p>
          <a:p>
            <a:r>
              <a:rPr lang="en-GB" sz="1800" dirty="0"/>
              <a:t>Plagiarism is taken very seriously in </a:t>
            </a:r>
            <a:r>
              <a:rPr lang="en-GB" sz="1800" dirty="0"/>
              <a:t>educational/ research institutions, </a:t>
            </a:r>
            <a:r>
              <a:rPr lang="en-GB" sz="1800" dirty="0"/>
              <a:t>journalism, and many professional fields</a:t>
            </a:r>
            <a:r>
              <a:rPr lang="en-GB" sz="1800" dirty="0" smtClean="0"/>
              <a:t>.</a:t>
            </a:r>
          </a:p>
          <a:p>
            <a:r>
              <a:rPr lang="en-GB" sz="1800" dirty="0"/>
              <a:t>A</a:t>
            </a:r>
            <a:r>
              <a:rPr lang="en-GB" sz="1800" dirty="0" smtClean="0"/>
              <a:t>lways </a:t>
            </a:r>
            <a:r>
              <a:rPr lang="en-GB" sz="1800" dirty="0"/>
              <a:t>give proper credit and citation to the original sources of information and </a:t>
            </a:r>
            <a:r>
              <a:rPr lang="en-GB" sz="1800" dirty="0" smtClean="0"/>
              <a:t>ideas in your research.</a:t>
            </a:r>
            <a:endParaRPr lang="en-GB" sz="1800" dirty="0"/>
          </a:p>
          <a:p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6515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41764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8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4" name="Content Placeholder 3" descr="Research proces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072493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350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What is Research?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>
                <a:cs typeface="Aharoni" pitchFamily="2" charset="-79"/>
              </a:rPr>
              <a:t>To research is to investigate systematically</a:t>
            </a:r>
          </a:p>
          <a:p>
            <a:r>
              <a:rPr lang="en-GB" sz="2000" dirty="0" smtClean="0">
                <a:cs typeface="Aharoni" pitchFamily="2" charset="-79"/>
              </a:rPr>
              <a:t>Systematic investigation </a:t>
            </a:r>
            <a:r>
              <a:rPr lang="en-GB" sz="2000" dirty="0">
                <a:cs typeface="Aharoni" pitchFamily="2" charset="-79"/>
              </a:rPr>
              <a:t>to </a:t>
            </a:r>
            <a:r>
              <a:rPr lang="en-GB" sz="2000" dirty="0" smtClean="0">
                <a:cs typeface="Aharoni" pitchFamily="2" charset="-79"/>
              </a:rPr>
              <a:t>find </a:t>
            </a:r>
            <a:r>
              <a:rPr lang="en-GB" sz="2000" dirty="0">
                <a:solidFill>
                  <a:srgbClr val="FF0000"/>
                </a:solidFill>
                <a:cs typeface="Aharoni" pitchFamily="2" charset="-79"/>
              </a:rPr>
              <a:t>new </a:t>
            </a:r>
            <a:r>
              <a:rPr lang="en-GB" sz="2000" dirty="0" smtClean="0">
                <a:solidFill>
                  <a:srgbClr val="FF0000"/>
                </a:solidFill>
                <a:cs typeface="Aharoni" pitchFamily="2" charset="-79"/>
              </a:rPr>
              <a:t>facts, </a:t>
            </a:r>
            <a:r>
              <a:rPr lang="en-GB" sz="2000" dirty="0">
                <a:solidFill>
                  <a:srgbClr val="FF0000"/>
                </a:solidFill>
                <a:cs typeface="Aharoni" pitchFamily="2" charset="-79"/>
              </a:rPr>
              <a:t>knowledge</a:t>
            </a:r>
            <a:r>
              <a:rPr lang="en-GB" sz="2000" dirty="0">
                <a:cs typeface="Aharoni" pitchFamily="2" charset="-79"/>
              </a:rPr>
              <a:t> and </a:t>
            </a:r>
            <a:r>
              <a:rPr lang="en-GB" sz="2000" dirty="0">
                <a:solidFill>
                  <a:srgbClr val="FF0000"/>
                </a:solidFill>
                <a:cs typeface="Aharoni" pitchFamily="2" charset="-79"/>
              </a:rPr>
              <a:t>information</a:t>
            </a:r>
            <a:r>
              <a:rPr lang="en-GB" sz="2000" dirty="0">
                <a:cs typeface="Aharoni" pitchFamily="2" charset="-79"/>
              </a:rPr>
              <a:t> on a specific </a:t>
            </a:r>
            <a:r>
              <a:rPr lang="en-GB" sz="2000" dirty="0" smtClean="0">
                <a:cs typeface="Aharoni" pitchFamily="2" charset="-79"/>
              </a:rPr>
              <a:t>topic.</a:t>
            </a:r>
          </a:p>
          <a:p>
            <a:r>
              <a:rPr lang="en-GB" sz="2000" dirty="0">
                <a:cs typeface="Aharoni" pitchFamily="2" charset="-79"/>
              </a:rPr>
              <a:t>Research anchors on scientific reasoning</a:t>
            </a:r>
            <a:endParaRPr lang="en-GB" sz="2000" dirty="0" smtClean="0">
              <a:cs typeface="Aharoni" pitchFamily="2" charset="-79"/>
            </a:endParaRPr>
          </a:p>
          <a:p>
            <a:r>
              <a:rPr lang="en-GB" sz="2000" dirty="0" smtClean="0">
                <a:cs typeface="Aharoni" pitchFamily="2" charset="-79"/>
              </a:rPr>
              <a:t>Research leads to new and creative outcomes</a:t>
            </a:r>
            <a:endParaRPr lang="en-GB" sz="2000" dirty="0">
              <a:cs typeface="Aharoni" pitchFamily="2" charset="-79"/>
            </a:endParaRPr>
          </a:p>
          <a:p>
            <a:r>
              <a:rPr lang="en-GB" sz="2000" dirty="0">
                <a:cs typeface="Aharoni" pitchFamily="2" charset="-79"/>
              </a:rPr>
              <a:t>It involves a movement from known to unknown</a:t>
            </a:r>
          </a:p>
          <a:p>
            <a:r>
              <a:rPr lang="en-GB" sz="2000" dirty="0">
                <a:cs typeface="Aharoni" pitchFamily="2" charset="-79"/>
              </a:rPr>
              <a:t>Involves the identification of a </a:t>
            </a:r>
            <a:r>
              <a:rPr lang="en-GB" sz="2000" dirty="0" smtClean="0">
                <a:solidFill>
                  <a:srgbClr val="FF0000"/>
                </a:solidFill>
                <a:cs typeface="Aharoni" pitchFamily="2" charset="-79"/>
              </a:rPr>
              <a:t>problem</a:t>
            </a:r>
          </a:p>
          <a:p>
            <a:r>
              <a:rPr lang="en-GB" sz="2000" dirty="0" smtClean="0">
                <a:cs typeface="Aharoni" pitchFamily="2" charset="-79"/>
              </a:rPr>
              <a:t>Is done through </a:t>
            </a:r>
            <a:r>
              <a:rPr lang="en-GB" sz="2000" dirty="0">
                <a:cs typeface="Aharoni" pitchFamily="2" charset="-79"/>
              </a:rPr>
              <a:t>planned collection, analysis and interpretation of </a:t>
            </a:r>
            <a:r>
              <a:rPr lang="en-GB" sz="2000" dirty="0" smtClean="0">
                <a:cs typeface="Aharoni" pitchFamily="2" charset="-79"/>
              </a:rPr>
              <a:t>data</a:t>
            </a:r>
          </a:p>
          <a:p>
            <a:r>
              <a:rPr lang="en-GB" sz="2000" dirty="0" smtClean="0">
                <a:cs typeface="Aharoni" pitchFamily="2" charset="-79"/>
              </a:rPr>
              <a:t>Research can be :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Qualitative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Quantitative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Descriptive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Mixed</a:t>
            </a:r>
            <a:endParaRPr lang="en-GB" sz="1600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77541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Why do Research?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Research allows </a:t>
            </a:r>
            <a:r>
              <a:rPr lang="en-GB" sz="1800" dirty="0"/>
              <a:t>you to pursue your interests, to learn something new, to </a:t>
            </a:r>
            <a:r>
              <a:rPr lang="en-GB" sz="1800" dirty="0" smtClean="0"/>
              <a:t>solve a problem and </a:t>
            </a:r>
            <a:r>
              <a:rPr lang="en-GB" sz="1800" dirty="0"/>
              <a:t>to challenge yourself in new </a:t>
            </a:r>
            <a:r>
              <a:rPr lang="en-GB" sz="1800" dirty="0" smtClean="0"/>
              <a:t>ways</a:t>
            </a:r>
          </a:p>
          <a:p>
            <a:r>
              <a:rPr lang="en-GB" sz="1800" dirty="0"/>
              <a:t>Research </a:t>
            </a:r>
            <a:r>
              <a:rPr lang="en-GB" sz="1800" dirty="0" smtClean="0"/>
              <a:t>outcomes </a:t>
            </a:r>
            <a:r>
              <a:rPr lang="en-GB" sz="1800" dirty="0"/>
              <a:t>may be </a:t>
            </a:r>
            <a:r>
              <a:rPr lang="en-GB" sz="1800" dirty="0" smtClean="0"/>
              <a:t>used: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To improve </a:t>
            </a:r>
            <a:r>
              <a:rPr lang="en-GB" sz="1800" dirty="0"/>
              <a:t>quality of human life and </a:t>
            </a:r>
            <a:r>
              <a:rPr lang="en-GB" sz="1800" dirty="0" smtClean="0"/>
              <a:t>society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To develop different </a:t>
            </a:r>
            <a:r>
              <a:rPr lang="en-GB" sz="1800" dirty="0"/>
              <a:t>spheres of </a:t>
            </a:r>
            <a:r>
              <a:rPr lang="en-GB" sz="1800" dirty="0" smtClean="0"/>
              <a:t>life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For academic </a:t>
            </a:r>
            <a:r>
              <a:rPr lang="en-GB" sz="1800" dirty="0"/>
              <a:t>exercises </a:t>
            </a:r>
            <a:r>
              <a:rPr lang="en-GB" sz="1800" dirty="0" smtClean="0"/>
              <a:t>– </a:t>
            </a:r>
            <a:r>
              <a:rPr lang="en-GB" sz="1800" dirty="0" err="1" smtClean="0"/>
              <a:t>eg</a:t>
            </a:r>
            <a:r>
              <a:rPr lang="en-GB" sz="1800" dirty="0" smtClean="0"/>
              <a:t>.</a:t>
            </a:r>
            <a:r>
              <a:rPr lang="en-GB" sz="1800" dirty="0" smtClean="0"/>
              <a:t> </a:t>
            </a:r>
            <a:r>
              <a:rPr lang="en-GB" sz="1800" dirty="0"/>
              <a:t>award of Degrees, Diplomas, Fellowships, </a:t>
            </a:r>
            <a:r>
              <a:rPr lang="en-GB" sz="1800" dirty="0" smtClean="0"/>
              <a:t>Certificates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F</a:t>
            </a:r>
            <a:r>
              <a:rPr lang="en-GB" sz="1800" dirty="0" smtClean="0"/>
              <a:t>or promotion </a:t>
            </a:r>
            <a:r>
              <a:rPr lang="en-GB" sz="1800" dirty="0"/>
              <a:t>in offices (through publications)</a:t>
            </a:r>
          </a:p>
        </p:txBody>
      </p:sp>
    </p:spTree>
    <p:extLst>
      <p:ext uri="{BB962C8B-B14F-4D97-AF65-F5344CB8AC3E}">
        <p14:creationId xmlns:p14="http://schemas.microsoft.com/office/powerpoint/2010/main" val="408987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 Methodology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The various </a:t>
            </a:r>
            <a:r>
              <a:rPr lang="en-GB" sz="1800" dirty="0" smtClean="0"/>
              <a:t>steps/stages </a:t>
            </a:r>
            <a:r>
              <a:rPr lang="en-GB" sz="1800" dirty="0"/>
              <a:t>adopted to carry out a </a:t>
            </a:r>
            <a:r>
              <a:rPr lang="en-GB" sz="1800" dirty="0" smtClean="0"/>
              <a:t>research project.</a:t>
            </a:r>
            <a:endParaRPr lang="en-GB" sz="1800" dirty="0"/>
          </a:p>
          <a:p>
            <a:r>
              <a:rPr lang="en-GB" sz="1800" dirty="0" smtClean="0"/>
              <a:t>A way to systematically solve a research problem.</a:t>
            </a:r>
          </a:p>
          <a:p>
            <a:r>
              <a:rPr lang="en-GB" sz="1800" dirty="0" smtClean="0"/>
              <a:t>Set of techniques used to carry out a research</a:t>
            </a:r>
          </a:p>
          <a:p>
            <a:r>
              <a:rPr lang="en-GB" sz="1800" dirty="0"/>
              <a:t>S</a:t>
            </a:r>
            <a:r>
              <a:rPr lang="en-GB" sz="1800" dirty="0" smtClean="0"/>
              <a:t>imply the scientific study of how research is done </a:t>
            </a:r>
          </a:p>
          <a:p>
            <a:endParaRPr lang="en-GB" sz="1800" dirty="0"/>
          </a:p>
          <a:p>
            <a:r>
              <a:rPr lang="en-GB" sz="1800" dirty="0"/>
              <a:t>In other words, </a:t>
            </a:r>
            <a:r>
              <a:rPr lang="en-GB" sz="1800" b="1" dirty="0"/>
              <a:t>research</a:t>
            </a:r>
            <a:r>
              <a:rPr lang="en-GB" sz="1800" dirty="0"/>
              <a:t> </a:t>
            </a:r>
            <a:r>
              <a:rPr lang="en-GB" sz="1800" b="1" dirty="0"/>
              <a:t>methodology</a:t>
            </a:r>
            <a:r>
              <a:rPr lang="en-GB" sz="1800" dirty="0"/>
              <a:t> is about the principles that guide </a:t>
            </a:r>
            <a:r>
              <a:rPr lang="en-GB" sz="1800" b="1" dirty="0"/>
              <a:t>research</a:t>
            </a:r>
            <a:r>
              <a:rPr lang="en-GB" sz="1800" dirty="0"/>
              <a:t> </a:t>
            </a:r>
            <a:r>
              <a:rPr lang="en-GB" sz="1800" dirty="0" smtClean="0"/>
              <a:t>practices.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7898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Method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 T</a:t>
            </a:r>
            <a:r>
              <a:rPr lang="en-GB" sz="1800" dirty="0" smtClean="0"/>
              <a:t>he </a:t>
            </a:r>
            <a:r>
              <a:rPr lang="en-GB" sz="1800" dirty="0"/>
              <a:t>strategies, processes or techniques utilized in the </a:t>
            </a:r>
            <a:r>
              <a:rPr lang="en-GB" sz="1800" dirty="0">
                <a:solidFill>
                  <a:srgbClr val="FF0000"/>
                </a:solidFill>
              </a:rPr>
              <a:t>collection of </a:t>
            </a:r>
            <a:r>
              <a:rPr lang="en-GB" sz="1800" dirty="0" smtClean="0">
                <a:solidFill>
                  <a:srgbClr val="FF0000"/>
                </a:solidFill>
              </a:rPr>
              <a:t>data</a:t>
            </a:r>
            <a:r>
              <a:rPr lang="en-GB" sz="1800" dirty="0" smtClean="0"/>
              <a:t> in the course of a research</a:t>
            </a:r>
          </a:p>
          <a:p>
            <a:r>
              <a:rPr lang="en-GB" sz="1800" dirty="0"/>
              <a:t> </a:t>
            </a:r>
            <a:r>
              <a:rPr lang="en-GB" sz="1800" dirty="0" smtClean="0"/>
              <a:t>Different </a:t>
            </a:r>
            <a:r>
              <a:rPr lang="en-GB" sz="1800" dirty="0"/>
              <a:t>types of research methods </a:t>
            </a:r>
            <a:r>
              <a:rPr lang="en-GB" sz="1800" dirty="0" smtClean="0"/>
              <a:t>use </a:t>
            </a:r>
            <a:r>
              <a:rPr lang="en-GB" sz="1800" dirty="0"/>
              <a:t>different tools for data </a:t>
            </a:r>
            <a:r>
              <a:rPr lang="en-GB" sz="1800" dirty="0" smtClean="0"/>
              <a:t>collection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Experimentation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Surveys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Interviews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Observations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Questionnaires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Case studies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Mixed methods …………	</a:t>
            </a:r>
            <a:r>
              <a:rPr lang="en-GB" sz="1800" dirty="0" err="1" smtClean="0"/>
              <a:t>etc</a:t>
            </a: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Research Methods </a:t>
            </a:r>
            <a:r>
              <a:rPr lang="en-GB" sz="1800" dirty="0"/>
              <a:t>may be carried out in </a:t>
            </a:r>
            <a:r>
              <a:rPr lang="en-GB" sz="1800" dirty="0" smtClean="0"/>
              <a:t>the laboratory</a:t>
            </a:r>
            <a:r>
              <a:rPr lang="en-GB" sz="1800" dirty="0"/>
              <a:t>, clinic, field work, </a:t>
            </a:r>
            <a:r>
              <a:rPr lang="en-GB" sz="1800" dirty="0" smtClean="0"/>
              <a:t>studio…..</a:t>
            </a:r>
            <a:r>
              <a:rPr lang="en-GB" sz="1800" dirty="0" err="1" smtClean="0"/>
              <a:t>etc</a:t>
            </a: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Thus, Research Method is a sub-set (an aspect) of Research Methodology.</a:t>
            </a:r>
            <a:endParaRPr lang="en-GB" sz="1800" dirty="0" smtClean="0"/>
          </a:p>
          <a:p>
            <a:pPr>
              <a:buFont typeface="Wingdings" pitchFamily="2" charset="2"/>
              <a:buChar char="Ø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5051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Three (3)Major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Stages of a Research project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en-GB" dirty="0" smtClean="0"/>
              <a:t>Planning/Introduction</a:t>
            </a:r>
          </a:p>
          <a:p>
            <a:pPr marL="0" indent="0" algn="ctr">
              <a:buNone/>
            </a:pPr>
            <a:endParaRPr lang="en-GB" dirty="0" smtClean="0"/>
          </a:p>
          <a:p>
            <a:pPr algn="ctr">
              <a:buFont typeface="Wingdings" pitchFamily="2" charset="2"/>
              <a:buChar char="Ø"/>
            </a:pPr>
            <a:r>
              <a:rPr lang="en-GB" dirty="0" smtClean="0"/>
              <a:t>Execution</a:t>
            </a:r>
          </a:p>
          <a:p>
            <a:pPr marL="0" indent="0" algn="ctr">
              <a:buNone/>
            </a:pPr>
            <a:endParaRPr lang="en-GB" dirty="0" smtClean="0"/>
          </a:p>
          <a:p>
            <a:pPr algn="ctr">
              <a:buFont typeface="Wingdings" pitchFamily="2" charset="2"/>
              <a:buChar char="Ø"/>
            </a:pPr>
            <a:r>
              <a:rPr lang="en-GB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062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Stage1.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Planning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 (Introduction)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dirty="0"/>
              <a:t>Step 1: Identify the </a:t>
            </a:r>
            <a:r>
              <a:rPr lang="en-GB" sz="1800" b="1" dirty="0" smtClean="0"/>
              <a:t>Problem by: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Identify &amp; develop the research topic (</a:t>
            </a:r>
            <a:r>
              <a:rPr lang="en-GB" sz="1800" dirty="0"/>
              <a:t>professional and personal interests</a:t>
            </a:r>
            <a:r>
              <a:rPr lang="en-GB" sz="1800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Background information on the </a:t>
            </a:r>
            <a:r>
              <a:rPr lang="en-GB" sz="1800" dirty="0" smtClean="0"/>
              <a:t>topic after some preliminary literature </a:t>
            </a:r>
            <a:r>
              <a:rPr lang="en-GB" sz="1800" dirty="0" smtClean="0"/>
              <a:t>search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Identify gaps in the current knowledge that your research can address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Develop the research </a:t>
            </a:r>
            <a:r>
              <a:rPr lang="en-GB" sz="1800" dirty="0" smtClean="0"/>
              <a:t>question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Formulate the research hypothesis</a:t>
            </a:r>
          </a:p>
          <a:p>
            <a:pPr>
              <a:buFont typeface="Wingdings" pitchFamily="2" charset="2"/>
              <a:buChar char="ü"/>
            </a:pPr>
            <a:endParaRPr lang="en-GB" dirty="0" smtClean="0"/>
          </a:p>
          <a:p>
            <a:pPr>
              <a:buFont typeface="Wingdings" pitchFamily="2" charset="2"/>
              <a:buChar char="ü"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92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7458</TotalTime>
  <Words>1451</Words>
  <Application>Microsoft Office PowerPoint</Application>
  <PresentationFormat>On-screen Show (4:3)</PresentationFormat>
  <Paragraphs>259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UNIVERSITY OF NIGERIA, NSUKKA  COLLEGE OF POSTGRADUATE  STUDIES  Course Title: PGC 601 Research Methodology In Medical Sciences/ Health Sciences / Environmental Sciences/Institutes/Centres  By   Professor F.E. Ejezie  PhD  Dept. of Medical Biochemistry  Faculty of Basic Medical Sciences  College of Medicine       fidelis.ejezie@unn.edu.ng;  08034069138 </vt:lpstr>
      <vt:lpstr>PowerPoint Presentation</vt:lpstr>
      <vt:lpstr>GOALS AND OBJECTIVES</vt:lpstr>
      <vt:lpstr>What is Research?</vt:lpstr>
      <vt:lpstr>Why do Research?</vt:lpstr>
      <vt:lpstr>Research Methodology</vt:lpstr>
      <vt:lpstr>Research Method</vt:lpstr>
      <vt:lpstr>Three (3)Major Stages of a Research project</vt:lpstr>
      <vt:lpstr>Stage1. Planning (Introduction) Stage</vt:lpstr>
      <vt:lpstr>Planning (Introduction) Stage cont’d</vt:lpstr>
      <vt:lpstr>Research Question</vt:lpstr>
      <vt:lpstr>Research Question:</vt:lpstr>
      <vt:lpstr>Research Question: cont’d </vt:lpstr>
      <vt:lpstr>Hypothesis Formulation</vt:lpstr>
      <vt:lpstr>Planning (Introduction) Stage cont’d</vt:lpstr>
      <vt:lpstr>Review of Literature cont’d</vt:lpstr>
      <vt:lpstr>Stage2. Execution of Research (Research Design)</vt:lpstr>
      <vt:lpstr>Research Methods</vt:lpstr>
      <vt:lpstr>Sample Size Estimation</vt:lpstr>
      <vt:lpstr>Sample Size Estimation</vt:lpstr>
      <vt:lpstr>Research Results</vt:lpstr>
      <vt:lpstr>BAR-CHART</vt:lpstr>
      <vt:lpstr>Pie Chart – Family fund expenditure</vt:lpstr>
      <vt:lpstr>LINE-GRAPH</vt:lpstr>
      <vt:lpstr>Conclusion Stage (3) : Discussion</vt:lpstr>
      <vt:lpstr>Conclusion</vt:lpstr>
      <vt:lpstr>References</vt:lpstr>
      <vt:lpstr>APA System of References</vt:lpstr>
      <vt:lpstr>Chapters of Research Project Report</vt:lpstr>
      <vt:lpstr>Plagiarism (Intellectual Ownership) 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NIGERIA, NSUKKA  COLLEGE OF POSTGRADUATE  STUDIES  Course Title: PGC 601 Research Methodology In Medical SCIENCES/ Health SCIENCES / Environmental Sciences/INSTITUTES/CENTRES  By   Professor F.E. Ejezie  PhD  Dept. of Medical Biochemistry  Faculty of Basic Medical Sciences  College of Medicine       fidelis.ejezie@unn.edu.ng;  08034069138 </dc:title>
  <dc:creator>Prof. Ejezie</dc:creator>
  <cp:lastModifiedBy>Prof. Ejezie</cp:lastModifiedBy>
  <cp:revision>166</cp:revision>
  <dcterms:created xsi:type="dcterms:W3CDTF">2023-09-07T18:35:22Z</dcterms:created>
  <dcterms:modified xsi:type="dcterms:W3CDTF">2023-09-18T12:53:17Z</dcterms:modified>
</cp:coreProperties>
</file>