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3"/>
  </p:notesMasterIdLst>
  <p:sldIdLst>
    <p:sldId id="413" r:id="rId2"/>
    <p:sldId id="314" r:id="rId3"/>
    <p:sldId id="315" r:id="rId4"/>
    <p:sldId id="316" r:id="rId5"/>
    <p:sldId id="414" r:id="rId6"/>
    <p:sldId id="257" r:id="rId7"/>
    <p:sldId id="406" r:id="rId8"/>
    <p:sldId id="401" r:id="rId9"/>
    <p:sldId id="415" r:id="rId10"/>
    <p:sldId id="404" r:id="rId11"/>
    <p:sldId id="365" r:id="rId12"/>
    <p:sldId id="394" r:id="rId13"/>
    <p:sldId id="416" r:id="rId14"/>
    <p:sldId id="386" r:id="rId15"/>
    <p:sldId id="395" r:id="rId16"/>
    <p:sldId id="396" r:id="rId17"/>
    <p:sldId id="397" r:id="rId18"/>
    <p:sldId id="405" r:id="rId19"/>
    <p:sldId id="412" r:id="rId20"/>
    <p:sldId id="384" r:id="rId21"/>
    <p:sldId id="371" r:id="rId22"/>
    <p:sldId id="260" r:id="rId23"/>
    <p:sldId id="262" r:id="rId24"/>
    <p:sldId id="263" r:id="rId25"/>
    <p:sldId id="373" r:id="rId26"/>
    <p:sldId id="380" r:id="rId27"/>
    <p:sldId id="392" r:id="rId28"/>
    <p:sldId id="419" r:id="rId29"/>
    <p:sldId id="418" r:id="rId30"/>
    <p:sldId id="284" r:id="rId31"/>
    <p:sldId id="41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93447" autoAdjust="0"/>
  </p:normalViewPr>
  <p:slideViewPr>
    <p:cSldViewPr snapToGrid="0">
      <p:cViewPr>
        <p:scale>
          <a:sx n="50" d="100"/>
          <a:sy n="50" d="100"/>
        </p:scale>
        <p:origin x="1472" y="1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96A9B3-229C-49A4-9E0D-4B31344AD054}"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NG"/>
        </a:p>
      </dgm:t>
    </dgm:pt>
    <dgm:pt modelId="{D212561C-F97B-4BE4-AB6A-88D8F43AB476}">
      <dgm:prSet phldrT="[Text]"/>
      <dgm:spPr/>
      <dgm:t>
        <a:bodyPr/>
        <a:lstStyle/>
        <a:p>
          <a:r>
            <a:rPr lang="en-US" dirty="0"/>
            <a:t>Primary sources</a:t>
          </a:r>
          <a:endParaRPr lang="en-NG" dirty="0"/>
        </a:p>
      </dgm:t>
    </dgm:pt>
    <dgm:pt modelId="{FC5BED3C-BDF7-4E5C-BAB6-0075E80F4C8D}" type="parTrans" cxnId="{C562216C-7CE3-444B-BF13-3265E10D3C95}">
      <dgm:prSet/>
      <dgm:spPr/>
      <dgm:t>
        <a:bodyPr/>
        <a:lstStyle/>
        <a:p>
          <a:endParaRPr lang="en-NG"/>
        </a:p>
      </dgm:t>
    </dgm:pt>
    <dgm:pt modelId="{BBAE7368-582C-4CEE-8C64-6835331A4A5E}" type="sibTrans" cxnId="{C562216C-7CE3-444B-BF13-3265E10D3C95}">
      <dgm:prSet/>
      <dgm:spPr/>
      <dgm:t>
        <a:bodyPr/>
        <a:lstStyle/>
        <a:p>
          <a:endParaRPr lang="en-NG"/>
        </a:p>
      </dgm:t>
    </dgm:pt>
    <dgm:pt modelId="{1819DDC8-467C-4360-8A3D-173E727D64B7}">
      <dgm:prSet phldrT="[Text]"/>
      <dgm:spPr/>
      <dgm:t>
        <a:bodyPr/>
        <a:lstStyle/>
        <a:p>
          <a:r>
            <a:rPr lang="en-US" dirty="0"/>
            <a:t>Interviews </a:t>
          </a:r>
          <a:endParaRPr lang="en-NG" dirty="0"/>
        </a:p>
      </dgm:t>
    </dgm:pt>
    <dgm:pt modelId="{272CE9D4-F4B2-4F7F-9ED2-347B510F0705}" type="parTrans" cxnId="{4C7C2154-B6C5-44B2-B66A-A7AAE4D0FB1B}">
      <dgm:prSet/>
      <dgm:spPr/>
      <dgm:t>
        <a:bodyPr/>
        <a:lstStyle/>
        <a:p>
          <a:endParaRPr lang="en-NG"/>
        </a:p>
      </dgm:t>
    </dgm:pt>
    <dgm:pt modelId="{E0E72303-190C-48C6-9193-EE5AFC9038FD}" type="sibTrans" cxnId="{4C7C2154-B6C5-44B2-B66A-A7AAE4D0FB1B}">
      <dgm:prSet/>
      <dgm:spPr/>
      <dgm:t>
        <a:bodyPr/>
        <a:lstStyle/>
        <a:p>
          <a:endParaRPr lang="en-NG"/>
        </a:p>
      </dgm:t>
    </dgm:pt>
    <dgm:pt modelId="{4C00A1B7-D911-4B6D-81C9-5B834FA770D4}">
      <dgm:prSet phldrT="[Text]"/>
      <dgm:spPr/>
      <dgm:t>
        <a:bodyPr/>
        <a:lstStyle/>
        <a:p>
          <a:r>
            <a:rPr lang="en-US" dirty="0"/>
            <a:t>2</a:t>
          </a:r>
          <a:endParaRPr lang="en-NG" dirty="0"/>
        </a:p>
      </dgm:t>
    </dgm:pt>
    <dgm:pt modelId="{4E96D5AB-83D8-4D2F-A334-5A8EA24DDA40}" type="parTrans" cxnId="{50548B2B-0963-4018-A8E5-923DABC9E70C}">
      <dgm:prSet/>
      <dgm:spPr/>
      <dgm:t>
        <a:bodyPr/>
        <a:lstStyle/>
        <a:p>
          <a:endParaRPr lang="en-NG"/>
        </a:p>
      </dgm:t>
    </dgm:pt>
    <dgm:pt modelId="{461FBE63-01B5-4927-B955-125D0E06076F}" type="sibTrans" cxnId="{50548B2B-0963-4018-A8E5-923DABC9E70C}">
      <dgm:prSet/>
      <dgm:spPr/>
      <dgm:t>
        <a:bodyPr/>
        <a:lstStyle/>
        <a:p>
          <a:endParaRPr lang="en-NG"/>
        </a:p>
      </dgm:t>
    </dgm:pt>
    <dgm:pt modelId="{35C4045A-F47A-41A5-AB25-2143E52DD63A}">
      <dgm:prSet phldrT="[Text]"/>
      <dgm:spPr/>
      <dgm:t>
        <a:bodyPr/>
        <a:lstStyle/>
        <a:p>
          <a:r>
            <a:rPr lang="en-US" dirty="0"/>
            <a:t>Secondary sources</a:t>
          </a:r>
          <a:endParaRPr lang="en-NG" dirty="0"/>
        </a:p>
      </dgm:t>
    </dgm:pt>
    <dgm:pt modelId="{950E86C5-D768-404D-86CD-890A8C5B3D3A}" type="parTrans" cxnId="{3A30F560-4AFE-4EB3-9B01-9A59DA3B654E}">
      <dgm:prSet/>
      <dgm:spPr/>
      <dgm:t>
        <a:bodyPr/>
        <a:lstStyle/>
        <a:p>
          <a:endParaRPr lang="en-NG"/>
        </a:p>
      </dgm:t>
    </dgm:pt>
    <dgm:pt modelId="{ABB0341A-82BD-467E-9FC3-6C51BD94E1E7}" type="sibTrans" cxnId="{3A30F560-4AFE-4EB3-9B01-9A59DA3B654E}">
      <dgm:prSet/>
      <dgm:spPr/>
      <dgm:t>
        <a:bodyPr/>
        <a:lstStyle/>
        <a:p>
          <a:endParaRPr lang="en-NG"/>
        </a:p>
      </dgm:t>
    </dgm:pt>
    <dgm:pt modelId="{D144C08A-565C-4471-82C3-CE9241C06471}">
      <dgm:prSet phldrT="[Text]"/>
      <dgm:spPr/>
      <dgm:t>
        <a:bodyPr/>
        <a:lstStyle/>
        <a:p>
          <a:r>
            <a:rPr lang="en-US" dirty="0"/>
            <a:t>Review articles</a:t>
          </a:r>
          <a:endParaRPr lang="en-NG" dirty="0"/>
        </a:p>
      </dgm:t>
    </dgm:pt>
    <dgm:pt modelId="{7E2607B1-2081-4CD9-9961-4A8F055A45F1}" type="parTrans" cxnId="{67670F82-DD84-45A6-ADB1-B06C132D8ECF}">
      <dgm:prSet/>
      <dgm:spPr/>
      <dgm:t>
        <a:bodyPr/>
        <a:lstStyle/>
        <a:p>
          <a:endParaRPr lang="en-NG"/>
        </a:p>
      </dgm:t>
    </dgm:pt>
    <dgm:pt modelId="{1ACEB45C-1533-41BF-8C77-982C0A549FF6}" type="sibTrans" cxnId="{67670F82-DD84-45A6-ADB1-B06C132D8ECF}">
      <dgm:prSet/>
      <dgm:spPr/>
      <dgm:t>
        <a:bodyPr/>
        <a:lstStyle/>
        <a:p>
          <a:endParaRPr lang="en-NG"/>
        </a:p>
      </dgm:t>
    </dgm:pt>
    <dgm:pt modelId="{894492FE-2DB4-475B-8CA5-9E524CA06636}">
      <dgm:prSet phldrT="[Text]"/>
      <dgm:spPr/>
      <dgm:t>
        <a:bodyPr/>
        <a:lstStyle/>
        <a:p>
          <a:r>
            <a:rPr lang="en-US" dirty="0"/>
            <a:t>3</a:t>
          </a:r>
          <a:endParaRPr lang="en-NG" dirty="0"/>
        </a:p>
      </dgm:t>
    </dgm:pt>
    <dgm:pt modelId="{F10CF4E9-0F26-45F2-9FAF-33716F6202B5}" type="parTrans" cxnId="{BB30E476-FBB5-4BA5-A2BA-37420CE97DAF}">
      <dgm:prSet/>
      <dgm:spPr/>
      <dgm:t>
        <a:bodyPr/>
        <a:lstStyle/>
        <a:p>
          <a:endParaRPr lang="en-NG"/>
        </a:p>
      </dgm:t>
    </dgm:pt>
    <dgm:pt modelId="{205E7B94-7FC6-461C-B755-0434C083AED0}" type="sibTrans" cxnId="{BB30E476-FBB5-4BA5-A2BA-37420CE97DAF}">
      <dgm:prSet/>
      <dgm:spPr/>
      <dgm:t>
        <a:bodyPr/>
        <a:lstStyle/>
        <a:p>
          <a:endParaRPr lang="en-NG"/>
        </a:p>
      </dgm:t>
    </dgm:pt>
    <dgm:pt modelId="{7A8C1695-DF64-4AD3-A46F-4D5CE54FE16C}">
      <dgm:prSet phldrT="[Text]"/>
      <dgm:spPr/>
      <dgm:t>
        <a:bodyPr/>
        <a:lstStyle/>
        <a:p>
          <a:r>
            <a:rPr lang="en-US" dirty="0"/>
            <a:t>Tertiary sources </a:t>
          </a:r>
          <a:endParaRPr lang="en-NG" dirty="0"/>
        </a:p>
      </dgm:t>
    </dgm:pt>
    <dgm:pt modelId="{7E4EA98F-C0DB-4D3A-B610-584C818CE0EC}" type="parTrans" cxnId="{373EF2A3-B49A-4B22-86EA-C8D125ABEF40}">
      <dgm:prSet/>
      <dgm:spPr/>
      <dgm:t>
        <a:bodyPr/>
        <a:lstStyle/>
        <a:p>
          <a:endParaRPr lang="en-NG"/>
        </a:p>
      </dgm:t>
    </dgm:pt>
    <dgm:pt modelId="{2FC7A66A-7984-4143-804A-504ACE33E9A9}" type="sibTrans" cxnId="{373EF2A3-B49A-4B22-86EA-C8D125ABEF40}">
      <dgm:prSet/>
      <dgm:spPr/>
      <dgm:t>
        <a:bodyPr/>
        <a:lstStyle/>
        <a:p>
          <a:endParaRPr lang="en-NG"/>
        </a:p>
      </dgm:t>
    </dgm:pt>
    <dgm:pt modelId="{22B5787B-EC24-4E32-A56B-0C4669DDB491}">
      <dgm:prSet phldrT="[Text]"/>
      <dgm:spPr/>
      <dgm:t>
        <a:bodyPr/>
        <a:lstStyle/>
        <a:p>
          <a:r>
            <a:rPr lang="en-US" dirty="0"/>
            <a:t>Encyclopedia</a:t>
          </a:r>
          <a:endParaRPr lang="en-NG" dirty="0"/>
        </a:p>
      </dgm:t>
    </dgm:pt>
    <dgm:pt modelId="{E56E59C7-B6DF-4B6D-9490-E2341F3778DC}" type="parTrans" cxnId="{7792B10C-199A-43CC-85AB-BBE9C1F40169}">
      <dgm:prSet/>
      <dgm:spPr/>
      <dgm:t>
        <a:bodyPr/>
        <a:lstStyle/>
        <a:p>
          <a:endParaRPr lang="en-NG"/>
        </a:p>
      </dgm:t>
    </dgm:pt>
    <dgm:pt modelId="{DDEFF146-B4AD-46E8-90FF-45B1A20C11C2}" type="sibTrans" cxnId="{7792B10C-199A-43CC-85AB-BBE9C1F40169}">
      <dgm:prSet/>
      <dgm:spPr/>
      <dgm:t>
        <a:bodyPr/>
        <a:lstStyle/>
        <a:p>
          <a:endParaRPr lang="en-NG"/>
        </a:p>
      </dgm:t>
    </dgm:pt>
    <dgm:pt modelId="{9EBC3690-AC4F-4EFF-85F1-6DEC0A4A507C}">
      <dgm:prSet phldrT="[Text]"/>
      <dgm:spPr/>
      <dgm:t>
        <a:bodyPr/>
        <a:lstStyle/>
        <a:p>
          <a:r>
            <a:rPr lang="en-US" dirty="0"/>
            <a:t>experiments</a:t>
          </a:r>
          <a:endParaRPr lang="en-NG" dirty="0"/>
        </a:p>
      </dgm:t>
    </dgm:pt>
    <dgm:pt modelId="{10C32B51-E270-46CF-A217-EB9038D5DABB}" type="parTrans" cxnId="{1056256E-C519-4E3E-B465-5D578892DB72}">
      <dgm:prSet/>
      <dgm:spPr/>
      <dgm:t>
        <a:bodyPr/>
        <a:lstStyle/>
        <a:p>
          <a:endParaRPr lang="en-NG"/>
        </a:p>
      </dgm:t>
    </dgm:pt>
    <dgm:pt modelId="{DA605582-A29A-4850-88A6-F0B4A0571E68}" type="sibTrans" cxnId="{1056256E-C519-4E3E-B465-5D578892DB72}">
      <dgm:prSet/>
      <dgm:spPr/>
      <dgm:t>
        <a:bodyPr/>
        <a:lstStyle/>
        <a:p>
          <a:endParaRPr lang="en-NG"/>
        </a:p>
      </dgm:t>
    </dgm:pt>
    <dgm:pt modelId="{973624DE-D0E4-4A60-B5E3-E1BA17F5A6F6}">
      <dgm:prSet phldrT="[Text]"/>
      <dgm:spPr/>
      <dgm:t>
        <a:bodyPr/>
        <a:lstStyle/>
        <a:p>
          <a:r>
            <a:rPr lang="en-US" dirty="0"/>
            <a:t>Academic books</a:t>
          </a:r>
          <a:endParaRPr lang="en-NG" dirty="0"/>
        </a:p>
      </dgm:t>
    </dgm:pt>
    <dgm:pt modelId="{09BB965F-A866-4C10-B090-1D25BC987840}" type="parTrans" cxnId="{86E2BC99-7C25-4C35-A70F-5DB08C54E2ED}">
      <dgm:prSet/>
      <dgm:spPr/>
      <dgm:t>
        <a:bodyPr/>
        <a:lstStyle/>
        <a:p>
          <a:endParaRPr lang="en-NG"/>
        </a:p>
      </dgm:t>
    </dgm:pt>
    <dgm:pt modelId="{3C69498E-CE2A-412C-9E96-1DFE8E92E205}" type="sibTrans" cxnId="{86E2BC99-7C25-4C35-A70F-5DB08C54E2ED}">
      <dgm:prSet/>
      <dgm:spPr/>
      <dgm:t>
        <a:bodyPr/>
        <a:lstStyle/>
        <a:p>
          <a:endParaRPr lang="en-NG"/>
        </a:p>
      </dgm:t>
    </dgm:pt>
    <dgm:pt modelId="{D341EE2B-6B6B-4F86-B87F-674984B878B4}">
      <dgm:prSet phldrT="[Text]"/>
      <dgm:spPr/>
      <dgm:t>
        <a:bodyPr/>
        <a:lstStyle/>
        <a:p>
          <a:r>
            <a:rPr lang="en-US" dirty="0"/>
            <a:t>Indexes </a:t>
          </a:r>
          <a:endParaRPr lang="en-NG" dirty="0"/>
        </a:p>
      </dgm:t>
    </dgm:pt>
    <dgm:pt modelId="{064AAC01-9F8F-41D3-8B84-7A63082C8B07}" type="parTrans" cxnId="{DB11F6E7-AF33-49E0-AEFC-E382BC241469}">
      <dgm:prSet/>
      <dgm:spPr/>
      <dgm:t>
        <a:bodyPr/>
        <a:lstStyle/>
        <a:p>
          <a:endParaRPr lang="en-NG"/>
        </a:p>
      </dgm:t>
    </dgm:pt>
    <dgm:pt modelId="{431866F4-962A-4E85-8E19-BBB7D0138312}" type="sibTrans" cxnId="{DB11F6E7-AF33-49E0-AEFC-E382BC241469}">
      <dgm:prSet/>
      <dgm:spPr/>
      <dgm:t>
        <a:bodyPr/>
        <a:lstStyle/>
        <a:p>
          <a:endParaRPr lang="en-NG"/>
        </a:p>
      </dgm:t>
    </dgm:pt>
    <dgm:pt modelId="{B7EF0A26-F481-40E3-B24F-948DBB44F512}">
      <dgm:prSet phldrT="[Text]"/>
      <dgm:spPr/>
      <dgm:t>
        <a:bodyPr/>
        <a:lstStyle/>
        <a:p>
          <a:r>
            <a:rPr lang="en-US" dirty="0"/>
            <a:t>1</a:t>
          </a:r>
          <a:endParaRPr lang="en-NG" dirty="0"/>
        </a:p>
      </dgm:t>
    </dgm:pt>
    <dgm:pt modelId="{E026F9F6-3D9E-42AD-983B-B2DAA061B7CD}" type="sibTrans" cxnId="{8092B050-3BB8-4F79-AC52-A7870C44FE48}">
      <dgm:prSet/>
      <dgm:spPr/>
      <dgm:t>
        <a:bodyPr/>
        <a:lstStyle/>
        <a:p>
          <a:endParaRPr lang="en-NG"/>
        </a:p>
      </dgm:t>
    </dgm:pt>
    <dgm:pt modelId="{1AD8AD8C-A352-4FCC-98D0-0313965D1A6F}" type="parTrans" cxnId="{8092B050-3BB8-4F79-AC52-A7870C44FE48}">
      <dgm:prSet/>
      <dgm:spPr/>
      <dgm:t>
        <a:bodyPr/>
        <a:lstStyle/>
        <a:p>
          <a:endParaRPr lang="en-NG"/>
        </a:p>
      </dgm:t>
    </dgm:pt>
    <dgm:pt modelId="{CDF07FD0-971C-45C2-921C-1CF77437B6E1}" type="pres">
      <dgm:prSet presAssocID="{7C96A9B3-229C-49A4-9E0D-4B31344AD054}" presName="linearFlow" presStyleCnt="0">
        <dgm:presLayoutVars>
          <dgm:dir/>
          <dgm:animLvl val="lvl"/>
          <dgm:resizeHandles/>
        </dgm:presLayoutVars>
      </dgm:prSet>
      <dgm:spPr/>
    </dgm:pt>
    <dgm:pt modelId="{D113D1DA-187F-4CCF-87F3-7B91D20F86AC}" type="pres">
      <dgm:prSet presAssocID="{B7EF0A26-F481-40E3-B24F-948DBB44F512}" presName="compositeNode" presStyleCnt="0">
        <dgm:presLayoutVars>
          <dgm:bulletEnabled val="1"/>
        </dgm:presLayoutVars>
      </dgm:prSet>
      <dgm:spPr/>
    </dgm:pt>
    <dgm:pt modelId="{3D9BE21D-8A60-48C4-8539-658A7C53CDA6}" type="pres">
      <dgm:prSet presAssocID="{B7EF0A26-F481-40E3-B24F-948DBB44F512}" presName="image" presStyleLbl="fgImgPlace1" presStyleIdx="0" presStyleCnt="3"/>
      <dgm:spPr/>
    </dgm:pt>
    <dgm:pt modelId="{A7D81D55-1A0A-444F-A6C0-83117FAB1F8D}" type="pres">
      <dgm:prSet presAssocID="{B7EF0A26-F481-40E3-B24F-948DBB44F512}" presName="childNode" presStyleLbl="node1" presStyleIdx="0" presStyleCnt="3">
        <dgm:presLayoutVars>
          <dgm:bulletEnabled val="1"/>
        </dgm:presLayoutVars>
      </dgm:prSet>
      <dgm:spPr/>
    </dgm:pt>
    <dgm:pt modelId="{83BF69B2-06E2-4501-9FAA-552FB99F23C5}" type="pres">
      <dgm:prSet presAssocID="{B7EF0A26-F481-40E3-B24F-948DBB44F512}" presName="parentNode" presStyleLbl="revTx" presStyleIdx="0" presStyleCnt="3" custScaleY="87265">
        <dgm:presLayoutVars>
          <dgm:chMax val="0"/>
          <dgm:bulletEnabled val="1"/>
        </dgm:presLayoutVars>
      </dgm:prSet>
      <dgm:spPr/>
    </dgm:pt>
    <dgm:pt modelId="{29C2C2AC-84B8-45E1-9607-E35B6F9F7B97}" type="pres">
      <dgm:prSet presAssocID="{E026F9F6-3D9E-42AD-983B-B2DAA061B7CD}" presName="sibTrans" presStyleCnt="0"/>
      <dgm:spPr/>
    </dgm:pt>
    <dgm:pt modelId="{BEA148AC-182A-4405-BF4E-6A52A40C10E1}" type="pres">
      <dgm:prSet presAssocID="{4C00A1B7-D911-4B6D-81C9-5B834FA770D4}" presName="compositeNode" presStyleCnt="0">
        <dgm:presLayoutVars>
          <dgm:bulletEnabled val="1"/>
        </dgm:presLayoutVars>
      </dgm:prSet>
      <dgm:spPr/>
    </dgm:pt>
    <dgm:pt modelId="{0A05F1B0-5E9A-4F7F-BE21-63B5004F557B}" type="pres">
      <dgm:prSet presAssocID="{4C00A1B7-D911-4B6D-81C9-5B834FA770D4}" presName="image" presStyleLbl="fgImgPlace1" presStyleIdx="1" presStyleCnt="3"/>
      <dgm:spPr/>
    </dgm:pt>
    <dgm:pt modelId="{84172855-4949-42D7-8D67-0BEBBD144F24}" type="pres">
      <dgm:prSet presAssocID="{4C00A1B7-D911-4B6D-81C9-5B834FA770D4}" presName="childNode" presStyleLbl="node1" presStyleIdx="1" presStyleCnt="3">
        <dgm:presLayoutVars>
          <dgm:bulletEnabled val="1"/>
        </dgm:presLayoutVars>
      </dgm:prSet>
      <dgm:spPr/>
    </dgm:pt>
    <dgm:pt modelId="{D6BB5960-A1BF-4FEF-A994-803957C7337C}" type="pres">
      <dgm:prSet presAssocID="{4C00A1B7-D911-4B6D-81C9-5B834FA770D4}" presName="parentNode" presStyleLbl="revTx" presStyleIdx="1" presStyleCnt="3">
        <dgm:presLayoutVars>
          <dgm:chMax val="0"/>
          <dgm:bulletEnabled val="1"/>
        </dgm:presLayoutVars>
      </dgm:prSet>
      <dgm:spPr/>
    </dgm:pt>
    <dgm:pt modelId="{8BFC76E1-DC27-4C20-91DF-19BD778880EF}" type="pres">
      <dgm:prSet presAssocID="{461FBE63-01B5-4927-B955-125D0E06076F}" presName="sibTrans" presStyleCnt="0"/>
      <dgm:spPr/>
    </dgm:pt>
    <dgm:pt modelId="{FA52B779-8B42-4EE5-99BC-82605673F8C3}" type="pres">
      <dgm:prSet presAssocID="{894492FE-2DB4-475B-8CA5-9E524CA06636}" presName="compositeNode" presStyleCnt="0">
        <dgm:presLayoutVars>
          <dgm:bulletEnabled val="1"/>
        </dgm:presLayoutVars>
      </dgm:prSet>
      <dgm:spPr/>
    </dgm:pt>
    <dgm:pt modelId="{3F768E3E-C96E-4684-8DB1-BA4F3DB22229}" type="pres">
      <dgm:prSet presAssocID="{894492FE-2DB4-475B-8CA5-9E524CA06636}" presName="image" presStyleLbl="fgImgPlace1" presStyleIdx="2" presStyleCnt="3"/>
      <dgm:spPr/>
    </dgm:pt>
    <dgm:pt modelId="{4B4CCE31-843D-4634-9954-7254FEFD75CD}" type="pres">
      <dgm:prSet presAssocID="{894492FE-2DB4-475B-8CA5-9E524CA06636}" presName="childNode" presStyleLbl="node1" presStyleIdx="2" presStyleCnt="3">
        <dgm:presLayoutVars>
          <dgm:bulletEnabled val="1"/>
        </dgm:presLayoutVars>
      </dgm:prSet>
      <dgm:spPr/>
    </dgm:pt>
    <dgm:pt modelId="{644BB657-CEDA-4B80-8905-59B59872BD47}" type="pres">
      <dgm:prSet presAssocID="{894492FE-2DB4-475B-8CA5-9E524CA06636}" presName="parentNode" presStyleLbl="revTx" presStyleIdx="2" presStyleCnt="3">
        <dgm:presLayoutVars>
          <dgm:chMax val="0"/>
          <dgm:bulletEnabled val="1"/>
        </dgm:presLayoutVars>
      </dgm:prSet>
      <dgm:spPr/>
    </dgm:pt>
  </dgm:ptLst>
  <dgm:cxnLst>
    <dgm:cxn modelId="{1EFD8800-D6AD-48C5-9626-D78B4E84410E}" type="presOf" srcId="{7A8C1695-DF64-4AD3-A46F-4D5CE54FE16C}" destId="{4B4CCE31-843D-4634-9954-7254FEFD75CD}" srcOrd="0" destOrd="0" presId="urn:microsoft.com/office/officeart/2005/8/layout/hList2"/>
    <dgm:cxn modelId="{41E6130C-A178-4E16-B4E5-1E7EEA044BF2}" type="presOf" srcId="{35C4045A-F47A-41A5-AB25-2143E52DD63A}" destId="{84172855-4949-42D7-8D67-0BEBBD144F24}" srcOrd="0" destOrd="0" presId="urn:microsoft.com/office/officeart/2005/8/layout/hList2"/>
    <dgm:cxn modelId="{7792B10C-199A-43CC-85AB-BBE9C1F40169}" srcId="{894492FE-2DB4-475B-8CA5-9E524CA06636}" destId="{22B5787B-EC24-4E32-A56B-0C4669DDB491}" srcOrd="1" destOrd="0" parTransId="{E56E59C7-B6DF-4B6D-9490-E2341F3778DC}" sibTransId="{DDEFF146-B4AD-46E8-90FF-45B1A20C11C2}"/>
    <dgm:cxn modelId="{4B2C240E-4C27-4F1C-822B-02DECB7C287A}" type="presOf" srcId="{9EBC3690-AC4F-4EFF-85F1-6DEC0A4A507C}" destId="{A7D81D55-1A0A-444F-A6C0-83117FAB1F8D}" srcOrd="0" destOrd="2" presId="urn:microsoft.com/office/officeart/2005/8/layout/hList2"/>
    <dgm:cxn modelId="{FA1ED325-E5DA-4275-BEF6-38F3F1DF08A8}" type="presOf" srcId="{22B5787B-EC24-4E32-A56B-0C4669DDB491}" destId="{4B4CCE31-843D-4634-9954-7254FEFD75CD}" srcOrd="0" destOrd="1" presId="urn:microsoft.com/office/officeart/2005/8/layout/hList2"/>
    <dgm:cxn modelId="{9DF8F226-B2E6-49FD-AA11-78B9713887E2}" type="presOf" srcId="{973624DE-D0E4-4A60-B5E3-E1BA17F5A6F6}" destId="{84172855-4949-42D7-8D67-0BEBBD144F24}" srcOrd="0" destOrd="2" presId="urn:microsoft.com/office/officeart/2005/8/layout/hList2"/>
    <dgm:cxn modelId="{29709727-806E-408E-9D48-864C8A089E5C}" type="presOf" srcId="{B7EF0A26-F481-40E3-B24F-948DBB44F512}" destId="{83BF69B2-06E2-4501-9FAA-552FB99F23C5}" srcOrd="0" destOrd="0" presId="urn:microsoft.com/office/officeart/2005/8/layout/hList2"/>
    <dgm:cxn modelId="{50548B2B-0963-4018-A8E5-923DABC9E70C}" srcId="{7C96A9B3-229C-49A4-9E0D-4B31344AD054}" destId="{4C00A1B7-D911-4B6D-81C9-5B834FA770D4}" srcOrd="1" destOrd="0" parTransId="{4E96D5AB-83D8-4D2F-A334-5A8EA24DDA40}" sibTransId="{461FBE63-01B5-4927-B955-125D0E06076F}"/>
    <dgm:cxn modelId="{3A30F560-4AFE-4EB3-9B01-9A59DA3B654E}" srcId="{4C00A1B7-D911-4B6D-81C9-5B834FA770D4}" destId="{35C4045A-F47A-41A5-AB25-2143E52DD63A}" srcOrd="0" destOrd="0" parTransId="{950E86C5-D768-404D-86CD-890A8C5B3D3A}" sibTransId="{ABB0341A-82BD-467E-9FC3-6C51BD94E1E7}"/>
    <dgm:cxn modelId="{6BC79748-6505-43DE-AEFC-25DA4D3E5FA0}" type="presOf" srcId="{7C96A9B3-229C-49A4-9E0D-4B31344AD054}" destId="{CDF07FD0-971C-45C2-921C-1CF77437B6E1}" srcOrd="0" destOrd="0" presId="urn:microsoft.com/office/officeart/2005/8/layout/hList2"/>
    <dgm:cxn modelId="{C562216C-7CE3-444B-BF13-3265E10D3C95}" srcId="{B7EF0A26-F481-40E3-B24F-948DBB44F512}" destId="{D212561C-F97B-4BE4-AB6A-88D8F43AB476}" srcOrd="0" destOrd="0" parTransId="{FC5BED3C-BDF7-4E5C-BAB6-0075E80F4C8D}" sibTransId="{BBAE7368-582C-4CEE-8C64-6835331A4A5E}"/>
    <dgm:cxn modelId="{1056256E-C519-4E3E-B465-5D578892DB72}" srcId="{B7EF0A26-F481-40E3-B24F-948DBB44F512}" destId="{9EBC3690-AC4F-4EFF-85F1-6DEC0A4A507C}" srcOrd="2" destOrd="0" parTransId="{10C32B51-E270-46CF-A217-EB9038D5DABB}" sibTransId="{DA605582-A29A-4850-88A6-F0B4A0571E68}"/>
    <dgm:cxn modelId="{8092B050-3BB8-4F79-AC52-A7870C44FE48}" srcId="{7C96A9B3-229C-49A4-9E0D-4B31344AD054}" destId="{B7EF0A26-F481-40E3-B24F-948DBB44F512}" srcOrd="0" destOrd="0" parTransId="{1AD8AD8C-A352-4FCC-98D0-0313965D1A6F}" sibTransId="{E026F9F6-3D9E-42AD-983B-B2DAA061B7CD}"/>
    <dgm:cxn modelId="{4C7C2154-B6C5-44B2-B66A-A7AAE4D0FB1B}" srcId="{B7EF0A26-F481-40E3-B24F-948DBB44F512}" destId="{1819DDC8-467C-4360-8A3D-173E727D64B7}" srcOrd="1" destOrd="0" parTransId="{272CE9D4-F4B2-4F7F-9ED2-347B510F0705}" sibTransId="{E0E72303-190C-48C6-9193-EE5AFC9038FD}"/>
    <dgm:cxn modelId="{BB30E476-FBB5-4BA5-A2BA-37420CE97DAF}" srcId="{7C96A9B3-229C-49A4-9E0D-4B31344AD054}" destId="{894492FE-2DB4-475B-8CA5-9E524CA06636}" srcOrd="2" destOrd="0" parTransId="{F10CF4E9-0F26-45F2-9FAF-33716F6202B5}" sibTransId="{205E7B94-7FC6-461C-B755-0434C083AED0}"/>
    <dgm:cxn modelId="{67670F82-DD84-45A6-ADB1-B06C132D8ECF}" srcId="{4C00A1B7-D911-4B6D-81C9-5B834FA770D4}" destId="{D144C08A-565C-4471-82C3-CE9241C06471}" srcOrd="1" destOrd="0" parTransId="{7E2607B1-2081-4CD9-9961-4A8F055A45F1}" sibTransId="{1ACEB45C-1533-41BF-8C77-982C0A549FF6}"/>
    <dgm:cxn modelId="{31075F93-B205-44AA-A0C3-336769F30E57}" type="presOf" srcId="{894492FE-2DB4-475B-8CA5-9E524CA06636}" destId="{644BB657-CEDA-4B80-8905-59B59872BD47}" srcOrd="0" destOrd="0" presId="urn:microsoft.com/office/officeart/2005/8/layout/hList2"/>
    <dgm:cxn modelId="{86E2BC99-7C25-4C35-A70F-5DB08C54E2ED}" srcId="{4C00A1B7-D911-4B6D-81C9-5B834FA770D4}" destId="{973624DE-D0E4-4A60-B5E3-E1BA17F5A6F6}" srcOrd="2" destOrd="0" parTransId="{09BB965F-A866-4C10-B090-1D25BC987840}" sibTransId="{3C69498E-CE2A-412C-9E96-1DFE8E92E205}"/>
    <dgm:cxn modelId="{373EF2A3-B49A-4B22-86EA-C8D125ABEF40}" srcId="{894492FE-2DB4-475B-8CA5-9E524CA06636}" destId="{7A8C1695-DF64-4AD3-A46F-4D5CE54FE16C}" srcOrd="0" destOrd="0" parTransId="{7E4EA98F-C0DB-4D3A-B610-584C818CE0EC}" sibTransId="{2FC7A66A-7984-4143-804A-504ACE33E9A9}"/>
    <dgm:cxn modelId="{A33372D0-D7B0-4A09-BCB4-95A7D260B4AC}" type="presOf" srcId="{D212561C-F97B-4BE4-AB6A-88D8F43AB476}" destId="{A7D81D55-1A0A-444F-A6C0-83117FAB1F8D}" srcOrd="0" destOrd="0" presId="urn:microsoft.com/office/officeart/2005/8/layout/hList2"/>
    <dgm:cxn modelId="{2719B6D1-167A-43E0-B60F-6E5D7DE7587F}" type="presOf" srcId="{1819DDC8-467C-4360-8A3D-173E727D64B7}" destId="{A7D81D55-1A0A-444F-A6C0-83117FAB1F8D}" srcOrd="0" destOrd="1" presId="urn:microsoft.com/office/officeart/2005/8/layout/hList2"/>
    <dgm:cxn modelId="{011B9BD9-E28D-49B0-A982-15B5D50666D8}" type="presOf" srcId="{D144C08A-565C-4471-82C3-CE9241C06471}" destId="{84172855-4949-42D7-8D67-0BEBBD144F24}" srcOrd="0" destOrd="1" presId="urn:microsoft.com/office/officeart/2005/8/layout/hList2"/>
    <dgm:cxn modelId="{DB11F6E7-AF33-49E0-AEFC-E382BC241469}" srcId="{894492FE-2DB4-475B-8CA5-9E524CA06636}" destId="{D341EE2B-6B6B-4F86-B87F-674984B878B4}" srcOrd="2" destOrd="0" parTransId="{064AAC01-9F8F-41D3-8B84-7A63082C8B07}" sibTransId="{431866F4-962A-4E85-8E19-BBB7D0138312}"/>
    <dgm:cxn modelId="{7A7EF4E9-A96D-414A-9D4C-EE22B2DC04BE}" type="presOf" srcId="{4C00A1B7-D911-4B6D-81C9-5B834FA770D4}" destId="{D6BB5960-A1BF-4FEF-A994-803957C7337C}" srcOrd="0" destOrd="0" presId="urn:microsoft.com/office/officeart/2005/8/layout/hList2"/>
    <dgm:cxn modelId="{059016F6-A8F1-4188-A6F9-DD32866C1C87}" type="presOf" srcId="{D341EE2B-6B6B-4F86-B87F-674984B878B4}" destId="{4B4CCE31-843D-4634-9954-7254FEFD75CD}" srcOrd="0" destOrd="2" presId="urn:microsoft.com/office/officeart/2005/8/layout/hList2"/>
    <dgm:cxn modelId="{58EF4255-A696-4539-AA81-36E16B605CF7}" type="presParOf" srcId="{CDF07FD0-971C-45C2-921C-1CF77437B6E1}" destId="{D113D1DA-187F-4CCF-87F3-7B91D20F86AC}" srcOrd="0" destOrd="0" presId="urn:microsoft.com/office/officeart/2005/8/layout/hList2"/>
    <dgm:cxn modelId="{CBC94B61-CD37-4387-9BD3-F6C919D7C082}" type="presParOf" srcId="{D113D1DA-187F-4CCF-87F3-7B91D20F86AC}" destId="{3D9BE21D-8A60-48C4-8539-658A7C53CDA6}" srcOrd="0" destOrd="0" presId="urn:microsoft.com/office/officeart/2005/8/layout/hList2"/>
    <dgm:cxn modelId="{691BC61A-35B8-4772-A7EB-084EECC2CA07}" type="presParOf" srcId="{D113D1DA-187F-4CCF-87F3-7B91D20F86AC}" destId="{A7D81D55-1A0A-444F-A6C0-83117FAB1F8D}" srcOrd="1" destOrd="0" presId="urn:microsoft.com/office/officeart/2005/8/layout/hList2"/>
    <dgm:cxn modelId="{CF283F15-6409-445C-8C6E-97D42E9FE719}" type="presParOf" srcId="{D113D1DA-187F-4CCF-87F3-7B91D20F86AC}" destId="{83BF69B2-06E2-4501-9FAA-552FB99F23C5}" srcOrd="2" destOrd="0" presId="urn:microsoft.com/office/officeart/2005/8/layout/hList2"/>
    <dgm:cxn modelId="{950374C9-5011-4E7A-B8F7-6D4E42657F2A}" type="presParOf" srcId="{CDF07FD0-971C-45C2-921C-1CF77437B6E1}" destId="{29C2C2AC-84B8-45E1-9607-E35B6F9F7B97}" srcOrd="1" destOrd="0" presId="urn:microsoft.com/office/officeart/2005/8/layout/hList2"/>
    <dgm:cxn modelId="{CBAE874B-C89A-4209-84D5-287F21A71CF0}" type="presParOf" srcId="{CDF07FD0-971C-45C2-921C-1CF77437B6E1}" destId="{BEA148AC-182A-4405-BF4E-6A52A40C10E1}" srcOrd="2" destOrd="0" presId="urn:microsoft.com/office/officeart/2005/8/layout/hList2"/>
    <dgm:cxn modelId="{1D99D853-24A0-4757-BF5F-10CA5EE13764}" type="presParOf" srcId="{BEA148AC-182A-4405-BF4E-6A52A40C10E1}" destId="{0A05F1B0-5E9A-4F7F-BE21-63B5004F557B}" srcOrd="0" destOrd="0" presId="urn:microsoft.com/office/officeart/2005/8/layout/hList2"/>
    <dgm:cxn modelId="{C9095770-3910-459E-B803-74640CB7B8A1}" type="presParOf" srcId="{BEA148AC-182A-4405-BF4E-6A52A40C10E1}" destId="{84172855-4949-42D7-8D67-0BEBBD144F24}" srcOrd="1" destOrd="0" presId="urn:microsoft.com/office/officeart/2005/8/layout/hList2"/>
    <dgm:cxn modelId="{9ED63CC5-D670-40BC-B745-2F78AA14FFE2}" type="presParOf" srcId="{BEA148AC-182A-4405-BF4E-6A52A40C10E1}" destId="{D6BB5960-A1BF-4FEF-A994-803957C7337C}" srcOrd="2" destOrd="0" presId="urn:microsoft.com/office/officeart/2005/8/layout/hList2"/>
    <dgm:cxn modelId="{A46D71D9-26FE-4CCD-96F3-5DEC66EB3B61}" type="presParOf" srcId="{CDF07FD0-971C-45C2-921C-1CF77437B6E1}" destId="{8BFC76E1-DC27-4C20-91DF-19BD778880EF}" srcOrd="3" destOrd="0" presId="urn:microsoft.com/office/officeart/2005/8/layout/hList2"/>
    <dgm:cxn modelId="{F34588EB-02A6-42A3-88D9-9FD3074E7A27}" type="presParOf" srcId="{CDF07FD0-971C-45C2-921C-1CF77437B6E1}" destId="{FA52B779-8B42-4EE5-99BC-82605673F8C3}" srcOrd="4" destOrd="0" presId="urn:microsoft.com/office/officeart/2005/8/layout/hList2"/>
    <dgm:cxn modelId="{CFEA16D3-77B9-4AAF-AF38-C0676DCE7443}" type="presParOf" srcId="{FA52B779-8B42-4EE5-99BC-82605673F8C3}" destId="{3F768E3E-C96E-4684-8DB1-BA4F3DB22229}" srcOrd="0" destOrd="0" presId="urn:microsoft.com/office/officeart/2005/8/layout/hList2"/>
    <dgm:cxn modelId="{B96EA93B-3A27-43A8-B539-2AC8B2974E4B}" type="presParOf" srcId="{FA52B779-8B42-4EE5-99BC-82605673F8C3}" destId="{4B4CCE31-843D-4634-9954-7254FEFD75CD}" srcOrd="1" destOrd="0" presId="urn:microsoft.com/office/officeart/2005/8/layout/hList2"/>
    <dgm:cxn modelId="{2DD8F885-B1E1-4965-AAF5-9A262221744A}" type="presParOf" srcId="{FA52B779-8B42-4EE5-99BC-82605673F8C3}" destId="{644BB657-CEDA-4B80-8905-59B59872BD47}"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584DBA-E041-42A4-8923-C449B0442163}" type="doc">
      <dgm:prSet loTypeId="urn:microsoft.com/office/officeart/2008/layout/VerticalCurvedList" loCatId="list" qsTypeId="urn:microsoft.com/office/officeart/2005/8/quickstyle/3d2" qsCatId="3D" csTypeId="urn:microsoft.com/office/officeart/2005/8/colors/accent2_4" csCatId="accent2" phldr="1"/>
      <dgm:spPr/>
      <dgm:t>
        <a:bodyPr/>
        <a:lstStyle/>
        <a:p>
          <a:endParaRPr lang="en-NG"/>
        </a:p>
      </dgm:t>
    </dgm:pt>
    <dgm:pt modelId="{135B8B17-0335-4F6C-887F-4F3673B5B49D}">
      <dgm:prSet phldrT="[Text]" custT="1"/>
      <dgm:spPr/>
      <dgm:t>
        <a:bodyPr/>
        <a:lstStyle/>
        <a:p>
          <a:pPr>
            <a:buFont typeface="Wingdings" panose="05000000000000000000" pitchFamily="2" charset="2"/>
            <a:buChar char="Ø"/>
          </a:pPr>
          <a:r>
            <a:rPr lang="en-US" altLang="en-US" sz="2400" dirty="0"/>
            <a:t>These are resources that are accessed online.  Some of them maybe open access while some are subscription based</a:t>
          </a:r>
          <a:endParaRPr lang="en-NG" sz="2400" dirty="0"/>
        </a:p>
      </dgm:t>
    </dgm:pt>
    <dgm:pt modelId="{E2FBCDF4-0D90-45DB-A792-7A59EE5D7A5E}" type="parTrans" cxnId="{AB4F9887-EB46-4CCA-B552-49785553E794}">
      <dgm:prSet/>
      <dgm:spPr/>
      <dgm:t>
        <a:bodyPr/>
        <a:lstStyle/>
        <a:p>
          <a:endParaRPr lang="en-NG"/>
        </a:p>
      </dgm:t>
    </dgm:pt>
    <dgm:pt modelId="{B7078C62-642F-4952-ADBC-4CBD4F89F6AE}" type="sibTrans" cxnId="{AB4F9887-EB46-4CCA-B552-49785553E794}">
      <dgm:prSet/>
      <dgm:spPr/>
      <dgm:t>
        <a:bodyPr/>
        <a:lstStyle/>
        <a:p>
          <a:endParaRPr lang="en-NG"/>
        </a:p>
      </dgm:t>
    </dgm:pt>
    <dgm:pt modelId="{45216549-1022-4D09-8774-41560BFD029D}">
      <dgm:prSet phldrT="[Text]"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altLang="en-US" sz="1800" dirty="0"/>
        </a:p>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en-US" sz="2400" dirty="0"/>
            <a:t>Open access  resources are those we can access without payment. Subscription based resources  you can only have access to the resources through your institution or you can pay for it yourself</a:t>
          </a:r>
        </a:p>
        <a:p>
          <a:pPr marL="0" lvl="0" defTabSz="622300">
            <a:lnSpc>
              <a:spcPct val="90000"/>
            </a:lnSpc>
            <a:spcBef>
              <a:spcPct val="0"/>
            </a:spcBef>
            <a:spcAft>
              <a:spcPct val="35000"/>
            </a:spcAft>
            <a:buFont typeface="Wingdings" panose="05000000000000000000" pitchFamily="2" charset="2"/>
            <a:buChar char="Ø"/>
          </a:pPr>
          <a:endParaRPr lang="en-NG" sz="1200" dirty="0"/>
        </a:p>
      </dgm:t>
    </dgm:pt>
    <dgm:pt modelId="{F0B41624-9E5F-4AF4-91CE-A54201CEDCA9}" type="parTrans" cxnId="{22F52908-6646-4CAB-9C47-DFF81D61A200}">
      <dgm:prSet/>
      <dgm:spPr/>
      <dgm:t>
        <a:bodyPr/>
        <a:lstStyle/>
        <a:p>
          <a:endParaRPr lang="en-NG"/>
        </a:p>
      </dgm:t>
    </dgm:pt>
    <dgm:pt modelId="{2A120BE0-AE51-40C5-90D0-AFA32BAF2C90}" type="sibTrans" cxnId="{22F52908-6646-4CAB-9C47-DFF81D61A200}">
      <dgm:prSet/>
      <dgm:spPr/>
      <dgm:t>
        <a:bodyPr/>
        <a:lstStyle/>
        <a:p>
          <a:endParaRPr lang="en-NG"/>
        </a:p>
      </dgm:t>
    </dgm:pt>
    <dgm:pt modelId="{626EE00E-5AC6-4131-8878-77D54A7BA1F1}">
      <dgm:prSet phldrT="[Text]" custT="1"/>
      <dgm:spPr/>
      <dgm:t>
        <a:bodyPr/>
        <a:lstStyle/>
        <a:p>
          <a:pPr>
            <a:buFont typeface="Wingdings" panose="05000000000000000000" pitchFamily="2" charset="2"/>
            <a:buChar char="Ø"/>
          </a:pPr>
          <a:r>
            <a:rPr lang="en-US" altLang="en-US" sz="2400" dirty="0"/>
            <a:t>For some of these resources that are paid for there authentication  is necessary in order to access them </a:t>
          </a:r>
          <a:r>
            <a:rPr lang="en-US" altLang="en-US" sz="2400" dirty="0" err="1"/>
            <a:t>i.e</a:t>
          </a:r>
          <a:r>
            <a:rPr lang="en-US" altLang="en-US" sz="2400" dirty="0"/>
            <a:t> username and password. Or it may be IP based</a:t>
          </a:r>
          <a:endParaRPr lang="en-NG" sz="2400" dirty="0"/>
        </a:p>
      </dgm:t>
    </dgm:pt>
    <dgm:pt modelId="{08DADA9A-1FAD-482B-9342-9E8FCC9FAE21}" type="parTrans" cxnId="{D27921EB-EEA3-46D8-BA3E-5C8DBDB24D0F}">
      <dgm:prSet/>
      <dgm:spPr/>
      <dgm:t>
        <a:bodyPr/>
        <a:lstStyle/>
        <a:p>
          <a:endParaRPr lang="en-NG"/>
        </a:p>
      </dgm:t>
    </dgm:pt>
    <dgm:pt modelId="{1894EE6C-1B0F-463E-80B8-59B02664927F}" type="sibTrans" cxnId="{D27921EB-EEA3-46D8-BA3E-5C8DBDB24D0F}">
      <dgm:prSet/>
      <dgm:spPr/>
      <dgm:t>
        <a:bodyPr/>
        <a:lstStyle/>
        <a:p>
          <a:endParaRPr lang="en-NG"/>
        </a:p>
      </dgm:t>
    </dgm:pt>
    <dgm:pt modelId="{805DCD42-A5AC-4061-A41F-C40348C3339A}" type="pres">
      <dgm:prSet presAssocID="{E7584DBA-E041-42A4-8923-C449B0442163}" presName="Name0" presStyleCnt="0">
        <dgm:presLayoutVars>
          <dgm:chMax val="7"/>
          <dgm:chPref val="7"/>
          <dgm:dir/>
        </dgm:presLayoutVars>
      </dgm:prSet>
      <dgm:spPr/>
    </dgm:pt>
    <dgm:pt modelId="{AC4BE555-0FDC-4F8C-B356-4AA8D278D58B}" type="pres">
      <dgm:prSet presAssocID="{E7584DBA-E041-42A4-8923-C449B0442163}" presName="Name1" presStyleCnt="0"/>
      <dgm:spPr/>
    </dgm:pt>
    <dgm:pt modelId="{F799ECC9-06E2-497E-9820-F3F6CF154C61}" type="pres">
      <dgm:prSet presAssocID="{E7584DBA-E041-42A4-8923-C449B0442163}" presName="cycle" presStyleCnt="0"/>
      <dgm:spPr/>
    </dgm:pt>
    <dgm:pt modelId="{3979057B-24AF-4C6B-BE7A-8D3FE6E9E252}" type="pres">
      <dgm:prSet presAssocID="{E7584DBA-E041-42A4-8923-C449B0442163}" presName="srcNode" presStyleLbl="node1" presStyleIdx="0" presStyleCnt="3"/>
      <dgm:spPr/>
    </dgm:pt>
    <dgm:pt modelId="{5A2B997C-DA84-4AE5-B498-9C93D90AB941}" type="pres">
      <dgm:prSet presAssocID="{E7584DBA-E041-42A4-8923-C449B0442163}" presName="conn" presStyleLbl="parChTrans1D2" presStyleIdx="0" presStyleCnt="1"/>
      <dgm:spPr/>
    </dgm:pt>
    <dgm:pt modelId="{A52DCAFC-5F02-4314-95DE-099A661242A2}" type="pres">
      <dgm:prSet presAssocID="{E7584DBA-E041-42A4-8923-C449B0442163}" presName="extraNode" presStyleLbl="node1" presStyleIdx="0" presStyleCnt="3"/>
      <dgm:spPr/>
    </dgm:pt>
    <dgm:pt modelId="{7695889B-941B-43F9-8298-C25D829FD438}" type="pres">
      <dgm:prSet presAssocID="{E7584DBA-E041-42A4-8923-C449B0442163}" presName="dstNode" presStyleLbl="node1" presStyleIdx="0" presStyleCnt="3"/>
      <dgm:spPr/>
    </dgm:pt>
    <dgm:pt modelId="{E1B63B2C-A264-4E0B-A649-DF111E1590CD}" type="pres">
      <dgm:prSet presAssocID="{135B8B17-0335-4F6C-887F-4F3673B5B49D}" presName="text_1" presStyleLbl="node1" presStyleIdx="0" presStyleCnt="3" custScaleX="103430">
        <dgm:presLayoutVars>
          <dgm:bulletEnabled val="1"/>
        </dgm:presLayoutVars>
      </dgm:prSet>
      <dgm:spPr/>
    </dgm:pt>
    <dgm:pt modelId="{A7A5D62A-0D22-4920-91A0-3C8408BE90E6}" type="pres">
      <dgm:prSet presAssocID="{135B8B17-0335-4F6C-887F-4F3673B5B49D}" presName="accent_1" presStyleCnt="0"/>
      <dgm:spPr/>
    </dgm:pt>
    <dgm:pt modelId="{1BC48DC7-19F9-45AF-A1F3-832FA48F1687}" type="pres">
      <dgm:prSet presAssocID="{135B8B17-0335-4F6C-887F-4F3673B5B49D}" presName="accentRepeatNode" presStyleLbl="solidFgAcc1" presStyleIdx="0" presStyleCnt="3"/>
      <dgm:spPr/>
    </dgm:pt>
    <dgm:pt modelId="{E0AA4094-328B-475E-8162-62ADD8A99A23}" type="pres">
      <dgm:prSet presAssocID="{45216549-1022-4D09-8774-41560BFD029D}" presName="text_2" presStyleLbl="node1" presStyleIdx="1" presStyleCnt="3" custScaleX="106612" custScaleY="140298">
        <dgm:presLayoutVars>
          <dgm:bulletEnabled val="1"/>
        </dgm:presLayoutVars>
      </dgm:prSet>
      <dgm:spPr/>
    </dgm:pt>
    <dgm:pt modelId="{9099A01B-664B-4051-AB56-58D2EB5F0877}" type="pres">
      <dgm:prSet presAssocID="{45216549-1022-4D09-8774-41560BFD029D}" presName="accent_2" presStyleCnt="0"/>
      <dgm:spPr/>
    </dgm:pt>
    <dgm:pt modelId="{94397CDC-2AD6-4BC5-A65D-975F9E9496BA}" type="pres">
      <dgm:prSet presAssocID="{45216549-1022-4D09-8774-41560BFD029D}" presName="accentRepeatNode" presStyleLbl="solidFgAcc1" presStyleIdx="1" presStyleCnt="3" custLinFactNeighborX="-43234" custLinFactNeighborY="0"/>
      <dgm:spPr/>
    </dgm:pt>
    <dgm:pt modelId="{679F02B2-D23A-4E76-9EF3-FCA60A1E11B5}" type="pres">
      <dgm:prSet presAssocID="{626EE00E-5AC6-4131-8878-77D54A7BA1F1}" presName="text_3" presStyleLbl="node1" presStyleIdx="2" presStyleCnt="3" custScaleX="104614">
        <dgm:presLayoutVars>
          <dgm:bulletEnabled val="1"/>
        </dgm:presLayoutVars>
      </dgm:prSet>
      <dgm:spPr/>
    </dgm:pt>
    <dgm:pt modelId="{8B8B9016-D687-4603-A9C3-34DFD200A04C}" type="pres">
      <dgm:prSet presAssocID="{626EE00E-5AC6-4131-8878-77D54A7BA1F1}" presName="accent_3" presStyleCnt="0"/>
      <dgm:spPr/>
    </dgm:pt>
    <dgm:pt modelId="{F37DACAA-C5DA-4094-8F16-1B6EB29F57AA}" type="pres">
      <dgm:prSet presAssocID="{626EE00E-5AC6-4131-8878-77D54A7BA1F1}" presName="accentRepeatNode" presStyleLbl="solidFgAcc1" presStyleIdx="2" presStyleCnt="3"/>
      <dgm:spPr/>
    </dgm:pt>
  </dgm:ptLst>
  <dgm:cxnLst>
    <dgm:cxn modelId="{22F52908-6646-4CAB-9C47-DFF81D61A200}" srcId="{E7584DBA-E041-42A4-8923-C449B0442163}" destId="{45216549-1022-4D09-8774-41560BFD029D}" srcOrd="1" destOrd="0" parTransId="{F0B41624-9E5F-4AF4-91CE-A54201CEDCA9}" sibTransId="{2A120BE0-AE51-40C5-90D0-AFA32BAF2C90}"/>
    <dgm:cxn modelId="{810DAA0F-DD42-48F8-AF3F-E439427AD053}" type="presOf" srcId="{B7078C62-642F-4952-ADBC-4CBD4F89F6AE}" destId="{5A2B997C-DA84-4AE5-B498-9C93D90AB941}" srcOrd="0" destOrd="0" presId="urn:microsoft.com/office/officeart/2008/layout/VerticalCurvedList"/>
    <dgm:cxn modelId="{8458F02A-7B8B-4654-848A-666315F30E4E}" type="presOf" srcId="{135B8B17-0335-4F6C-887F-4F3673B5B49D}" destId="{E1B63B2C-A264-4E0B-A649-DF111E1590CD}" srcOrd="0" destOrd="0" presId="urn:microsoft.com/office/officeart/2008/layout/VerticalCurvedList"/>
    <dgm:cxn modelId="{AB4F9887-EB46-4CCA-B552-49785553E794}" srcId="{E7584DBA-E041-42A4-8923-C449B0442163}" destId="{135B8B17-0335-4F6C-887F-4F3673B5B49D}" srcOrd="0" destOrd="0" parTransId="{E2FBCDF4-0D90-45DB-A792-7A59EE5D7A5E}" sibTransId="{B7078C62-642F-4952-ADBC-4CBD4F89F6AE}"/>
    <dgm:cxn modelId="{FA0CDAAD-93D4-4BCB-9BB1-E1E9C304503C}" type="presOf" srcId="{45216549-1022-4D09-8774-41560BFD029D}" destId="{E0AA4094-328B-475E-8162-62ADD8A99A23}" srcOrd="0" destOrd="0" presId="urn:microsoft.com/office/officeart/2008/layout/VerticalCurvedList"/>
    <dgm:cxn modelId="{AFE0CCB6-9B0F-4686-A506-6BFE4C10A756}" type="presOf" srcId="{626EE00E-5AC6-4131-8878-77D54A7BA1F1}" destId="{679F02B2-D23A-4E76-9EF3-FCA60A1E11B5}" srcOrd="0" destOrd="0" presId="urn:microsoft.com/office/officeart/2008/layout/VerticalCurvedList"/>
    <dgm:cxn modelId="{F7EE45DD-D9FF-4E76-AE42-7934414C5337}" type="presOf" srcId="{E7584DBA-E041-42A4-8923-C449B0442163}" destId="{805DCD42-A5AC-4061-A41F-C40348C3339A}" srcOrd="0" destOrd="0" presId="urn:microsoft.com/office/officeart/2008/layout/VerticalCurvedList"/>
    <dgm:cxn modelId="{D27921EB-EEA3-46D8-BA3E-5C8DBDB24D0F}" srcId="{E7584DBA-E041-42A4-8923-C449B0442163}" destId="{626EE00E-5AC6-4131-8878-77D54A7BA1F1}" srcOrd="2" destOrd="0" parTransId="{08DADA9A-1FAD-482B-9342-9E8FCC9FAE21}" sibTransId="{1894EE6C-1B0F-463E-80B8-59B02664927F}"/>
    <dgm:cxn modelId="{9155B28E-F994-4BD4-B4BF-E141AB2BEF5F}" type="presParOf" srcId="{805DCD42-A5AC-4061-A41F-C40348C3339A}" destId="{AC4BE555-0FDC-4F8C-B356-4AA8D278D58B}" srcOrd="0" destOrd="0" presId="urn:microsoft.com/office/officeart/2008/layout/VerticalCurvedList"/>
    <dgm:cxn modelId="{4720A507-16D3-4FB4-918E-D606512C1827}" type="presParOf" srcId="{AC4BE555-0FDC-4F8C-B356-4AA8D278D58B}" destId="{F799ECC9-06E2-497E-9820-F3F6CF154C61}" srcOrd="0" destOrd="0" presId="urn:microsoft.com/office/officeart/2008/layout/VerticalCurvedList"/>
    <dgm:cxn modelId="{63ADA206-767C-4E5D-95CF-0C52F83D8343}" type="presParOf" srcId="{F799ECC9-06E2-497E-9820-F3F6CF154C61}" destId="{3979057B-24AF-4C6B-BE7A-8D3FE6E9E252}" srcOrd="0" destOrd="0" presId="urn:microsoft.com/office/officeart/2008/layout/VerticalCurvedList"/>
    <dgm:cxn modelId="{90670679-8F6E-4E51-83F0-1303174E8366}" type="presParOf" srcId="{F799ECC9-06E2-497E-9820-F3F6CF154C61}" destId="{5A2B997C-DA84-4AE5-B498-9C93D90AB941}" srcOrd="1" destOrd="0" presId="urn:microsoft.com/office/officeart/2008/layout/VerticalCurvedList"/>
    <dgm:cxn modelId="{1D88C4D8-153A-4652-8C95-2F448A4E364D}" type="presParOf" srcId="{F799ECC9-06E2-497E-9820-F3F6CF154C61}" destId="{A52DCAFC-5F02-4314-95DE-099A661242A2}" srcOrd="2" destOrd="0" presId="urn:microsoft.com/office/officeart/2008/layout/VerticalCurvedList"/>
    <dgm:cxn modelId="{9CF8182B-FD94-48A1-B42F-CE18FCAF6E04}" type="presParOf" srcId="{F799ECC9-06E2-497E-9820-F3F6CF154C61}" destId="{7695889B-941B-43F9-8298-C25D829FD438}" srcOrd="3" destOrd="0" presId="urn:microsoft.com/office/officeart/2008/layout/VerticalCurvedList"/>
    <dgm:cxn modelId="{CCD26825-B270-43C9-AE96-4AE91C7885E2}" type="presParOf" srcId="{AC4BE555-0FDC-4F8C-B356-4AA8D278D58B}" destId="{E1B63B2C-A264-4E0B-A649-DF111E1590CD}" srcOrd="1" destOrd="0" presId="urn:microsoft.com/office/officeart/2008/layout/VerticalCurvedList"/>
    <dgm:cxn modelId="{B58902D8-EA64-4E7B-9C72-651B2B5966D7}" type="presParOf" srcId="{AC4BE555-0FDC-4F8C-B356-4AA8D278D58B}" destId="{A7A5D62A-0D22-4920-91A0-3C8408BE90E6}" srcOrd="2" destOrd="0" presId="urn:microsoft.com/office/officeart/2008/layout/VerticalCurvedList"/>
    <dgm:cxn modelId="{FABDCA56-2DB4-4E3E-BD0B-6481737DA32C}" type="presParOf" srcId="{A7A5D62A-0D22-4920-91A0-3C8408BE90E6}" destId="{1BC48DC7-19F9-45AF-A1F3-832FA48F1687}" srcOrd="0" destOrd="0" presId="urn:microsoft.com/office/officeart/2008/layout/VerticalCurvedList"/>
    <dgm:cxn modelId="{46180397-37A6-4A3D-BE0B-5EFE00E0BF62}" type="presParOf" srcId="{AC4BE555-0FDC-4F8C-B356-4AA8D278D58B}" destId="{E0AA4094-328B-475E-8162-62ADD8A99A23}" srcOrd="3" destOrd="0" presId="urn:microsoft.com/office/officeart/2008/layout/VerticalCurvedList"/>
    <dgm:cxn modelId="{031CA98D-2FC8-49E3-B794-4854FAC01375}" type="presParOf" srcId="{AC4BE555-0FDC-4F8C-B356-4AA8D278D58B}" destId="{9099A01B-664B-4051-AB56-58D2EB5F0877}" srcOrd="4" destOrd="0" presId="urn:microsoft.com/office/officeart/2008/layout/VerticalCurvedList"/>
    <dgm:cxn modelId="{2BCE7E0A-9C0E-4F4D-8550-23A0093BECA3}" type="presParOf" srcId="{9099A01B-664B-4051-AB56-58D2EB5F0877}" destId="{94397CDC-2AD6-4BC5-A65D-975F9E9496BA}" srcOrd="0" destOrd="0" presId="urn:microsoft.com/office/officeart/2008/layout/VerticalCurvedList"/>
    <dgm:cxn modelId="{BA667DE7-9201-4FAE-BEC3-82D1F22084AA}" type="presParOf" srcId="{AC4BE555-0FDC-4F8C-B356-4AA8D278D58B}" destId="{679F02B2-D23A-4E76-9EF3-FCA60A1E11B5}" srcOrd="5" destOrd="0" presId="urn:microsoft.com/office/officeart/2008/layout/VerticalCurvedList"/>
    <dgm:cxn modelId="{168697A2-3A7E-4A81-81AA-14964F5FBE8E}" type="presParOf" srcId="{AC4BE555-0FDC-4F8C-B356-4AA8D278D58B}" destId="{8B8B9016-D687-4603-A9C3-34DFD200A04C}" srcOrd="6" destOrd="0" presId="urn:microsoft.com/office/officeart/2008/layout/VerticalCurvedList"/>
    <dgm:cxn modelId="{00D2C319-9FA3-4BAE-BED2-7DE57C0E6100}" type="presParOf" srcId="{8B8B9016-D687-4603-A9C3-34DFD200A04C}" destId="{F37DACAA-C5DA-4094-8F16-1B6EB29F57A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F69B2-06E2-4501-9FAA-552FB99F23C5}">
      <dsp:nvSpPr>
        <dsp:cNvPr id="0" name=""/>
        <dsp:cNvSpPr/>
      </dsp:nvSpPr>
      <dsp:spPr>
        <a:xfrm rot="16200000">
          <a:off x="-842763" y="1732578"/>
          <a:ext cx="2258368" cy="460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5920" bIns="0" numCol="1" spcCol="1270" anchor="t" anchorCtr="0">
          <a:noAutofit/>
        </a:bodyPr>
        <a:lstStyle/>
        <a:p>
          <a:pPr marL="0" lvl="0" indent="0" algn="r" defTabSz="1555750">
            <a:lnSpc>
              <a:spcPct val="90000"/>
            </a:lnSpc>
            <a:spcBef>
              <a:spcPct val="0"/>
            </a:spcBef>
            <a:spcAft>
              <a:spcPct val="35000"/>
            </a:spcAft>
            <a:buNone/>
          </a:pPr>
          <a:r>
            <a:rPr lang="en-US" sz="3500" kern="1200" dirty="0"/>
            <a:t>1</a:t>
          </a:r>
          <a:endParaRPr lang="en-NG" sz="3500" kern="1200" dirty="0"/>
        </a:p>
      </dsp:txBody>
      <dsp:txXfrm>
        <a:off x="-842763" y="1732578"/>
        <a:ext cx="2258368" cy="460256"/>
      </dsp:txXfrm>
    </dsp:sp>
    <dsp:sp modelId="{A7D81D55-1A0A-444F-A6C0-83117FAB1F8D}">
      <dsp:nvSpPr>
        <dsp:cNvPr id="0" name=""/>
        <dsp:cNvSpPr/>
      </dsp:nvSpPr>
      <dsp:spPr>
        <a:xfrm>
          <a:off x="516548" y="668735"/>
          <a:ext cx="2292564" cy="258794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405920" rIns="220472" bIns="220472"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Primary sources</a:t>
          </a:r>
          <a:endParaRPr lang="en-NG" sz="2400" kern="1200" dirty="0"/>
        </a:p>
        <a:p>
          <a:pPr marL="228600" lvl="1" indent="-228600" algn="l" defTabSz="1066800">
            <a:lnSpc>
              <a:spcPct val="90000"/>
            </a:lnSpc>
            <a:spcBef>
              <a:spcPct val="0"/>
            </a:spcBef>
            <a:spcAft>
              <a:spcPct val="15000"/>
            </a:spcAft>
            <a:buChar char="•"/>
          </a:pPr>
          <a:r>
            <a:rPr lang="en-US" sz="2400" kern="1200" dirty="0"/>
            <a:t>Interviews </a:t>
          </a:r>
          <a:endParaRPr lang="en-NG" sz="2400" kern="1200" dirty="0"/>
        </a:p>
        <a:p>
          <a:pPr marL="228600" lvl="1" indent="-228600" algn="l" defTabSz="1066800">
            <a:lnSpc>
              <a:spcPct val="90000"/>
            </a:lnSpc>
            <a:spcBef>
              <a:spcPct val="0"/>
            </a:spcBef>
            <a:spcAft>
              <a:spcPct val="15000"/>
            </a:spcAft>
            <a:buChar char="•"/>
          </a:pPr>
          <a:r>
            <a:rPr lang="en-US" sz="2400" kern="1200" dirty="0"/>
            <a:t>experiments</a:t>
          </a:r>
          <a:endParaRPr lang="en-NG" sz="2400" kern="1200" dirty="0"/>
        </a:p>
      </dsp:txBody>
      <dsp:txXfrm>
        <a:off x="516548" y="668735"/>
        <a:ext cx="2292564" cy="2587942"/>
      </dsp:txXfrm>
    </dsp:sp>
    <dsp:sp modelId="{3D9BE21D-8A60-48C4-8539-658A7C53CDA6}">
      <dsp:nvSpPr>
        <dsp:cNvPr id="0" name=""/>
        <dsp:cNvSpPr/>
      </dsp:nvSpPr>
      <dsp:spPr>
        <a:xfrm>
          <a:off x="56292" y="61197"/>
          <a:ext cx="920512" cy="920512"/>
        </a:xfrm>
        <a:prstGeom prst="rect">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BB5960-A1BF-4FEF-A994-803957C7337C}">
      <dsp:nvSpPr>
        <dsp:cNvPr id="0" name=""/>
        <dsp:cNvSpPr/>
      </dsp:nvSpPr>
      <dsp:spPr>
        <a:xfrm rot="16200000">
          <a:off x="2360346" y="1732578"/>
          <a:ext cx="2587942" cy="460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5920" bIns="0" numCol="1" spcCol="1270" anchor="t" anchorCtr="0">
          <a:noAutofit/>
        </a:bodyPr>
        <a:lstStyle/>
        <a:p>
          <a:pPr marL="0" lvl="0" indent="0" algn="r" defTabSz="1555750">
            <a:lnSpc>
              <a:spcPct val="90000"/>
            </a:lnSpc>
            <a:spcBef>
              <a:spcPct val="0"/>
            </a:spcBef>
            <a:spcAft>
              <a:spcPct val="35000"/>
            </a:spcAft>
            <a:buNone/>
          </a:pPr>
          <a:r>
            <a:rPr lang="en-US" sz="3500" kern="1200" dirty="0"/>
            <a:t>2</a:t>
          </a:r>
          <a:endParaRPr lang="en-NG" sz="3500" kern="1200" dirty="0"/>
        </a:p>
      </dsp:txBody>
      <dsp:txXfrm>
        <a:off x="2360346" y="1732578"/>
        <a:ext cx="2587942" cy="460256"/>
      </dsp:txXfrm>
    </dsp:sp>
    <dsp:sp modelId="{84172855-4949-42D7-8D67-0BEBBD144F24}">
      <dsp:nvSpPr>
        <dsp:cNvPr id="0" name=""/>
        <dsp:cNvSpPr/>
      </dsp:nvSpPr>
      <dsp:spPr>
        <a:xfrm>
          <a:off x="3884446" y="668735"/>
          <a:ext cx="2292564" cy="258794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405920" rIns="220472" bIns="220472"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Secondary sources</a:t>
          </a:r>
          <a:endParaRPr lang="en-NG" sz="2400" kern="1200" dirty="0"/>
        </a:p>
        <a:p>
          <a:pPr marL="228600" lvl="1" indent="-228600" algn="l" defTabSz="1066800">
            <a:lnSpc>
              <a:spcPct val="90000"/>
            </a:lnSpc>
            <a:spcBef>
              <a:spcPct val="0"/>
            </a:spcBef>
            <a:spcAft>
              <a:spcPct val="15000"/>
            </a:spcAft>
            <a:buChar char="•"/>
          </a:pPr>
          <a:r>
            <a:rPr lang="en-US" sz="2400" kern="1200" dirty="0"/>
            <a:t>Review articles</a:t>
          </a:r>
          <a:endParaRPr lang="en-NG" sz="2400" kern="1200" dirty="0"/>
        </a:p>
        <a:p>
          <a:pPr marL="228600" lvl="1" indent="-228600" algn="l" defTabSz="1066800">
            <a:lnSpc>
              <a:spcPct val="90000"/>
            </a:lnSpc>
            <a:spcBef>
              <a:spcPct val="0"/>
            </a:spcBef>
            <a:spcAft>
              <a:spcPct val="15000"/>
            </a:spcAft>
            <a:buChar char="•"/>
          </a:pPr>
          <a:r>
            <a:rPr lang="en-US" sz="2400" kern="1200" dirty="0"/>
            <a:t>Academic books</a:t>
          </a:r>
          <a:endParaRPr lang="en-NG" sz="2400" kern="1200" dirty="0"/>
        </a:p>
      </dsp:txBody>
      <dsp:txXfrm>
        <a:off x="3884446" y="668735"/>
        <a:ext cx="2292564" cy="2587942"/>
      </dsp:txXfrm>
    </dsp:sp>
    <dsp:sp modelId="{0A05F1B0-5E9A-4F7F-BE21-63B5004F557B}">
      <dsp:nvSpPr>
        <dsp:cNvPr id="0" name=""/>
        <dsp:cNvSpPr/>
      </dsp:nvSpPr>
      <dsp:spPr>
        <a:xfrm>
          <a:off x="3424189" y="61197"/>
          <a:ext cx="920512" cy="920512"/>
        </a:xfrm>
        <a:prstGeom prst="rect">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4BB657-CEDA-4B80-8905-59B59872BD47}">
      <dsp:nvSpPr>
        <dsp:cNvPr id="0" name=""/>
        <dsp:cNvSpPr/>
      </dsp:nvSpPr>
      <dsp:spPr>
        <a:xfrm rot="16200000">
          <a:off x="5728243" y="1732578"/>
          <a:ext cx="2587942" cy="460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5920" bIns="0" numCol="1" spcCol="1270" anchor="t" anchorCtr="0">
          <a:noAutofit/>
        </a:bodyPr>
        <a:lstStyle/>
        <a:p>
          <a:pPr marL="0" lvl="0" indent="0" algn="r" defTabSz="1555750">
            <a:lnSpc>
              <a:spcPct val="90000"/>
            </a:lnSpc>
            <a:spcBef>
              <a:spcPct val="0"/>
            </a:spcBef>
            <a:spcAft>
              <a:spcPct val="35000"/>
            </a:spcAft>
            <a:buNone/>
          </a:pPr>
          <a:r>
            <a:rPr lang="en-US" sz="3500" kern="1200" dirty="0"/>
            <a:t>3</a:t>
          </a:r>
          <a:endParaRPr lang="en-NG" sz="3500" kern="1200" dirty="0"/>
        </a:p>
      </dsp:txBody>
      <dsp:txXfrm>
        <a:off x="5728243" y="1732578"/>
        <a:ext cx="2587942" cy="460256"/>
      </dsp:txXfrm>
    </dsp:sp>
    <dsp:sp modelId="{4B4CCE31-843D-4634-9954-7254FEFD75CD}">
      <dsp:nvSpPr>
        <dsp:cNvPr id="0" name=""/>
        <dsp:cNvSpPr/>
      </dsp:nvSpPr>
      <dsp:spPr>
        <a:xfrm>
          <a:off x="7252343" y="668735"/>
          <a:ext cx="2292564" cy="258794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405920" rIns="220472" bIns="220472"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Tertiary sources </a:t>
          </a:r>
          <a:endParaRPr lang="en-NG" sz="2400" kern="1200" dirty="0"/>
        </a:p>
        <a:p>
          <a:pPr marL="228600" lvl="1" indent="-228600" algn="l" defTabSz="1066800">
            <a:lnSpc>
              <a:spcPct val="90000"/>
            </a:lnSpc>
            <a:spcBef>
              <a:spcPct val="0"/>
            </a:spcBef>
            <a:spcAft>
              <a:spcPct val="15000"/>
            </a:spcAft>
            <a:buChar char="•"/>
          </a:pPr>
          <a:r>
            <a:rPr lang="en-US" sz="2400" kern="1200" dirty="0"/>
            <a:t>Encyclopedia</a:t>
          </a:r>
          <a:endParaRPr lang="en-NG" sz="2400" kern="1200" dirty="0"/>
        </a:p>
        <a:p>
          <a:pPr marL="228600" lvl="1" indent="-228600" algn="l" defTabSz="1066800">
            <a:lnSpc>
              <a:spcPct val="90000"/>
            </a:lnSpc>
            <a:spcBef>
              <a:spcPct val="0"/>
            </a:spcBef>
            <a:spcAft>
              <a:spcPct val="15000"/>
            </a:spcAft>
            <a:buChar char="•"/>
          </a:pPr>
          <a:r>
            <a:rPr lang="en-US" sz="2400" kern="1200" dirty="0"/>
            <a:t>Indexes </a:t>
          </a:r>
          <a:endParaRPr lang="en-NG" sz="2400" kern="1200" dirty="0"/>
        </a:p>
      </dsp:txBody>
      <dsp:txXfrm>
        <a:off x="7252343" y="668735"/>
        <a:ext cx="2292564" cy="2587942"/>
      </dsp:txXfrm>
    </dsp:sp>
    <dsp:sp modelId="{3F768E3E-C96E-4684-8DB1-BA4F3DB22229}">
      <dsp:nvSpPr>
        <dsp:cNvPr id="0" name=""/>
        <dsp:cNvSpPr/>
      </dsp:nvSpPr>
      <dsp:spPr>
        <a:xfrm>
          <a:off x="6792087" y="61197"/>
          <a:ext cx="920512" cy="920512"/>
        </a:xfrm>
        <a:prstGeom prst="rect">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B997C-DA84-4AE5-B498-9C93D90AB941}">
      <dsp:nvSpPr>
        <dsp:cNvPr id="0" name=""/>
        <dsp:cNvSpPr/>
      </dsp:nvSpPr>
      <dsp:spPr>
        <a:xfrm>
          <a:off x="-6237497" y="-937410"/>
          <a:ext cx="7293488" cy="7293488"/>
        </a:xfrm>
        <a:prstGeom prst="blockArc">
          <a:avLst>
            <a:gd name="adj1" fmla="val 18900000"/>
            <a:gd name="adj2" fmla="val 2700000"/>
            <a:gd name="adj3" fmla="val 296"/>
          </a:avLst>
        </a:prstGeom>
        <a:noFill/>
        <a:ln w="15875"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1B63B2C-A264-4E0B-A649-DF111E1590CD}">
      <dsp:nvSpPr>
        <dsp:cNvPr id="0" name=""/>
        <dsp:cNvSpPr/>
      </dsp:nvSpPr>
      <dsp:spPr>
        <a:xfrm>
          <a:off x="516501" y="541866"/>
          <a:ext cx="7435456" cy="1083733"/>
        </a:xfrm>
        <a:prstGeom prst="rect">
          <a:avLst/>
        </a:prstGeom>
        <a:blipFill>
          <a:blip xmlns:r="http://schemas.openxmlformats.org/officeDocument/2006/relationships" r:embed="rId1">
            <a:duotone>
              <a:schemeClr val="accent2">
                <a:shade val="50000"/>
                <a:hueOff val="0"/>
                <a:satOff val="0"/>
                <a:lumOff val="0"/>
                <a:alphaOff val="0"/>
                <a:shade val="74000"/>
                <a:satMod val="130000"/>
                <a:lumMod val="90000"/>
              </a:schemeClr>
              <a:schemeClr val="accent2">
                <a:shade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60213" tIns="60960" rIns="60960" bIns="60960" numCol="1" spcCol="1270" anchor="ctr" anchorCtr="0">
          <a:noAutofit/>
        </a:bodyPr>
        <a:lstStyle/>
        <a:p>
          <a:pPr marL="0" lvl="0" indent="0" algn="l" defTabSz="1066800">
            <a:lnSpc>
              <a:spcPct val="90000"/>
            </a:lnSpc>
            <a:spcBef>
              <a:spcPct val="0"/>
            </a:spcBef>
            <a:spcAft>
              <a:spcPct val="35000"/>
            </a:spcAft>
            <a:buFont typeface="Wingdings" panose="05000000000000000000" pitchFamily="2" charset="2"/>
            <a:buNone/>
          </a:pPr>
          <a:r>
            <a:rPr lang="en-US" altLang="en-US" sz="2400" kern="1200" dirty="0"/>
            <a:t>These are resources that are accessed online.  Some of them maybe open access while some are subscription based</a:t>
          </a:r>
          <a:endParaRPr lang="en-NG" sz="2400" kern="1200" dirty="0"/>
        </a:p>
      </dsp:txBody>
      <dsp:txXfrm>
        <a:off x="516501" y="541866"/>
        <a:ext cx="7435456" cy="1083733"/>
      </dsp:txXfrm>
    </dsp:sp>
    <dsp:sp modelId="{1BC48DC7-19F9-45AF-A1F3-832FA48F1687}">
      <dsp:nvSpPr>
        <dsp:cNvPr id="0" name=""/>
        <dsp:cNvSpPr/>
      </dsp:nvSpPr>
      <dsp:spPr>
        <a:xfrm>
          <a:off x="-37542" y="406400"/>
          <a:ext cx="1354666" cy="1354666"/>
        </a:xfrm>
        <a:prstGeom prst="ellipse">
          <a:avLst/>
        </a:prstGeom>
        <a:solidFill>
          <a:schemeClr val="lt1">
            <a:hueOff val="0"/>
            <a:satOff val="0"/>
            <a:lumOff val="0"/>
            <a:alphaOff val="0"/>
          </a:schemeClr>
        </a:solidFill>
        <a:ln w="9525" cap="flat" cmpd="sng" algn="ctr">
          <a:solidFill>
            <a:schemeClr val="accent2">
              <a:shade val="50000"/>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0AA4094-328B-475E-8162-62ADD8A99A23}">
      <dsp:nvSpPr>
        <dsp:cNvPr id="0" name=""/>
        <dsp:cNvSpPr/>
      </dsp:nvSpPr>
      <dsp:spPr>
        <a:xfrm>
          <a:off x="809086" y="1949105"/>
          <a:ext cx="7244222" cy="1520456"/>
        </a:xfrm>
        <a:prstGeom prst="rect">
          <a:avLst/>
        </a:prstGeom>
        <a:blipFill>
          <a:blip xmlns:r="http://schemas.openxmlformats.org/officeDocument/2006/relationships" r:embed="rId1">
            <a:duotone>
              <a:schemeClr val="accent2">
                <a:shade val="50000"/>
                <a:hueOff val="-277632"/>
                <a:satOff val="-17795"/>
                <a:lumOff val="34537"/>
                <a:alphaOff val="0"/>
                <a:shade val="74000"/>
                <a:satMod val="130000"/>
                <a:lumMod val="90000"/>
              </a:schemeClr>
              <a:schemeClr val="accent2">
                <a:shade val="50000"/>
                <a:hueOff val="-277632"/>
                <a:satOff val="-17795"/>
                <a:lumOff val="34537"/>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60213" tIns="45720" rIns="45720" bIns="457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None/>
            <a:tabLst/>
            <a:defRPr/>
          </a:pPr>
          <a:endParaRPr lang="en-US" altLang="en-US" sz="1800" kern="1200" dirty="0"/>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None/>
            <a:tabLst/>
            <a:defRPr/>
          </a:pPr>
          <a:r>
            <a:rPr lang="en-US" altLang="en-US" sz="2400" kern="1200" dirty="0"/>
            <a:t>Open access  resources are those we can access without payment. Subscription based resources  you can only have access to the resources through your institution or you can pay for it yourself</a:t>
          </a:r>
        </a:p>
        <a:p>
          <a:pPr marL="0" lvl="0" algn="l" defTabSz="622300">
            <a:lnSpc>
              <a:spcPct val="90000"/>
            </a:lnSpc>
            <a:spcBef>
              <a:spcPct val="0"/>
            </a:spcBef>
            <a:spcAft>
              <a:spcPct val="35000"/>
            </a:spcAft>
            <a:buFont typeface="Wingdings" panose="05000000000000000000" pitchFamily="2" charset="2"/>
            <a:buNone/>
          </a:pPr>
          <a:endParaRPr lang="en-NG" sz="1200" kern="1200" dirty="0"/>
        </a:p>
      </dsp:txBody>
      <dsp:txXfrm>
        <a:off x="809086" y="1949105"/>
        <a:ext cx="7244222" cy="1520456"/>
      </dsp:txXfrm>
    </dsp:sp>
    <dsp:sp modelId="{94397CDC-2AD6-4BC5-A65D-975F9E9496BA}">
      <dsp:nvSpPr>
        <dsp:cNvPr id="0" name=""/>
        <dsp:cNvSpPr/>
      </dsp:nvSpPr>
      <dsp:spPr>
        <a:xfrm>
          <a:off x="0" y="2032000"/>
          <a:ext cx="1354666" cy="1354666"/>
        </a:xfrm>
        <a:prstGeom prst="ellipse">
          <a:avLst/>
        </a:prstGeom>
        <a:solidFill>
          <a:schemeClr val="lt1">
            <a:hueOff val="0"/>
            <a:satOff val="0"/>
            <a:lumOff val="0"/>
            <a:alphaOff val="0"/>
          </a:schemeClr>
        </a:solidFill>
        <a:ln w="9525" cap="flat" cmpd="sng" algn="ctr">
          <a:solidFill>
            <a:schemeClr val="accent2">
              <a:shade val="50000"/>
              <a:hueOff val="-263915"/>
              <a:satOff val="-17230"/>
              <a:lumOff val="31195"/>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79F02B2-D23A-4E76-9EF3-FCA60A1E11B5}">
      <dsp:nvSpPr>
        <dsp:cNvPr id="0" name=""/>
        <dsp:cNvSpPr/>
      </dsp:nvSpPr>
      <dsp:spPr>
        <a:xfrm>
          <a:off x="473943" y="3793066"/>
          <a:ext cx="7520573" cy="1083733"/>
        </a:xfrm>
        <a:prstGeom prst="rect">
          <a:avLst/>
        </a:prstGeom>
        <a:blipFill>
          <a:blip xmlns:r="http://schemas.openxmlformats.org/officeDocument/2006/relationships" r:embed="rId1">
            <a:duotone>
              <a:schemeClr val="accent2">
                <a:shade val="50000"/>
                <a:hueOff val="-277632"/>
                <a:satOff val="-17795"/>
                <a:lumOff val="34537"/>
                <a:alphaOff val="0"/>
                <a:shade val="74000"/>
                <a:satMod val="130000"/>
                <a:lumMod val="90000"/>
              </a:schemeClr>
              <a:schemeClr val="accent2">
                <a:shade val="50000"/>
                <a:hueOff val="-277632"/>
                <a:satOff val="-17795"/>
                <a:lumOff val="34537"/>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60213" tIns="60960" rIns="60960" bIns="60960" numCol="1" spcCol="1270" anchor="ctr" anchorCtr="0">
          <a:noAutofit/>
        </a:bodyPr>
        <a:lstStyle/>
        <a:p>
          <a:pPr marL="0" lvl="0" indent="0" algn="l" defTabSz="1066800">
            <a:lnSpc>
              <a:spcPct val="90000"/>
            </a:lnSpc>
            <a:spcBef>
              <a:spcPct val="0"/>
            </a:spcBef>
            <a:spcAft>
              <a:spcPct val="35000"/>
            </a:spcAft>
            <a:buFont typeface="Wingdings" panose="05000000000000000000" pitchFamily="2" charset="2"/>
            <a:buNone/>
          </a:pPr>
          <a:r>
            <a:rPr lang="en-US" altLang="en-US" sz="2400" kern="1200" dirty="0"/>
            <a:t>For some of these resources that are paid for there authentication  is necessary in order to access them </a:t>
          </a:r>
          <a:r>
            <a:rPr lang="en-US" altLang="en-US" sz="2400" kern="1200" dirty="0" err="1"/>
            <a:t>i.e</a:t>
          </a:r>
          <a:r>
            <a:rPr lang="en-US" altLang="en-US" sz="2400" kern="1200" dirty="0"/>
            <a:t> username and password. Or it may be IP based</a:t>
          </a:r>
          <a:endParaRPr lang="en-NG" sz="2400" kern="1200" dirty="0"/>
        </a:p>
      </dsp:txBody>
      <dsp:txXfrm>
        <a:off x="473943" y="3793066"/>
        <a:ext cx="7520573" cy="1083733"/>
      </dsp:txXfrm>
    </dsp:sp>
    <dsp:sp modelId="{F37DACAA-C5DA-4094-8F16-1B6EB29F57AA}">
      <dsp:nvSpPr>
        <dsp:cNvPr id="0" name=""/>
        <dsp:cNvSpPr/>
      </dsp:nvSpPr>
      <dsp:spPr>
        <a:xfrm>
          <a:off x="-37542" y="3657600"/>
          <a:ext cx="1354666" cy="1354666"/>
        </a:xfrm>
        <a:prstGeom prst="ellipse">
          <a:avLst/>
        </a:prstGeom>
        <a:solidFill>
          <a:schemeClr val="lt1">
            <a:hueOff val="0"/>
            <a:satOff val="0"/>
            <a:lumOff val="0"/>
            <a:alphaOff val="0"/>
          </a:schemeClr>
        </a:solidFill>
        <a:ln w="9525" cap="flat" cmpd="sng" algn="ctr">
          <a:solidFill>
            <a:schemeClr val="accent2">
              <a:shade val="50000"/>
              <a:hueOff val="-263915"/>
              <a:satOff val="-17230"/>
              <a:lumOff val="31195"/>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6AC5E3-E83F-40F7-A64B-CC04C77DBDBE}" type="datetimeFigureOut">
              <a:rPr lang="en-NG" smtClean="0"/>
              <a:t>24/07/2024</a:t>
            </a:fld>
            <a:endParaRPr lang="en-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E8B16-F6FC-4722-8752-B03923BB95E0}" type="slidenum">
              <a:rPr lang="en-NG" smtClean="0"/>
              <a:t>‹#›</a:t>
            </a:fld>
            <a:endParaRPr lang="en-NG"/>
          </a:p>
        </p:txBody>
      </p:sp>
    </p:spTree>
    <p:extLst>
      <p:ext uri="{BB962C8B-B14F-4D97-AF65-F5344CB8AC3E}">
        <p14:creationId xmlns:p14="http://schemas.microsoft.com/office/powerpoint/2010/main" val="155615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08DEA0FF-227C-40BF-8EA0-D3017F6CC617}" type="slidenum">
              <a:rPr lang="en-NG" smtClean="0"/>
              <a:t>12</a:t>
            </a:fld>
            <a:endParaRPr lang="en-NG"/>
          </a:p>
        </p:txBody>
      </p:sp>
    </p:spTree>
    <p:extLst>
      <p:ext uri="{BB962C8B-B14F-4D97-AF65-F5344CB8AC3E}">
        <p14:creationId xmlns:p14="http://schemas.microsoft.com/office/powerpoint/2010/main" val="3129021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061D3E5-2744-4722-B3BA-1490FBF50E09}" type="datetimeFigureOut">
              <a:rPr lang="en-NG" smtClean="0"/>
              <a:t>24/07/2024</a:t>
            </a:fld>
            <a:endParaRPr lang="en-NG"/>
          </a:p>
        </p:txBody>
      </p:sp>
      <p:sp>
        <p:nvSpPr>
          <p:cNvPr id="5" name="Footer Placeholder 4"/>
          <p:cNvSpPr>
            <a:spLocks noGrp="1"/>
          </p:cNvSpPr>
          <p:nvPr>
            <p:ph type="ftr" sz="quarter" idx="11"/>
          </p:nvPr>
        </p:nvSpPr>
        <p:spPr>
          <a:xfrm>
            <a:off x="2692397" y="5037663"/>
            <a:ext cx="5214635" cy="279400"/>
          </a:xfrm>
        </p:spPr>
        <p:txBody>
          <a:bodyPr/>
          <a:lstStyle/>
          <a:p>
            <a:endParaRPr lang="en-NG"/>
          </a:p>
        </p:txBody>
      </p:sp>
      <p:sp>
        <p:nvSpPr>
          <p:cNvPr id="6" name="Slide Number Placeholder 5"/>
          <p:cNvSpPr>
            <a:spLocks noGrp="1"/>
          </p:cNvSpPr>
          <p:nvPr>
            <p:ph type="sldNum" sz="quarter" idx="12"/>
          </p:nvPr>
        </p:nvSpPr>
        <p:spPr>
          <a:xfrm>
            <a:off x="8956900" y="5037663"/>
            <a:ext cx="551167" cy="279400"/>
          </a:xfrm>
        </p:spPr>
        <p:txBody>
          <a:bodyPr/>
          <a:lstStyle/>
          <a:p>
            <a:fld id="{D4A78FBF-59F2-49CD-A934-EC499E5533AA}" type="slidenum">
              <a:rPr lang="en-NG" smtClean="0"/>
              <a:t>‹#›</a:t>
            </a:fld>
            <a:endParaRPr lang="en-NG"/>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1957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61D3E5-2744-4722-B3BA-1490FBF50E09}" type="datetimeFigureOut">
              <a:rPr lang="en-NG" smtClean="0"/>
              <a:t>24/07/2024</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D4A78FBF-59F2-49CD-A934-EC499E5533AA}" type="slidenum">
              <a:rPr lang="en-NG" smtClean="0"/>
              <a:t>‹#›</a:t>
            </a:fld>
            <a:endParaRPr lang="en-NG"/>
          </a:p>
        </p:txBody>
      </p:sp>
    </p:spTree>
    <p:extLst>
      <p:ext uri="{BB962C8B-B14F-4D97-AF65-F5344CB8AC3E}">
        <p14:creationId xmlns:p14="http://schemas.microsoft.com/office/powerpoint/2010/main" val="64228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61D3E5-2744-4722-B3BA-1490FBF50E09}" type="datetimeFigureOut">
              <a:rPr lang="en-NG" smtClean="0"/>
              <a:t>24/07/2024</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D4A78FBF-59F2-49CD-A934-EC499E5533AA}" type="slidenum">
              <a:rPr lang="en-NG" smtClean="0"/>
              <a:t>‹#›</a:t>
            </a:fld>
            <a:endParaRPr lang="en-NG"/>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4978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61D3E5-2744-4722-B3BA-1490FBF50E09}" type="datetimeFigureOut">
              <a:rPr lang="en-NG" smtClean="0"/>
              <a:t>24/07/2024</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D4A78FBF-59F2-49CD-A934-EC499E5533AA}" type="slidenum">
              <a:rPr lang="en-NG" smtClean="0"/>
              <a:t>‹#›</a:t>
            </a:fld>
            <a:endParaRPr lang="en-NG"/>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5598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61D3E5-2744-4722-B3BA-1490FBF50E09}" type="datetimeFigureOut">
              <a:rPr lang="en-NG" smtClean="0"/>
              <a:t>24/07/2024</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D4A78FBF-59F2-49CD-A934-EC499E5533AA}" type="slidenum">
              <a:rPr lang="en-NG" smtClean="0"/>
              <a:t>‹#›</a:t>
            </a:fld>
            <a:endParaRPr lang="en-NG"/>
          </a:p>
        </p:txBody>
      </p:sp>
    </p:spTree>
    <p:extLst>
      <p:ext uri="{BB962C8B-B14F-4D97-AF65-F5344CB8AC3E}">
        <p14:creationId xmlns:p14="http://schemas.microsoft.com/office/powerpoint/2010/main" val="3329561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61D3E5-2744-4722-B3BA-1490FBF50E09}" type="datetimeFigureOut">
              <a:rPr lang="en-NG" smtClean="0"/>
              <a:t>24/07/2024</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D4A78FBF-59F2-49CD-A934-EC499E5533AA}" type="slidenum">
              <a:rPr lang="en-NG" smtClean="0"/>
              <a:t>‹#›</a:t>
            </a:fld>
            <a:endParaRPr lang="en-NG"/>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6849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61D3E5-2744-4722-B3BA-1490FBF50E09}" type="datetimeFigureOut">
              <a:rPr lang="en-NG" smtClean="0"/>
              <a:t>24/07/2024</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D4A78FBF-59F2-49CD-A934-EC499E5533AA}" type="slidenum">
              <a:rPr lang="en-NG" smtClean="0"/>
              <a:t>‹#›</a:t>
            </a:fld>
            <a:endParaRPr lang="en-NG"/>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6813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61D3E5-2744-4722-B3BA-1490FBF50E09}" type="datetimeFigureOut">
              <a:rPr lang="en-NG" smtClean="0"/>
              <a:t>24/07/2024</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D4A78FBF-59F2-49CD-A934-EC499E5533AA}" type="slidenum">
              <a:rPr lang="en-NG" smtClean="0"/>
              <a:t>‹#›</a:t>
            </a:fld>
            <a:endParaRPr lang="en-NG"/>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9804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61D3E5-2744-4722-B3BA-1490FBF50E09}" type="datetimeFigureOut">
              <a:rPr lang="en-NG" smtClean="0"/>
              <a:t>24/07/2024</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D4A78FBF-59F2-49CD-A934-EC499E5533AA}" type="slidenum">
              <a:rPr lang="en-NG" smtClean="0"/>
              <a:t>‹#›</a:t>
            </a:fld>
            <a:endParaRPr lang="en-NG"/>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0656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61D3E5-2744-4722-B3BA-1490FBF50E09}" type="datetimeFigureOut">
              <a:rPr lang="en-NG" smtClean="0"/>
              <a:t>24/07/2024</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D4A78FBF-59F2-49CD-A934-EC499E5533AA}" type="slidenum">
              <a:rPr lang="en-NG" smtClean="0"/>
              <a:t>‹#›</a:t>
            </a:fld>
            <a:endParaRPr lang="en-NG"/>
          </a:p>
        </p:txBody>
      </p:sp>
    </p:spTree>
    <p:extLst>
      <p:ext uri="{BB962C8B-B14F-4D97-AF65-F5344CB8AC3E}">
        <p14:creationId xmlns:p14="http://schemas.microsoft.com/office/powerpoint/2010/main" val="3241229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61D3E5-2744-4722-B3BA-1490FBF50E09}" type="datetimeFigureOut">
              <a:rPr lang="en-NG" smtClean="0"/>
              <a:t>24/07/2024</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D4A78FBF-59F2-49CD-A934-EC499E5533AA}" type="slidenum">
              <a:rPr lang="en-NG" smtClean="0"/>
              <a:t>‹#›</a:t>
            </a:fld>
            <a:endParaRPr lang="en-NG"/>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8049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61D3E5-2744-4722-B3BA-1490FBF50E09}" type="datetimeFigureOut">
              <a:rPr lang="en-NG" smtClean="0"/>
              <a:t>24/07/2024</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D4A78FBF-59F2-49CD-A934-EC499E5533AA}" type="slidenum">
              <a:rPr lang="en-NG" smtClean="0"/>
              <a:t>‹#›</a:t>
            </a:fld>
            <a:endParaRPr lang="en-NG"/>
          </a:p>
        </p:txBody>
      </p:sp>
    </p:spTree>
    <p:extLst>
      <p:ext uri="{BB962C8B-B14F-4D97-AF65-F5344CB8AC3E}">
        <p14:creationId xmlns:p14="http://schemas.microsoft.com/office/powerpoint/2010/main" val="381307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61D3E5-2744-4722-B3BA-1490FBF50E09}" type="datetimeFigureOut">
              <a:rPr lang="en-NG" smtClean="0"/>
              <a:t>24/07/2024</a:t>
            </a:fld>
            <a:endParaRPr lang="en-NG"/>
          </a:p>
        </p:txBody>
      </p:sp>
      <p:sp>
        <p:nvSpPr>
          <p:cNvPr id="8" name="Footer Placeholder 7"/>
          <p:cNvSpPr>
            <a:spLocks noGrp="1"/>
          </p:cNvSpPr>
          <p:nvPr>
            <p:ph type="ftr" sz="quarter" idx="11"/>
          </p:nvPr>
        </p:nvSpPr>
        <p:spPr/>
        <p:txBody>
          <a:bodyPr/>
          <a:lstStyle/>
          <a:p>
            <a:endParaRPr lang="en-NG"/>
          </a:p>
        </p:txBody>
      </p:sp>
      <p:sp>
        <p:nvSpPr>
          <p:cNvPr id="9" name="Slide Number Placeholder 8"/>
          <p:cNvSpPr>
            <a:spLocks noGrp="1"/>
          </p:cNvSpPr>
          <p:nvPr>
            <p:ph type="sldNum" sz="quarter" idx="12"/>
          </p:nvPr>
        </p:nvSpPr>
        <p:spPr/>
        <p:txBody>
          <a:bodyPr/>
          <a:lstStyle/>
          <a:p>
            <a:fld id="{D4A78FBF-59F2-49CD-A934-EC499E5533AA}" type="slidenum">
              <a:rPr lang="en-NG" smtClean="0"/>
              <a:t>‹#›</a:t>
            </a:fld>
            <a:endParaRPr lang="en-NG"/>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4626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61D3E5-2744-4722-B3BA-1490FBF50E09}" type="datetimeFigureOut">
              <a:rPr lang="en-NG" smtClean="0"/>
              <a:t>24/07/2024</a:t>
            </a:fld>
            <a:endParaRPr lang="en-NG"/>
          </a:p>
        </p:txBody>
      </p:sp>
      <p:sp>
        <p:nvSpPr>
          <p:cNvPr id="4" name="Footer Placeholder 3"/>
          <p:cNvSpPr>
            <a:spLocks noGrp="1"/>
          </p:cNvSpPr>
          <p:nvPr>
            <p:ph type="ftr" sz="quarter" idx="11"/>
          </p:nvPr>
        </p:nvSpPr>
        <p:spPr/>
        <p:txBody>
          <a:bodyPr/>
          <a:lstStyle/>
          <a:p>
            <a:endParaRPr lang="en-NG"/>
          </a:p>
        </p:txBody>
      </p:sp>
      <p:sp>
        <p:nvSpPr>
          <p:cNvPr id="5" name="Slide Number Placeholder 4"/>
          <p:cNvSpPr>
            <a:spLocks noGrp="1"/>
          </p:cNvSpPr>
          <p:nvPr>
            <p:ph type="sldNum" sz="quarter" idx="12"/>
          </p:nvPr>
        </p:nvSpPr>
        <p:spPr/>
        <p:txBody>
          <a:bodyPr/>
          <a:lstStyle/>
          <a:p>
            <a:fld id="{D4A78FBF-59F2-49CD-A934-EC499E5533AA}" type="slidenum">
              <a:rPr lang="en-NG" smtClean="0"/>
              <a:t>‹#›</a:t>
            </a:fld>
            <a:endParaRPr lang="en-NG"/>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3675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61D3E5-2744-4722-B3BA-1490FBF50E09}" type="datetimeFigureOut">
              <a:rPr lang="en-NG" smtClean="0"/>
              <a:t>24/07/2024</a:t>
            </a:fld>
            <a:endParaRPr lang="en-NG"/>
          </a:p>
        </p:txBody>
      </p:sp>
      <p:sp>
        <p:nvSpPr>
          <p:cNvPr id="3" name="Footer Placeholder 2"/>
          <p:cNvSpPr>
            <a:spLocks noGrp="1"/>
          </p:cNvSpPr>
          <p:nvPr>
            <p:ph type="ftr" sz="quarter" idx="11"/>
          </p:nvPr>
        </p:nvSpPr>
        <p:spPr/>
        <p:txBody>
          <a:bodyPr/>
          <a:lstStyle/>
          <a:p>
            <a:endParaRPr lang="en-NG"/>
          </a:p>
        </p:txBody>
      </p:sp>
      <p:sp>
        <p:nvSpPr>
          <p:cNvPr id="4" name="Slide Number Placeholder 3"/>
          <p:cNvSpPr>
            <a:spLocks noGrp="1"/>
          </p:cNvSpPr>
          <p:nvPr>
            <p:ph type="sldNum" sz="quarter" idx="12"/>
          </p:nvPr>
        </p:nvSpPr>
        <p:spPr/>
        <p:txBody>
          <a:bodyPr/>
          <a:lstStyle/>
          <a:p>
            <a:fld id="{D4A78FBF-59F2-49CD-A934-EC499E5533AA}" type="slidenum">
              <a:rPr lang="en-NG" smtClean="0"/>
              <a:t>‹#›</a:t>
            </a:fld>
            <a:endParaRPr lang="en-NG"/>
          </a:p>
        </p:txBody>
      </p:sp>
    </p:spTree>
    <p:extLst>
      <p:ext uri="{BB962C8B-B14F-4D97-AF65-F5344CB8AC3E}">
        <p14:creationId xmlns:p14="http://schemas.microsoft.com/office/powerpoint/2010/main" val="375473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61D3E5-2744-4722-B3BA-1490FBF50E09}" type="datetimeFigureOut">
              <a:rPr lang="en-NG" smtClean="0"/>
              <a:t>24/07/2024</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D4A78FBF-59F2-49CD-A934-EC499E5533AA}" type="slidenum">
              <a:rPr lang="en-NG" smtClean="0"/>
              <a:t>‹#›</a:t>
            </a:fld>
            <a:endParaRPr lang="en-NG"/>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8377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61D3E5-2744-4722-B3BA-1490FBF50E09}" type="datetimeFigureOut">
              <a:rPr lang="en-NG" smtClean="0"/>
              <a:t>24/07/2024</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D4A78FBF-59F2-49CD-A934-EC499E5533AA}" type="slidenum">
              <a:rPr lang="en-NG" smtClean="0"/>
              <a:t>‹#›</a:t>
            </a:fld>
            <a:endParaRPr lang="en-NG"/>
          </a:p>
        </p:txBody>
      </p:sp>
    </p:spTree>
    <p:extLst>
      <p:ext uri="{BB962C8B-B14F-4D97-AF65-F5344CB8AC3E}">
        <p14:creationId xmlns:p14="http://schemas.microsoft.com/office/powerpoint/2010/main" val="1217166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61D3E5-2744-4722-B3BA-1490FBF50E09}" type="datetimeFigureOut">
              <a:rPr lang="en-NG" smtClean="0"/>
              <a:t>24/07/2024</a:t>
            </a:fld>
            <a:endParaRPr lang="en-NG"/>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NG"/>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4A78FBF-59F2-49CD-A934-EC499E5533AA}" type="slidenum">
              <a:rPr lang="en-NG" smtClean="0"/>
              <a:t>‹#›</a:t>
            </a:fld>
            <a:endParaRPr lang="en-NG"/>
          </a:p>
        </p:txBody>
      </p:sp>
    </p:spTree>
    <p:extLst>
      <p:ext uri="{BB962C8B-B14F-4D97-AF65-F5344CB8AC3E}">
        <p14:creationId xmlns:p14="http://schemas.microsoft.com/office/powerpoint/2010/main" val="198021450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turnitin.com/"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hyperlink" Target="https://login.research4life.org/tacsgr1portal_research4life_org/" TargetMode="External"/><Relationship Id="rId2" Type="http://schemas.openxmlformats.org/officeDocument/2006/relationships/hyperlink" Target="https://www.proquest.com/?accountid=145055" TargetMode="External"/><Relationship Id="rId1" Type="http://schemas.openxmlformats.org/officeDocument/2006/relationships/slideLayout" Target="../slideLayouts/slideLayout2.xml"/><Relationship Id="rId5" Type="http://schemas.openxmlformats.org/officeDocument/2006/relationships/hyperlink" Target="https://www.unn.edu.ng/libraries/online-resources-2/" TargetMode="External"/><Relationship Id="rId4" Type="http://schemas.openxmlformats.org/officeDocument/2006/relationships/hyperlink" Target="https://www.doaj.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24002" y="1198855"/>
            <a:ext cx="9143999"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800" b="1" dirty="0">
                <a:latin typeface="Bookman Old Style" pitchFamily="18" charset="0"/>
                <a:ea typeface="Calibri" pitchFamily="34" charset="0"/>
                <a:cs typeface="Times New Roman" pitchFamily="18" charset="0"/>
              </a:rPr>
              <a:t>UNIVERSITY OF NIGERIA, NSUKKA</a:t>
            </a:r>
          </a:p>
          <a:p>
            <a:pPr algn="ctr" fontAlgn="base">
              <a:spcBef>
                <a:spcPct val="0"/>
              </a:spcBef>
              <a:spcAft>
                <a:spcPct val="0"/>
              </a:spcAft>
            </a:pPr>
            <a:r>
              <a:rPr lang="en-US" sz="2800" b="1" dirty="0">
                <a:latin typeface="Bookman Old Style" pitchFamily="18" charset="0"/>
                <a:ea typeface="Calibri" pitchFamily="34" charset="0"/>
                <a:cs typeface="Times New Roman" pitchFamily="18" charset="0"/>
              </a:rPr>
              <a:t> COLLEGE OF POSTGRADUATE STUDIES</a:t>
            </a:r>
          </a:p>
          <a:p>
            <a:pPr algn="ctr" fontAlgn="base">
              <a:spcBef>
                <a:spcPct val="0"/>
              </a:spcBef>
              <a:spcAft>
                <a:spcPct val="0"/>
              </a:spcAft>
            </a:pPr>
            <a:endParaRPr lang="en-US" sz="2800" b="1" dirty="0">
              <a:latin typeface="Bookman Old Style" pitchFamily="18" charset="0"/>
              <a:ea typeface="Calibri" pitchFamily="34" charset="0"/>
              <a:cs typeface="Times New Roman" pitchFamily="18" charset="0"/>
            </a:endParaRPr>
          </a:p>
          <a:p>
            <a:pPr algn="ctr" fontAlgn="base">
              <a:spcBef>
                <a:spcPct val="0"/>
              </a:spcBef>
              <a:spcAft>
                <a:spcPct val="0"/>
              </a:spcAft>
            </a:pPr>
            <a:r>
              <a:rPr lang="en-US" sz="2800" b="1" dirty="0">
                <a:latin typeface="Bookman Old Style" pitchFamily="18" charset="0"/>
                <a:ea typeface="Calibri" pitchFamily="34" charset="0"/>
                <a:cs typeface="Times New Roman" pitchFamily="18" charset="0"/>
              </a:rPr>
              <a:t>Access to Electronic Resources and use of Turnitin for Similarity Check: A Vehicle for Expanding the Frontiers of Academic Integrity</a:t>
            </a:r>
          </a:p>
          <a:p>
            <a:pPr algn="ctr" fontAlgn="base">
              <a:spcBef>
                <a:spcPct val="0"/>
              </a:spcBef>
              <a:spcAft>
                <a:spcPct val="0"/>
              </a:spcAft>
            </a:pPr>
            <a:endParaRPr lang="en-US" sz="2800" b="1" dirty="0">
              <a:latin typeface="Bookman Old Style" pitchFamily="18" charset="0"/>
              <a:ea typeface="Calibri" pitchFamily="34" charset="0"/>
              <a:cs typeface="Times New Roman" pitchFamily="18" charset="0"/>
            </a:endParaRPr>
          </a:p>
          <a:p>
            <a:pPr algn="ctr" fontAlgn="base">
              <a:spcBef>
                <a:spcPct val="0"/>
              </a:spcBef>
              <a:spcAft>
                <a:spcPct val="0"/>
              </a:spcAft>
            </a:pPr>
            <a:r>
              <a:rPr lang="en-US" sz="2800" b="1" i="1" dirty="0">
                <a:latin typeface="Bookman Old Style" pitchFamily="18" charset="0"/>
                <a:ea typeface="Calibri" pitchFamily="34" charset="0"/>
                <a:cs typeface="Times New Roman" pitchFamily="18" charset="0"/>
              </a:rPr>
              <a:t>Dr S C UKWOMA</a:t>
            </a:r>
            <a:endParaRPr lang="en-US" sz="2800" b="1" dirty="0"/>
          </a:p>
          <a:p>
            <a:pPr algn="ctr"/>
            <a:r>
              <a:rPr lang="en-US" sz="2800" b="1" dirty="0"/>
              <a:t>scholar.ukwoma@unn.edu.ng</a:t>
            </a:r>
          </a:p>
        </p:txBody>
      </p:sp>
    </p:spTree>
    <p:extLst>
      <p:ext uri="{BB962C8B-B14F-4D97-AF65-F5344CB8AC3E}">
        <p14:creationId xmlns:p14="http://schemas.microsoft.com/office/powerpoint/2010/main" val="1375658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3AE41-4B03-10CB-B3DB-08B145BC69D1}"/>
              </a:ext>
            </a:extLst>
          </p:cNvPr>
          <p:cNvSpPr>
            <a:spLocks noGrp="1"/>
          </p:cNvSpPr>
          <p:nvPr>
            <p:ph type="title"/>
          </p:nvPr>
        </p:nvSpPr>
        <p:spPr>
          <a:xfrm>
            <a:off x="764919" y="756794"/>
            <a:ext cx="10364451" cy="774348"/>
          </a:xfrm>
        </p:spPr>
        <p:txBody>
          <a:bodyPr/>
          <a:lstStyle/>
          <a:p>
            <a:r>
              <a:rPr lang="en-US" b="1" dirty="0"/>
              <a:t>What next ?</a:t>
            </a:r>
            <a:endParaRPr lang="en-NG" b="1" dirty="0"/>
          </a:p>
        </p:txBody>
      </p:sp>
      <p:sp>
        <p:nvSpPr>
          <p:cNvPr id="3" name="Content Placeholder 2">
            <a:extLst>
              <a:ext uri="{FF2B5EF4-FFF2-40B4-BE49-F238E27FC236}">
                <a16:creationId xmlns:a16="http://schemas.microsoft.com/office/drawing/2014/main" id="{20033B9C-01C0-0C61-C700-AFFCC0915E69}"/>
              </a:ext>
            </a:extLst>
          </p:cNvPr>
          <p:cNvSpPr>
            <a:spLocks noGrp="1"/>
          </p:cNvSpPr>
          <p:nvPr>
            <p:ph idx="1"/>
          </p:nvPr>
        </p:nvSpPr>
        <p:spPr>
          <a:xfrm>
            <a:off x="456898" y="1531142"/>
            <a:ext cx="10143762" cy="4912187"/>
          </a:xfrm>
        </p:spPr>
        <p:txBody>
          <a:bodyPr>
            <a:noAutofit/>
          </a:bodyPr>
          <a:lstStyle/>
          <a:p>
            <a:r>
              <a:rPr lang="en-US" sz="2200" cap="none" dirty="0">
                <a:latin typeface="Bookman Old Style" panose="02050604050505020204" pitchFamily="18" charset="0"/>
              </a:rPr>
              <a:t>To have a grip of your research, </a:t>
            </a:r>
          </a:p>
          <a:p>
            <a:r>
              <a:rPr lang="en-US" sz="2200" cap="none" dirty="0">
                <a:latin typeface="Bookman Old Style" panose="02050604050505020204" pitchFamily="18" charset="0"/>
              </a:rPr>
              <a:t>Knowledge overview of your research topic is important</a:t>
            </a:r>
          </a:p>
          <a:p>
            <a:r>
              <a:rPr lang="en-US" sz="2200" cap="none" dirty="0">
                <a:latin typeface="Bookman Old Style" panose="02050604050505020204" pitchFamily="18" charset="0"/>
              </a:rPr>
              <a:t>You need to read through some tertiary sources of information like, encyclopedia, professional publications, book reviews, etc. </a:t>
            </a:r>
          </a:p>
          <a:p>
            <a:r>
              <a:rPr lang="en-US" sz="2200" cap="none" dirty="0">
                <a:latin typeface="Bookman Old Style" panose="02050604050505020204" pitchFamily="18" charset="0"/>
              </a:rPr>
              <a:t>Then narrow your topic by asking yourself;  what do </a:t>
            </a:r>
            <a:r>
              <a:rPr lang="en-US" sz="2200" dirty="0">
                <a:latin typeface="Bookman Old Style" panose="02050604050505020204" pitchFamily="18" charset="0"/>
              </a:rPr>
              <a:t>I</a:t>
            </a:r>
            <a:r>
              <a:rPr lang="en-US" sz="2200" cap="none" dirty="0">
                <a:latin typeface="Bookman Old Style" panose="02050604050505020204" pitchFamily="18" charset="0"/>
              </a:rPr>
              <a:t> want to find out? Where? Who? Why do I want to do this work? And then how?</a:t>
            </a:r>
          </a:p>
          <a:p>
            <a:r>
              <a:rPr lang="en-US" sz="2200" cap="none" dirty="0">
                <a:latin typeface="Bookman Old Style" panose="02050604050505020204" pitchFamily="18" charset="0"/>
              </a:rPr>
              <a:t>These questions will help to create a guide.</a:t>
            </a:r>
            <a:endParaRPr lang="en-NG" sz="2200" cap="none" dirty="0">
              <a:latin typeface="Bookman Old Style" panose="02050604050505020204" pitchFamily="18" charset="0"/>
            </a:endParaRPr>
          </a:p>
        </p:txBody>
      </p:sp>
    </p:spTree>
    <p:extLst>
      <p:ext uri="{BB962C8B-B14F-4D97-AF65-F5344CB8AC3E}">
        <p14:creationId xmlns:p14="http://schemas.microsoft.com/office/powerpoint/2010/main" val="3516606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4643" y="616226"/>
            <a:ext cx="10754139" cy="1754326"/>
          </a:xfrm>
          <a:prstGeom prst="rect">
            <a:avLst/>
          </a:prstGeom>
        </p:spPr>
        <p:txBody>
          <a:bodyPr wrap="square">
            <a:spAutoFit/>
          </a:bodyPr>
          <a:lstStyle/>
          <a:p>
            <a:pPr algn="ctr" fontAlgn="base">
              <a:spcBef>
                <a:spcPct val="0"/>
              </a:spcBef>
              <a:spcAft>
                <a:spcPct val="0"/>
              </a:spcAft>
            </a:pPr>
            <a:endParaRPr lang="en-US" sz="4000" b="1" dirty="0">
              <a:latin typeface="Bookman Old Style" pitchFamily="18" charset="0"/>
              <a:ea typeface="Calibri" pitchFamily="34" charset="0"/>
              <a:cs typeface="Times New Roman" pitchFamily="18" charset="0"/>
            </a:endParaRPr>
          </a:p>
          <a:p>
            <a:pPr algn="ctr" fontAlgn="base">
              <a:spcBef>
                <a:spcPct val="0"/>
              </a:spcBef>
              <a:spcAft>
                <a:spcPct val="0"/>
              </a:spcAft>
            </a:pPr>
            <a:r>
              <a:rPr lang="en-US" sz="4000" b="1" dirty="0">
                <a:latin typeface="Bookman Old Style" pitchFamily="18" charset="0"/>
                <a:ea typeface="Calibri" pitchFamily="34" charset="0"/>
                <a:cs typeface="Times New Roman" pitchFamily="18" charset="0"/>
              </a:rPr>
              <a:t>Search Strategies </a:t>
            </a:r>
          </a:p>
          <a:p>
            <a:pPr defTabSz="973138" fontAlgn="base">
              <a:spcBef>
                <a:spcPct val="0"/>
              </a:spcBef>
              <a:spcAft>
                <a:spcPct val="0"/>
              </a:spcAft>
              <a:tabLst>
                <a:tab pos="465138" algn="l"/>
              </a:tabLst>
            </a:pPr>
            <a:r>
              <a:rPr lang="en-US" altLang="en-US" sz="2800" dirty="0"/>
              <a:t>Simple search using either the keyword, subject or title</a:t>
            </a:r>
          </a:p>
        </p:txBody>
      </p:sp>
      <p:pic>
        <p:nvPicPr>
          <p:cNvPr id="4" name="Picture 3">
            <a:extLst>
              <a:ext uri="{FF2B5EF4-FFF2-40B4-BE49-F238E27FC236}">
                <a16:creationId xmlns:a16="http://schemas.microsoft.com/office/drawing/2014/main" id="{D6443407-723B-78C7-4A8E-315BEF77AA24}"/>
              </a:ext>
            </a:extLst>
          </p:cNvPr>
          <p:cNvPicPr>
            <a:picLocks noChangeAspect="1"/>
          </p:cNvPicPr>
          <p:nvPr/>
        </p:nvPicPr>
        <p:blipFill rotWithShape="1">
          <a:blip r:embed="rId2"/>
          <a:srcRect t="14770" b="5811"/>
          <a:stretch/>
        </p:blipFill>
        <p:spPr>
          <a:xfrm>
            <a:off x="874643" y="2285491"/>
            <a:ext cx="5390708" cy="3487479"/>
          </a:xfrm>
          <a:prstGeom prst="rect">
            <a:avLst/>
          </a:prstGeom>
        </p:spPr>
      </p:pic>
      <p:pic>
        <p:nvPicPr>
          <p:cNvPr id="6" name="Picture 5">
            <a:extLst>
              <a:ext uri="{FF2B5EF4-FFF2-40B4-BE49-F238E27FC236}">
                <a16:creationId xmlns:a16="http://schemas.microsoft.com/office/drawing/2014/main" id="{A26559DB-6C77-D3A4-B131-4E3AA2E02D29}"/>
              </a:ext>
            </a:extLst>
          </p:cNvPr>
          <p:cNvPicPr>
            <a:picLocks noChangeAspect="1"/>
          </p:cNvPicPr>
          <p:nvPr/>
        </p:nvPicPr>
        <p:blipFill rotWithShape="1">
          <a:blip r:embed="rId3"/>
          <a:srcRect t="16279" b="6201"/>
          <a:stretch/>
        </p:blipFill>
        <p:spPr>
          <a:xfrm>
            <a:off x="6379536" y="2169042"/>
            <a:ext cx="4805916" cy="4162138"/>
          </a:xfrm>
          <a:prstGeom prst="rect">
            <a:avLst/>
          </a:prstGeom>
        </p:spPr>
      </p:pic>
    </p:spTree>
    <p:extLst>
      <p:ext uri="{BB962C8B-B14F-4D97-AF65-F5344CB8AC3E}">
        <p14:creationId xmlns:p14="http://schemas.microsoft.com/office/powerpoint/2010/main" val="1761173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A0316-C42D-6DE6-5A4D-76CFE265862C}"/>
              </a:ext>
            </a:extLst>
          </p:cNvPr>
          <p:cNvSpPr>
            <a:spLocks noGrp="1"/>
          </p:cNvSpPr>
          <p:nvPr>
            <p:ph type="title"/>
          </p:nvPr>
        </p:nvSpPr>
        <p:spPr>
          <a:xfrm>
            <a:off x="1421613" y="524540"/>
            <a:ext cx="8596668" cy="901148"/>
          </a:xfrm>
        </p:spPr>
        <p:txBody>
          <a:bodyPr>
            <a:normAutofit fontScale="90000"/>
          </a:bodyPr>
          <a:lstStyle/>
          <a:p>
            <a:pPr algn="ctr" fontAlgn="base">
              <a:spcAft>
                <a:spcPct val="0"/>
              </a:spcAft>
            </a:pPr>
            <a:br>
              <a:rPr lang="en-US" altLang="en-US" sz="3600" dirty="0"/>
            </a:br>
            <a:br>
              <a:rPr lang="en-US" altLang="en-US" sz="3600" dirty="0"/>
            </a:br>
            <a:r>
              <a:rPr lang="en-US" altLang="en-US" sz="3600" b="1" dirty="0"/>
              <a:t>Performing a simple search</a:t>
            </a:r>
            <a:br>
              <a:rPr lang="en-US" altLang="en-US" sz="3600" dirty="0"/>
            </a:br>
            <a:r>
              <a:rPr lang="en-US" altLang="en-US" sz="3600" dirty="0"/>
              <a:t>	</a:t>
            </a:r>
            <a:br>
              <a:rPr lang="en-US" altLang="en-US" sz="3600" dirty="0"/>
            </a:br>
            <a:r>
              <a:rPr lang="en-US" altLang="en-US" sz="3600" dirty="0"/>
              <a:t>Simple search </a:t>
            </a:r>
            <a:endParaRPr lang="en-NG" dirty="0"/>
          </a:p>
        </p:txBody>
      </p:sp>
      <p:sp>
        <p:nvSpPr>
          <p:cNvPr id="3" name="Content Placeholder 2">
            <a:extLst>
              <a:ext uri="{FF2B5EF4-FFF2-40B4-BE49-F238E27FC236}">
                <a16:creationId xmlns:a16="http://schemas.microsoft.com/office/drawing/2014/main" id="{8BD36236-331E-C5EA-6211-158508C3162D}"/>
              </a:ext>
            </a:extLst>
          </p:cNvPr>
          <p:cNvSpPr>
            <a:spLocks noGrp="1"/>
          </p:cNvSpPr>
          <p:nvPr>
            <p:ph idx="1"/>
          </p:nvPr>
        </p:nvSpPr>
        <p:spPr>
          <a:xfrm>
            <a:off x="589870" y="1733107"/>
            <a:ext cx="9511060" cy="3987209"/>
          </a:xfrm>
        </p:spPr>
        <p:txBody>
          <a:bodyPr>
            <a:normAutofit/>
          </a:bodyPr>
          <a:lstStyle/>
          <a:p>
            <a:r>
              <a:rPr lang="en-US" sz="2400" cap="none" dirty="0">
                <a:latin typeface="Bookman Old Style" panose="02050604050505020204" pitchFamily="18" charset="0"/>
              </a:rPr>
              <a:t>Is a quick first search </a:t>
            </a:r>
          </a:p>
          <a:p>
            <a:r>
              <a:rPr lang="en-US" sz="2400" cap="none" dirty="0">
                <a:latin typeface="Bookman Old Style" panose="02050604050505020204" pitchFamily="18" charset="0"/>
              </a:rPr>
              <a:t>Good when searching for broad topic</a:t>
            </a:r>
          </a:p>
          <a:p>
            <a:r>
              <a:rPr lang="en-US" sz="2400" cap="none" dirty="0">
                <a:latin typeface="Bookman Old Style" panose="02050604050505020204" pitchFamily="18" charset="0"/>
              </a:rPr>
              <a:t>You can search by entering a single phrase</a:t>
            </a:r>
          </a:p>
          <a:p>
            <a:r>
              <a:rPr lang="en-US" sz="2400" cap="none" dirty="0">
                <a:latin typeface="Bookman Old Style" panose="02050604050505020204" pitchFamily="18" charset="0"/>
              </a:rPr>
              <a:t>The title of the journal</a:t>
            </a:r>
          </a:p>
          <a:p>
            <a:r>
              <a:rPr lang="en-US" sz="2400" cap="none" dirty="0">
                <a:latin typeface="Bookman Old Style" panose="02050604050505020204" pitchFamily="18" charset="0"/>
              </a:rPr>
              <a:t>Can search through library catalog, google scholar </a:t>
            </a:r>
          </a:p>
          <a:p>
            <a:endParaRPr lang="en-NG" dirty="0"/>
          </a:p>
        </p:txBody>
      </p:sp>
    </p:spTree>
    <p:extLst>
      <p:ext uri="{BB962C8B-B14F-4D97-AF65-F5344CB8AC3E}">
        <p14:creationId xmlns:p14="http://schemas.microsoft.com/office/powerpoint/2010/main" val="2819534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9CD4B-76FF-62BE-CFC0-D0C4E4806B0C}"/>
              </a:ext>
            </a:extLst>
          </p:cNvPr>
          <p:cNvSpPr>
            <a:spLocks noGrp="1"/>
          </p:cNvSpPr>
          <p:nvPr>
            <p:ph type="title"/>
          </p:nvPr>
        </p:nvSpPr>
        <p:spPr>
          <a:xfrm>
            <a:off x="1295402" y="982132"/>
            <a:ext cx="9601196" cy="1123115"/>
          </a:xfrm>
        </p:spPr>
        <p:txBody>
          <a:bodyPr/>
          <a:lstStyle/>
          <a:p>
            <a:r>
              <a:rPr lang="en-US" b="1" dirty="0"/>
              <a:t>Advanced search </a:t>
            </a:r>
            <a:endParaRPr lang="en-NG" b="1" dirty="0"/>
          </a:p>
        </p:txBody>
      </p:sp>
      <p:pic>
        <p:nvPicPr>
          <p:cNvPr id="5" name="Content Placeholder 4">
            <a:extLst>
              <a:ext uri="{FF2B5EF4-FFF2-40B4-BE49-F238E27FC236}">
                <a16:creationId xmlns:a16="http://schemas.microsoft.com/office/drawing/2014/main" id="{2A94F1E6-1589-E894-BC48-38E08DF32F19}"/>
              </a:ext>
            </a:extLst>
          </p:cNvPr>
          <p:cNvPicPr>
            <a:picLocks noGrp="1" noChangeAspect="1"/>
          </p:cNvPicPr>
          <p:nvPr>
            <p:ph idx="1"/>
          </p:nvPr>
        </p:nvPicPr>
        <p:blipFill rotWithShape="1">
          <a:blip r:embed="rId2"/>
          <a:srcRect t="14250" b="7505"/>
          <a:stretch/>
        </p:blipFill>
        <p:spPr>
          <a:xfrm>
            <a:off x="1295402" y="2498651"/>
            <a:ext cx="9601196" cy="3689497"/>
          </a:xfrm>
        </p:spPr>
      </p:pic>
    </p:spTree>
    <p:extLst>
      <p:ext uri="{BB962C8B-B14F-4D97-AF65-F5344CB8AC3E}">
        <p14:creationId xmlns:p14="http://schemas.microsoft.com/office/powerpoint/2010/main" val="389718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74ED66E8-E588-4E33-A314-E1C892875386}"/>
              </a:ext>
            </a:extLst>
          </p:cNvPr>
          <p:cNvPicPr>
            <a:picLocks noChangeAspect="1"/>
          </p:cNvPicPr>
          <p:nvPr/>
        </p:nvPicPr>
        <p:blipFill rotWithShape="1">
          <a:blip r:embed="rId2"/>
          <a:srcRect t="13753" r="16762" b="4459"/>
          <a:stretch/>
        </p:blipFill>
        <p:spPr>
          <a:xfrm>
            <a:off x="779489" y="839449"/>
            <a:ext cx="10148341" cy="5606322"/>
          </a:xfrm>
          <a:prstGeom prst="rect">
            <a:avLst/>
          </a:prstGeom>
        </p:spPr>
      </p:pic>
    </p:spTree>
    <p:extLst>
      <p:ext uri="{BB962C8B-B14F-4D97-AF65-F5344CB8AC3E}">
        <p14:creationId xmlns:p14="http://schemas.microsoft.com/office/powerpoint/2010/main" val="1142596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C8796-8C8B-DE4C-D508-D67F4E6BDBCF}"/>
              </a:ext>
            </a:extLst>
          </p:cNvPr>
          <p:cNvSpPr>
            <a:spLocks noGrp="1"/>
          </p:cNvSpPr>
          <p:nvPr>
            <p:ph type="title"/>
          </p:nvPr>
        </p:nvSpPr>
        <p:spPr>
          <a:xfrm>
            <a:off x="764919" y="342072"/>
            <a:ext cx="10364451" cy="997630"/>
          </a:xfrm>
        </p:spPr>
        <p:txBody>
          <a:bodyPr>
            <a:normAutofit fontScale="90000"/>
          </a:bodyPr>
          <a:lstStyle/>
          <a:p>
            <a:br>
              <a:rPr lang="en-US" altLang="en-US" sz="3600" dirty="0"/>
            </a:br>
            <a:r>
              <a:rPr lang="en-US" altLang="en-US" sz="3600" dirty="0"/>
              <a:t>Systematic search</a:t>
            </a:r>
            <a:br>
              <a:rPr lang="en-US" altLang="en-US" sz="3600" dirty="0"/>
            </a:br>
            <a:r>
              <a:rPr lang="en-US" altLang="en-US" sz="3600" dirty="0"/>
              <a:t>	</a:t>
            </a:r>
            <a:endParaRPr lang="en-NG" dirty="0"/>
          </a:p>
        </p:txBody>
      </p:sp>
      <p:sp>
        <p:nvSpPr>
          <p:cNvPr id="3" name="Content Placeholder 2">
            <a:extLst>
              <a:ext uri="{FF2B5EF4-FFF2-40B4-BE49-F238E27FC236}">
                <a16:creationId xmlns:a16="http://schemas.microsoft.com/office/drawing/2014/main" id="{B651491B-CE0F-4653-9FB9-420481063583}"/>
              </a:ext>
            </a:extLst>
          </p:cNvPr>
          <p:cNvSpPr>
            <a:spLocks noGrp="1"/>
          </p:cNvSpPr>
          <p:nvPr>
            <p:ph idx="1"/>
          </p:nvPr>
        </p:nvSpPr>
        <p:spPr>
          <a:xfrm>
            <a:off x="517942" y="1769263"/>
            <a:ext cx="10189043" cy="4876085"/>
          </a:xfrm>
        </p:spPr>
        <p:txBody>
          <a:bodyPr>
            <a:normAutofit fontScale="25000" lnSpcReduction="20000"/>
          </a:bodyPr>
          <a:lstStyle/>
          <a:p>
            <a:r>
              <a:rPr lang="en-US" sz="8800" cap="none" dirty="0">
                <a:latin typeface="Bookman Old Style" panose="02050604050505020204" pitchFamily="18" charset="0"/>
              </a:rPr>
              <a:t>Is more comprehensive</a:t>
            </a:r>
            <a:r>
              <a:rPr lang="en-US" sz="8800" b="0" i="0" cap="none" dirty="0">
                <a:solidFill>
                  <a:srgbClr val="040C28"/>
                </a:solidFill>
                <a:effectLst/>
                <a:latin typeface="Bookman Old Style" panose="02050604050505020204" pitchFamily="18" charset="0"/>
              </a:rPr>
              <a:t> </a:t>
            </a:r>
          </a:p>
          <a:p>
            <a:r>
              <a:rPr lang="en-US" sz="8800" b="0" i="0" cap="none" dirty="0">
                <a:solidFill>
                  <a:srgbClr val="040C28"/>
                </a:solidFill>
                <a:effectLst/>
                <a:latin typeface="Bookman Old Style" panose="02050604050505020204" pitchFamily="18" charset="0"/>
              </a:rPr>
              <a:t>To identify all relevant  studies on your research topic</a:t>
            </a:r>
          </a:p>
          <a:p>
            <a:r>
              <a:rPr lang="en-US" sz="8800" b="0" i="0" cap="none" dirty="0">
                <a:solidFill>
                  <a:srgbClr val="040C28"/>
                </a:solidFill>
                <a:effectLst/>
                <a:latin typeface="Bookman Old Style" panose="02050604050505020204" pitchFamily="18" charset="0"/>
              </a:rPr>
              <a:t>To </a:t>
            </a:r>
            <a:r>
              <a:rPr lang="en-US" sz="8800" b="0" i="0" cap="none" dirty="0" err="1">
                <a:solidFill>
                  <a:srgbClr val="040C28"/>
                </a:solidFill>
                <a:effectLst/>
                <a:latin typeface="Bookman Old Style" panose="02050604050505020204" pitchFamily="18" charset="0"/>
              </a:rPr>
              <a:t>organise</a:t>
            </a:r>
            <a:r>
              <a:rPr lang="en-US" sz="8800" b="0" i="0" cap="none" dirty="0">
                <a:solidFill>
                  <a:srgbClr val="040C28"/>
                </a:solidFill>
                <a:effectLst/>
                <a:latin typeface="Bookman Old Style" panose="02050604050505020204" pitchFamily="18" charset="0"/>
              </a:rPr>
              <a:t> and tackle the search process in a structured manner</a:t>
            </a:r>
          </a:p>
          <a:p>
            <a:r>
              <a:rPr lang="en-US" sz="8800" cap="none" dirty="0">
                <a:latin typeface="Bookman Old Style" panose="02050604050505020204" pitchFamily="18" charset="0"/>
              </a:rPr>
              <a:t>Know the key concepts </a:t>
            </a:r>
          </a:p>
          <a:p>
            <a:r>
              <a:rPr lang="en-US" sz="8800" cap="none" dirty="0">
                <a:solidFill>
                  <a:srgbClr val="040C28"/>
                </a:solidFill>
                <a:latin typeface="Bookman Old Style" panose="02050604050505020204" pitchFamily="18" charset="0"/>
              </a:rPr>
              <a:t>You choose your, database, keywords or search terms and the  search method which should reflect in the result. </a:t>
            </a:r>
            <a:endParaRPr lang="en-US" sz="8800" cap="none" dirty="0">
              <a:latin typeface="Bookman Old Style" panose="02050604050505020204" pitchFamily="18" charset="0"/>
            </a:endParaRPr>
          </a:p>
          <a:p>
            <a:r>
              <a:rPr lang="en-US" sz="8800" cap="none" dirty="0">
                <a:latin typeface="Bookman Old Style" panose="02050604050505020204" pitchFamily="18" charset="0"/>
              </a:rPr>
              <a:t>You can build the research query, Boolean operators, advanced search techniques etc. </a:t>
            </a:r>
          </a:p>
          <a:p>
            <a:r>
              <a:rPr lang="en-US" sz="8800" dirty="0">
                <a:solidFill>
                  <a:srgbClr val="0A0A0A"/>
                </a:solidFill>
                <a:highlight>
                  <a:srgbClr val="FEFEFE"/>
                </a:highlight>
                <a:latin typeface="Bookman Old Style" panose="02050604050505020204" pitchFamily="18" charset="0"/>
              </a:rPr>
              <a:t>I</a:t>
            </a:r>
            <a:r>
              <a:rPr lang="en-US" sz="8800" b="0" i="0" dirty="0">
                <a:solidFill>
                  <a:srgbClr val="0A0A0A"/>
                </a:solidFill>
                <a:effectLst/>
                <a:highlight>
                  <a:srgbClr val="FEFEFE"/>
                </a:highlight>
                <a:latin typeface="Bookman Old Style" panose="02050604050505020204" pitchFamily="18" charset="0"/>
              </a:rPr>
              <a:t>t enables you to identify gaps in the existing research. </a:t>
            </a:r>
          </a:p>
          <a:p>
            <a:r>
              <a:rPr lang="en-US" sz="8800" b="0" i="0" dirty="0">
                <a:solidFill>
                  <a:srgbClr val="0A0A0A"/>
                </a:solidFill>
                <a:effectLst/>
                <a:highlight>
                  <a:srgbClr val="FEFEFE"/>
                </a:highlight>
                <a:latin typeface="Bookman Old Style" panose="02050604050505020204" pitchFamily="18" charset="0"/>
              </a:rPr>
              <a:t>In this way you also </a:t>
            </a:r>
            <a:r>
              <a:rPr lang="en-US" sz="8800" b="0" i="0" dirty="0" err="1">
                <a:solidFill>
                  <a:srgbClr val="0A0A0A"/>
                </a:solidFill>
                <a:effectLst/>
                <a:highlight>
                  <a:srgbClr val="FEFEFE"/>
                </a:highlight>
                <a:latin typeface="Bookman Old Style" panose="02050604050505020204" pitchFamily="18" charset="0"/>
              </a:rPr>
              <a:t>minimise</a:t>
            </a:r>
            <a:r>
              <a:rPr lang="en-US" sz="8800" b="0" i="0" dirty="0">
                <a:solidFill>
                  <a:srgbClr val="0A0A0A"/>
                </a:solidFill>
                <a:effectLst/>
                <a:highlight>
                  <a:srgbClr val="FEFEFE"/>
                </a:highlight>
                <a:latin typeface="Bookman Old Style" panose="02050604050505020204" pitchFamily="18" charset="0"/>
              </a:rPr>
              <a:t> the risk of reproducing already existing research.</a:t>
            </a:r>
            <a:endParaRPr lang="en-US" sz="8800" cap="none" dirty="0">
              <a:latin typeface="Bookman Old Style" panose="02050604050505020204" pitchFamily="18" charset="0"/>
            </a:endParaRPr>
          </a:p>
          <a:p>
            <a:pPr marL="0" indent="0" algn="l">
              <a:buNone/>
            </a:pPr>
            <a:endParaRPr lang="en-US" sz="8000" b="0" i="0" dirty="0">
              <a:solidFill>
                <a:srgbClr val="202124"/>
              </a:solidFill>
              <a:effectLst/>
              <a:latin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22777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1D673-F818-495C-12C1-62B0B1DC42DF}"/>
              </a:ext>
            </a:extLst>
          </p:cNvPr>
          <p:cNvSpPr>
            <a:spLocks noGrp="1"/>
          </p:cNvSpPr>
          <p:nvPr>
            <p:ph type="title"/>
          </p:nvPr>
        </p:nvSpPr>
        <p:spPr>
          <a:xfrm>
            <a:off x="677334" y="520117"/>
            <a:ext cx="8596668" cy="1037973"/>
          </a:xfrm>
        </p:spPr>
        <p:txBody>
          <a:bodyPr>
            <a:normAutofit/>
          </a:bodyPr>
          <a:lstStyle/>
          <a:p>
            <a:r>
              <a:rPr lang="en-US" altLang="en-US" sz="3600" dirty="0"/>
              <a:t>Snowballing – following a thread  </a:t>
            </a:r>
            <a:endParaRPr lang="en-NG" dirty="0"/>
          </a:p>
        </p:txBody>
      </p:sp>
      <p:sp>
        <p:nvSpPr>
          <p:cNvPr id="3" name="Content Placeholder 2">
            <a:extLst>
              <a:ext uri="{FF2B5EF4-FFF2-40B4-BE49-F238E27FC236}">
                <a16:creationId xmlns:a16="http://schemas.microsoft.com/office/drawing/2014/main" id="{F738B271-38E7-03A9-AF83-E40DB9B80DD7}"/>
              </a:ext>
            </a:extLst>
          </p:cNvPr>
          <p:cNvSpPr>
            <a:spLocks noGrp="1"/>
          </p:cNvSpPr>
          <p:nvPr>
            <p:ph idx="1"/>
          </p:nvPr>
        </p:nvSpPr>
        <p:spPr>
          <a:xfrm>
            <a:off x="769612" y="1763086"/>
            <a:ext cx="10500899" cy="3880773"/>
          </a:xfrm>
        </p:spPr>
        <p:txBody>
          <a:bodyPr>
            <a:normAutofit/>
          </a:bodyPr>
          <a:lstStyle/>
          <a:p>
            <a:r>
              <a:rPr lang="en-US" sz="2600" cap="none" dirty="0">
                <a:latin typeface="Bookman Old Style" panose="02050604050505020204" pitchFamily="18" charset="0"/>
              </a:rPr>
              <a:t>It helps you to retrieve information resources quickly</a:t>
            </a:r>
          </a:p>
          <a:p>
            <a:r>
              <a:rPr lang="en-US" sz="2600" cap="none" dirty="0">
                <a:latin typeface="Bookman Old Style" panose="02050604050505020204" pitchFamily="18" charset="0"/>
              </a:rPr>
              <a:t>You can start with your key publication based on your research subject </a:t>
            </a:r>
          </a:p>
          <a:p>
            <a:r>
              <a:rPr lang="en-US" sz="2600" cap="none" dirty="0">
                <a:latin typeface="Bookman Old Style" panose="02050604050505020204" pitchFamily="18" charset="0"/>
              </a:rPr>
              <a:t>The reference in that  publication will lead you to other important information resources</a:t>
            </a:r>
          </a:p>
          <a:p>
            <a:r>
              <a:rPr lang="en-US" sz="2600" cap="none" dirty="0">
                <a:latin typeface="Bookman Old Style" panose="02050604050505020204" pitchFamily="18" charset="0"/>
              </a:rPr>
              <a:t>With this method other related publications can be retrieved. </a:t>
            </a:r>
          </a:p>
          <a:p>
            <a:endParaRPr lang="en-NG" dirty="0"/>
          </a:p>
        </p:txBody>
      </p:sp>
    </p:spTree>
    <p:extLst>
      <p:ext uri="{BB962C8B-B14F-4D97-AF65-F5344CB8AC3E}">
        <p14:creationId xmlns:p14="http://schemas.microsoft.com/office/powerpoint/2010/main" val="2641068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E360B-1719-FF32-E52F-1824BFCF2406}"/>
              </a:ext>
            </a:extLst>
          </p:cNvPr>
          <p:cNvSpPr>
            <a:spLocks noGrp="1"/>
          </p:cNvSpPr>
          <p:nvPr>
            <p:ph type="title"/>
          </p:nvPr>
        </p:nvSpPr>
        <p:spPr>
          <a:xfrm>
            <a:off x="1295402" y="982132"/>
            <a:ext cx="9601196" cy="942361"/>
          </a:xfrm>
        </p:spPr>
        <p:txBody>
          <a:bodyPr>
            <a:normAutofit fontScale="90000"/>
          </a:bodyPr>
          <a:lstStyle/>
          <a:p>
            <a:r>
              <a:rPr lang="en-US" altLang="en-US" dirty="0"/>
              <a:t>Refine </a:t>
            </a:r>
            <a:r>
              <a:rPr lang="en-US" altLang="en-US" sz="3600" dirty="0"/>
              <a:t> your search</a:t>
            </a:r>
            <a:br>
              <a:rPr lang="en-US" altLang="en-US" sz="3600" dirty="0"/>
            </a:br>
            <a:r>
              <a:rPr lang="en-US" altLang="en-US" sz="3600" dirty="0"/>
              <a:t>	</a:t>
            </a:r>
            <a:endParaRPr lang="en-NG" dirty="0"/>
          </a:p>
        </p:txBody>
      </p:sp>
      <p:pic>
        <p:nvPicPr>
          <p:cNvPr id="11" name="Content Placeholder 10">
            <a:extLst>
              <a:ext uri="{FF2B5EF4-FFF2-40B4-BE49-F238E27FC236}">
                <a16:creationId xmlns:a16="http://schemas.microsoft.com/office/drawing/2014/main" id="{2441145D-8738-A20B-DFCD-572DCEE0BF83}"/>
              </a:ext>
            </a:extLst>
          </p:cNvPr>
          <p:cNvPicPr>
            <a:picLocks noGrp="1" noChangeAspect="1"/>
          </p:cNvPicPr>
          <p:nvPr>
            <p:ph idx="1"/>
          </p:nvPr>
        </p:nvPicPr>
        <p:blipFill rotWithShape="1">
          <a:blip r:embed="rId2"/>
          <a:srcRect t="9295" b="6731"/>
          <a:stretch/>
        </p:blipFill>
        <p:spPr>
          <a:xfrm>
            <a:off x="6602821" y="2594344"/>
            <a:ext cx="4827180" cy="3646967"/>
          </a:xfrm>
        </p:spPr>
      </p:pic>
      <p:pic>
        <p:nvPicPr>
          <p:cNvPr id="9" name="Picture 8">
            <a:extLst>
              <a:ext uri="{FF2B5EF4-FFF2-40B4-BE49-F238E27FC236}">
                <a16:creationId xmlns:a16="http://schemas.microsoft.com/office/drawing/2014/main" id="{F2265BB1-C976-444B-ABD2-508D514702B8}"/>
              </a:ext>
            </a:extLst>
          </p:cNvPr>
          <p:cNvPicPr>
            <a:picLocks noChangeAspect="1"/>
          </p:cNvPicPr>
          <p:nvPr/>
        </p:nvPicPr>
        <p:blipFill rotWithShape="1">
          <a:blip r:embed="rId3"/>
          <a:srcRect t="14321" b="8062"/>
          <a:stretch/>
        </p:blipFill>
        <p:spPr>
          <a:xfrm>
            <a:off x="595424" y="2371058"/>
            <a:ext cx="6007396" cy="4086252"/>
          </a:xfrm>
          <a:prstGeom prst="rect">
            <a:avLst/>
          </a:prstGeom>
        </p:spPr>
      </p:pic>
    </p:spTree>
    <p:extLst>
      <p:ext uri="{BB962C8B-B14F-4D97-AF65-F5344CB8AC3E}">
        <p14:creationId xmlns:p14="http://schemas.microsoft.com/office/powerpoint/2010/main" val="3991106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3912B-D7A1-2AFB-7FB1-7DAC880A5555}"/>
              </a:ext>
            </a:extLst>
          </p:cNvPr>
          <p:cNvSpPr>
            <a:spLocks noGrp="1"/>
          </p:cNvSpPr>
          <p:nvPr>
            <p:ph type="title"/>
          </p:nvPr>
        </p:nvSpPr>
        <p:spPr>
          <a:xfrm>
            <a:off x="913775" y="159488"/>
            <a:ext cx="10364451" cy="850606"/>
          </a:xfrm>
        </p:spPr>
        <p:txBody>
          <a:bodyPr>
            <a:normAutofit/>
          </a:bodyPr>
          <a:lstStyle/>
          <a:p>
            <a:r>
              <a:rPr lang="en-US" dirty="0"/>
              <a:t>Refine search results</a:t>
            </a:r>
            <a:endParaRPr lang="en-NG" dirty="0"/>
          </a:p>
        </p:txBody>
      </p:sp>
      <p:sp>
        <p:nvSpPr>
          <p:cNvPr id="3" name="Content Placeholder 2">
            <a:extLst>
              <a:ext uri="{FF2B5EF4-FFF2-40B4-BE49-F238E27FC236}">
                <a16:creationId xmlns:a16="http://schemas.microsoft.com/office/drawing/2014/main" id="{2C87879C-F1E1-D161-05BB-3EEF03C953D5}"/>
              </a:ext>
            </a:extLst>
          </p:cNvPr>
          <p:cNvSpPr>
            <a:spLocks noGrp="1"/>
          </p:cNvSpPr>
          <p:nvPr>
            <p:ph idx="1"/>
          </p:nvPr>
        </p:nvSpPr>
        <p:spPr>
          <a:xfrm>
            <a:off x="585054" y="1269999"/>
            <a:ext cx="10364451" cy="5035107"/>
          </a:xfrm>
        </p:spPr>
        <p:txBody>
          <a:bodyPr>
            <a:noAutofit/>
          </a:bodyPr>
          <a:lstStyle/>
          <a:p>
            <a:r>
              <a:rPr lang="en-US" sz="2200" cap="none" dirty="0">
                <a:latin typeface="Bookman Old Style" panose="02050604050505020204" pitchFamily="18" charset="0"/>
              </a:rPr>
              <a:t>To refine your search results know that there is no perfect result therefore;</a:t>
            </a:r>
          </a:p>
          <a:p>
            <a:pPr lvl="1"/>
            <a:r>
              <a:rPr lang="en-US" sz="2200" cap="none" dirty="0">
                <a:latin typeface="Bookman Old Style" panose="02050604050505020204" pitchFamily="18" charset="0"/>
              </a:rPr>
              <a:t>Think critically based on your research focus, the retrieved information are they relevant for my purpose</a:t>
            </a:r>
          </a:p>
          <a:p>
            <a:pPr lvl="1"/>
            <a:r>
              <a:rPr lang="en-US" sz="2200" cap="none" dirty="0">
                <a:latin typeface="Bookman Old Style" panose="02050604050505020204" pitchFamily="18" charset="0"/>
              </a:rPr>
              <a:t>Will they answer my questions</a:t>
            </a:r>
          </a:p>
          <a:p>
            <a:pPr lvl="1"/>
            <a:r>
              <a:rPr lang="en-US" sz="2200" cap="none" dirty="0">
                <a:latin typeface="Bookman Old Style" panose="02050604050505020204" pitchFamily="18" charset="0"/>
              </a:rPr>
              <a:t>Your can filter your results by using some search criteria, such as relevance, recency, geographical scope etc.</a:t>
            </a:r>
          </a:p>
          <a:p>
            <a:pPr lvl="1"/>
            <a:r>
              <a:rPr lang="en-US" sz="2200" cap="none" dirty="0">
                <a:latin typeface="Bookman Old Style" panose="02050604050505020204" pitchFamily="18" charset="0"/>
              </a:rPr>
              <a:t>This helps to evaluate your search results and to retrieve appropriate information. </a:t>
            </a:r>
            <a:endParaRPr lang="en-NG" sz="2200" cap="none" dirty="0">
              <a:latin typeface="Bookman Old Style" panose="02050604050505020204" pitchFamily="18" charset="0"/>
            </a:endParaRPr>
          </a:p>
        </p:txBody>
      </p:sp>
    </p:spTree>
    <p:extLst>
      <p:ext uri="{BB962C8B-B14F-4D97-AF65-F5344CB8AC3E}">
        <p14:creationId xmlns:p14="http://schemas.microsoft.com/office/powerpoint/2010/main" val="3308376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60E17-662A-8D87-122C-83D16ED7F036}"/>
              </a:ext>
            </a:extLst>
          </p:cNvPr>
          <p:cNvSpPr>
            <a:spLocks noGrp="1"/>
          </p:cNvSpPr>
          <p:nvPr>
            <p:ph type="title"/>
          </p:nvPr>
        </p:nvSpPr>
        <p:spPr>
          <a:xfrm>
            <a:off x="677334" y="89807"/>
            <a:ext cx="10017880" cy="1061357"/>
          </a:xfrm>
        </p:spPr>
        <p:txBody>
          <a:bodyPr>
            <a:normAutofit fontScale="90000"/>
          </a:bodyPr>
          <a:lstStyle/>
          <a:p>
            <a:r>
              <a:rPr lang="en-US" dirty="0"/>
              <a:t>Improve your search or refine your result using search filters</a:t>
            </a:r>
            <a:endParaRPr lang="en-NG" dirty="0"/>
          </a:p>
        </p:txBody>
      </p:sp>
      <p:sp>
        <p:nvSpPr>
          <p:cNvPr id="3" name="Content Placeholder 2">
            <a:extLst>
              <a:ext uri="{FF2B5EF4-FFF2-40B4-BE49-F238E27FC236}">
                <a16:creationId xmlns:a16="http://schemas.microsoft.com/office/drawing/2014/main" id="{9B065752-CCC6-2C3D-FB93-0FEEC5C71B71}"/>
              </a:ext>
            </a:extLst>
          </p:cNvPr>
          <p:cNvSpPr>
            <a:spLocks noGrp="1"/>
          </p:cNvSpPr>
          <p:nvPr>
            <p:ph idx="1"/>
          </p:nvPr>
        </p:nvSpPr>
        <p:spPr>
          <a:xfrm>
            <a:off x="1264103" y="1171484"/>
            <a:ext cx="10017880" cy="5485675"/>
          </a:xfrm>
        </p:spPr>
        <p:txBody>
          <a:bodyPr>
            <a:noAutofit/>
          </a:bodyPr>
          <a:lstStyle/>
          <a:p>
            <a:r>
              <a:rPr lang="en-US" sz="2200" b="1" cap="none" dirty="0">
                <a:latin typeface="Bookman Old Style" panose="02050604050505020204" pitchFamily="18" charset="0"/>
              </a:rPr>
              <a:t>Truncation </a:t>
            </a:r>
          </a:p>
          <a:p>
            <a:r>
              <a:rPr lang="en-US" sz="2200" cap="none" dirty="0">
                <a:latin typeface="Bookman Old Style" panose="02050604050505020204" pitchFamily="18" charset="0"/>
              </a:rPr>
              <a:t>Enter the root word </a:t>
            </a:r>
            <a:r>
              <a:rPr lang="en-US" sz="2200" cap="none" dirty="0" err="1">
                <a:latin typeface="Bookman Old Style" panose="02050604050505020204" pitchFamily="18" charset="0"/>
              </a:rPr>
              <a:t>eg</a:t>
            </a:r>
            <a:r>
              <a:rPr lang="en-US" sz="2200" cap="none" dirty="0">
                <a:latin typeface="Bookman Old Style" panose="02050604050505020204" pitchFamily="18" charset="0"/>
              </a:rPr>
              <a:t> child* takes care of  child, children, childlike, childhood,</a:t>
            </a:r>
          </a:p>
          <a:p>
            <a:r>
              <a:rPr lang="en-US" sz="2200" cap="none" dirty="0">
                <a:latin typeface="Bookman Old Style" panose="02050604050505020204" pitchFamily="18" charset="0"/>
              </a:rPr>
              <a:t>It broadens your search by various word endings</a:t>
            </a:r>
          </a:p>
          <a:p>
            <a:r>
              <a:rPr lang="en-US" sz="2200" b="1" cap="none" dirty="0">
                <a:latin typeface="Bookman Old Style" panose="02050604050505020204" pitchFamily="18" charset="0"/>
              </a:rPr>
              <a:t>Phrase searching -</a:t>
            </a:r>
          </a:p>
          <a:p>
            <a:r>
              <a:rPr lang="en-US" sz="2200" cap="none" dirty="0">
                <a:latin typeface="Bookman Old Style" panose="02050604050505020204" pitchFamily="18" charset="0"/>
              </a:rPr>
              <a:t>Limiting search technique</a:t>
            </a:r>
          </a:p>
          <a:p>
            <a:r>
              <a:rPr lang="en-US" sz="2200" cap="none" dirty="0">
                <a:latin typeface="Bookman Old Style" panose="02050604050505020204" pitchFamily="18" charset="0"/>
              </a:rPr>
              <a:t>The terms must be close to each other in the order its presented.</a:t>
            </a:r>
          </a:p>
          <a:p>
            <a:r>
              <a:rPr lang="en-US" sz="2200" cap="none" dirty="0">
                <a:latin typeface="Bookman Old Style" panose="02050604050505020204" pitchFamily="18" charset="0"/>
              </a:rPr>
              <a:t>It is achieved by using quotation    “</a:t>
            </a:r>
            <a:r>
              <a:rPr lang="en-US" sz="2200" dirty="0">
                <a:latin typeface="Bookman Old Style" panose="02050604050505020204" pitchFamily="18" charset="0"/>
              </a:rPr>
              <a:t>Eze Jane</a:t>
            </a:r>
            <a:r>
              <a:rPr lang="en-US" sz="2200" cap="none" dirty="0">
                <a:latin typeface="Bookman Old Style" panose="02050604050505020204" pitchFamily="18" charset="0"/>
              </a:rPr>
              <a:t>”</a:t>
            </a:r>
          </a:p>
          <a:p>
            <a:r>
              <a:rPr lang="en-US" sz="2200" b="1" cap="none" dirty="0">
                <a:latin typeface="Bookman Old Style" panose="02050604050505020204" pitchFamily="18" charset="0"/>
              </a:rPr>
              <a:t>Wildcat </a:t>
            </a:r>
          </a:p>
          <a:p>
            <a:r>
              <a:rPr lang="en-US" sz="2200" cap="none" dirty="0">
                <a:latin typeface="Bookman Old Style" panose="02050604050505020204" pitchFamily="18" charset="0"/>
              </a:rPr>
              <a:t>It takes care of irregular plural or American and British spellings</a:t>
            </a:r>
          </a:p>
          <a:p>
            <a:r>
              <a:rPr lang="en-US" sz="2200" b="1" cap="none" dirty="0">
                <a:latin typeface="Bookman Old Style" panose="02050604050505020204" pitchFamily="18" charset="0"/>
              </a:rPr>
              <a:t>N/B always check through the database help menu some may use different symbols*</a:t>
            </a:r>
            <a:endParaRPr lang="en-NG" sz="2200" b="1" cap="none" dirty="0">
              <a:latin typeface="Bookman Old Style" panose="02050604050505020204" pitchFamily="18" charset="0"/>
            </a:endParaRPr>
          </a:p>
        </p:txBody>
      </p:sp>
    </p:spTree>
    <p:extLst>
      <p:ext uri="{BB962C8B-B14F-4D97-AF65-F5344CB8AC3E}">
        <p14:creationId xmlns:p14="http://schemas.microsoft.com/office/powerpoint/2010/main" val="1912574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438940" y="775598"/>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800" b="1" dirty="0">
                <a:latin typeface="Bookman Old Style" pitchFamily="18" charset="0"/>
                <a:ea typeface="Calibri" pitchFamily="34" charset="0"/>
                <a:cs typeface="Times New Roman" pitchFamily="18" charset="0"/>
              </a:rPr>
              <a:t>OUTLINE </a:t>
            </a:r>
          </a:p>
          <a:p>
            <a:pPr fontAlgn="base">
              <a:spcBef>
                <a:spcPct val="0"/>
              </a:spcBef>
              <a:spcAft>
                <a:spcPct val="0"/>
              </a:spcAft>
            </a:pPr>
            <a:r>
              <a:rPr lang="en-US" sz="2400" dirty="0">
                <a:latin typeface="Bookman Old Style" panose="02050604050505020204" pitchFamily="18" charset="0"/>
                <a:cs typeface="Arial" pitchFamily="34" charset="0"/>
              </a:rPr>
              <a:t>INTRODUCTION </a:t>
            </a:r>
          </a:p>
          <a:p>
            <a:pPr fontAlgn="base">
              <a:spcBef>
                <a:spcPct val="0"/>
              </a:spcBef>
              <a:spcAft>
                <a:spcPct val="0"/>
              </a:spcAft>
            </a:pPr>
            <a:r>
              <a:rPr lang="en-US" sz="2400" dirty="0">
                <a:latin typeface="Bookman Old Style" panose="02050604050505020204" pitchFamily="18" charset="0"/>
                <a:cs typeface="Arial" pitchFamily="34" charset="0"/>
              </a:rPr>
              <a:t>Sources of information</a:t>
            </a:r>
          </a:p>
          <a:p>
            <a:pPr fontAlgn="base">
              <a:spcBef>
                <a:spcPct val="0"/>
              </a:spcBef>
              <a:spcAft>
                <a:spcPct val="0"/>
              </a:spcAft>
            </a:pPr>
            <a:r>
              <a:rPr lang="en-US" sz="2800" dirty="0">
                <a:latin typeface="Bookman Old Style" panose="02050604050505020204" pitchFamily="18" charset="0"/>
                <a:cs typeface="Arial" pitchFamily="34" charset="0"/>
              </a:rPr>
              <a:t>	</a:t>
            </a:r>
            <a:r>
              <a:rPr lang="en-US" sz="2200" dirty="0">
                <a:latin typeface="Bookman Old Style" panose="02050604050505020204" pitchFamily="18" charset="0"/>
                <a:cs typeface="Arial" pitchFamily="34" charset="0"/>
              </a:rPr>
              <a:t>Academic Search engines</a:t>
            </a:r>
          </a:p>
          <a:p>
            <a:pPr fontAlgn="base">
              <a:spcBef>
                <a:spcPct val="0"/>
              </a:spcBef>
              <a:spcAft>
                <a:spcPct val="0"/>
              </a:spcAft>
            </a:pPr>
            <a:r>
              <a:rPr lang="en-US" sz="2200" dirty="0">
                <a:latin typeface="Bookman Old Style" panose="02050604050505020204" pitchFamily="18" charset="0"/>
                <a:cs typeface="Arial" pitchFamily="34" charset="0"/>
              </a:rPr>
              <a:t>	Access tools</a:t>
            </a:r>
          </a:p>
          <a:p>
            <a:pPr fontAlgn="base">
              <a:spcBef>
                <a:spcPct val="0"/>
              </a:spcBef>
              <a:spcAft>
                <a:spcPct val="0"/>
              </a:spcAft>
            </a:pPr>
            <a:r>
              <a:rPr lang="en-US" sz="2200" dirty="0">
                <a:latin typeface="Bookman Old Style" panose="02050604050505020204" pitchFamily="18" charset="0"/>
                <a:cs typeface="Arial" pitchFamily="34" charset="0"/>
              </a:rPr>
              <a:t>ELECTRONIC RESOURCES AND SEARCH STRATEGIES </a:t>
            </a:r>
          </a:p>
          <a:p>
            <a:pPr fontAlgn="base">
              <a:spcBef>
                <a:spcPct val="0"/>
              </a:spcBef>
              <a:spcAft>
                <a:spcPct val="0"/>
              </a:spcAft>
            </a:pPr>
            <a:r>
              <a:rPr lang="en-US" altLang="en-US" sz="2200" dirty="0">
                <a:latin typeface="Bookman Old Style" panose="02050604050505020204" pitchFamily="18" charset="0"/>
                <a:cs typeface="Arial" pitchFamily="34" charset="0"/>
              </a:rPr>
              <a:t> 	S</a:t>
            </a:r>
            <a:r>
              <a:rPr lang="en-US" altLang="en-US" sz="2200" dirty="0">
                <a:latin typeface="Bookman Old Style" panose="02050604050505020204" pitchFamily="18" charset="0"/>
              </a:rPr>
              <a:t>imple search</a:t>
            </a:r>
          </a:p>
          <a:p>
            <a:pPr fontAlgn="base">
              <a:spcBef>
                <a:spcPct val="0"/>
              </a:spcBef>
              <a:spcAft>
                <a:spcPct val="0"/>
              </a:spcAft>
            </a:pPr>
            <a:r>
              <a:rPr lang="en-US" altLang="en-US" sz="2200" dirty="0">
                <a:latin typeface="Bookman Old Style" panose="02050604050505020204" pitchFamily="18" charset="0"/>
              </a:rPr>
              <a:t>	Advanced search </a:t>
            </a:r>
          </a:p>
          <a:p>
            <a:pPr fontAlgn="base">
              <a:spcBef>
                <a:spcPct val="0"/>
              </a:spcBef>
              <a:spcAft>
                <a:spcPct val="0"/>
              </a:spcAft>
            </a:pPr>
            <a:r>
              <a:rPr lang="en-US" altLang="en-US" sz="2200" dirty="0">
                <a:latin typeface="Bookman Old Style" panose="02050604050505020204" pitchFamily="18" charset="0"/>
              </a:rPr>
              <a:t>	Systematic search</a:t>
            </a:r>
          </a:p>
          <a:p>
            <a:pPr fontAlgn="base">
              <a:spcBef>
                <a:spcPct val="0"/>
              </a:spcBef>
              <a:spcAft>
                <a:spcPct val="0"/>
              </a:spcAft>
            </a:pPr>
            <a:r>
              <a:rPr lang="en-US" altLang="en-US" sz="2200" dirty="0">
                <a:latin typeface="Bookman Old Style" panose="02050604050505020204" pitchFamily="18" charset="0"/>
              </a:rPr>
              <a:t>	Snowballing – following a thread  </a:t>
            </a:r>
          </a:p>
          <a:p>
            <a:pPr fontAlgn="base">
              <a:spcBef>
                <a:spcPct val="0"/>
              </a:spcBef>
              <a:spcAft>
                <a:spcPct val="0"/>
              </a:spcAft>
            </a:pPr>
            <a:r>
              <a:rPr lang="en-US" altLang="en-US" sz="2200" dirty="0">
                <a:latin typeface="Bookman Old Style" panose="02050604050505020204" pitchFamily="18" charset="0"/>
              </a:rPr>
              <a:t>	Refine your search </a:t>
            </a:r>
          </a:p>
          <a:p>
            <a:pPr fontAlgn="base">
              <a:spcBef>
                <a:spcPct val="0"/>
              </a:spcBef>
              <a:spcAft>
                <a:spcPct val="0"/>
              </a:spcAft>
            </a:pPr>
            <a:r>
              <a:rPr lang="en-US" altLang="en-US" sz="2200" dirty="0">
                <a:latin typeface="Bookman Old Style" panose="02050604050505020204" pitchFamily="18" charset="0"/>
              </a:rPr>
              <a:t>	Evaluate your search </a:t>
            </a:r>
          </a:p>
          <a:p>
            <a:pPr fontAlgn="base">
              <a:spcBef>
                <a:spcPct val="0"/>
              </a:spcBef>
              <a:spcAft>
                <a:spcPct val="0"/>
              </a:spcAft>
            </a:pPr>
            <a:r>
              <a:rPr lang="en-US" altLang="en-US" sz="2200" dirty="0">
                <a:latin typeface="Bookman Old Style" panose="02050604050505020204" pitchFamily="18" charset="0"/>
              </a:rPr>
              <a:t>PLAGIARISM</a:t>
            </a:r>
          </a:p>
          <a:p>
            <a:pPr fontAlgn="base">
              <a:spcBef>
                <a:spcPct val="0"/>
              </a:spcBef>
              <a:spcAft>
                <a:spcPct val="0"/>
              </a:spcAft>
            </a:pPr>
            <a:r>
              <a:rPr lang="en-US" sz="2200" dirty="0">
                <a:latin typeface="Bookman Old Style" panose="02050604050505020204" pitchFamily="18" charset="0"/>
                <a:cs typeface="Arial" pitchFamily="34" charset="0"/>
              </a:rPr>
              <a:t>		Turnitin </a:t>
            </a:r>
            <a:endParaRPr lang="en-US" sz="2800" dirty="0">
              <a:latin typeface="Bookman Old Style" panose="02050604050505020204" pitchFamily="18" charset="0"/>
              <a:cs typeface="Arial" pitchFamily="34" charset="0"/>
            </a:endParaRPr>
          </a:p>
        </p:txBody>
      </p:sp>
    </p:spTree>
    <p:extLst>
      <p:ext uri="{BB962C8B-B14F-4D97-AF65-F5344CB8AC3E}">
        <p14:creationId xmlns:p14="http://schemas.microsoft.com/office/powerpoint/2010/main" val="3129889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8D2D04-3D11-43C1-B69E-9D7D68582C29}"/>
              </a:ext>
            </a:extLst>
          </p:cNvPr>
          <p:cNvSpPr txBox="1"/>
          <p:nvPr/>
        </p:nvSpPr>
        <p:spPr>
          <a:xfrm>
            <a:off x="1925097" y="199366"/>
            <a:ext cx="8504465" cy="584775"/>
          </a:xfrm>
          <a:prstGeom prst="rect">
            <a:avLst/>
          </a:prstGeom>
          <a:noFill/>
        </p:spPr>
        <p:txBody>
          <a:bodyPr wrap="square" rtlCol="0">
            <a:spAutoFit/>
          </a:bodyPr>
          <a:lstStyle/>
          <a:p>
            <a:r>
              <a:rPr lang="en-US" sz="3200" b="1" dirty="0"/>
              <a:t>Evaluate your information resources  </a:t>
            </a:r>
          </a:p>
        </p:txBody>
      </p:sp>
      <p:graphicFrame>
        <p:nvGraphicFramePr>
          <p:cNvPr id="5" name="Table 5">
            <a:extLst>
              <a:ext uri="{FF2B5EF4-FFF2-40B4-BE49-F238E27FC236}">
                <a16:creationId xmlns:a16="http://schemas.microsoft.com/office/drawing/2014/main" id="{EC6BD326-969B-4EB9-A56E-AC289844DAF6}"/>
              </a:ext>
            </a:extLst>
          </p:cNvPr>
          <p:cNvGraphicFramePr>
            <a:graphicFrameLocks noGrp="1"/>
          </p:cNvGraphicFramePr>
          <p:nvPr>
            <p:extLst>
              <p:ext uri="{D42A27DB-BD31-4B8C-83A1-F6EECF244321}">
                <p14:modId xmlns:p14="http://schemas.microsoft.com/office/powerpoint/2010/main" val="166349808"/>
              </p:ext>
            </p:extLst>
          </p:nvPr>
        </p:nvGraphicFramePr>
        <p:xfrm>
          <a:off x="737820" y="784141"/>
          <a:ext cx="10716360" cy="5939662"/>
        </p:xfrm>
        <a:graphic>
          <a:graphicData uri="http://schemas.openxmlformats.org/drawingml/2006/table">
            <a:tbl>
              <a:tblPr firstRow="1" bandRow="1">
                <a:tableStyleId>{72833802-FEF1-4C79-8D5D-14CF1EAF98D9}</a:tableStyleId>
              </a:tblPr>
              <a:tblGrid>
                <a:gridCol w="2143272">
                  <a:extLst>
                    <a:ext uri="{9D8B030D-6E8A-4147-A177-3AD203B41FA5}">
                      <a16:colId xmlns:a16="http://schemas.microsoft.com/office/drawing/2014/main" val="1086942564"/>
                    </a:ext>
                  </a:extLst>
                </a:gridCol>
                <a:gridCol w="2143272">
                  <a:extLst>
                    <a:ext uri="{9D8B030D-6E8A-4147-A177-3AD203B41FA5}">
                      <a16:colId xmlns:a16="http://schemas.microsoft.com/office/drawing/2014/main" val="2622786544"/>
                    </a:ext>
                  </a:extLst>
                </a:gridCol>
                <a:gridCol w="2143272">
                  <a:extLst>
                    <a:ext uri="{9D8B030D-6E8A-4147-A177-3AD203B41FA5}">
                      <a16:colId xmlns:a16="http://schemas.microsoft.com/office/drawing/2014/main" val="2686045652"/>
                    </a:ext>
                  </a:extLst>
                </a:gridCol>
                <a:gridCol w="2143272">
                  <a:extLst>
                    <a:ext uri="{9D8B030D-6E8A-4147-A177-3AD203B41FA5}">
                      <a16:colId xmlns:a16="http://schemas.microsoft.com/office/drawing/2014/main" val="3348005782"/>
                    </a:ext>
                  </a:extLst>
                </a:gridCol>
                <a:gridCol w="2143272">
                  <a:extLst>
                    <a:ext uri="{9D8B030D-6E8A-4147-A177-3AD203B41FA5}">
                      <a16:colId xmlns:a16="http://schemas.microsoft.com/office/drawing/2014/main" val="33654113"/>
                    </a:ext>
                  </a:extLst>
                </a:gridCol>
              </a:tblGrid>
              <a:tr h="6094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Authority </a:t>
                      </a:r>
                    </a:p>
                    <a:p>
                      <a:endParaRPr lang="en-US" dirty="0">
                        <a:latin typeface="Bookman Old Style" panose="020506040505050202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Accuracy </a:t>
                      </a:r>
                    </a:p>
                    <a:p>
                      <a:endParaRPr lang="en-US" dirty="0">
                        <a:latin typeface="Bookman Old Style" panose="020506040505050202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Objectivity </a:t>
                      </a:r>
                    </a:p>
                    <a:p>
                      <a:endParaRPr lang="en-US" dirty="0">
                        <a:latin typeface="Bookman Old Style" panose="020506040505050202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Coverage </a:t>
                      </a:r>
                    </a:p>
                    <a:p>
                      <a:endParaRPr lang="en-US" dirty="0">
                        <a:latin typeface="Bookman Old Style" panose="020506040505050202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Currency </a:t>
                      </a:r>
                    </a:p>
                    <a:p>
                      <a:endParaRPr lang="en-US" dirty="0">
                        <a:latin typeface="Bookman Old Style" panose="02050604050505020204" pitchFamily="18" charset="0"/>
                      </a:endParaRPr>
                    </a:p>
                  </a:txBody>
                  <a:tcPr/>
                </a:tc>
                <a:extLst>
                  <a:ext uri="{0D108BD9-81ED-4DB2-BD59-A6C34878D82A}">
                    <a16:rowId xmlns:a16="http://schemas.microsoft.com/office/drawing/2014/main" val="3874254206"/>
                  </a:ext>
                </a:extLst>
              </a:tr>
              <a:tr h="609490">
                <a:tc>
                  <a:txBody>
                    <a:bodyPr/>
                    <a:lstStyle/>
                    <a:p>
                      <a:r>
                        <a:rPr lang="en-US" dirty="0"/>
                        <a:t>Who is the author</a:t>
                      </a:r>
                      <a:endParaRPr lang="en-US" dirty="0">
                        <a:latin typeface="Bookman Old Style" panose="02050604050505020204" pitchFamily="18" charset="0"/>
                      </a:endParaRPr>
                    </a:p>
                  </a:txBody>
                  <a:tcPr/>
                </a:tc>
                <a:tc>
                  <a:txBody>
                    <a:bodyPr/>
                    <a:lstStyle/>
                    <a:p>
                      <a:r>
                        <a:rPr lang="en-US" dirty="0"/>
                        <a:t>Is the information-based facts</a:t>
                      </a:r>
                      <a:endParaRPr lang="en-US" dirty="0">
                        <a:latin typeface="Bookman Old Style" panose="02050604050505020204" pitchFamily="18" charset="0"/>
                      </a:endParaRPr>
                    </a:p>
                  </a:txBody>
                  <a:tcPr/>
                </a:tc>
                <a:tc>
                  <a:txBody>
                    <a:bodyPr/>
                    <a:lstStyle/>
                    <a:p>
                      <a:r>
                        <a:rPr lang="en-US" dirty="0"/>
                        <a:t>How objective is the information</a:t>
                      </a:r>
                      <a:endParaRPr lang="en-US" dirty="0">
                        <a:latin typeface="Bookman Old Style" panose="02050604050505020204" pitchFamily="18" charset="0"/>
                      </a:endParaRPr>
                    </a:p>
                  </a:txBody>
                  <a:tcPr/>
                </a:tc>
                <a:tc>
                  <a:txBody>
                    <a:bodyPr/>
                    <a:lstStyle/>
                    <a:p>
                      <a:r>
                        <a:rPr lang="en-US" dirty="0"/>
                        <a:t>Is the coverage basic or comprehensive</a:t>
                      </a:r>
                      <a:endParaRPr lang="en-US" dirty="0">
                        <a:latin typeface="Bookman Old Style" panose="02050604050505020204" pitchFamily="18" charset="0"/>
                      </a:endParaRPr>
                    </a:p>
                  </a:txBody>
                  <a:tcPr/>
                </a:tc>
                <a:tc>
                  <a:txBody>
                    <a:bodyPr/>
                    <a:lstStyle/>
                    <a:p>
                      <a:r>
                        <a:rPr lang="en-US" dirty="0"/>
                        <a:t>The date of publication</a:t>
                      </a:r>
                      <a:endParaRPr lang="en-US" dirty="0">
                        <a:latin typeface="Bookman Old Style" panose="02050604050505020204" pitchFamily="18" charset="0"/>
                      </a:endParaRPr>
                    </a:p>
                  </a:txBody>
                  <a:tcPr/>
                </a:tc>
                <a:extLst>
                  <a:ext uri="{0D108BD9-81ED-4DB2-BD59-A6C34878D82A}">
                    <a16:rowId xmlns:a16="http://schemas.microsoft.com/office/drawing/2014/main" val="399650931"/>
                  </a:ext>
                </a:extLst>
              </a:tr>
              <a:tr h="1131910">
                <a:tc>
                  <a:txBody>
                    <a:bodyPr/>
                    <a:lstStyle/>
                    <a:p>
                      <a:r>
                        <a:rPr lang="en-US" dirty="0"/>
                        <a:t>Is the author  affiliated to an institution or organization</a:t>
                      </a:r>
                      <a:endParaRPr lang="en-US" dirty="0">
                        <a:latin typeface="Bookman Old Style" panose="02050604050505020204" pitchFamily="18" charset="0"/>
                      </a:endParaRPr>
                    </a:p>
                  </a:txBody>
                  <a:tcPr/>
                </a:tc>
                <a:tc>
                  <a:txBody>
                    <a:bodyPr/>
                    <a:lstStyle/>
                    <a:p>
                      <a:r>
                        <a:rPr lang="en-US" dirty="0"/>
                        <a:t>Is it published in a peer reviewed journal</a:t>
                      </a:r>
                      <a:endParaRPr lang="en-US" dirty="0">
                        <a:latin typeface="Bookman Old Style" panose="02050604050505020204" pitchFamily="18" charset="0"/>
                      </a:endParaRPr>
                    </a:p>
                  </a:txBody>
                  <a:tcPr/>
                </a:tc>
                <a:tc>
                  <a:txBody>
                    <a:bodyPr/>
                    <a:lstStyle/>
                    <a:p>
                      <a:r>
                        <a:rPr lang="en-US" dirty="0"/>
                        <a:t>Is there any political under tune</a:t>
                      </a:r>
                      <a:endParaRPr lang="en-US" dirty="0">
                        <a:latin typeface="Bookman Old Style" panose="02050604050505020204" pitchFamily="18" charset="0"/>
                      </a:endParaRPr>
                    </a:p>
                  </a:txBody>
                  <a:tcPr/>
                </a:tc>
                <a:tc>
                  <a:txBody>
                    <a:bodyPr/>
                    <a:lstStyle/>
                    <a:p>
                      <a:r>
                        <a:rPr lang="en-US" dirty="0"/>
                        <a:t>Did they provide any link that explained the coverage</a:t>
                      </a:r>
                      <a:endParaRPr lang="en-US" dirty="0">
                        <a:latin typeface="Bookman Old Style" panose="02050604050505020204" pitchFamily="18" charset="0"/>
                      </a:endParaRPr>
                    </a:p>
                  </a:txBody>
                  <a:tcPr/>
                </a:tc>
                <a:tc>
                  <a:txBody>
                    <a:bodyPr/>
                    <a:lstStyle/>
                    <a:p>
                      <a:r>
                        <a:rPr lang="en-US" dirty="0"/>
                        <a:t>The last update on the website</a:t>
                      </a:r>
                      <a:endParaRPr lang="en-US" dirty="0">
                        <a:latin typeface="Bookman Old Style" panose="02050604050505020204" pitchFamily="18" charset="0"/>
                      </a:endParaRPr>
                    </a:p>
                  </a:txBody>
                  <a:tcPr/>
                </a:tc>
                <a:extLst>
                  <a:ext uri="{0D108BD9-81ED-4DB2-BD59-A6C34878D82A}">
                    <a16:rowId xmlns:a16="http://schemas.microsoft.com/office/drawing/2014/main" val="1504140350"/>
                  </a:ext>
                </a:extLst>
              </a:tr>
              <a:tr h="1107766">
                <a:tc>
                  <a:txBody>
                    <a:bodyPr/>
                    <a:lstStyle/>
                    <a:p>
                      <a:r>
                        <a:rPr lang="en-US" dirty="0"/>
                        <a:t>Educational background or experience</a:t>
                      </a:r>
                      <a:endParaRPr lang="en-US" dirty="0">
                        <a:latin typeface="Bookman Old Style" panose="02050604050505020204" pitchFamily="18" charset="0"/>
                      </a:endParaRPr>
                    </a:p>
                  </a:txBody>
                  <a:tcPr/>
                </a:tc>
                <a:tc>
                  <a:txBody>
                    <a:bodyPr/>
                    <a:lstStyle/>
                    <a:p>
                      <a:r>
                        <a:rPr lang="en-US" dirty="0"/>
                        <a:t>When was the last update</a:t>
                      </a:r>
                      <a:endParaRPr lang="en-US" dirty="0">
                        <a:latin typeface="Bookman Old Style" panose="02050604050505020204" pitchFamily="18" charset="0"/>
                      </a:endParaRPr>
                    </a:p>
                  </a:txBody>
                  <a:tcPr/>
                </a:tc>
                <a:tc>
                  <a:txBody>
                    <a:bodyPr/>
                    <a:lstStyle/>
                    <a:p>
                      <a:r>
                        <a:rPr lang="en-US" dirty="0"/>
                        <a:t>Is it informing or persuasive </a:t>
                      </a:r>
                      <a:endParaRPr lang="en-US" dirty="0">
                        <a:latin typeface="Bookman Old Style" panose="02050604050505020204" pitchFamily="18" charset="0"/>
                      </a:endParaRPr>
                    </a:p>
                  </a:txBody>
                  <a:tcPr/>
                </a:tc>
                <a:tc>
                  <a:txBody>
                    <a:bodyPr/>
                    <a:lstStyle/>
                    <a:p>
                      <a:r>
                        <a:rPr lang="en-US" dirty="0"/>
                        <a:t>What is the depth of the information</a:t>
                      </a:r>
                      <a:endParaRPr lang="en-US" dirty="0">
                        <a:latin typeface="Bookman Old Style" panose="02050604050505020204" pitchFamily="18" charset="0"/>
                      </a:endParaRPr>
                    </a:p>
                  </a:txBody>
                  <a:tcPr/>
                </a:tc>
                <a:tc>
                  <a:txBody>
                    <a:bodyPr/>
                    <a:lstStyle/>
                    <a:p>
                      <a:r>
                        <a:rPr lang="en-US" dirty="0"/>
                        <a:t>What of the links are they up to date</a:t>
                      </a:r>
                      <a:endParaRPr lang="en-US" dirty="0">
                        <a:latin typeface="Bookman Old Style" panose="02050604050505020204" pitchFamily="18" charset="0"/>
                      </a:endParaRPr>
                    </a:p>
                  </a:txBody>
                  <a:tcPr/>
                </a:tc>
                <a:extLst>
                  <a:ext uri="{0D108BD9-81ED-4DB2-BD59-A6C34878D82A}">
                    <a16:rowId xmlns:a16="http://schemas.microsoft.com/office/drawing/2014/main" val="182869034"/>
                  </a:ext>
                </a:extLst>
              </a:tr>
              <a:tr h="870700">
                <a:tc>
                  <a:txBody>
                    <a:bodyPr/>
                    <a:lstStyle/>
                    <a:p>
                      <a:r>
                        <a:rPr lang="en-US" dirty="0"/>
                        <a:t>Area of specialization</a:t>
                      </a:r>
                      <a:endParaRPr lang="en-US" dirty="0">
                        <a:latin typeface="Bookman Old Style" panose="02050604050505020204" pitchFamily="18" charset="0"/>
                      </a:endParaRPr>
                    </a:p>
                  </a:txBody>
                  <a:tcPr/>
                </a:tc>
                <a:tc>
                  <a:txBody>
                    <a:bodyPr/>
                    <a:lstStyle/>
                    <a:p>
                      <a:r>
                        <a:rPr lang="en-US" dirty="0"/>
                        <a:t>How accurate is the information on the web page</a:t>
                      </a:r>
                      <a:endParaRPr lang="en-US" dirty="0">
                        <a:latin typeface="Bookman Old Style" panose="02050604050505020204" pitchFamily="18" charset="0"/>
                      </a:endParaRPr>
                    </a:p>
                  </a:txBody>
                  <a:tcPr/>
                </a:tc>
                <a:tc>
                  <a:txBody>
                    <a:bodyPr/>
                    <a:lstStyle/>
                    <a:p>
                      <a:r>
                        <a:rPr lang="en-US" dirty="0"/>
                        <a:t>The tune of the language</a:t>
                      </a:r>
                      <a:endParaRPr lang="en-US" dirty="0">
                        <a:latin typeface="Bookman Old Style" panose="02050604050505020204" pitchFamily="18" charset="0"/>
                      </a:endParaRPr>
                    </a:p>
                  </a:txBody>
                  <a:tcPr/>
                </a:tc>
                <a:tc>
                  <a:txBody>
                    <a:bodyPr/>
                    <a:lstStyle/>
                    <a:p>
                      <a:r>
                        <a:rPr lang="en-US" dirty="0"/>
                        <a:t>Are you satisfied with the information</a:t>
                      </a:r>
                      <a:endParaRPr lang="en-US" dirty="0">
                        <a:latin typeface="Bookman Old Style" panose="02050604050505020204" pitchFamily="18" charset="0"/>
                      </a:endParaRPr>
                    </a:p>
                  </a:txBody>
                  <a:tcPr/>
                </a:tc>
                <a:tc>
                  <a:txBody>
                    <a:bodyPr/>
                    <a:lstStyle/>
                    <a:p>
                      <a:r>
                        <a:rPr lang="en-US" dirty="0"/>
                        <a:t>Do the links point to exiting links</a:t>
                      </a:r>
                      <a:endParaRPr lang="en-US" dirty="0">
                        <a:latin typeface="Bookman Old Style" panose="02050604050505020204" pitchFamily="18" charset="0"/>
                      </a:endParaRPr>
                    </a:p>
                  </a:txBody>
                  <a:tcPr/>
                </a:tc>
                <a:extLst>
                  <a:ext uri="{0D108BD9-81ED-4DB2-BD59-A6C34878D82A}">
                    <a16:rowId xmlns:a16="http://schemas.microsoft.com/office/drawing/2014/main" val="2506005331"/>
                  </a:ext>
                </a:extLst>
              </a:tr>
              <a:tr h="852127">
                <a:tc>
                  <a:txBody>
                    <a:bodyPr/>
                    <a:lstStyle/>
                    <a:p>
                      <a:r>
                        <a:rPr lang="en-US" dirty="0"/>
                        <a:t>Track record of research output </a:t>
                      </a:r>
                      <a:endParaRPr lang="en-US" dirty="0">
                        <a:latin typeface="Bookman Old Style" panose="02050604050505020204" pitchFamily="18" charset="0"/>
                      </a:endParaRPr>
                    </a:p>
                  </a:txBody>
                  <a:tcPr/>
                </a:tc>
                <a:tc>
                  <a:txBody>
                    <a:bodyPr/>
                    <a:lstStyle/>
                    <a:p>
                      <a:r>
                        <a:rPr lang="en-US" dirty="0"/>
                        <a:t>Any editor or reviewer </a:t>
                      </a:r>
                      <a:endParaRPr lang="en-US" dirty="0">
                        <a:latin typeface="Bookman Old Style" panose="02050604050505020204" pitchFamily="18" charset="0"/>
                      </a:endParaRPr>
                    </a:p>
                  </a:txBody>
                  <a:tcPr/>
                </a:tc>
                <a:tc>
                  <a:txBody>
                    <a:bodyPr/>
                    <a:lstStyle/>
                    <a:p>
                      <a:endParaRPr lang="en-US" dirty="0">
                        <a:latin typeface="Bookman Old Style" panose="02050604050505020204" pitchFamily="18" charset="0"/>
                      </a:endParaRPr>
                    </a:p>
                  </a:txBody>
                  <a:tcPr/>
                </a:tc>
                <a:tc>
                  <a:txBody>
                    <a:bodyPr/>
                    <a:lstStyle/>
                    <a:p>
                      <a:endParaRPr lang="en-US" dirty="0">
                        <a:latin typeface="Bookman Old Style" panose="02050604050505020204" pitchFamily="18" charset="0"/>
                      </a:endParaRPr>
                    </a:p>
                  </a:txBody>
                  <a:tcPr/>
                </a:tc>
                <a:tc>
                  <a:txBody>
                    <a:bodyPr/>
                    <a:lstStyle/>
                    <a:p>
                      <a:endParaRPr lang="en-US">
                        <a:latin typeface="Bookman Old Style" panose="02050604050505020204" pitchFamily="18" charset="0"/>
                      </a:endParaRPr>
                    </a:p>
                  </a:txBody>
                  <a:tcPr/>
                </a:tc>
                <a:extLst>
                  <a:ext uri="{0D108BD9-81ED-4DB2-BD59-A6C34878D82A}">
                    <a16:rowId xmlns:a16="http://schemas.microsoft.com/office/drawing/2014/main" val="380212976"/>
                  </a:ext>
                </a:extLst>
              </a:tr>
              <a:tr h="596489">
                <a:tc>
                  <a:txBody>
                    <a:bodyPr/>
                    <a:lstStyle/>
                    <a:p>
                      <a:r>
                        <a:rPr lang="en-US" dirty="0"/>
                        <a:t>Visibility </a:t>
                      </a:r>
                      <a:endParaRPr lang="en-US" dirty="0">
                        <a:latin typeface="Bookman Old Style" panose="02050604050505020204" pitchFamily="18" charset="0"/>
                      </a:endParaRPr>
                    </a:p>
                  </a:txBody>
                  <a:tcPr/>
                </a:tc>
                <a:tc>
                  <a:txBody>
                    <a:bodyPr/>
                    <a:lstStyle/>
                    <a:p>
                      <a:endParaRPr lang="en-US" dirty="0">
                        <a:latin typeface="Bookman Old Style" panose="02050604050505020204" pitchFamily="18" charset="0"/>
                      </a:endParaRPr>
                    </a:p>
                  </a:txBody>
                  <a:tcPr/>
                </a:tc>
                <a:tc>
                  <a:txBody>
                    <a:bodyPr/>
                    <a:lstStyle/>
                    <a:p>
                      <a:endParaRPr lang="en-US" dirty="0">
                        <a:latin typeface="Bookman Old Style" panose="02050604050505020204" pitchFamily="18" charset="0"/>
                      </a:endParaRPr>
                    </a:p>
                  </a:txBody>
                  <a:tcPr/>
                </a:tc>
                <a:tc>
                  <a:txBody>
                    <a:bodyPr/>
                    <a:lstStyle/>
                    <a:p>
                      <a:endParaRPr lang="en-US" dirty="0">
                        <a:latin typeface="Bookman Old Style" panose="02050604050505020204" pitchFamily="18" charset="0"/>
                      </a:endParaRPr>
                    </a:p>
                  </a:txBody>
                  <a:tcPr/>
                </a:tc>
                <a:tc>
                  <a:txBody>
                    <a:bodyPr/>
                    <a:lstStyle/>
                    <a:p>
                      <a:endParaRPr lang="en-US" dirty="0">
                        <a:latin typeface="Bookman Old Style" panose="02050604050505020204" pitchFamily="18" charset="0"/>
                      </a:endParaRPr>
                    </a:p>
                  </a:txBody>
                  <a:tcPr/>
                </a:tc>
                <a:extLst>
                  <a:ext uri="{0D108BD9-81ED-4DB2-BD59-A6C34878D82A}">
                    <a16:rowId xmlns:a16="http://schemas.microsoft.com/office/drawing/2014/main" val="3453158702"/>
                  </a:ext>
                </a:extLst>
              </a:tr>
            </a:tbl>
          </a:graphicData>
        </a:graphic>
      </p:graphicFrame>
      <p:sp>
        <p:nvSpPr>
          <p:cNvPr id="6" name="TextBox 5">
            <a:extLst>
              <a:ext uri="{FF2B5EF4-FFF2-40B4-BE49-F238E27FC236}">
                <a16:creationId xmlns:a16="http://schemas.microsoft.com/office/drawing/2014/main" id="{DDA0BEBF-0CD0-4364-859E-CF205126426C}"/>
              </a:ext>
            </a:extLst>
          </p:cNvPr>
          <p:cNvSpPr txBox="1"/>
          <p:nvPr/>
        </p:nvSpPr>
        <p:spPr>
          <a:xfrm>
            <a:off x="6648293" y="6354471"/>
            <a:ext cx="6107372" cy="369332"/>
          </a:xfrm>
          <a:prstGeom prst="rect">
            <a:avLst/>
          </a:prstGeom>
          <a:noFill/>
        </p:spPr>
        <p:txBody>
          <a:bodyPr wrap="square">
            <a:spAutoFit/>
          </a:bodyPr>
          <a:lstStyle/>
          <a:p>
            <a:r>
              <a:rPr lang="en-US" dirty="0"/>
              <a:t>https://www.research4life.org/training/</a:t>
            </a:r>
          </a:p>
        </p:txBody>
      </p:sp>
    </p:spTree>
    <p:extLst>
      <p:ext uri="{BB962C8B-B14F-4D97-AF65-F5344CB8AC3E}">
        <p14:creationId xmlns:p14="http://schemas.microsoft.com/office/powerpoint/2010/main" val="1928829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4A6ADB-5F1A-4436-8434-4BB9F0C4BCC4}"/>
              </a:ext>
            </a:extLst>
          </p:cNvPr>
          <p:cNvSpPr txBox="1"/>
          <p:nvPr/>
        </p:nvSpPr>
        <p:spPr>
          <a:xfrm>
            <a:off x="1137139" y="582067"/>
            <a:ext cx="9917722" cy="4401205"/>
          </a:xfrm>
          <a:prstGeom prst="rect">
            <a:avLst/>
          </a:prstGeom>
          <a:noFill/>
        </p:spPr>
        <p:txBody>
          <a:bodyPr wrap="square" rtlCol="0">
            <a:spAutoFit/>
          </a:bodyPr>
          <a:lstStyle/>
          <a:p>
            <a:r>
              <a:rPr lang="en-US" sz="2800" b="1" i="1" dirty="0"/>
              <a:t>Some Tips</a:t>
            </a:r>
          </a:p>
          <a:p>
            <a:pPr marL="457200" indent="-457200">
              <a:buFont typeface="Wingdings" panose="05000000000000000000" pitchFamily="2" charset="2"/>
              <a:buChar char="v"/>
            </a:pPr>
            <a:r>
              <a:rPr lang="en-US" sz="2800" dirty="0"/>
              <a:t>Form the habit of reading through literature you downloaded.</a:t>
            </a:r>
          </a:p>
          <a:p>
            <a:pPr marL="457200" indent="-457200">
              <a:buFont typeface="Wingdings" panose="05000000000000000000" pitchFamily="2" charset="2"/>
              <a:buChar char="v"/>
            </a:pPr>
            <a:r>
              <a:rPr lang="en-US" sz="2800" dirty="0"/>
              <a:t>Use reference management tools </a:t>
            </a:r>
            <a:r>
              <a:rPr lang="en-US" sz="2800" dirty="0" err="1"/>
              <a:t>eg</a:t>
            </a:r>
            <a:r>
              <a:rPr lang="en-US" sz="2800" dirty="0"/>
              <a:t> Mendeley, Zotero etc. </a:t>
            </a:r>
          </a:p>
          <a:p>
            <a:pPr marL="457200" indent="-457200">
              <a:buFont typeface="Wingdings" panose="05000000000000000000" pitchFamily="2" charset="2"/>
              <a:buChar char="v"/>
            </a:pPr>
            <a:r>
              <a:rPr lang="en-US" altLang="en-US" sz="2800" dirty="0"/>
              <a:t>Do not use copy and paste is not a good practice</a:t>
            </a:r>
          </a:p>
          <a:p>
            <a:pPr marL="457200" indent="-457200">
              <a:buFont typeface="Wingdings" panose="05000000000000000000" pitchFamily="2" charset="2"/>
              <a:buChar char="v"/>
            </a:pPr>
            <a:r>
              <a:rPr lang="en-US" altLang="en-US" sz="2800" dirty="0"/>
              <a:t>Printing out the document could help you read the works properly.</a:t>
            </a:r>
          </a:p>
          <a:p>
            <a:pPr marL="457200" indent="-457200">
              <a:buFont typeface="Wingdings" panose="05000000000000000000" pitchFamily="2" charset="2"/>
              <a:buChar char="v"/>
            </a:pPr>
            <a:r>
              <a:rPr lang="en-US" altLang="en-US" sz="2800" dirty="0"/>
              <a:t>Always acknowledge sources cited in your work, remember you are standing on the shoulders of giant. </a:t>
            </a:r>
          </a:p>
          <a:p>
            <a:endParaRPr lang="en-US" altLang="en-US" sz="2800" dirty="0"/>
          </a:p>
          <a:p>
            <a:endParaRPr lang="en-US" altLang="en-US" sz="2800" dirty="0"/>
          </a:p>
        </p:txBody>
      </p:sp>
    </p:spTree>
    <p:extLst>
      <p:ext uri="{BB962C8B-B14F-4D97-AF65-F5344CB8AC3E}">
        <p14:creationId xmlns:p14="http://schemas.microsoft.com/office/powerpoint/2010/main" val="2889530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3436E-0D94-0502-8828-0E4761233ABC}"/>
              </a:ext>
            </a:extLst>
          </p:cNvPr>
          <p:cNvSpPr>
            <a:spLocks noGrp="1"/>
          </p:cNvSpPr>
          <p:nvPr>
            <p:ph type="title"/>
          </p:nvPr>
        </p:nvSpPr>
        <p:spPr>
          <a:xfrm>
            <a:off x="765544" y="384601"/>
            <a:ext cx="9821566" cy="806246"/>
          </a:xfrm>
        </p:spPr>
        <p:txBody>
          <a:bodyPr/>
          <a:lstStyle/>
          <a:p>
            <a:r>
              <a:rPr lang="en-US" dirty="0"/>
              <a:t>Plagiarism </a:t>
            </a:r>
            <a:endParaRPr lang="en-NG" dirty="0"/>
          </a:p>
        </p:txBody>
      </p:sp>
      <p:sp>
        <p:nvSpPr>
          <p:cNvPr id="3" name="Content Placeholder 2">
            <a:extLst>
              <a:ext uri="{FF2B5EF4-FFF2-40B4-BE49-F238E27FC236}">
                <a16:creationId xmlns:a16="http://schemas.microsoft.com/office/drawing/2014/main" id="{AD007D57-7A0F-61DF-B9D9-4740F1A4A821}"/>
              </a:ext>
            </a:extLst>
          </p:cNvPr>
          <p:cNvSpPr>
            <a:spLocks noGrp="1"/>
          </p:cNvSpPr>
          <p:nvPr>
            <p:ph idx="1"/>
          </p:nvPr>
        </p:nvSpPr>
        <p:spPr>
          <a:xfrm>
            <a:off x="913775" y="1499191"/>
            <a:ext cx="10364452" cy="4292010"/>
          </a:xfrm>
        </p:spPr>
        <p:txBody>
          <a:bodyPr>
            <a:normAutofit/>
          </a:bodyPr>
          <a:lstStyle/>
          <a:p>
            <a:pPr marL="0" indent="0">
              <a:lnSpc>
                <a:spcPct val="100000"/>
              </a:lnSpc>
              <a:buNone/>
            </a:pPr>
            <a:r>
              <a:rPr lang="en-US" sz="2400" cap="none" dirty="0">
                <a:effectLst/>
                <a:latin typeface="Arial" panose="020B0604020202020204" pitchFamily="34" charset="0"/>
                <a:ea typeface="Calibri" panose="020F0502020204030204" pitchFamily="34" charset="0"/>
              </a:rPr>
              <a:t>Plagiarism  </a:t>
            </a:r>
            <a:r>
              <a:rPr lang="en-US" sz="2400" cap="none" dirty="0">
                <a:latin typeface="Arial" panose="020B0604020202020204" pitchFamily="34" charset="0"/>
                <a:ea typeface="Calibri" panose="020F0502020204030204" pitchFamily="34" charset="0"/>
              </a:rPr>
              <a:t>i</a:t>
            </a:r>
            <a:r>
              <a:rPr lang="en-US" sz="2400" cap="none" dirty="0">
                <a:effectLst/>
                <a:latin typeface="Arial" panose="020B0604020202020204" pitchFamily="34" charset="0"/>
                <a:ea typeface="Calibri" panose="020F0502020204030204" pitchFamily="34" charset="0"/>
              </a:rPr>
              <a:t>s </a:t>
            </a:r>
            <a:r>
              <a:rPr lang="en-US" sz="2400" b="1" cap="none" dirty="0">
                <a:effectLst/>
                <a:latin typeface="Arial" panose="020B0604020202020204" pitchFamily="34" charset="0"/>
                <a:ea typeface="Calibri" panose="020F0502020204030204" pitchFamily="34" charset="0"/>
              </a:rPr>
              <a:t>a conscious </a:t>
            </a:r>
            <a:r>
              <a:rPr lang="en-US" sz="2400" cap="none" dirty="0">
                <a:effectLst/>
                <a:latin typeface="Arial" panose="020B0604020202020204" pitchFamily="34" charset="0"/>
                <a:ea typeface="Calibri" panose="020F0502020204030204" pitchFamily="34" charset="0"/>
              </a:rPr>
              <a:t> and </a:t>
            </a:r>
            <a:r>
              <a:rPr lang="en-US" sz="2400" b="1" cap="none" dirty="0">
                <a:effectLst/>
                <a:latin typeface="Arial" panose="020B0604020202020204" pitchFamily="34" charset="0"/>
                <a:ea typeface="Calibri" panose="020F0502020204030204" pitchFamily="34" charset="0"/>
              </a:rPr>
              <a:t>deliberate appropriation </a:t>
            </a:r>
            <a:r>
              <a:rPr lang="en-US" sz="2400" cap="none" dirty="0">
                <a:effectLst/>
                <a:latin typeface="Arial" panose="020B0604020202020204" pitchFamily="34" charset="0"/>
                <a:ea typeface="Calibri" panose="020F0502020204030204" pitchFamily="34" charset="0"/>
              </a:rPr>
              <a:t>of an intellectual work that belongs to someone else.</a:t>
            </a:r>
          </a:p>
          <a:p>
            <a:pPr marL="0" indent="0">
              <a:lnSpc>
                <a:spcPct val="100000"/>
              </a:lnSpc>
              <a:buNone/>
            </a:pPr>
            <a:r>
              <a:rPr lang="en-US" sz="1400" b="1" kern="100" cap="none" dirty="0">
                <a:effectLst/>
                <a:latin typeface="Arial" panose="020B0604020202020204" pitchFamily="34" charset="0"/>
                <a:ea typeface="Calibri" panose="020F0502020204030204" pitchFamily="34" charset="0"/>
                <a:cs typeface="Times New Roman" panose="02020603050405020304" pitchFamily="18" charset="0"/>
              </a:rPr>
              <a:t>		(</a:t>
            </a:r>
            <a:r>
              <a:rPr lang="en-US" sz="1400" b="1" kern="100" cap="none" dirty="0" err="1">
                <a:effectLst/>
                <a:latin typeface="Arial" panose="020B0604020202020204" pitchFamily="34" charset="0"/>
                <a:ea typeface="Calibri" panose="020F0502020204030204" pitchFamily="34" charset="0"/>
                <a:cs typeface="Times New Roman" panose="02020603050405020304" pitchFamily="18" charset="0"/>
              </a:rPr>
              <a:t>Leitão</a:t>
            </a:r>
            <a:r>
              <a:rPr lang="en-US" sz="1400" b="1" kern="100" cap="none" dirty="0">
                <a:effectLst/>
                <a:latin typeface="Arial" panose="020B0604020202020204" pitchFamily="34" charset="0"/>
                <a:ea typeface="Calibri" panose="020F0502020204030204" pitchFamily="34" charset="0"/>
                <a:cs typeface="Times New Roman" panose="02020603050405020304" pitchFamily="18" charset="0"/>
              </a:rPr>
              <a:t>, H, </a:t>
            </a:r>
            <a:r>
              <a:rPr lang="en-US" sz="1400" b="1" kern="100" cap="none" dirty="0" err="1">
                <a:effectLst/>
                <a:latin typeface="Arial" panose="020B0604020202020204" pitchFamily="34" charset="0"/>
                <a:ea typeface="Calibri" panose="020F0502020204030204" pitchFamily="34" charset="0"/>
                <a:cs typeface="Times New Roman" panose="02020603050405020304" pitchFamily="18" charset="0"/>
              </a:rPr>
              <a:t>Simões</a:t>
            </a:r>
            <a:r>
              <a:rPr lang="en-US" sz="1400" b="1" kern="100" cap="none" dirty="0">
                <a:effectLst/>
                <a:latin typeface="Arial" panose="020B0604020202020204" pitchFamily="34" charset="0"/>
                <a:ea typeface="Calibri" panose="020F0502020204030204" pitchFamily="34" charset="0"/>
                <a:cs typeface="Times New Roman" panose="02020603050405020304" pitchFamily="18" charset="0"/>
              </a:rPr>
              <a:t>,  M,  De Almeida </a:t>
            </a:r>
            <a:r>
              <a:rPr lang="en-US" sz="1400" b="1" kern="100" cap="none" dirty="0">
                <a:latin typeface="Arial" panose="020B0604020202020204" pitchFamily="34" charset="0"/>
                <a:ea typeface="Calibri" panose="020F0502020204030204" pitchFamily="34" charset="0"/>
                <a:cs typeface="Times New Roman" panose="02020603050405020304" pitchFamily="18" charset="0"/>
              </a:rPr>
              <a:t>&amp; Martínez-</a:t>
            </a:r>
            <a:r>
              <a:rPr lang="en-US" sz="1400" b="1" kern="100" cap="none" dirty="0" err="1">
                <a:latin typeface="Arial" panose="020B0604020202020204" pitchFamily="34" charset="0"/>
                <a:ea typeface="Calibri" panose="020F0502020204030204" pitchFamily="34" charset="0"/>
                <a:cs typeface="Times New Roman" panose="02020603050405020304" pitchFamily="18" charset="0"/>
              </a:rPr>
              <a:t>álvia</a:t>
            </a:r>
            <a:r>
              <a:rPr lang="en-US" sz="1400" b="1" kern="100" cap="none" dirty="0">
                <a:effectLst/>
                <a:latin typeface="Arial" panose="020B0604020202020204" pitchFamily="34" charset="0"/>
                <a:ea typeface="Calibri" panose="020F0502020204030204" pitchFamily="34" charset="0"/>
                <a:cs typeface="Times New Roman" panose="02020603050405020304" pitchFamily="18" charset="0"/>
              </a:rPr>
              <a:t>, D, 2019) </a:t>
            </a:r>
          </a:p>
          <a:p>
            <a:pPr marL="0" indent="0">
              <a:buNone/>
            </a:pPr>
            <a:r>
              <a:rPr lang="en-US" sz="2400" cap="none" dirty="0">
                <a:latin typeface="Arial" panose="020B0604020202020204" pitchFamily="34" charset="0"/>
              </a:rPr>
              <a:t>Unethical use of information.</a:t>
            </a:r>
          </a:p>
          <a:p>
            <a:pPr marL="0" indent="0">
              <a:buNone/>
            </a:pPr>
            <a:endParaRPr lang="en-US" sz="2400" cap="none" dirty="0">
              <a:latin typeface="Arial" panose="020B0604020202020204" pitchFamily="34" charset="0"/>
            </a:endParaRPr>
          </a:p>
          <a:p>
            <a:pPr marL="0" indent="0">
              <a:buNone/>
            </a:pPr>
            <a:r>
              <a:rPr lang="en-US" sz="2400" cap="none" dirty="0">
                <a:latin typeface="Arial" panose="020B0604020202020204" pitchFamily="34" charset="0"/>
              </a:rPr>
              <a:t>Students cheat fellow students.</a:t>
            </a:r>
          </a:p>
          <a:p>
            <a:pPr marL="0" indent="0">
              <a:buNone/>
            </a:pPr>
            <a:endParaRPr lang="en-NG" dirty="0"/>
          </a:p>
        </p:txBody>
      </p:sp>
    </p:spTree>
    <p:extLst>
      <p:ext uri="{BB962C8B-B14F-4D97-AF65-F5344CB8AC3E}">
        <p14:creationId xmlns:p14="http://schemas.microsoft.com/office/powerpoint/2010/main" val="1627533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DF93E-F585-F2B4-C81F-60ADF9A89B7A}"/>
              </a:ext>
            </a:extLst>
          </p:cNvPr>
          <p:cNvSpPr>
            <a:spLocks noGrp="1"/>
          </p:cNvSpPr>
          <p:nvPr>
            <p:ph type="title"/>
          </p:nvPr>
        </p:nvSpPr>
        <p:spPr/>
        <p:txBody>
          <a:bodyPr/>
          <a:lstStyle/>
          <a:p>
            <a:r>
              <a:rPr lang="en-US" dirty="0"/>
              <a:t>Side effects of plagiarism </a:t>
            </a:r>
            <a:endParaRPr lang="en-NG" dirty="0"/>
          </a:p>
        </p:txBody>
      </p:sp>
      <p:sp>
        <p:nvSpPr>
          <p:cNvPr id="3" name="Content Placeholder 2">
            <a:extLst>
              <a:ext uri="{FF2B5EF4-FFF2-40B4-BE49-F238E27FC236}">
                <a16:creationId xmlns:a16="http://schemas.microsoft.com/office/drawing/2014/main" id="{D8FD4A8F-5D7F-0C72-B46C-4274D7957C41}"/>
              </a:ext>
            </a:extLst>
          </p:cNvPr>
          <p:cNvSpPr>
            <a:spLocks noGrp="1"/>
          </p:cNvSpPr>
          <p:nvPr>
            <p:ph idx="1"/>
          </p:nvPr>
        </p:nvSpPr>
        <p:spPr/>
        <p:txBody>
          <a:bodyPr>
            <a:normAutofit/>
          </a:bodyPr>
          <a:lstStyle/>
          <a:p>
            <a:r>
              <a:rPr lang="en-US" sz="2200" cap="none" dirty="0">
                <a:latin typeface="Bookman Old Style" panose="02050604050505020204" pitchFamily="18" charset="0"/>
              </a:rPr>
              <a:t>In some cases it affects your job.</a:t>
            </a:r>
          </a:p>
          <a:p>
            <a:r>
              <a:rPr lang="en-US" sz="2200" cap="none" dirty="0">
                <a:latin typeface="Bookman Old Style" panose="02050604050505020204" pitchFamily="18" charset="0"/>
              </a:rPr>
              <a:t>Withdrawal of articles/publications.</a:t>
            </a:r>
          </a:p>
          <a:p>
            <a:r>
              <a:rPr lang="en-US" sz="2200" cap="none" dirty="0">
                <a:latin typeface="Bookman Old Style" panose="02050604050505020204" pitchFamily="18" charset="0"/>
              </a:rPr>
              <a:t>Academic discipline (disciplinary committee).</a:t>
            </a:r>
          </a:p>
          <a:p>
            <a:endParaRPr lang="en-US" sz="2200" cap="none" dirty="0">
              <a:latin typeface="Bookman Old Style" panose="02050604050505020204" pitchFamily="18" charset="0"/>
            </a:endParaRPr>
          </a:p>
          <a:p>
            <a:r>
              <a:rPr lang="en-US" sz="2200" cap="none" dirty="0">
                <a:latin typeface="Bookman Old Style" panose="02050604050505020204" pitchFamily="18" charset="0"/>
              </a:rPr>
              <a:t>Creates a bad record.</a:t>
            </a:r>
          </a:p>
        </p:txBody>
      </p:sp>
    </p:spTree>
    <p:extLst>
      <p:ext uri="{BB962C8B-B14F-4D97-AF65-F5344CB8AC3E}">
        <p14:creationId xmlns:p14="http://schemas.microsoft.com/office/powerpoint/2010/main" val="3615534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EC03C-9087-E505-327A-EEEED2027946}"/>
              </a:ext>
            </a:extLst>
          </p:cNvPr>
          <p:cNvSpPr>
            <a:spLocks noGrp="1"/>
          </p:cNvSpPr>
          <p:nvPr>
            <p:ph type="title"/>
          </p:nvPr>
        </p:nvSpPr>
        <p:spPr>
          <a:xfrm>
            <a:off x="913775" y="618517"/>
            <a:ext cx="10364451" cy="1135855"/>
          </a:xfrm>
        </p:spPr>
        <p:txBody>
          <a:bodyPr/>
          <a:lstStyle/>
          <a:p>
            <a:r>
              <a:rPr lang="en-US" dirty="0"/>
              <a:t>How to avoid plagiarism </a:t>
            </a:r>
            <a:endParaRPr lang="en-NG" dirty="0"/>
          </a:p>
        </p:txBody>
      </p:sp>
      <p:sp>
        <p:nvSpPr>
          <p:cNvPr id="3" name="Content Placeholder 2">
            <a:extLst>
              <a:ext uri="{FF2B5EF4-FFF2-40B4-BE49-F238E27FC236}">
                <a16:creationId xmlns:a16="http://schemas.microsoft.com/office/drawing/2014/main" id="{153D5BB4-0C60-A440-9A6B-F5F6C54A78BA}"/>
              </a:ext>
            </a:extLst>
          </p:cNvPr>
          <p:cNvSpPr>
            <a:spLocks noGrp="1"/>
          </p:cNvSpPr>
          <p:nvPr>
            <p:ph idx="1"/>
          </p:nvPr>
        </p:nvSpPr>
        <p:spPr>
          <a:xfrm>
            <a:off x="1451579" y="2015732"/>
            <a:ext cx="9603275" cy="3958348"/>
          </a:xfrm>
        </p:spPr>
        <p:txBody>
          <a:bodyPr>
            <a:normAutofit/>
          </a:bodyPr>
          <a:lstStyle/>
          <a:p>
            <a:r>
              <a:rPr lang="en-US" sz="2200" cap="none" dirty="0">
                <a:latin typeface="Bookman Old Style" panose="02050604050505020204" pitchFamily="18" charset="0"/>
              </a:rPr>
              <a:t>Develop good writing practice.</a:t>
            </a:r>
          </a:p>
          <a:p>
            <a:r>
              <a:rPr lang="en-US" sz="2200" cap="none" dirty="0">
                <a:latin typeface="Bookman Old Style" panose="02050604050505020204" pitchFamily="18" charset="0"/>
              </a:rPr>
              <a:t>Learn to cite properly and correctly.</a:t>
            </a:r>
          </a:p>
          <a:p>
            <a:pPr lvl="1"/>
            <a:r>
              <a:rPr lang="en-US" sz="2200" cap="none" dirty="0">
                <a:latin typeface="Bookman Old Style" panose="02050604050505020204" pitchFamily="18" charset="0"/>
              </a:rPr>
              <a:t>Direct quotation/</a:t>
            </a:r>
          </a:p>
          <a:p>
            <a:pPr lvl="1"/>
            <a:r>
              <a:rPr lang="en-US" sz="2200" cap="none" dirty="0">
                <a:latin typeface="Bookman Old Style" panose="02050604050505020204" pitchFamily="18" charset="0"/>
              </a:rPr>
              <a:t>Paraphrase.</a:t>
            </a:r>
          </a:p>
          <a:p>
            <a:pPr lvl="1"/>
            <a:r>
              <a:rPr lang="en-US" sz="2200" cap="none" dirty="0">
                <a:latin typeface="Bookman Old Style" panose="02050604050505020204" pitchFamily="18" charset="0"/>
              </a:rPr>
              <a:t>Summarize.</a:t>
            </a:r>
          </a:p>
          <a:p>
            <a:r>
              <a:rPr lang="en-US" sz="2200" cap="none" dirty="0">
                <a:latin typeface="Bookman Old Style" panose="02050604050505020204" pitchFamily="18" charset="0"/>
              </a:rPr>
              <a:t>Avoid copy and paste.</a:t>
            </a:r>
          </a:p>
          <a:p>
            <a:r>
              <a:rPr lang="en-US" sz="2200" cap="none" dirty="0">
                <a:latin typeface="Bookman Old Style" panose="02050604050505020204" pitchFamily="18" charset="0"/>
              </a:rPr>
              <a:t>Ensure you reference all ideas you got from a book, internet source, etc</a:t>
            </a:r>
            <a:r>
              <a:rPr lang="en-US" sz="2400" dirty="0"/>
              <a:t>.</a:t>
            </a:r>
          </a:p>
          <a:p>
            <a:endParaRPr lang="en-NG" dirty="0"/>
          </a:p>
        </p:txBody>
      </p:sp>
    </p:spTree>
    <p:extLst>
      <p:ext uri="{BB962C8B-B14F-4D97-AF65-F5344CB8AC3E}">
        <p14:creationId xmlns:p14="http://schemas.microsoft.com/office/powerpoint/2010/main" val="2442884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69ADD0-A5CF-474C-9A73-B5C4EAD6FDAC}"/>
              </a:ext>
            </a:extLst>
          </p:cNvPr>
          <p:cNvSpPr txBox="1"/>
          <p:nvPr/>
        </p:nvSpPr>
        <p:spPr>
          <a:xfrm>
            <a:off x="770709" y="1213008"/>
            <a:ext cx="10097588" cy="4431983"/>
          </a:xfrm>
          <a:prstGeom prst="rect">
            <a:avLst/>
          </a:prstGeom>
          <a:noFill/>
        </p:spPr>
        <p:txBody>
          <a:bodyPr wrap="square" rtlCol="0">
            <a:spAutoFit/>
          </a:bodyPr>
          <a:lstStyle/>
          <a:p>
            <a:pPr eaLnBrk="1" hangingPunct="1"/>
            <a:r>
              <a:rPr lang="en-US" sz="3200" b="1" dirty="0"/>
              <a:t>Turnitin</a:t>
            </a:r>
            <a:endParaRPr lang="en-US" altLang="en-US" sz="3200" b="1" dirty="0"/>
          </a:p>
          <a:p>
            <a:pPr eaLnBrk="1" hangingPunct="1"/>
            <a:endParaRPr lang="en-US" altLang="en-US" dirty="0"/>
          </a:p>
          <a:p>
            <a:pPr eaLnBrk="1" hangingPunct="1"/>
            <a:endParaRPr lang="en-US" altLang="en-US" dirty="0"/>
          </a:p>
          <a:p>
            <a:pPr eaLnBrk="1" hangingPunct="1"/>
            <a:r>
              <a:rPr lang="en-US" altLang="en-US" sz="2800" dirty="0"/>
              <a:t>Is a tool to check the originality of research works of students and academics.</a:t>
            </a:r>
          </a:p>
          <a:p>
            <a:pPr eaLnBrk="1" hangingPunct="1"/>
            <a:r>
              <a:rPr lang="en-US" altLang="en-US" sz="2800" dirty="0"/>
              <a:t>It helps to stay away from plagiarism </a:t>
            </a:r>
          </a:p>
          <a:p>
            <a:pPr eaLnBrk="1" hangingPunct="1"/>
            <a:r>
              <a:rPr lang="en-US" altLang="en-US" sz="2800" dirty="0"/>
              <a:t>Many universities in the world has adopted it to ensure academic integrity in their institutions and ensure researchers write original works</a:t>
            </a:r>
          </a:p>
          <a:p>
            <a:pPr eaLnBrk="1" hangingPunct="1"/>
            <a:endParaRPr lang="en-US" altLang="en-US" sz="2800" dirty="0"/>
          </a:p>
          <a:p>
            <a:endParaRPr lang="en-US" dirty="0"/>
          </a:p>
        </p:txBody>
      </p:sp>
      <p:sp>
        <p:nvSpPr>
          <p:cNvPr id="4" name="TextBox 3">
            <a:extLst>
              <a:ext uri="{FF2B5EF4-FFF2-40B4-BE49-F238E27FC236}">
                <a16:creationId xmlns:a16="http://schemas.microsoft.com/office/drawing/2014/main" id="{BBFAD24C-B01D-4300-8E3A-F484F680214D}"/>
              </a:ext>
            </a:extLst>
          </p:cNvPr>
          <p:cNvSpPr txBox="1"/>
          <p:nvPr/>
        </p:nvSpPr>
        <p:spPr>
          <a:xfrm>
            <a:off x="770709" y="6488668"/>
            <a:ext cx="6106886" cy="369332"/>
          </a:xfrm>
          <a:prstGeom prst="rect">
            <a:avLst/>
          </a:prstGeom>
          <a:noFill/>
        </p:spPr>
        <p:txBody>
          <a:bodyPr wrap="square">
            <a:spAutoFit/>
          </a:bodyPr>
          <a:lstStyle/>
          <a:p>
            <a:pPr eaLnBrk="1" hangingPunct="1"/>
            <a:r>
              <a:rPr lang="en-US" altLang="en-US" dirty="0">
                <a:hlinkClick r:id="rId2"/>
              </a:rPr>
              <a:t>www.turnitin.com</a:t>
            </a:r>
            <a:endParaRPr lang="en-US" altLang="en-US" dirty="0"/>
          </a:p>
        </p:txBody>
      </p:sp>
    </p:spTree>
    <p:extLst>
      <p:ext uri="{BB962C8B-B14F-4D97-AF65-F5344CB8AC3E}">
        <p14:creationId xmlns:p14="http://schemas.microsoft.com/office/powerpoint/2010/main" val="3880798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9036FB-4893-4D25-A287-6403D01C13EA}"/>
              </a:ext>
            </a:extLst>
          </p:cNvPr>
          <p:cNvPicPr>
            <a:picLocks noChangeAspect="1"/>
          </p:cNvPicPr>
          <p:nvPr/>
        </p:nvPicPr>
        <p:blipFill rotWithShape="1">
          <a:blip r:embed="rId2"/>
          <a:srcRect l="7286" t="13696" b="5883"/>
          <a:stretch/>
        </p:blipFill>
        <p:spPr>
          <a:xfrm>
            <a:off x="535577" y="857794"/>
            <a:ext cx="11303726" cy="5512525"/>
          </a:xfrm>
          <a:prstGeom prst="rect">
            <a:avLst/>
          </a:prstGeom>
        </p:spPr>
      </p:pic>
      <p:sp>
        <p:nvSpPr>
          <p:cNvPr id="4" name="Rectangle: Rounded Corners 3">
            <a:extLst>
              <a:ext uri="{FF2B5EF4-FFF2-40B4-BE49-F238E27FC236}">
                <a16:creationId xmlns:a16="http://schemas.microsoft.com/office/drawing/2014/main" id="{5509D890-D174-4DC1-9F0A-B02EC0FEC027}"/>
              </a:ext>
            </a:extLst>
          </p:cNvPr>
          <p:cNvSpPr/>
          <p:nvPr/>
        </p:nvSpPr>
        <p:spPr>
          <a:xfrm>
            <a:off x="4572000" y="2821577"/>
            <a:ext cx="2037805" cy="10319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Source view showing overlap</a:t>
            </a:r>
          </a:p>
        </p:txBody>
      </p:sp>
      <p:sp>
        <p:nvSpPr>
          <p:cNvPr id="5" name="Rectangle: Rounded Corners 4">
            <a:extLst>
              <a:ext uri="{FF2B5EF4-FFF2-40B4-BE49-F238E27FC236}">
                <a16:creationId xmlns:a16="http://schemas.microsoft.com/office/drawing/2014/main" id="{E66E1612-DFF6-486D-A4D0-7432DC8A856A}"/>
              </a:ext>
            </a:extLst>
          </p:cNvPr>
          <p:cNvSpPr/>
          <p:nvPr/>
        </p:nvSpPr>
        <p:spPr>
          <a:xfrm>
            <a:off x="3875315" y="844731"/>
            <a:ext cx="2037805" cy="10319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Overall similarity index showing material overlap</a:t>
            </a:r>
          </a:p>
        </p:txBody>
      </p:sp>
      <p:cxnSp>
        <p:nvCxnSpPr>
          <p:cNvPr id="7" name="Straight Arrow Connector 6">
            <a:extLst>
              <a:ext uri="{FF2B5EF4-FFF2-40B4-BE49-F238E27FC236}">
                <a16:creationId xmlns:a16="http://schemas.microsoft.com/office/drawing/2014/main" id="{F8DB7DB6-D9FA-419E-9FB7-2BE5414F225B}"/>
              </a:ext>
            </a:extLst>
          </p:cNvPr>
          <p:cNvCxnSpPr/>
          <p:nvPr/>
        </p:nvCxnSpPr>
        <p:spPr>
          <a:xfrm>
            <a:off x="5913120" y="1711234"/>
            <a:ext cx="39232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E1CC0030-BBC5-4009-90F6-416EE56B3C94}"/>
              </a:ext>
            </a:extLst>
          </p:cNvPr>
          <p:cNvSpPr/>
          <p:nvPr/>
        </p:nvSpPr>
        <p:spPr>
          <a:xfrm>
            <a:off x="1837510" y="1935480"/>
            <a:ext cx="2037805" cy="10319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Individual source index- helps in interpretation</a:t>
            </a:r>
          </a:p>
        </p:txBody>
      </p:sp>
      <p:cxnSp>
        <p:nvCxnSpPr>
          <p:cNvPr id="10" name="Straight Arrow Connector 9">
            <a:extLst>
              <a:ext uri="{FF2B5EF4-FFF2-40B4-BE49-F238E27FC236}">
                <a16:creationId xmlns:a16="http://schemas.microsoft.com/office/drawing/2014/main" id="{E3A058FA-B9FC-4602-B712-6638FCD7034D}"/>
              </a:ext>
            </a:extLst>
          </p:cNvPr>
          <p:cNvCxnSpPr>
            <a:stCxn id="8" idx="3"/>
          </p:cNvCxnSpPr>
          <p:nvPr/>
        </p:nvCxnSpPr>
        <p:spPr>
          <a:xfrm>
            <a:off x="3875315" y="2451463"/>
            <a:ext cx="7188925" cy="148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510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27381A-4C9D-47BA-917C-513B5929237E}"/>
              </a:ext>
            </a:extLst>
          </p:cNvPr>
          <p:cNvPicPr>
            <a:picLocks noChangeAspect="1"/>
          </p:cNvPicPr>
          <p:nvPr/>
        </p:nvPicPr>
        <p:blipFill rotWithShape="1">
          <a:blip r:embed="rId2"/>
          <a:srcRect t="15368" r="8731" b="5619"/>
          <a:stretch/>
        </p:blipFill>
        <p:spPr>
          <a:xfrm>
            <a:off x="365760" y="534572"/>
            <a:ext cx="11127545" cy="5416061"/>
          </a:xfrm>
          <a:prstGeom prst="rect">
            <a:avLst/>
          </a:prstGeom>
        </p:spPr>
      </p:pic>
    </p:spTree>
    <p:extLst>
      <p:ext uri="{BB962C8B-B14F-4D97-AF65-F5344CB8AC3E}">
        <p14:creationId xmlns:p14="http://schemas.microsoft.com/office/powerpoint/2010/main" val="3528303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ED1BCA-A4ED-62EE-0B21-CB37CB963790}"/>
              </a:ext>
            </a:extLst>
          </p:cNvPr>
          <p:cNvPicPr>
            <a:picLocks noChangeAspect="1"/>
          </p:cNvPicPr>
          <p:nvPr/>
        </p:nvPicPr>
        <p:blipFill rotWithShape="1">
          <a:blip r:embed="rId2"/>
          <a:srcRect t="17674" b="10853"/>
          <a:stretch/>
        </p:blipFill>
        <p:spPr>
          <a:xfrm>
            <a:off x="839972" y="1212112"/>
            <a:ext cx="10632558" cy="4901609"/>
          </a:xfrm>
          <a:prstGeom prst="rect">
            <a:avLst/>
          </a:prstGeom>
        </p:spPr>
      </p:pic>
    </p:spTree>
    <p:extLst>
      <p:ext uri="{BB962C8B-B14F-4D97-AF65-F5344CB8AC3E}">
        <p14:creationId xmlns:p14="http://schemas.microsoft.com/office/powerpoint/2010/main" val="2017089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ailroad extending through the desert">
            <a:extLst>
              <a:ext uri="{FF2B5EF4-FFF2-40B4-BE49-F238E27FC236}">
                <a16:creationId xmlns:a16="http://schemas.microsoft.com/office/drawing/2014/main" id="{402DE07F-170F-9D86-62F3-496E01F5281F}"/>
              </a:ext>
            </a:extLst>
          </p:cNvPr>
          <p:cNvPicPr>
            <a:picLocks noChangeAspect="1"/>
          </p:cNvPicPr>
          <p:nvPr/>
        </p:nvPicPr>
        <p:blipFill rotWithShape="1">
          <a:blip r:embed="rId2"/>
          <a:srcRect l="12338" r="25363" b="3"/>
          <a:stretch/>
        </p:blipFill>
        <p:spPr>
          <a:xfrm>
            <a:off x="20" y="-8545"/>
            <a:ext cx="3424492" cy="6870818"/>
          </a:xfrm>
          <a:prstGeom prst="rect">
            <a:avLst/>
          </a:prstGeom>
        </p:spPr>
      </p:pic>
      <p:sp>
        <p:nvSpPr>
          <p:cNvPr id="3" name="Content Placeholder 2">
            <a:extLst>
              <a:ext uri="{FF2B5EF4-FFF2-40B4-BE49-F238E27FC236}">
                <a16:creationId xmlns:a16="http://schemas.microsoft.com/office/drawing/2014/main" id="{6A0B8C6B-2486-1D1C-F429-719C3DE64437}"/>
              </a:ext>
            </a:extLst>
          </p:cNvPr>
          <p:cNvSpPr txBox="1">
            <a:spLocks/>
          </p:cNvSpPr>
          <p:nvPr/>
        </p:nvSpPr>
        <p:spPr>
          <a:xfrm>
            <a:off x="3517901" y="647700"/>
            <a:ext cx="8051799" cy="53848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It is not who is right but WHAT is right that is important </a:t>
            </a:r>
          </a:p>
          <a:p>
            <a:pPr lvl="8"/>
            <a:r>
              <a:rPr lang="en-US" dirty="0"/>
              <a:t>Thomas  Huxley</a:t>
            </a:r>
          </a:p>
          <a:p>
            <a:pPr marL="457200" lvl="8" indent="0">
              <a:buFont typeface="Calibri" pitchFamily="34" charset="0"/>
              <a:buNone/>
            </a:pPr>
            <a:endParaRPr lang="en-US" dirty="0"/>
          </a:p>
          <a:p>
            <a:pPr marL="457200" lvl="8" indent="0">
              <a:buFont typeface="Calibri" pitchFamily="34" charset="0"/>
              <a:buNone/>
            </a:pPr>
            <a:r>
              <a:rPr lang="en-US" sz="1800" dirty="0"/>
              <a:t>Wrong is wrong even if everyone is doing it and right is right even if no one is doing it </a:t>
            </a:r>
          </a:p>
          <a:p>
            <a:pPr marL="0" marR="0" lvl="0" indent="0" defTabSz="914400" rtl="0" eaLnBrk="1" fontAlgn="base" latinLnBrk="0" hangingPunct="1">
              <a:lnSpc>
                <a:spcPct val="100000"/>
              </a:lnSpc>
              <a:spcBef>
                <a:spcPct val="0"/>
              </a:spcBef>
              <a:spcAft>
                <a:spcPct val="0"/>
              </a:spcAft>
              <a:buClrTx/>
              <a:buSzTx/>
              <a:buFontTx/>
              <a:buNone/>
              <a:tabLst/>
            </a:pPr>
            <a:endParaRPr lang="en-US" dirty="0"/>
          </a:p>
          <a:p>
            <a:pPr marL="0" marR="0" lvl="0" indent="0" defTabSz="914400" rtl="0" eaLnBrk="1" fontAlgn="base" latinLnBrk="0" hangingPunct="1">
              <a:lnSpc>
                <a:spcPct val="100000"/>
              </a:lnSpc>
              <a:spcBef>
                <a:spcPct val="0"/>
              </a:spcBef>
              <a:spcAft>
                <a:spcPct val="0"/>
              </a:spcAft>
              <a:buClrTx/>
              <a:buSzTx/>
              <a:buFontTx/>
              <a:buNone/>
              <a:tabLst/>
            </a:pPr>
            <a:r>
              <a:rPr lang="en-US" dirty="0">
                <a:latin typeface="Arial" pitchFamily="34" charset="0"/>
                <a:cs typeface="Arial" pitchFamily="34" charset="0"/>
              </a:rPr>
              <a:t>Develop a good research </a:t>
            </a:r>
            <a:r>
              <a:rPr lang="en-GB" dirty="0">
                <a:latin typeface="Arial" pitchFamily="34" charset="0"/>
                <a:cs typeface="Arial" pitchFamily="34" charset="0"/>
              </a:rPr>
              <a:t> skills it will go a long way to help you not only for the successful completion of your programme but for  lifelong learning. </a:t>
            </a:r>
          </a:p>
          <a:p>
            <a:pPr marL="457200" lvl="8" indent="0">
              <a:buFont typeface="Calibri" pitchFamily="34" charset="0"/>
              <a:buNone/>
            </a:pPr>
            <a:endParaRPr lang="en-US" dirty="0"/>
          </a:p>
        </p:txBody>
      </p:sp>
    </p:spTree>
    <p:extLst>
      <p:ext uri="{BB962C8B-B14F-4D97-AF65-F5344CB8AC3E}">
        <p14:creationId xmlns:p14="http://schemas.microsoft.com/office/powerpoint/2010/main" val="1693208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9144000" cy="7602081"/>
          </a:xfrm>
          <a:prstGeom prst="rect">
            <a:avLst/>
          </a:prstGeom>
        </p:spPr>
        <p:txBody>
          <a:bodyPr wrap="square">
            <a:spAutoFit/>
          </a:bodyPr>
          <a:lstStyle/>
          <a:p>
            <a:pPr algn="ctr" fontAlgn="base">
              <a:spcBef>
                <a:spcPct val="0"/>
              </a:spcBef>
              <a:spcAft>
                <a:spcPct val="0"/>
              </a:spcAft>
            </a:pPr>
            <a:endParaRPr lang="en-US" sz="3600" b="1" dirty="0">
              <a:latin typeface="Bookman Old Style" pitchFamily="18" charset="0"/>
              <a:ea typeface="Calibri" pitchFamily="34" charset="0"/>
              <a:cs typeface="Times New Roman" pitchFamily="18" charset="0"/>
            </a:endParaRPr>
          </a:p>
          <a:p>
            <a:pPr algn="ctr" fontAlgn="base">
              <a:spcBef>
                <a:spcPct val="0"/>
              </a:spcBef>
              <a:spcAft>
                <a:spcPct val="0"/>
              </a:spcAft>
            </a:pPr>
            <a:r>
              <a:rPr lang="en-US" sz="3600" b="1" dirty="0">
                <a:latin typeface="Bookman Old Style" pitchFamily="18" charset="0"/>
                <a:ea typeface="Calibri" pitchFamily="34" charset="0"/>
                <a:cs typeface="Times New Roman" pitchFamily="18" charset="0"/>
              </a:rPr>
              <a:t>GOALS AND OBJECTIVES</a:t>
            </a:r>
          </a:p>
          <a:p>
            <a:pPr algn="ctr" fontAlgn="base">
              <a:spcBef>
                <a:spcPct val="0"/>
              </a:spcBef>
              <a:spcAft>
                <a:spcPct val="0"/>
              </a:spcAft>
            </a:pPr>
            <a:r>
              <a:rPr lang="en-US" sz="4800" b="1" dirty="0">
                <a:latin typeface="Bookman Old Style" pitchFamily="18" charset="0"/>
                <a:ea typeface="Calibri" pitchFamily="34" charset="0"/>
                <a:cs typeface="Times New Roman" pitchFamily="18" charset="0"/>
              </a:rPr>
              <a:t> </a:t>
            </a:r>
          </a:p>
          <a:p>
            <a:pPr fontAlgn="base">
              <a:spcBef>
                <a:spcPct val="0"/>
              </a:spcBef>
              <a:spcAft>
                <a:spcPct val="0"/>
              </a:spcAft>
            </a:pPr>
            <a:r>
              <a:rPr lang="en-US" sz="3200" dirty="0">
                <a:latin typeface="Bookman Old Style" pitchFamily="18" charset="0"/>
                <a:ea typeface="Calibri" pitchFamily="34" charset="0"/>
                <a:cs typeface="Times New Roman" pitchFamily="18" charset="0"/>
              </a:rPr>
              <a:t>By the end of this presentation students should be able to: </a:t>
            </a:r>
          </a:p>
          <a:p>
            <a:pPr fontAlgn="base">
              <a:spcBef>
                <a:spcPct val="0"/>
              </a:spcBef>
              <a:spcAft>
                <a:spcPct val="0"/>
              </a:spcAft>
            </a:pPr>
            <a:r>
              <a:rPr lang="en-US" sz="3200" dirty="0">
                <a:latin typeface="Bookman Old Style" pitchFamily="18" charset="0"/>
                <a:ea typeface="Calibri" pitchFamily="34" charset="0"/>
                <a:cs typeface="Times New Roman" pitchFamily="18" charset="0"/>
              </a:rPr>
              <a:t>1	identify the online resources available at 	Nnamdi Azikiwe library</a:t>
            </a:r>
          </a:p>
          <a:p>
            <a:pPr marL="457200" indent="-457200" fontAlgn="base">
              <a:spcBef>
                <a:spcPct val="0"/>
              </a:spcBef>
              <a:spcAft>
                <a:spcPct val="0"/>
              </a:spcAft>
              <a:buAutoNum type="arabicPlain" startAt="2"/>
            </a:pPr>
            <a:r>
              <a:rPr lang="en-US" sz="3200" dirty="0">
                <a:latin typeface="Bookman Old Style" pitchFamily="18" charset="0"/>
                <a:ea typeface="Calibri" pitchFamily="34" charset="0"/>
                <a:cs typeface="Times New Roman" pitchFamily="18" charset="0"/>
              </a:rPr>
              <a:t>mention the search strategies to adopt in searching for 	information resources</a:t>
            </a:r>
          </a:p>
          <a:p>
            <a:pPr marL="457200" indent="-457200" fontAlgn="base">
              <a:spcBef>
                <a:spcPct val="0"/>
              </a:spcBef>
              <a:spcAft>
                <a:spcPct val="0"/>
              </a:spcAft>
              <a:buAutoNum type="arabicPlain" startAt="2"/>
            </a:pPr>
            <a:r>
              <a:rPr lang="en-US" sz="3200" dirty="0">
                <a:latin typeface="Bookman Old Style" pitchFamily="18" charset="0"/>
                <a:ea typeface="Calibri" pitchFamily="34" charset="0"/>
                <a:cs typeface="Times New Roman" pitchFamily="18" charset="0"/>
              </a:rPr>
              <a:t>know how to analyze their Turnitin report</a:t>
            </a:r>
          </a:p>
          <a:p>
            <a:pPr marL="457200" indent="-457200" fontAlgn="base">
              <a:spcBef>
                <a:spcPct val="0"/>
              </a:spcBef>
              <a:spcAft>
                <a:spcPct val="0"/>
              </a:spcAft>
              <a:buAutoNum type="arabicPlain" startAt="2"/>
            </a:pPr>
            <a:r>
              <a:rPr lang="en-US" sz="3200" dirty="0">
                <a:latin typeface="Bookman Old Style" pitchFamily="18" charset="0"/>
                <a:ea typeface="Calibri" pitchFamily="34" charset="0"/>
                <a:cs typeface="Times New Roman" pitchFamily="18" charset="0"/>
              </a:rPr>
              <a:t>identify some steps to take to avoid plagiarism </a:t>
            </a:r>
          </a:p>
          <a:p>
            <a:pPr algn="ctr" fontAlgn="base">
              <a:spcBef>
                <a:spcPct val="0"/>
              </a:spcBef>
              <a:spcAft>
                <a:spcPct val="0"/>
              </a:spcAft>
            </a:pPr>
            <a:endParaRPr lang="en-US" sz="3200" b="1" dirty="0">
              <a:latin typeface="Bookman Old Style" pitchFamily="18" charset="0"/>
              <a:ea typeface="Calibri" pitchFamily="34" charset="0"/>
              <a:cs typeface="Times New Roman" pitchFamily="18" charset="0"/>
            </a:endParaRPr>
          </a:p>
          <a:p>
            <a:pPr algn="ctr" fontAlgn="base">
              <a:spcBef>
                <a:spcPct val="0"/>
              </a:spcBef>
              <a:spcAft>
                <a:spcPct val="0"/>
              </a:spcAft>
            </a:pPr>
            <a:endParaRPr lang="en-US" sz="4800" b="1" dirty="0">
              <a:latin typeface="Bookman Old Style" pitchFamily="18" charset="0"/>
              <a:ea typeface="Calibri" pitchFamily="34" charset="0"/>
              <a:cs typeface="Times New Roman" pitchFamily="18" charset="0"/>
            </a:endParaRPr>
          </a:p>
        </p:txBody>
      </p:sp>
    </p:spTree>
    <p:extLst>
      <p:ext uri="{BB962C8B-B14F-4D97-AF65-F5344CB8AC3E}">
        <p14:creationId xmlns:p14="http://schemas.microsoft.com/office/powerpoint/2010/main" val="1109712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209" y="1328594"/>
            <a:ext cx="11171582" cy="2123658"/>
          </a:xfrm>
          <a:prstGeom prst="rect">
            <a:avLst/>
          </a:prstGeom>
        </p:spPr>
        <p:txBody>
          <a:bodyPr wrap="square">
            <a:spAutoFit/>
          </a:bodyPr>
          <a:lstStyle/>
          <a:p>
            <a:pPr algn="ctr"/>
            <a:r>
              <a:rPr lang="en-US" sz="3200" b="1" dirty="0"/>
              <a:t>Thanks for Listening </a:t>
            </a:r>
          </a:p>
          <a:p>
            <a:pPr algn="ctr"/>
            <a:endParaRPr lang="en-US" sz="3200" b="1" dirty="0"/>
          </a:p>
          <a:p>
            <a:pPr algn="ctr"/>
            <a:endParaRPr lang="en-US" sz="3200" b="1" dirty="0"/>
          </a:p>
          <a:p>
            <a:pPr algn="ctr"/>
            <a:r>
              <a:rPr lang="en-US" sz="3200" b="1" dirty="0"/>
              <a:t>Time to Engage</a:t>
            </a:r>
          </a:p>
        </p:txBody>
      </p:sp>
    </p:spTree>
    <p:extLst>
      <p:ext uri="{BB962C8B-B14F-4D97-AF65-F5344CB8AC3E}">
        <p14:creationId xmlns:p14="http://schemas.microsoft.com/office/powerpoint/2010/main" val="308597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B8542-2CB1-9EF8-C91B-1882E1B37224}"/>
              </a:ext>
            </a:extLst>
          </p:cNvPr>
          <p:cNvSpPr>
            <a:spLocks noGrp="1"/>
          </p:cNvSpPr>
          <p:nvPr>
            <p:ph type="title"/>
          </p:nvPr>
        </p:nvSpPr>
        <p:spPr/>
        <p:txBody>
          <a:bodyPr/>
          <a:lstStyle/>
          <a:p>
            <a:r>
              <a:rPr lang="en-US" dirty="0"/>
              <a:t>Hands on </a:t>
            </a:r>
            <a:endParaRPr lang="en-NG" dirty="0"/>
          </a:p>
        </p:txBody>
      </p:sp>
      <p:sp>
        <p:nvSpPr>
          <p:cNvPr id="3" name="Content Placeholder 2">
            <a:extLst>
              <a:ext uri="{FF2B5EF4-FFF2-40B4-BE49-F238E27FC236}">
                <a16:creationId xmlns:a16="http://schemas.microsoft.com/office/drawing/2014/main" id="{04350C3F-3EC2-FA1D-B033-EFC83F4D5AA2}"/>
              </a:ext>
            </a:extLst>
          </p:cNvPr>
          <p:cNvSpPr>
            <a:spLocks noGrp="1"/>
          </p:cNvSpPr>
          <p:nvPr>
            <p:ph idx="1"/>
          </p:nvPr>
        </p:nvSpPr>
        <p:spPr/>
        <p:txBody>
          <a:bodyPr/>
          <a:lstStyle/>
          <a:p>
            <a:r>
              <a:rPr lang="en-US" sz="3200" dirty="0"/>
              <a:t>Create an account on  google scholar and Research gate </a:t>
            </a:r>
          </a:p>
          <a:p>
            <a:r>
              <a:rPr lang="en-US" sz="3200" dirty="0"/>
              <a:t>Upload your articles or abstract to your Google scholar profile.</a:t>
            </a:r>
          </a:p>
          <a:p>
            <a:endParaRPr lang="en-US" sz="3200" dirty="0"/>
          </a:p>
          <a:p>
            <a:endParaRPr lang="en-NG" dirty="0"/>
          </a:p>
        </p:txBody>
      </p:sp>
    </p:spTree>
    <p:extLst>
      <p:ext uri="{BB962C8B-B14F-4D97-AF65-F5344CB8AC3E}">
        <p14:creationId xmlns:p14="http://schemas.microsoft.com/office/powerpoint/2010/main" val="2366059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1631" y="971550"/>
            <a:ext cx="9807819" cy="5755422"/>
          </a:xfrm>
          <a:prstGeom prst="rect">
            <a:avLst/>
          </a:prstGeom>
        </p:spPr>
        <p:txBody>
          <a:bodyPr wrap="square">
            <a:spAutoFit/>
          </a:bodyPr>
          <a:lstStyle/>
          <a:p>
            <a:pPr algn="ctr" fontAlgn="base">
              <a:spcBef>
                <a:spcPct val="0"/>
              </a:spcBef>
              <a:spcAft>
                <a:spcPct val="0"/>
              </a:spcAft>
            </a:pPr>
            <a:r>
              <a:rPr lang="en-US" sz="2800" b="1" dirty="0">
                <a:latin typeface="Bookman Old Style" pitchFamily="18" charset="0"/>
                <a:ea typeface="Calibri" pitchFamily="34" charset="0"/>
                <a:cs typeface="Times New Roman" pitchFamily="18" charset="0"/>
              </a:rPr>
              <a:t> INTRODUCTION</a:t>
            </a:r>
          </a:p>
          <a:p>
            <a:pPr fontAlgn="base">
              <a:spcBef>
                <a:spcPct val="0"/>
              </a:spcBef>
              <a:spcAft>
                <a:spcPct val="0"/>
              </a:spcAft>
            </a:pPr>
            <a:endParaRPr lang="en-US" sz="2400" dirty="0">
              <a:latin typeface="Bookman Old Style" pitchFamily="18" charset="0"/>
              <a:ea typeface="Calibri" pitchFamily="34" charset="0"/>
              <a:cs typeface="Times New Roman" pitchFamily="18" charset="0"/>
            </a:endParaRPr>
          </a:p>
          <a:p>
            <a:pPr fontAlgn="base">
              <a:spcBef>
                <a:spcPct val="0"/>
              </a:spcBef>
              <a:spcAft>
                <a:spcPct val="0"/>
              </a:spcAft>
            </a:pPr>
            <a:r>
              <a:rPr lang="en-US" sz="2400" dirty="0">
                <a:latin typeface="Bookman Old Style" pitchFamily="18" charset="0"/>
                <a:ea typeface="Calibri" pitchFamily="34" charset="0"/>
                <a:cs typeface="Times New Roman" pitchFamily="18" charset="0"/>
              </a:rPr>
              <a:t>Literature search is very important for a good research work, this helps to identify relevant information to be used by the researcher. It also helps to know new areas that a researcher can delve into. </a:t>
            </a:r>
          </a:p>
          <a:p>
            <a:pPr algn="ctr" fontAlgn="base">
              <a:spcBef>
                <a:spcPct val="0"/>
              </a:spcBef>
              <a:spcAft>
                <a:spcPct val="0"/>
              </a:spcAft>
            </a:pPr>
            <a:r>
              <a:rPr lang="en-US" sz="2400" dirty="0">
                <a:latin typeface="Bookman Old Style" pitchFamily="18" charset="0"/>
                <a:ea typeface="Calibri" pitchFamily="34" charset="0"/>
                <a:cs typeface="Times New Roman" pitchFamily="18" charset="0"/>
              </a:rPr>
              <a:t>These can be achieved through Access to </a:t>
            </a:r>
            <a:r>
              <a:rPr lang="en-US" sz="2400">
                <a:latin typeface="Bookman Old Style" pitchFamily="18" charset="0"/>
                <a:ea typeface="Calibri" pitchFamily="34" charset="0"/>
                <a:cs typeface="Times New Roman" pitchFamily="18" charset="0"/>
              </a:rPr>
              <a:t>information resources, by </a:t>
            </a:r>
            <a:r>
              <a:rPr lang="en-US" sz="2400" dirty="0">
                <a:latin typeface="Bookman Old Style" pitchFamily="18" charset="0"/>
                <a:ea typeface="Calibri" pitchFamily="34" charset="0"/>
                <a:cs typeface="Times New Roman" pitchFamily="18" charset="0"/>
              </a:rPr>
              <a:t>knowing the available databases and how to navigate through them.</a:t>
            </a:r>
          </a:p>
          <a:p>
            <a:pPr algn="ctr" fontAlgn="base">
              <a:spcBef>
                <a:spcPct val="0"/>
              </a:spcBef>
              <a:spcAft>
                <a:spcPct val="0"/>
              </a:spcAft>
            </a:pPr>
            <a:r>
              <a:rPr lang="en-US" sz="2400" dirty="0">
                <a:latin typeface="Bookman Old Style" pitchFamily="18" charset="0"/>
                <a:ea typeface="Calibri" pitchFamily="34" charset="0"/>
                <a:cs typeface="Times New Roman" pitchFamily="18" charset="0"/>
              </a:rPr>
              <a:t>Therefore as a researcher, you should know how to use the information resources; know when to paraphrase, cite literatures used and reference the sources used in your research work.</a:t>
            </a:r>
          </a:p>
          <a:p>
            <a:pPr algn="ctr" fontAlgn="base">
              <a:spcBef>
                <a:spcPct val="0"/>
              </a:spcBef>
              <a:spcAft>
                <a:spcPct val="0"/>
              </a:spcAft>
            </a:pPr>
            <a:endParaRPr lang="en-US" sz="2000" b="1" i="1" dirty="0">
              <a:latin typeface="Bookman Old Style" pitchFamily="18" charset="0"/>
              <a:ea typeface="Calibri" pitchFamily="34" charset="0"/>
              <a:cs typeface="Times New Roman" pitchFamily="18" charset="0"/>
            </a:endParaRPr>
          </a:p>
          <a:p>
            <a:pPr algn="ctr" fontAlgn="base">
              <a:spcBef>
                <a:spcPct val="0"/>
              </a:spcBef>
              <a:spcAft>
                <a:spcPct val="0"/>
              </a:spcAft>
            </a:pPr>
            <a:endParaRPr lang="en-US" sz="3200" dirty="0">
              <a:ea typeface="Calibri" pitchFamily="34" charset="0"/>
              <a:cs typeface="Times New Roman" pitchFamily="18" charset="0"/>
            </a:endParaRPr>
          </a:p>
        </p:txBody>
      </p:sp>
    </p:spTree>
    <p:extLst>
      <p:ext uri="{BB962C8B-B14F-4D97-AF65-F5344CB8AC3E}">
        <p14:creationId xmlns:p14="http://schemas.microsoft.com/office/powerpoint/2010/main" val="2512971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D0E9D-F5A9-9E89-B3E6-5624CFE57132}"/>
              </a:ext>
            </a:extLst>
          </p:cNvPr>
          <p:cNvSpPr>
            <a:spLocks noGrp="1"/>
          </p:cNvSpPr>
          <p:nvPr>
            <p:ph type="title"/>
          </p:nvPr>
        </p:nvSpPr>
        <p:spPr/>
        <p:txBody>
          <a:bodyPr/>
          <a:lstStyle/>
          <a:p>
            <a:r>
              <a:rPr lang="en-US" dirty="0"/>
              <a:t>Sources of information </a:t>
            </a:r>
            <a:endParaRPr lang="en-NG" dirty="0"/>
          </a:p>
        </p:txBody>
      </p:sp>
      <p:graphicFrame>
        <p:nvGraphicFramePr>
          <p:cNvPr id="4" name="Content Placeholder 3">
            <a:extLst>
              <a:ext uri="{FF2B5EF4-FFF2-40B4-BE49-F238E27FC236}">
                <a16:creationId xmlns:a16="http://schemas.microsoft.com/office/drawing/2014/main" id="{0AC363E3-4E9E-9989-4344-CD4F1CF99CCD}"/>
              </a:ext>
            </a:extLst>
          </p:cNvPr>
          <p:cNvGraphicFramePr>
            <a:graphicFrameLocks noGrp="1"/>
          </p:cNvGraphicFramePr>
          <p:nvPr>
            <p:ph idx="1"/>
            <p:extLst>
              <p:ext uri="{D42A27DB-BD31-4B8C-83A1-F6EECF244321}">
                <p14:modId xmlns:p14="http://schemas.microsoft.com/office/powerpoint/2010/main" val="2501496217"/>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8674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E8FC3-498C-DCDE-CB64-EA6A0AE6530E}"/>
              </a:ext>
            </a:extLst>
          </p:cNvPr>
          <p:cNvSpPr>
            <a:spLocks noGrp="1"/>
          </p:cNvSpPr>
          <p:nvPr>
            <p:ph type="title"/>
          </p:nvPr>
        </p:nvSpPr>
        <p:spPr/>
        <p:txBody>
          <a:bodyPr/>
          <a:lstStyle/>
          <a:p>
            <a:r>
              <a:rPr lang="en-US" dirty="0"/>
              <a:t>Academic search engines </a:t>
            </a:r>
            <a:endParaRPr lang="en-NG" dirty="0"/>
          </a:p>
        </p:txBody>
      </p:sp>
      <p:sp>
        <p:nvSpPr>
          <p:cNvPr id="3" name="Content Placeholder 2">
            <a:extLst>
              <a:ext uri="{FF2B5EF4-FFF2-40B4-BE49-F238E27FC236}">
                <a16:creationId xmlns:a16="http://schemas.microsoft.com/office/drawing/2014/main" id="{596F7C19-8D88-EB34-A488-C44C374BF97D}"/>
              </a:ext>
            </a:extLst>
          </p:cNvPr>
          <p:cNvSpPr>
            <a:spLocks noGrp="1"/>
          </p:cNvSpPr>
          <p:nvPr>
            <p:ph idx="1"/>
          </p:nvPr>
        </p:nvSpPr>
        <p:spPr>
          <a:xfrm>
            <a:off x="1451578" y="1853754"/>
            <a:ext cx="9826647" cy="4385729"/>
          </a:xfrm>
        </p:spPr>
        <p:txBody>
          <a:bodyPr>
            <a:normAutofit/>
          </a:bodyPr>
          <a:lstStyle/>
          <a:p>
            <a:r>
              <a:rPr lang="en-US" sz="2100" dirty="0"/>
              <a:t>Google Scholar</a:t>
            </a:r>
          </a:p>
          <a:p>
            <a:r>
              <a:rPr lang="en-US" sz="2100" dirty="0"/>
              <a:t>Microsoft Academic</a:t>
            </a:r>
          </a:p>
          <a:p>
            <a:r>
              <a:rPr lang="en-US" sz="2100" dirty="0"/>
              <a:t>Base</a:t>
            </a:r>
          </a:p>
          <a:p>
            <a:r>
              <a:rPr lang="en-US" sz="2100" dirty="0"/>
              <a:t>Core </a:t>
            </a:r>
          </a:p>
          <a:p>
            <a:r>
              <a:rPr lang="en-US" sz="2100" dirty="0"/>
              <a:t>Science .gov</a:t>
            </a:r>
          </a:p>
          <a:p>
            <a:r>
              <a:rPr lang="en-US" sz="2100" dirty="0"/>
              <a:t>Semantic Scholar</a:t>
            </a:r>
          </a:p>
          <a:p>
            <a:r>
              <a:rPr lang="en-US" sz="2100" i="0" dirty="0">
                <a:solidFill>
                  <a:srgbClr val="21262B"/>
                </a:solidFill>
                <a:effectLst/>
                <a:latin typeface="Circular"/>
              </a:rPr>
              <a:t>Baidu Scholar</a:t>
            </a:r>
          </a:p>
          <a:p>
            <a:r>
              <a:rPr lang="en-US" sz="2100" i="0" dirty="0" err="1">
                <a:solidFill>
                  <a:srgbClr val="21262B"/>
                </a:solidFill>
                <a:effectLst/>
                <a:latin typeface="Circular"/>
              </a:rPr>
              <a:t>RefSeek</a:t>
            </a:r>
            <a:endParaRPr lang="en-US" sz="2100" i="0" dirty="0">
              <a:solidFill>
                <a:srgbClr val="21262B"/>
              </a:solidFill>
              <a:effectLst/>
              <a:latin typeface="Circular"/>
            </a:endParaRPr>
          </a:p>
          <a:p>
            <a:pPr marL="0" indent="0">
              <a:buNone/>
            </a:pPr>
            <a:r>
              <a:rPr lang="en-US" b="1" i="1" dirty="0">
                <a:solidFill>
                  <a:srgbClr val="21262B"/>
                </a:solidFill>
                <a:latin typeface="Circular"/>
              </a:rPr>
              <a:t>(Williams, 2020)</a:t>
            </a:r>
            <a:endParaRPr lang="en-US" b="1" i="1" dirty="0">
              <a:solidFill>
                <a:srgbClr val="21262B"/>
              </a:solidFill>
              <a:effectLst/>
              <a:latin typeface="Circular"/>
            </a:endParaRPr>
          </a:p>
          <a:p>
            <a:endParaRPr lang="en-NG" dirty="0"/>
          </a:p>
        </p:txBody>
      </p:sp>
    </p:spTree>
    <p:extLst>
      <p:ext uri="{BB962C8B-B14F-4D97-AF65-F5344CB8AC3E}">
        <p14:creationId xmlns:p14="http://schemas.microsoft.com/office/powerpoint/2010/main" val="3780827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0B40B-6FAB-6F54-2856-9F81213D5A9A}"/>
              </a:ext>
            </a:extLst>
          </p:cNvPr>
          <p:cNvSpPr>
            <a:spLocks noGrp="1"/>
          </p:cNvSpPr>
          <p:nvPr>
            <p:ph type="title"/>
          </p:nvPr>
        </p:nvSpPr>
        <p:spPr>
          <a:xfrm>
            <a:off x="677334" y="163286"/>
            <a:ext cx="8596668" cy="1208314"/>
          </a:xfrm>
        </p:spPr>
        <p:txBody>
          <a:bodyPr/>
          <a:lstStyle/>
          <a:p>
            <a:r>
              <a:rPr lang="en-US" dirty="0"/>
              <a:t>Access tools</a:t>
            </a:r>
            <a:endParaRPr lang="en-NG" dirty="0"/>
          </a:p>
        </p:txBody>
      </p:sp>
      <p:sp>
        <p:nvSpPr>
          <p:cNvPr id="3" name="Content Placeholder 2">
            <a:extLst>
              <a:ext uri="{FF2B5EF4-FFF2-40B4-BE49-F238E27FC236}">
                <a16:creationId xmlns:a16="http://schemas.microsoft.com/office/drawing/2014/main" id="{1ACA2A22-3459-A0C5-6BFD-B41DFB594915}"/>
              </a:ext>
            </a:extLst>
          </p:cNvPr>
          <p:cNvSpPr>
            <a:spLocks noGrp="1"/>
          </p:cNvSpPr>
          <p:nvPr>
            <p:ph idx="1"/>
          </p:nvPr>
        </p:nvSpPr>
        <p:spPr>
          <a:xfrm>
            <a:off x="677334" y="1504941"/>
            <a:ext cx="8596668" cy="4736468"/>
          </a:xfrm>
        </p:spPr>
        <p:txBody>
          <a:bodyPr>
            <a:normAutofit/>
          </a:bodyPr>
          <a:lstStyle/>
          <a:p>
            <a:r>
              <a:rPr lang="en-US" sz="2200" cap="none" dirty="0">
                <a:latin typeface="Bookman Old Style" panose="02050604050505020204" pitchFamily="18" charset="0"/>
              </a:rPr>
              <a:t>These are services and platforms used in locating different types of information resources-</a:t>
            </a:r>
          </a:p>
          <a:p>
            <a:r>
              <a:rPr lang="en-US" sz="2200" cap="none" dirty="0">
                <a:latin typeface="Bookman Old Style" panose="02050604050505020204" pitchFamily="18" charset="0"/>
              </a:rPr>
              <a:t>Some access tools are not free while some maybe attached to  a Database </a:t>
            </a:r>
            <a:r>
              <a:rPr lang="en-US" sz="2200" cap="none" dirty="0" err="1">
                <a:latin typeface="Bookman Old Style" panose="02050604050505020204" pitchFamily="18" charset="0"/>
              </a:rPr>
              <a:t>eg.</a:t>
            </a:r>
            <a:endParaRPr lang="en-US" sz="2200" cap="none" dirty="0">
              <a:latin typeface="Bookman Old Style" panose="02050604050505020204" pitchFamily="18" charset="0"/>
            </a:endParaRPr>
          </a:p>
          <a:p>
            <a:pPr lvl="1"/>
            <a:r>
              <a:rPr lang="en-US" sz="2200" cap="none" dirty="0">
                <a:latin typeface="Bookman Old Style" panose="02050604050505020204" pitchFamily="18" charset="0"/>
              </a:rPr>
              <a:t>Library catalogues- covers library collections </a:t>
            </a:r>
            <a:r>
              <a:rPr lang="en-US" sz="2200" cap="none" dirty="0" err="1">
                <a:latin typeface="Bookman Old Style" panose="02050604050505020204" pitchFamily="18" charset="0"/>
              </a:rPr>
              <a:t>eg</a:t>
            </a:r>
            <a:r>
              <a:rPr lang="en-US" sz="2200" cap="none" dirty="0">
                <a:latin typeface="Bookman Old Style" panose="02050604050505020204" pitchFamily="18" charset="0"/>
              </a:rPr>
              <a:t> books, serials, any other materials the library subscribes to.</a:t>
            </a:r>
          </a:p>
          <a:p>
            <a:pPr lvl="1"/>
            <a:r>
              <a:rPr lang="en-US" sz="2200" cap="none" dirty="0">
                <a:latin typeface="Bookman Old Style" panose="02050604050505020204" pitchFamily="18" charset="0"/>
              </a:rPr>
              <a:t>Repositories- contains institutions research output </a:t>
            </a:r>
            <a:r>
              <a:rPr lang="en-US" sz="2200" cap="none" dirty="0" err="1">
                <a:latin typeface="Bookman Old Style" panose="02050604050505020204" pitchFamily="18" charset="0"/>
              </a:rPr>
              <a:t>eg.</a:t>
            </a:r>
            <a:r>
              <a:rPr lang="en-US" sz="2200" cap="none" dirty="0">
                <a:latin typeface="Bookman Old Style" panose="02050604050505020204" pitchFamily="18" charset="0"/>
              </a:rPr>
              <a:t> Articles, conference proceedings research data etc. </a:t>
            </a:r>
          </a:p>
          <a:p>
            <a:pPr lvl="1"/>
            <a:r>
              <a:rPr lang="en-US" sz="2200" cap="none" dirty="0">
                <a:latin typeface="Bookman Old Style" panose="02050604050505020204" pitchFamily="18" charset="0"/>
              </a:rPr>
              <a:t>Indexes- bibliographic citation index used in retrieving quality information resources </a:t>
            </a:r>
          </a:p>
          <a:p>
            <a:pPr lvl="1"/>
            <a:r>
              <a:rPr lang="en-US" sz="2200" cap="none" dirty="0">
                <a:latin typeface="Bookman Old Style" panose="02050604050505020204" pitchFamily="18" charset="0"/>
              </a:rPr>
              <a:t>Abstracts- </a:t>
            </a:r>
          </a:p>
          <a:p>
            <a:pPr lvl="1"/>
            <a:endParaRPr lang="en-US" dirty="0"/>
          </a:p>
          <a:p>
            <a:pPr lvl="1"/>
            <a:endParaRPr lang="en-NG" dirty="0"/>
          </a:p>
        </p:txBody>
      </p:sp>
    </p:spTree>
    <p:extLst>
      <p:ext uri="{BB962C8B-B14F-4D97-AF65-F5344CB8AC3E}">
        <p14:creationId xmlns:p14="http://schemas.microsoft.com/office/powerpoint/2010/main" val="2581540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AE80E84D-3667-11D5-C8F1-5A6CA865BD7E}"/>
              </a:ext>
            </a:extLst>
          </p:cNvPr>
          <p:cNvGraphicFramePr/>
          <p:nvPr>
            <p:extLst>
              <p:ext uri="{D42A27DB-BD31-4B8C-83A1-F6EECF244321}">
                <p14:modId xmlns:p14="http://schemas.microsoft.com/office/powerpoint/2010/main" val="3827082501"/>
              </p:ext>
            </p:extLst>
          </p:nvPr>
        </p:nvGraphicFramePr>
        <p:xfrm>
          <a:off x="2032000" y="719666"/>
          <a:ext cx="801576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E156CFB-2C05-9A4E-28D0-582627B5C5D8}"/>
              </a:ext>
            </a:extLst>
          </p:cNvPr>
          <p:cNvSpPr txBox="1"/>
          <p:nvPr/>
        </p:nvSpPr>
        <p:spPr>
          <a:xfrm>
            <a:off x="2032000" y="3075056"/>
            <a:ext cx="1318437" cy="707886"/>
          </a:xfrm>
          <a:prstGeom prst="rect">
            <a:avLst/>
          </a:prstGeom>
          <a:noFill/>
        </p:spPr>
        <p:txBody>
          <a:bodyPr wrap="square" rtlCol="0">
            <a:spAutoFit/>
          </a:bodyPr>
          <a:lstStyle/>
          <a:p>
            <a:r>
              <a:rPr lang="en-US" sz="2000" b="1" dirty="0"/>
              <a:t>Electronic Resources</a:t>
            </a:r>
            <a:endParaRPr lang="en-NG" sz="2000" b="1" dirty="0"/>
          </a:p>
        </p:txBody>
      </p:sp>
    </p:spTree>
    <p:extLst>
      <p:ext uri="{BB962C8B-B14F-4D97-AF65-F5344CB8AC3E}">
        <p14:creationId xmlns:p14="http://schemas.microsoft.com/office/powerpoint/2010/main" val="1353090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DA816-9908-DDD9-6AC5-FC0F269B4ADF}"/>
              </a:ext>
            </a:extLst>
          </p:cNvPr>
          <p:cNvSpPr>
            <a:spLocks noGrp="1"/>
          </p:cNvSpPr>
          <p:nvPr>
            <p:ph type="title"/>
          </p:nvPr>
        </p:nvSpPr>
        <p:spPr/>
        <p:txBody>
          <a:bodyPr/>
          <a:lstStyle/>
          <a:p>
            <a:r>
              <a:rPr lang="en-US" b="1" dirty="0"/>
              <a:t>Examples  </a:t>
            </a:r>
            <a:endParaRPr lang="en-NG" b="1" dirty="0"/>
          </a:p>
        </p:txBody>
      </p:sp>
      <p:sp>
        <p:nvSpPr>
          <p:cNvPr id="3" name="Content Placeholder 2">
            <a:extLst>
              <a:ext uri="{FF2B5EF4-FFF2-40B4-BE49-F238E27FC236}">
                <a16:creationId xmlns:a16="http://schemas.microsoft.com/office/drawing/2014/main" id="{0FC56A2A-581A-AD8B-8A18-F33A3E3FA71A}"/>
              </a:ext>
            </a:extLst>
          </p:cNvPr>
          <p:cNvSpPr>
            <a:spLocks noGrp="1"/>
          </p:cNvSpPr>
          <p:nvPr>
            <p:ph idx="1"/>
          </p:nvPr>
        </p:nvSpPr>
        <p:spPr/>
        <p:txBody>
          <a:bodyPr>
            <a:normAutofit fontScale="70000" lnSpcReduction="20000"/>
          </a:bodyPr>
          <a:lstStyle/>
          <a:p>
            <a:r>
              <a:rPr lang="en-US" dirty="0"/>
              <a:t>ProQuest; </a:t>
            </a:r>
            <a:r>
              <a:rPr kumimoji="0" lang="en-NG" altLang="en-NG" sz="2400" b="1" i="0" u="none" strike="noStrike" cap="none" normalizeH="0" baseline="0" dirty="0">
                <a:ln>
                  <a:noFill/>
                </a:ln>
                <a:solidFill>
                  <a:srgbClr val="333333"/>
                </a:solidFill>
                <a:effectLst/>
                <a:latin typeface="Muli"/>
              </a:rPr>
              <a:t>E-Library and </a:t>
            </a:r>
            <a:r>
              <a:rPr kumimoji="0" lang="en-NG" altLang="en-NG" sz="2400" b="1" i="0" u="none" strike="noStrike" cap="none" normalizeH="0" baseline="0" dirty="0" err="1">
                <a:ln>
                  <a:noFill/>
                </a:ln>
                <a:solidFill>
                  <a:srgbClr val="333333"/>
                </a:solidFill>
                <a:effectLst/>
                <a:latin typeface="Muli"/>
              </a:rPr>
              <a:t>Ebooks</a:t>
            </a:r>
            <a:r>
              <a:rPr kumimoji="0" lang="en-NG" altLang="en-NG" sz="2400" b="1" i="0" u="none" strike="noStrike" cap="none" normalizeH="0" baseline="0" dirty="0">
                <a:ln>
                  <a:noFill/>
                </a:ln>
                <a:solidFill>
                  <a:srgbClr val="333333"/>
                </a:solidFill>
                <a:effectLst/>
                <a:latin typeface="Muli"/>
              </a:rPr>
              <a:t>  database   </a:t>
            </a:r>
            <a:r>
              <a:rPr kumimoji="0" lang="en-NG" altLang="en-NG" sz="2400" b="1" i="0" u="sng" strike="noStrike" cap="none" normalizeH="0" baseline="0" dirty="0">
                <a:ln>
                  <a:noFill/>
                </a:ln>
                <a:solidFill>
                  <a:srgbClr val="00B0F0"/>
                </a:solidFill>
                <a:effectLst/>
                <a:latin typeface="inherit"/>
                <a:hlinkClick r:id="rId2">
                  <a:extLst>
                    <a:ext uri="{A12FA001-AC4F-418D-AE19-62706E023703}">
                      <ahyp:hlinkClr xmlns:ahyp="http://schemas.microsoft.com/office/drawing/2018/hyperlinkcolor" val="tx"/>
                    </a:ext>
                  </a:extLst>
                </a:hlinkClick>
              </a:rPr>
              <a:t>https://www.proquest.com/?accountid=145055</a:t>
            </a:r>
            <a:endParaRPr lang="en-US" b="1" dirty="0">
              <a:solidFill>
                <a:srgbClr val="00B0F0"/>
              </a:solidFill>
            </a:endParaRPr>
          </a:p>
          <a:p>
            <a:endParaRPr lang="en-US" dirty="0"/>
          </a:p>
          <a:p>
            <a:r>
              <a:rPr lang="en-US" dirty="0"/>
              <a:t>Research4life; </a:t>
            </a:r>
            <a:br>
              <a:rPr kumimoji="0" lang="en-NG" altLang="en-NG" sz="4000" b="0" i="0" u="none" strike="noStrike" cap="none" normalizeH="0" baseline="0" dirty="0">
                <a:ln>
                  <a:noFill/>
                </a:ln>
                <a:solidFill>
                  <a:schemeClr val="tx1"/>
                </a:solidFill>
                <a:effectLst/>
                <a:latin typeface="Arial" panose="020B0604020202020204" pitchFamily="34" charset="0"/>
              </a:rPr>
            </a:br>
            <a:r>
              <a:rPr kumimoji="0" lang="en-NG" altLang="en-NG" sz="2400" b="1" i="0" u="sng" strike="noStrike" cap="none" normalizeH="0" baseline="0" dirty="0">
                <a:ln>
                  <a:noFill/>
                </a:ln>
                <a:solidFill>
                  <a:srgbClr val="00B0F0"/>
                </a:solidFill>
                <a:effectLst/>
                <a:latin typeface="Muli"/>
                <a:hlinkClick r:id="rId3">
                  <a:extLst>
                    <a:ext uri="{A12FA001-AC4F-418D-AE19-62706E023703}">
                      <ahyp:hlinkClr xmlns:ahyp="http://schemas.microsoft.com/office/drawing/2018/hyperlinkcolor" val="tx"/>
                    </a:ext>
                  </a:extLst>
                </a:hlinkClick>
              </a:rPr>
              <a:t>https://login.research4life.org/tacsgr1portal_research4life_org/</a:t>
            </a:r>
            <a:r>
              <a:rPr kumimoji="0" lang="en-US" altLang="en-NG" sz="2400" b="1" i="0" u="sng" strike="noStrike" cap="none" normalizeH="0" baseline="0" dirty="0">
                <a:ln>
                  <a:noFill/>
                </a:ln>
                <a:solidFill>
                  <a:srgbClr val="00B0F0"/>
                </a:solidFill>
                <a:effectLst/>
                <a:latin typeface="Muli"/>
              </a:rPr>
              <a:t> </a:t>
            </a:r>
            <a:r>
              <a:rPr kumimoji="0" lang="en-NG" altLang="en-NG" sz="1400" b="1" i="0" u="none" strike="noStrike" cap="none" normalizeH="0" baseline="0" dirty="0">
                <a:ln>
                  <a:noFill/>
                </a:ln>
                <a:solidFill>
                  <a:srgbClr val="00B0F0"/>
                </a:solidFill>
                <a:effectLst/>
              </a:rPr>
              <a:t> </a:t>
            </a:r>
            <a:endParaRPr kumimoji="0" lang="en-NG" altLang="en-NG" sz="4000" b="1" i="0" u="none" strike="noStrike" cap="none" normalizeH="0" baseline="0" dirty="0">
              <a:ln>
                <a:noFill/>
              </a:ln>
              <a:solidFill>
                <a:srgbClr val="00B0F0"/>
              </a:solidFill>
              <a:effectLst/>
              <a:latin typeface="Arial" panose="020B0604020202020204" pitchFamily="34" charset="0"/>
            </a:endParaRPr>
          </a:p>
          <a:p>
            <a:endParaRPr lang="en-US" dirty="0"/>
          </a:p>
          <a:p>
            <a:endParaRPr lang="en-US" dirty="0"/>
          </a:p>
          <a:p>
            <a:r>
              <a:rPr lang="en-US" dirty="0"/>
              <a:t>Directory of Open Access Databases; </a:t>
            </a:r>
            <a:r>
              <a:rPr lang="en-US" b="1" dirty="0">
                <a:solidFill>
                  <a:srgbClr val="00B0F0"/>
                </a:solidFill>
                <a:hlinkClick r:id="rId4">
                  <a:extLst>
                    <a:ext uri="{A12FA001-AC4F-418D-AE19-62706E023703}">
                      <ahyp:hlinkClr xmlns:ahyp="http://schemas.microsoft.com/office/drawing/2018/hyperlinkcolor" val="tx"/>
                    </a:ext>
                  </a:extLst>
                </a:hlinkClick>
              </a:rPr>
              <a:t>https://www.doaj.org/</a:t>
            </a:r>
            <a:r>
              <a:rPr lang="en-US" b="1" dirty="0">
                <a:solidFill>
                  <a:srgbClr val="00B0F0"/>
                </a:solidFill>
              </a:rPr>
              <a:t> </a:t>
            </a:r>
          </a:p>
          <a:p>
            <a:endParaRPr lang="en-US" dirty="0"/>
          </a:p>
          <a:p>
            <a:endParaRPr lang="en-US" dirty="0"/>
          </a:p>
          <a:p>
            <a:r>
              <a:rPr lang="en-US" dirty="0"/>
              <a:t>FOR MORE INFORMATION VISIT; </a:t>
            </a:r>
            <a:r>
              <a:rPr lang="en-US" b="1" dirty="0">
                <a:solidFill>
                  <a:srgbClr val="00B0F0"/>
                </a:solidFill>
                <a:hlinkClick r:id="rId5">
                  <a:extLst>
                    <a:ext uri="{A12FA001-AC4F-418D-AE19-62706E023703}">
                      <ahyp:hlinkClr xmlns:ahyp="http://schemas.microsoft.com/office/drawing/2018/hyperlinkcolor" val="tx"/>
                    </a:ext>
                  </a:extLst>
                </a:hlinkClick>
              </a:rPr>
              <a:t>https://www.unn.edu.ng/libraries/online-resources-2/</a:t>
            </a:r>
            <a:r>
              <a:rPr lang="en-US" b="1" dirty="0">
                <a:solidFill>
                  <a:srgbClr val="00B0F0"/>
                </a:solidFill>
              </a:rPr>
              <a:t> </a:t>
            </a:r>
          </a:p>
          <a:p>
            <a:endParaRPr lang="en-NG" dirty="0"/>
          </a:p>
        </p:txBody>
      </p:sp>
    </p:spTree>
    <p:extLst>
      <p:ext uri="{BB962C8B-B14F-4D97-AF65-F5344CB8AC3E}">
        <p14:creationId xmlns:p14="http://schemas.microsoft.com/office/powerpoint/2010/main" val="33906748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4703</TotalTime>
  <Words>1452</Words>
  <Application>Microsoft Office PowerPoint</Application>
  <PresentationFormat>Widescreen</PresentationFormat>
  <Paragraphs>208</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Arial</vt:lpstr>
      <vt:lpstr>Bookman Old Style</vt:lpstr>
      <vt:lpstr>Calibri</vt:lpstr>
      <vt:lpstr>Circular</vt:lpstr>
      <vt:lpstr>Garamond</vt:lpstr>
      <vt:lpstr>inherit</vt:lpstr>
      <vt:lpstr>Muli</vt:lpstr>
      <vt:lpstr>Wingdings</vt:lpstr>
      <vt:lpstr>Organic</vt:lpstr>
      <vt:lpstr>PowerPoint Presentation</vt:lpstr>
      <vt:lpstr>PowerPoint Presentation</vt:lpstr>
      <vt:lpstr>PowerPoint Presentation</vt:lpstr>
      <vt:lpstr>PowerPoint Presentation</vt:lpstr>
      <vt:lpstr>Sources of information </vt:lpstr>
      <vt:lpstr>Academic search engines </vt:lpstr>
      <vt:lpstr>Access tools</vt:lpstr>
      <vt:lpstr>PowerPoint Presentation</vt:lpstr>
      <vt:lpstr>Examples  </vt:lpstr>
      <vt:lpstr>What next ?</vt:lpstr>
      <vt:lpstr>PowerPoint Presentation</vt:lpstr>
      <vt:lpstr>  Performing a simple search   Simple search </vt:lpstr>
      <vt:lpstr>Advanced search </vt:lpstr>
      <vt:lpstr>PowerPoint Presentation</vt:lpstr>
      <vt:lpstr> Systematic search  </vt:lpstr>
      <vt:lpstr>Snowballing – following a thread  </vt:lpstr>
      <vt:lpstr>Refine  your search  </vt:lpstr>
      <vt:lpstr>Refine search results</vt:lpstr>
      <vt:lpstr>Improve your search or refine your result using search filters</vt:lpstr>
      <vt:lpstr>PowerPoint Presentation</vt:lpstr>
      <vt:lpstr>PowerPoint Presentation</vt:lpstr>
      <vt:lpstr>Plagiarism </vt:lpstr>
      <vt:lpstr>Side effects of plagiarism </vt:lpstr>
      <vt:lpstr>How to avoid plagiarism </vt:lpstr>
      <vt:lpstr>PowerPoint Presentation</vt:lpstr>
      <vt:lpstr>PowerPoint Presentation</vt:lpstr>
      <vt:lpstr>PowerPoint Presentation</vt:lpstr>
      <vt:lpstr>PowerPoint Presentation</vt:lpstr>
      <vt:lpstr>PowerPoint Presentation</vt:lpstr>
      <vt:lpstr>PowerPoint Presentation</vt:lpstr>
      <vt:lpstr>Hands 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30</cp:revision>
  <dcterms:created xsi:type="dcterms:W3CDTF">2023-08-29T21:27:55Z</dcterms:created>
  <dcterms:modified xsi:type="dcterms:W3CDTF">2024-07-24T08:02:04Z</dcterms:modified>
</cp:coreProperties>
</file>