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313" r:id="rId2"/>
    <p:sldId id="314" r:id="rId3"/>
    <p:sldId id="315" r:id="rId4"/>
    <p:sldId id="371" r:id="rId5"/>
    <p:sldId id="368" r:id="rId6"/>
    <p:sldId id="400" r:id="rId7"/>
    <p:sldId id="398" r:id="rId8"/>
    <p:sldId id="369" r:id="rId9"/>
    <p:sldId id="406" r:id="rId10"/>
    <p:sldId id="370" r:id="rId11"/>
    <p:sldId id="386" r:id="rId12"/>
    <p:sldId id="389" r:id="rId13"/>
    <p:sldId id="395" r:id="rId14"/>
    <p:sldId id="396" r:id="rId15"/>
    <p:sldId id="387" r:id="rId16"/>
    <p:sldId id="399" r:id="rId17"/>
    <p:sldId id="402" r:id="rId18"/>
    <p:sldId id="403" r:id="rId19"/>
    <p:sldId id="373" r:id="rId20"/>
    <p:sldId id="374" r:id="rId21"/>
    <p:sldId id="376" r:id="rId22"/>
    <p:sldId id="382" r:id="rId23"/>
    <p:sldId id="409" r:id="rId24"/>
    <p:sldId id="410" r:id="rId25"/>
    <p:sldId id="407" r:id="rId26"/>
    <p:sldId id="408" r:id="rId27"/>
    <p:sldId id="284"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9" autoAdjust="0"/>
    <p:restoredTop sz="94660"/>
  </p:normalViewPr>
  <p:slideViewPr>
    <p:cSldViewPr snapToGrid="0">
      <p:cViewPr varScale="1">
        <p:scale>
          <a:sx n="69" d="100"/>
          <a:sy n="69" d="100"/>
        </p:scale>
        <p:origin x="368" y="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5F0CEB-1636-4E17-88D1-21EDF7AFDE9C}"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E3A78D85-9FD7-4AE5-937D-9F778C68E2D3}">
      <dgm:prSet custT="1">
        <dgm:style>
          <a:lnRef idx="2">
            <a:schemeClr val="accent6"/>
          </a:lnRef>
          <a:fillRef idx="1">
            <a:schemeClr val="lt1"/>
          </a:fillRef>
          <a:effectRef idx="0">
            <a:schemeClr val="accent6"/>
          </a:effectRef>
          <a:fontRef idx="minor">
            <a:schemeClr val="dk1"/>
          </a:fontRef>
        </dgm:style>
      </dgm:prSet>
      <dgm:spPr/>
      <dgm:t>
        <a:bodyPr/>
        <a:lstStyle/>
        <a:p>
          <a:pPr rtl="0"/>
          <a:r>
            <a:rPr lang="fr-FR" sz="2800" b="1" i="0" baseline="0" dirty="0" err="1">
              <a:solidFill>
                <a:schemeClr val="tx1"/>
              </a:solidFill>
              <a:effectLst/>
            </a:rPr>
            <a:t>Current</a:t>
          </a:r>
          <a:r>
            <a:rPr lang="fr-FR" sz="2800" b="1" i="0" baseline="0" dirty="0">
              <a:solidFill>
                <a:schemeClr val="tx1"/>
              </a:solidFill>
              <a:effectLst/>
            </a:rPr>
            <a:t> institutions</a:t>
          </a:r>
          <a:endParaRPr lang="en-US" sz="2800" b="1" dirty="0">
            <a:solidFill>
              <a:schemeClr val="tx1"/>
            </a:solidFill>
            <a:effectLst/>
          </a:endParaRPr>
        </a:p>
      </dgm:t>
    </dgm:pt>
    <dgm:pt modelId="{BB9D123F-2A49-4B7D-A147-B249B2FCE64A}" type="parTrans" cxnId="{C2518CAE-0064-4F25-8741-DE146CD138D6}">
      <dgm:prSet/>
      <dgm:spPr/>
      <dgm:t>
        <a:bodyPr/>
        <a:lstStyle/>
        <a:p>
          <a:endParaRPr lang="en-US"/>
        </a:p>
      </dgm:t>
    </dgm:pt>
    <dgm:pt modelId="{BF7EF841-E283-45FE-97B8-E061533F8FA6}" type="sibTrans" cxnId="{C2518CAE-0064-4F25-8741-DE146CD138D6}">
      <dgm:prSet/>
      <dgm:spPr/>
      <dgm:t>
        <a:bodyPr/>
        <a:lstStyle/>
        <a:p>
          <a:endParaRPr lang="en-US"/>
        </a:p>
      </dgm:t>
    </dgm:pt>
    <dgm:pt modelId="{F9593C91-C151-4063-A18A-F4BFF328BBF9}">
      <dgm:prSet custT="1">
        <dgm:style>
          <a:lnRef idx="2">
            <a:schemeClr val="accent6"/>
          </a:lnRef>
          <a:fillRef idx="1">
            <a:schemeClr val="lt1"/>
          </a:fillRef>
          <a:effectRef idx="0">
            <a:schemeClr val="accent6"/>
          </a:effectRef>
          <a:fontRef idx="minor">
            <a:schemeClr val="dk1"/>
          </a:fontRef>
        </dgm:style>
      </dgm:prSet>
      <dgm:spPr/>
      <dgm:t>
        <a:bodyPr/>
        <a:lstStyle/>
        <a:p>
          <a:pPr rtl="0"/>
          <a:r>
            <a:rPr lang="fr-FR" sz="2800" b="1" i="0" u="none" baseline="0" dirty="0" err="1">
              <a:solidFill>
                <a:schemeClr val="tx1"/>
              </a:solidFill>
              <a:effectLst/>
            </a:rPr>
            <a:t>Current</a:t>
          </a:r>
          <a:r>
            <a:rPr lang="fr-FR" sz="2800" b="1" i="0" u="none" baseline="0" dirty="0">
              <a:solidFill>
                <a:schemeClr val="tx1"/>
              </a:solidFill>
              <a:effectLst/>
            </a:rPr>
            <a:t> </a:t>
          </a:r>
          <a:r>
            <a:rPr lang="fr-FR" sz="2800" b="1" i="0" u="none" baseline="0" dirty="0" err="1">
              <a:solidFill>
                <a:schemeClr val="tx1"/>
              </a:solidFill>
              <a:effectLst/>
            </a:rPr>
            <a:t>Economic</a:t>
          </a:r>
          <a:r>
            <a:rPr lang="fr-FR" sz="2800" b="1" i="0" u="none" baseline="0" dirty="0">
              <a:solidFill>
                <a:schemeClr val="tx1"/>
              </a:solidFill>
              <a:effectLst/>
            </a:rPr>
            <a:t>  performance </a:t>
          </a:r>
        </a:p>
      </dgm:t>
    </dgm:pt>
    <dgm:pt modelId="{5B8FC583-0AF3-4077-AF7C-90EAD2F5D713}" type="parTrans" cxnId="{1DDD2DBE-9028-481E-9ECF-685DC99AE216}">
      <dgm:prSet/>
      <dgm:spPr/>
      <dgm:t>
        <a:bodyPr/>
        <a:lstStyle/>
        <a:p>
          <a:endParaRPr lang="en-US"/>
        </a:p>
      </dgm:t>
    </dgm:pt>
    <dgm:pt modelId="{EDD1B845-5F69-4C53-82CF-FEE4389EC731}" type="sibTrans" cxnId="{1DDD2DBE-9028-481E-9ECF-685DC99AE216}">
      <dgm:prSet/>
      <dgm:spPr/>
      <dgm:t>
        <a:bodyPr/>
        <a:lstStyle/>
        <a:p>
          <a:endParaRPr lang="en-US"/>
        </a:p>
      </dgm:t>
    </dgm:pt>
    <dgm:pt modelId="{BB00D793-5F8B-44B9-9A93-AA592A42CA23}" type="pres">
      <dgm:prSet presAssocID="{D55F0CEB-1636-4E17-88D1-21EDF7AFDE9C}" presName="Name0" presStyleCnt="0">
        <dgm:presLayoutVars>
          <dgm:dir/>
          <dgm:resizeHandles val="exact"/>
        </dgm:presLayoutVars>
      </dgm:prSet>
      <dgm:spPr/>
      <dgm:t>
        <a:bodyPr/>
        <a:lstStyle/>
        <a:p>
          <a:endParaRPr lang="en-US"/>
        </a:p>
      </dgm:t>
    </dgm:pt>
    <dgm:pt modelId="{18A50C49-2F82-45A1-886C-2031772BA442}" type="pres">
      <dgm:prSet presAssocID="{E3A78D85-9FD7-4AE5-937D-9F778C68E2D3}" presName="node" presStyleLbl="node1" presStyleIdx="0" presStyleCnt="2" custLinFactNeighborX="-19711">
        <dgm:presLayoutVars>
          <dgm:bulletEnabled val="1"/>
        </dgm:presLayoutVars>
      </dgm:prSet>
      <dgm:spPr/>
      <dgm:t>
        <a:bodyPr/>
        <a:lstStyle/>
        <a:p>
          <a:endParaRPr lang="en-US"/>
        </a:p>
      </dgm:t>
    </dgm:pt>
    <dgm:pt modelId="{867B71F5-83B3-4A92-9520-61F683D1C841}" type="pres">
      <dgm:prSet presAssocID="{BF7EF841-E283-45FE-97B8-E061533F8FA6}" presName="sibTrans" presStyleLbl="sibTrans2D1" presStyleIdx="0" presStyleCnt="1"/>
      <dgm:spPr/>
      <dgm:t>
        <a:bodyPr/>
        <a:lstStyle/>
        <a:p>
          <a:endParaRPr lang="en-US"/>
        </a:p>
      </dgm:t>
    </dgm:pt>
    <dgm:pt modelId="{CBF09630-C7AA-40CD-8A72-B4D606AB2A21}" type="pres">
      <dgm:prSet presAssocID="{BF7EF841-E283-45FE-97B8-E061533F8FA6}" presName="connectorText" presStyleLbl="sibTrans2D1" presStyleIdx="0" presStyleCnt="1"/>
      <dgm:spPr/>
      <dgm:t>
        <a:bodyPr/>
        <a:lstStyle/>
        <a:p>
          <a:endParaRPr lang="en-US"/>
        </a:p>
      </dgm:t>
    </dgm:pt>
    <dgm:pt modelId="{BD5E28DE-4166-481F-835C-4CD42CA834EB}" type="pres">
      <dgm:prSet presAssocID="{F9593C91-C151-4063-A18A-F4BFF328BBF9}" presName="node" presStyleLbl="node1" presStyleIdx="1" presStyleCnt="2" custLinFactNeighborX="33057" custLinFactNeighborY="-15072">
        <dgm:presLayoutVars>
          <dgm:bulletEnabled val="1"/>
        </dgm:presLayoutVars>
      </dgm:prSet>
      <dgm:spPr/>
      <dgm:t>
        <a:bodyPr/>
        <a:lstStyle/>
        <a:p>
          <a:endParaRPr lang="en-US"/>
        </a:p>
      </dgm:t>
    </dgm:pt>
  </dgm:ptLst>
  <dgm:cxnLst>
    <dgm:cxn modelId="{661B4D2F-EA14-48DE-A831-358BE3A21B0C}" type="presOf" srcId="{F9593C91-C151-4063-A18A-F4BFF328BBF9}" destId="{BD5E28DE-4166-481F-835C-4CD42CA834EB}" srcOrd="0" destOrd="0" presId="urn:microsoft.com/office/officeart/2005/8/layout/process1"/>
    <dgm:cxn modelId="{1DDD2DBE-9028-481E-9ECF-685DC99AE216}" srcId="{D55F0CEB-1636-4E17-88D1-21EDF7AFDE9C}" destId="{F9593C91-C151-4063-A18A-F4BFF328BBF9}" srcOrd="1" destOrd="0" parTransId="{5B8FC583-0AF3-4077-AF7C-90EAD2F5D713}" sibTransId="{EDD1B845-5F69-4C53-82CF-FEE4389EC731}"/>
    <dgm:cxn modelId="{4869774E-D544-45D7-86DC-03ACF1CBE53C}" type="presOf" srcId="{BF7EF841-E283-45FE-97B8-E061533F8FA6}" destId="{867B71F5-83B3-4A92-9520-61F683D1C841}" srcOrd="0" destOrd="0" presId="urn:microsoft.com/office/officeart/2005/8/layout/process1"/>
    <dgm:cxn modelId="{C2518CAE-0064-4F25-8741-DE146CD138D6}" srcId="{D55F0CEB-1636-4E17-88D1-21EDF7AFDE9C}" destId="{E3A78D85-9FD7-4AE5-937D-9F778C68E2D3}" srcOrd="0" destOrd="0" parTransId="{BB9D123F-2A49-4B7D-A147-B249B2FCE64A}" sibTransId="{BF7EF841-E283-45FE-97B8-E061533F8FA6}"/>
    <dgm:cxn modelId="{D665784B-0E57-403A-B815-3F84DE9F97C4}" type="presOf" srcId="{BF7EF841-E283-45FE-97B8-E061533F8FA6}" destId="{CBF09630-C7AA-40CD-8A72-B4D606AB2A21}" srcOrd="1" destOrd="0" presId="urn:microsoft.com/office/officeart/2005/8/layout/process1"/>
    <dgm:cxn modelId="{5264ED47-9DFC-404B-BB6A-03E724091354}" type="presOf" srcId="{E3A78D85-9FD7-4AE5-937D-9F778C68E2D3}" destId="{18A50C49-2F82-45A1-886C-2031772BA442}" srcOrd="0" destOrd="0" presId="urn:microsoft.com/office/officeart/2005/8/layout/process1"/>
    <dgm:cxn modelId="{5C0EFC8A-6025-4A03-8AFC-EAF7C6EA893C}" type="presOf" srcId="{D55F0CEB-1636-4E17-88D1-21EDF7AFDE9C}" destId="{BB00D793-5F8B-44B9-9A93-AA592A42CA23}" srcOrd="0" destOrd="0" presId="urn:microsoft.com/office/officeart/2005/8/layout/process1"/>
    <dgm:cxn modelId="{1A440784-F7E8-4E60-B257-4866B12AB0E6}" type="presParOf" srcId="{BB00D793-5F8B-44B9-9A93-AA592A42CA23}" destId="{18A50C49-2F82-45A1-886C-2031772BA442}" srcOrd="0" destOrd="0" presId="urn:microsoft.com/office/officeart/2005/8/layout/process1"/>
    <dgm:cxn modelId="{82F02C5E-143B-460D-BE39-84182B72F84B}" type="presParOf" srcId="{BB00D793-5F8B-44B9-9A93-AA592A42CA23}" destId="{867B71F5-83B3-4A92-9520-61F683D1C841}" srcOrd="1" destOrd="0" presId="urn:microsoft.com/office/officeart/2005/8/layout/process1"/>
    <dgm:cxn modelId="{5DD0AE18-0819-4D68-BC03-AB9050E52DCF}" type="presParOf" srcId="{867B71F5-83B3-4A92-9520-61F683D1C841}" destId="{CBF09630-C7AA-40CD-8A72-B4D606AB2A21}" srcOrd="0" destOrd="0" presId="urn:microsoft.com/office/officeart/2005/8/layout/process1"/>
    <dgm:cxn modelId="{2D658695-50AC-4D6A-9FEA-2EF330876064}" type="presParOf" srcId="{BB00D793-5F8B-44B9-9A93-AA592A42CA23}" destId="{BD5E28DE-4166-481F-835C-4CD42CA834EB}"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55F0CEB-1636-4E17-88D1-21EDF7AFDE9C}"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E3A78D85-9FD7-4AE5-937D-9F778C68E2D3}">
      <dgm:prSet custT="1">
        <dgm:style>
          <a:lnRef idx="2">
            <a:schemeClr val="accent6"/>
          </a:lnRef>
          <a:fillRef idx="1">
            <a:schemeClr val="lt1"/>
          </a:fillRef>
          <a:effectRef idx="0">
            <a:schemeClr val="accent6"/>
          </a:effectRef>
          <a:fontRef idx="minor">
            <a:schemeClr val="dk1"/>
          </a:fontRef>
        </dgm:style>
      </dgm:prSet>
      <dgm:spPr/>
      <dgm:t>
        <a:bodyPr/>
        <a:lstStyle/>
        <a:p>
          <a:pPr rtl="0"/>
          <a:r>
            <a:rPr lang="fr-FR" sz="2400" b="1" i="0" baseline="0" dirty="0">
              <a:solidFill>
                <a:schemeClr val="tx1"/>
              </a:solidFill>
              <a:effectLst/>
            </a:rPr>
            <a:t>(</a:t>
          </a:r>
          <a:r>
            <a:rPr lang="fr-FR" sz="2400" b="1" i="0" baseline="0" dirty="0" err="1">
              <a:solidFill>
                <a:schemeClr val="tx1"/>
              </a:solidFill>
              <a:effectLst/>
            </a:rPr>
            <a:t>Potential</a:t>
          </a:r>
          <a:r>
            <a:rPr lang="fr-FR" sz="2400" b="1" i="0" baseline="0" dirty="0">
              <a:solidFill>
                <a:schemeClr val="tx1"/>
              </a:solidFill>
              <a:effectLst/>
            </a:rPr>
            <a:t>) </a:t>
          </a:r>
          <a:r>
            <a:rPr lang="fr-FR" sz="2400" b="1" i="0" baseline="0" dirty="0" err="1">
              <a:solidFill>
                <a:schemeClr val="tx1"/>
              </a:solidFill>
              <a:effectLst/>
            </a:rPr>
            <a:t>settler</a:t>
          </a:r>
          <a:r>
            <a:rPr lang="fr-FR" sz="2400" b="1" i="0" baseline="0" dirty="0">
              <a:solidFill>
                <a:schemeClr val="tx1"/>
              </a:solidFill>
              <a:effectLst/>
            </a:rPr>
            <a:t> </a:t>
          </a:r>
          <a:r>
            <a:rPr lang="fr-FR" sz="2400" b="1" i="0" baseline="0" dirty="0" err="1">
              <a:solidFill>
                <a:schemeClr val="tx1"/>
              </a:solidFill>
              <a:effectLst/>
            </a:rPr>
            <a:t>mortality</a:t>
          </a:r>
          <a:endParaRPr lang="en-US" sz="2400" b="1" dirty="0">
            <a:solidFill>
              <a:schemeClr val="tx1"/>
            </a:solidFill>
            <a:effectLst/>
          </a:endParaRPr>
        </a:p>
      </dgm:t>
    </dgm:pt>
    <dgm:pt modelId="{BB9D123F-2A49-4B7D-A147-B249B2FCE64A}" type="parTrans" cxnId="{C2518CAE-0064-4F25-8741-DE146CD138D6}">
      <dgm:prSet/>
      <dgm:spPr/>
      <dgm:t>
        <a:bodyPr/>
        <a:lstStyle/>
        <a:p>
          <a:endParaRPr lang="en-US"/>
        </a:p>
      </dgm:t>
    </dgm:pt>
    <dgm:pt modelId="{BF7EF841-E283-45FE-97B8-E061533F8FA6}" type="sibTrans" cxnId="{C2518CAE-0064-4F25-8741-DE146CD138D6}">
      <dgm:prSet/>
      <dgm:spPr/>
      <dgm:t>
        <a:bodyPr/>
        <a:lstStyle/>
        <a:p>
          <a:endParaRPr lang="en-US"/>
        </a:p>
      </dgm:t>
    </dgm:pt>
    <dgm:pt modelId="{15BDDBAA-0012-4DDA-9CB6-92CA0DB6024D}">
      <dgm:prSet custT="1">
        <dgm:style>
          <a:lnRef idx="2">
            <a:schemeClr val="accent6"/>
          </a:lnRef>
          <a:fillRef idx="1">
            <a:schemeClr val="lt1"/>
          </a:fillRef>
          <a:effectRef idx="0">
            <a:schemeClr val="accent6"/>
          </a:effectRef>
          <a:fontRef idx="minor">
            <a:schemeClr val="dk1"/>
          </a:fontRef>
        </dgm:style>
      </dgm:prSet>
      <dgm:spPr/>
      <dgm:t>
        <a:bodyPr/>
        <a:lstStyle/>
        <a:p>
          <a:pPr rtl="0"/>
          <a:r>
            <a:rPr lang="fr-FR" sz="2400" b="1" dirty="0" err="1">
              <a:solidFill>
                <a:schemeClr val="tx1"/>
              </a:solidFill>
              <a:effectLst>
                <a:outerShdw blurRad="38100" dist="38100" dir="2700000" algn="tl">
                  <a:srgbClr val="000000">
                    <a:alpha val="43137"/>
                  </a:srgbClr>
                </a:outerShdw>
              </a:effectLst>
            </a:rPr>
            <a:t>Early</a:t>
          </a:r>
          <a:r>
            <a:rPr lang="fr-FR" sz="2400" b="1" dirty="0">
              <a:solidFill>
                <a:schemeClr val="tx1"/>
              </a:solidFill>
              <a:effectLst>
                <a:outerShdw blurRad="38100" dist="38100" dir="2700000" algn="tl">
                  <a:srgbClr val="000000">
                    <a:alpha val="43137"/>
                  </a:srgbClr>
                </a:outerShdw>
              </a:effectLst>
            </a:rPr>
            <a:t> institutions</a:t>
          </a:r>
        </a:p>
      </dgm:t>
    </dgm:pt>
    <dgm:pt modelId="{25DDF802-09CA-4FB5-9E55-BFFF0B50BFB5}" type="parTrans" cxnId="{C202A4D7-6FC9-438B-9F85-310CD3DEE6E9}">
      <dgm:prSet/>
      <dgm:spPr/>
      <dgm:t>
        <a:bodyPr/>
        <a:lstStyle/>
        <a:p>
          <a:endParaRPr lang="en-US"/>
        </a:p>
      </dgm:t>
    </dgm:pt>
    <dgm:pt modelId="{AB0D6BCC-8EF6-4FC8-B79C-CB41B14479FD}" type="sibTrans" cxnId="{C202A4D7-6FC9-438B-9F85-310CD3DEE6E9}">
      <dgm:prSet/>
      <dgm:spPr/>
      <dgm:t>
        <a:bodyPr/>
        <a:lstStyle/>
        <a:p>
          <a:endParaRPr lang="en-US"/>
        </a:p>
      </dgm:t>
    </dgm:pt>
    <dgm:pt modelId="{F9593C91-C151-4063-A18A-F4BFF328BBF9}">
      <dgm:prSet custT="1">
        <dgm:style>
          <a:lnRef idx="2">
            <a:schemeClr val="accent6"/>
          </a:lnRef>
          <a:fillRef idx="1">
            <a:schemeClr val="lt1"/>
          </a:fillRef>
          <a:effectRef idx="0">
            <a:schemeClr val="accent6"/>
          </a:effectRef>
          <a:fontRef idx="minor">
            <a:schemeClr val="dk1"/>
          </a:fontRef>
        </dgm:style>
      </dgm:prSet>
      <dgm:spPr/>
      <dgm:t>
        <a:bodyPr/>
        <a:lstStyle/>
        <a:p>
          <a:pPr rtl="0"/>
          <a:r>
            <a:rPr lang="fr-FR" sz="2800" b="1" i="0" u="none" baseline="0" dirty="0" err="1">
              <a:solidFill>
                <a:schemeClr val="tx1"/>
              </a:solidFill>
              <a:effectLst>
                <a:outerShdw blurRad="38100" dist="38100" dir="2700000" algn="tl">
                  <a:srgbClr val="000000">
                    <a:alpha val="43137"/>
                  </a:srgbClr>
                </a:outerShdw>
              </a:effectLst>
            </a:rPr>
            <a:t>Settlement</a:t>
          </a:r>
          <a:r>
            <a:rPr lang="fr-FR" sz="2800" b="0" i="0" u="none" baseline="0" dirty="0"/>
            <a:t> </a:t>
          </a:r>
        </a:p>
      </dgm:t>
    </dgm:pt>
    <dgm:pt modelId="{EDD1B845-5F69-4C53-82CF-FEE4389EC731}" type="sibTrans" cxnId="{1DDD2DBE-9028-481E-9ECF-685DC99AE216}">
      <dgm:prSet/>
      <dgm:spPr/>
      <dgm:t>
        <a:bodyPr/>
        <a:lstStyle/>
        <a:p>
          <a:endParaRPr lang="en-US"/>
        </a:p>
      </dgm:t>
    </dgm:pt>
    <dgm:pt modelId="{5B8FC583-0AF3-4077-AF7C-90EAD2F5D713}" type="parTrans" cxnId="{1DDD2DBE-9028-481E-9ECF-685DC99AE216}">
      <dgm:prSet/>
      <dgm:spPr/>
      <dgm:t>
        <a:bodyPr/>
        <a:lstStyle/>
        <a:p>
          <a:endParaRPr lang="en-US"/>
        </a:p>
      </dgm:t>
    </dgm:pt>
    <dgm:pt modelId="{BB00D793-5F8B-44B9-9A93-AA592A42CA23}" type="pres">
      <dgm:prSet presAssocID="{D55F0CEB-1636-4E17-88D1-21EDF7AFDE9C}" presName="Name0" presStyleCnt="0">
        <dgm:presLayoutVars>
          <dgm:dir/>
          <dgm:resizeHandles val="exact"/>
        </dgm:presLayoutVars>
      </dgm:prSet>
      <dgm:spPr/>
      <dgm:t>
        <a:bodyPr/>
        <a:lstStyle/>
        <a:p>
          <a:endParaRPr lang="en-US"/>
        </a:p>
      </dgm:t>
    </dgm:pt>
    <dgm:pt modelId="{18A50C49-2F82-45A1-886C-2031772BA442}" type="pres">
      <dgm:prSet presAssocID="{E3A78D85-9FD7-4AE5-937D-9F778C68E2D3}" presName="node" presStyleLbl="node1" presStyleIdx="0" presStyleCnt="3" custLinFactNeighborX="16787" custLinFactNeighborY="1372">
        <dgm:presLayoutVars>
          <dgm:bulletEnabled val="1"/>
        </dgm:presLayoutVars>
      </dgm:prSet>
      <dgm:spPr/>
      <dgm:t>
        <a:bodyPr/>
        <a:lstStyle/>
        <a:p>
          <a:endParaRPr lang="en-US"/>
        </a:p>
      </dgm:t>
    </dgm:pt>
    <dgm:pt modelId="{867B71F5-83B3-4A92-9520-61F683D1C841}" type="pres">
      <dgm:prSet presAssocID="{BF7EF841-E283-45FE-97B8-E061533F8FA6}" presName="sibTrans" presStyleLbl="sibTrans2D1" presStyleIdx="0" presStyleCnt="2"/>
      <dgm:spPr/>
      <dgm:t>
        <a:bodyPr/>
        <a:lstStyle/>
        <a:p>
          <a:endParaRPr lang="en-US"/>
        </a:p>
      </dgm:t>
    </dgm:pt>
    <dgm:pt modelId="{CBF09630-C7AA-40CD-8A72-B4D606AB2A21}" type="pres">
      <dgm:prSet presAssocID="{BF7EF841-E283-45FE-97B8-E061533F8FA6}" presName="connectorText" presStyleLbl="sibTrans2D1" presStyleIdx="0" presStyleCnt="2"/>
      <dgm:spPr/>
      <dgm:t>
        <a:bodyPr/>
        <a:lstStyle/>
        <a:p>
          <a:endParaRPr lang="en-US"/>
        </a:p>
      </dgm:t>
    </dgm:pt>
    <dgm:pt modelId="{BD5E28DE-4166-481F-835C-4CD42CA834EB}" type="pres">
      <dgm:prSet presAssocID="{F9593C91-C151-4063-A18A-F4BFF328BBF9}" presName="node" presStyleLbl="node1" presStyleIdx="1" presStyleCnt="3" custLinFactNeighborX="-7177" custLinFactNeighborY="67">
        <dgm:presLayoutVars>
          <dgm:bulletEnabled val="1"/>
        </dgm:presLayoutVars>
      </dgm:prSet>
      <dgm:spPr/>
      <dgm:t>
        <a:bodyPr/>
        <a:lstStyle/>
        <a:p>
          <a:endParaRPr lang="en-US"/>
        </a:p>
      </dgm:t>
    </dgm:pt>
    <dgm:pt modelId="{D08CB8D7-10E1-45F8-A905-23BD3C119CDC}" type="pres">
      <dgm:prSet presAssocID="{EDD1B845-5F69-4C53-82CF-FEE4389EC731}" presName="sibTrans" presStyleLbl="sibTrans2D1" presStyleIdx="1" presStyleCnt="2"/>
      <dgm:spPr/>
      <dgm:t>
        <a:bodyPr/>
        <a:lstStyle/>
        <a:p>
          <a:endParaRPr lang="en-US"/>
        </a:p>
      </dgm:t>
    </dgm:pt>
    <dgm:pt modelId="{1F0082A9-2994-4CC0-A0DD-EA4D7F8CB267}" type="pres">
      <dgm:prSet presAssocID="{EDD1B845-5F69-4C53-82CF-FEE4389EC731}" presName="connectorText" presStyleLbl="sibTrans2D1" presStyleIdx="1" presStyleCnt="2"/>
      <dgm:spPr/>
      <dgm:t>
        <a:bodyPr/>
        <a:lstStyle/>
        <a:p>
          <a:endParaRPr lang="en-US"/>
        </a:p>
      </dgm:t>
    </dgm:pt>
    <dgm:pt modelId="{A15146F4-2566-4B28-B6CE-221461A4D3F4}" type="pres">
      <dgm:prSet presAssocID="{15BDDBAA-0012-4DDA-9CB6-92CA0DB6024D}" presName="node" presStyleLbl="node1" presStyleIdx="2" presStyleCnt="3">
        <dgm:presLayoutVars>
          <dgm:bulletEnabled val="1"/>
        </dgm:presLayoutVars>
      </dgm:prSet>
      <dgm:spPr/>
      <dgm:t>
        <a:bodyPr/>
        <a:lstStyle/>
        <a:p>
          <a:endParaRPr lang="en-US"/>
        </a:p>
      </dgm:t>
    </dgm:pt>
  </dgm:ptLst>
  <dgm:cxnLst>
    <dgm:cxn modelId="{732A1372-2A6E-462D-9588-BB71C4B15783}" type="presOf" srcId="{F9593C91-C151-4063-A18A-F4BFF328BBF9}" destId="{BD5E28DE-4166-481F-835C-4CD42CA834EB}" srcOrd="0" destOrd="0" presId="urn:microsoft.com/office/officeart/2005/8/layout/process1"/>
    <dgm:cxn modelId="{A3DA93BA-FA69-4FB8-9A6D-46FD0356C48E}" type="presOf" srcId="{BF7EF841-E283-45FE-97B8-E061533F8FA6}" destId="{867B71F5-83B3-4A92-9520-61F683D1C841}" srcOrd="0" destOrd="0" presId="urn:microsoft.com/office/officeart/2005/8/layout/process1"/>
    <dgm:cxn modelId="{C202A4D7-6FC9-438B-9F85-310CD3DEE6E9}" srcId="{D55F0CEB-1636-4E17-88D1-21EDF7AFDE9C}" destId="{15BDDBAA-0012-4DDA-9CB6-92CA0DB6024D}" srcOrd="2" destOrd="0" parTransId="{25DDF802-09CA-4FB5-9E55-BFFF0B50BFB5}" sibTransId="{AB0D6BCC-8EF6-4FC8-B79C-CB41B14479FD}"/>
    <dgm:cxn modelId="{1DDD2DBE-9028-481E-9ECF-685DC99AE216}" srcId="{D55F0CEB-1636-4E17-88D1-21EDF7AFDE9C}" destId="{F9593C91-C151-4063-A18A-F4BFF328BBF9}" srcOrd="1" destOrd="0" parTransId="{5B8FC583-0AF3-4077-AF7C-90EAD2F5D713}" sibTransId="{EDD1B845-5F69-4C53-82CF-FEE4389EC731}"/>
    <dgm:cxn modelId="{11E24478-3A4C-4A79-9036-722558B87143}" type="presOf" srcId="{15BDDBAA-0012-4DDA-9CB6-92CA0DB6024D}" destId="{A15146F4-2566-4B28-B6CE-221461A4D3F4}" srcOrd="0" destOrd="0" presId="urn:microsoft.com/office/officeart/2005/8/layout/process1"/>
    <dgm:cxn modelId="{40D3FA12-0AEE-48AD-9E5D-3843D637EA34}" type="presOf" srcId="{EDD1B845-5F69-4C53-82CF-FEE4389EC731}" destId="{D08CB8D7-10E1-45F8-A905-23BD3C119CDC}" srcOrd="0" destOrd="0" presId="urn:microsoft.com/office/officeart/2005/8/layout/process1"/>
    <dgm:cxn modelId="{6B60E6E0-9CE3-4134-9A35-BFE11C753105}" type="presOf" srcId="{BF7EF841-E283-45FE-97B8-E061533F8FA6}" destId="{CBF09630-C7AA-40CD-8A72-B4D606AB2A21}" srcOrd="1" destOrd="0" presId="urn:microsoft.com/office/officeart/2005/8/layout/process1"/>
    <dgm:cxn modelId="{CB7B3A9D-45B0-4371-A600-7BC02A8BD56C}" type="presOf" srcId="{D55F0CEB-1636-4E17-88D1-21EDF7AFDE9C}" destId="{BB00D793-5F8B-44B9-9A93-AA592A42CA23}" srcOrd="0" destOrd="0" presId="urn:microsoft.com/office/officeart/2005/8/layout/process1"/>
    <dgm:cxn modelId="{8CE9E09B-9C95-4ED4-8139-9FF95F4DC8AD}" type="presOf" srcId="{E3A78D85-9FD7-4AE5-937D-9F778C68E2D3}" destId="{18A50C49-2F82-45A1-886C-2031772BA442}" srcOrd="0" destOrd="0" presId="urn:microsoft.com/office/officeart/2005/8/layout/process1"/>
    <dgm:cxn modelId="{8D25E693-05A7-4C59-9721-4C936A783DA4}" type="presOf" srcId="{EDD1B845-5F69-4C53-82CF-FEE4389EC731}" destId="{1F0082A9-2994-4CC0-A0DD-EA4D7F8CB267}" srcOrd="1" destOrd="0" presId="urn:microsoft.com/office/officeart/2005/8/layout/process1"/>
    <dgm:cxn modelId="{C2518CAE-0064-4F25-8741-DE146CD138D6}" srcId="{D55F0CEB-1636-4E17-88D1-21EDF7AFDE9C}" destId="{E3A78D85-9FD7-4AE5-937D-9F778C68E2D3}" srcOrd="0" destOrd="0" parTransId="{BB9D123F-2A49-4B7D-A147-B249B2FCE64A}" sibTransId="{BF7EF841-E283-45FE-97B8-E061533F8FA6}"/>
    <dgm:cxn modelId="{F172BB1B-B123-4EA2-8535-C3FC12A387AB}" type="presParOf" srcId="{BB00D793-5F8B-44B9-9A93-AA592A42CA23}" destId="{18A50C49-2F82-45A1-886C-2031772BA442}" srcOrd="0" destOrd="0" presId="urn:microsoft.com/office/officeart/2005/8/layout/process1"/>
    <dgm:cxn modelId="{5102126B-1528-4417-83F6-CBF14CEA0235}" type="presParOf" srcId="{BB00D793-5F8B-44B9-9A93-AA592A42CA23}" destId="{867B71F5-83B3-4A92-9520-61F683D1C841}" srcOrd="1" destOrd="0" presId="urn:microsoft.com/office/officeart/2005/8/layout/process1"/>
    <dgm:cxn modelId="{275380CC-A680-4624-B784-8B0E7CF135CB}" type="presParOf" srcId="{867B71F5-83B3-4A92-9520-61F683D1C841}" destId="{CBF09630-C7AA-40CD-8A72-B4D606AB2A21}" srcOrd="0" destOrd="0" presId="urn:microsoft.com/office/officeart/2005/8/layout/process1"/>
    <dgm:cxn modelId="{A5FE41C8-F0D8-45C9-94BA-A4FE4860F9FF}" type="presParOf" srcId="{BB00D793-5F8B-44B9-9A93-AA592A42CA23}" destId="{BD5E28DE-4166-481F-835C-4CD42CA834EB}" srcOrd="2" destOrd="0" presId="urn:microsoft.com/office/officeart/2005/8/layout/process1"/>
    <dgm:cxn modelId="{C6C623D1-3183-4334-BF42-F3674A6EF604}" type="presParOf" srcId="{BB00D793-5F8B-44B9-9A93-AA592A42CA23}" destId="{D08CB8D7-10E1-45F8-A905-23BD3C119CDC}" srcOrd="3" destOrd="0" presId="urn:microsoft.com/office/officeart/2005/8/layout/process1"/>
    <dgm:cxn modelId="{1F95A6E8-804D-47A7-8FBF-E434B789A2FB}" type="presParOf" srcId="{D08CB8D7-10E1-45F8-A905-23BD3C119CDC}" destId="{1F0082A9-2994-4CC0-A0DD-EA4D7F8CB267}" srcOrd="0" destOrd="0" presId="urn:microsoft.com/office/officeart/2005/8/layout/process1"/>
    <dgm:cxn modelId="{F0D397CD-CF37-44DE-A8C6-7D09B3A46012}" type="presParOf" srcId="{BB00D793-5F8B-44B9-9A93-AA592A42CA23}" destId="{A15146F4-2566-4B28-B6CE-221461A4D3F4}" srcOrd="4"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A50C49-2F82-45A1-886C-2031772BA442}">
      <dsp:nvSpPr>
        <dsp:cNvPr id="0" name=""/>
        <dsp:cNvSpPr/>
      </dsp:nvSpPr>
      <dsp:spPr>
        <a:xfrm>
          <a:off x="0" y="0"/>
          <a:ext cx="2568234" cy="1314450"/>
        </a:xfrm>
        <a:prstGeom prst="roundRect">
          <a:avLst>
            <a:gd name="adj" fmla="val 10000"/>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fr-FR" sz="2800" b="1" i="0" kern="1200" baseline="0" dirty="0" err="1">
              <a:solidFill>
                <a:schemeClr val="tx1"/>
              </a:solidFill>
              <a:effectLst/>
            </a:rPr>
            <a:t>Current</a:t>
          </a:r>
          <a:r>
            <a:rPr lang="fr-FR" sz="2800" b="1" i="0" kern="1200" baseline="0" dirty="0">
              <a:solidFill>
                <a:schemeClr val="tx1"/>
              </a:solidFill>
              <a:effectLst/>
            </a:rPr>
            <a:t> institutions</a:t>
          </a:r>
          <a:endParaRPr lang="en-US" sz="2800" b="1" kern="1200" dirty="0">
            <a:solidFill>
              <a:schemeClr val="tx1"/>
            </a:solidFill>
            <a:effectLst/>
          </a:endParaRPr>
        </a:p>
      </dsp:txBody>
      <dsp:txXfrm>
        <a:off x="38499" y="38499"/>
        <a:ext cx="2491236" cy="1237452"/>
      </dsp:txXfrm>
    </dsp:sp>
    <dsp:sp modelId="{867B71F5-83B3-4A92-9520-61F683D1C841}">
      <dsp:nvSpPr>
        <dsp:cNvPr id="0" name=""/>
        <dsp:cNvSpPr/>
      </dsp:nvSpPr>
      <dsp:spPr>
        <a:xfrm>
          <a:off x="2827167" y="338763"/>
          <a:ext cx="548936" cy="6369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00150">
            <a:lnSpc>
              <a:spcPct val="90000"/>
            </a:lnSpc>
            <a:spcBef>
              <a:spcPct val="0"/>
            </a:spcBef>
            <a:spcAft>
              <a:spcPct val="35000"/>
            </a:spcAft>
          </a:pPr>
          <a:endParaRPr lang="en-US" sz="2700" kern="1200"/>
        </a:p>
      </dsp:txBody>
      <dsp:txXfrm>
        <a:off x="2827167" y="466147"/>
        <a:ext cx="384255" cy="382154"/>
      </dsp:txXfrm>
    </dsp:sp>
    <dsp:sp modelId="{BD5E28DE-4166-481F-835C-4CD42CA834EB}">
      <dsp:nvSpPr>
        <dsp:cNvPr id="0" name=""/>
        <dsp:cNvSpPr/>
      </dsp:nvSpPr>
      <dsp:spPr>
        <a:xfrm>
          <a:off x="3603965" y="0"/>
          <a:ext cx="2568234" cy="1314450"/>
        </a:xfrm>
        <a:prstGeom prst="roundRect">
          <a:avLst>
            <a:gd name="adj" fmla="val 10000"/>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fr-FR" sz="2800" b="1" i="0" u="none" kern="1200" baseline="0" dirty="0" err="1">
              <a:solidFill>
                <a:schemeClr val="tx1"/>
              </a:solidFill>
              <a:effectLst/>
            </a:rPr>
            <a:t>Current</a:t>
          </a:r>
          <a:r>
            <a:rPr lang="fr-FR" sz="2800" b="1" i="0" u="none" kern="1200" baseline="0" dirty="0">
              <a:solidFill>
                <a:schemeClr val="tx1"/>
              </a:solidFill>
              <a:effectLst/>
            </a:rPr>
            <a:t> </a:t>
          </a:r>
          <a:r>
            <a:rPr lang="fr-FR" sz="2800" b="1" i="0" u="none" kern="1200" baseline="0" dirty="0" err="1">
              <a:solidFill>
                <a:schemeClr val="tx1"/>
              </a:solidFill>
              <a:effectLst/>
            </a:rPr>
            <a:t>Economic</a:t>
          </a:r>
          <a:r>
            <a:rPr lang="fr-FR" sz="2800" b="1" i="0" u="none" kern="1200" baseline="0" dirty="0">
              <a:solidFill>
                <a:schemeClr val="tx1"/>
              </a:solidFill>
              <a:effectLst/>
            </a:rPr>
            <a:t>  performance </a:t>
          </a:r>
        </a:p>
      </dsp:txBody>
      <dsp:txXfrm>
        <a:off x="3642464" y="38499"/>
        <a:ext cx="2491236" cy="12374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A50C49-2F82-45A1-886C-2031772BA442}">
      <dsp:nvSpPr>
        <dsp:cNvPr id="0" name=""/>
        <dsp:cNvSpPr/>
      </dsp:nvSpPr>
      <dsp:spPr>
        <a:xfrm>
          <a:off x="139236" y="43117"/>
          <a:ext cx="1924371" cy="1262868"/>
        </a:xfrm>
        <a:prstGeom prst="roundRect">
          <a:avLst>
            <a:gd name="adj" fmla="val 10000"/>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fr-FR" sz="2400" b="1" i="0" kern="1200" baseline="0" dirty="0">
              <a:solidFill>
                <a:schemeClr val="tx1"/>
              </a:solidFill>
              <a:effectLst/>
            </a:rPr>
            <a:t>(</a:t>
          </a:r>
          <a:r>
            <a:rPr lang="fr-FR" sz="2400" b="1" i="0" kern="1200" baseline="0" dirty="0" err="1">
              <a:solidFill>
                <a:schemeClr val="tx1"/>
              </a:solidFill>
              <a:effectLst/>
            </a:rPr>
            <a:t>Potential</a:t>
          </a:r>
          <a:r>
            <a:rPr lang="fr-FR" sz="2400" b="1" i="0" kern="1200" baseline="0" dirty="0">
              <a:solidFill>
                <a:schemeClr val="tx1"/>
              </a:solidFill>
              <a:effectLst/>
            </a:rPr>
            <a:t>) </a:t>
          </a:r>
          <a:r>
            <a:rPr lang="fr-FR" sz="2400" b="1" i="0" kern="1200" baseline="0" dirty="0" err="1">
              <a:solidFill>
                <a:schemeClr val="tx1"/>
              </a:solidFill>
              <a:effectLst/>
            </a:rPr>
            <a:t>settler</a:t>
          </a:r>
          <a:r>
            <a:rPr lang="fr-FR" sz="2400" b="1" i="0" kern="1200" baseline="0" dirty="0">
              <a:solidFill>
                <a:schemeClr val="tx1"/>
              </a:solidFill>
              <a:effectLst/>
            </a:rPr>
            <a:t> </a:t>
          </a:r>
          <a:r>
            <a:rPr lang="fr-FR" sz="2400" b="1" i="0" kern="1200" baseline="0" dirty="0" err="1">
              <a:solidFill>
                <a:schemeClr val="tx1"/>
              </a:solidFill>
              <a:effectLst/>
            </a:rPr>
            <a:t>mortality</a:t>
          </a:r>
          <a:endParaRPr lang="en-US" sz="2400" b="1" kern="1200" dirty="0">
            <a:solidFill>
              <a:schemeClr val="tx1"/>
            </a:solidFill>
            <a:effectLst/>
          </a:endParaRPr>
        </a:p>
      </dsp:txBody>
      <dsp:txXfrm>
        <a:off x="176224" y="80105"/>
        <a:ext cx="1850395" cy="1188892"/>
      </dsp:txXfrm>
    </dsp:sp>
    <dsp:sp modelId="{867B71F5-83B3-4A92-9520-61F683D1C841}">
      <dsp:nvSpPr>
        <dsp:cNvPr id="0" name=""/>
        <dsp:cNvSpPr/>
      </dsp:nvSpPr>
      <dsp:spPr>
        <a:xfrm rot="21577425">
          <a:off x="2209925" y="427631"/>
          <a:ext cx="310208" cy="4772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a:p>
      </dsp:txBody>
      <dsp:txXfrm>
        <a:off x="2209926" y="523386"/>
        <a:ext cx="217146" cy="286346"/>
      </dsp:txXfrm>
    </dsp:sp>
    <dsp:sp modelId="{BD5E28DE-4166-481F-835C-4CD42CA834EB}">
      <dsp:nvSpPr>
        <dsp:cNvPr id="0" name=""/>
        <dsp:cNvSpPr/>
      </dsp:nvSpPr>
      <dsp:spPr>
        <a:xfrm>
          <a:off x="2648893" y="26636"/>
          <a:ext cx="1924371" cy="1262868"/>
        </a:xfrm>
        <a:prstGeom prst="roundRect">
          <a:avLst>
            <a:gd name="adj" fmla="val 10000"/>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fr-FR" sz="2800" b="1" i="0" u="none" kern="1200" baseline="0" dirty="0" err="1">
              <a:solidFill>
                <a:schemeClr val="tx1"/>
              </a:solidFill>
              <a:effectLst>
                <a:outerShdw blurRad="38100" dist="38100" dir="2700000" algn="tl">
                  <a:srgbClr val="000000">
                    <a:alpha val="43137"/>
                  </a:srgbClr>
                </a:outerShdw>
              </a:effectLst>
            </a:rPr>
            <a:t>Settlement</a:t>
          </a:r>
          <a:r>
            <a:rPr lang="fr-FR" sz="2800" b="0" i="0" u="none" kern="1200" baseline="0" dirty="0"/>
            <a:t> </a:t>
          </a:r>
        </a:p>
      </dsp:txBody>
      <dsp:txXfrm>
        <a:off x="2685881" y="63624"/>
        <a:ext cx="1850395" cy="1188892"/>
      </dsp:txXfrm>
    </dsp:sp>
    <dsp:sp modelId="{D08CB8D7-10E1-45F8-A905-23BD3C119CDC}">
      <dsp:nvSpPr>
        <dsp:cNvPr id="0" name=""/>
        <dsp:cNvSpPr/>
      </dsp:nvSpPr>
      <dsp:spPr>
        <a:xfrm rot="21598942">
          <a:off x="4779513" y="419022"/>
          <a:ext cx="437246" cy="4772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a:p>
      </dsp:txBody>
      <dsp:txXfrm>
        <a:off x="4779513" y="514491"/>
        <a:ext cx="306072" cy="286346"/>
      </dsp:txXfrm>
    </dsp:sp>
    <dsp:sp modelId="{A15146F4-2566-4B28-B6CE-221461A4D3F4}">
      <dsp:nvSpPr>
        <dsp:cNvPr id="0" name=""/>
        <dsp:cNvSpPr/>
      </dsp:nvSpPr>
      <dsp:spPr>
        <a:xfrm>
          <a:off x="5398258" y="25790"/>
          <a:ext cx="1924371" cy="1262868"/>
        </a:xfrm>
        <a:prstGeom prst="roundRect">
          <a:avLst>
            <a:gd name="adj" fmla="val 10000"/>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fr-FR" sz="2400" b="1" kern="1200" dirty="0" err="1">
              <a:solidFill>
                <a:schemeClr val="tx1"/>
              </a:solidFill>
              <a:effectLst>
                <a:outerShdw blurRad="38100" dist="38100" dir="2700000" algn="tl">
                  <a:srgbClr val="000000">
                    <a:alpha val="43137"/>
                  </a:srgbClr>
                </a:outerShdw>
              </a:effectLst>
            </a:rPr>
            <a:t>Early</a:t>
          </a:r>
          <a:r>
            <a:rPr lang="fr-FR" sz="2400" b="1" kern="1200" dirty="0">
              <a:solidFill>
                <a:schemeClr val="tx1"/>
              </a:solidFill>
              <a:effectLst>
                <a:outerShdw blurRad="38100" dist="38100" dir="2700000" algn="tl">
                  <a:srgbClr val="000000">
                    <a:alpha val="43137"/>
                  </a:srgbClr>
                </a:outerShdw>
              </a:effectLst>
            </a:rPr>
            <a:t> institutions</a:t>
          </a:r>
        </a:p>
      </dsp:txBody>
      <dsp:txXfrm>
        <a:off x="5435246" y="62778"/>
        <a:ext cx="1850395" cy="118889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65D4CE-993C-4916-BDBA-108D166A8AEB}" type="datetimeFigureOut">
              <a:rPr lang="en-ZA" smtClean="0"/>
              <a:t>2024/07/23</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858296-186E-4D12-B0DF-44C580AF5C29}" type="slidenum">
              <a:rPr lang="en-ZA" smtClean="0"/>
              <a:t>‹#›</a:t>
            </a:fld>
            <a:endParaRPr lang="en-ZA"/>
          </a:p>
        </p:txBody>
      </p:sp>
    </p:spTree>
    <p:extLst>
      <p:ext uri="{BB962C8B-B14F-4D97-AF65-F5344CB8AC3E}">
        <p14:creationId xmlns:p14="http://schemas.microsoft.com/office/powerpoint/2010/main" val="2957366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A well defined and a structured research problem is the heart of the research project. Vague research problem is the weakest point in your research.</a:t>
            </a:r>
            <a:endParaRPr lang="en-US" dirty="0"/>
          </a:p>
        </p:txBody>
      </p:sp>
      <p:sp>
        <p:nvSpPr>
          <p:cNvPr id="4" name="Slide Number Placeholder 3"/>
          <p:cNvSpPr>
            <a:spLocks noGrp="1"/>
          </p:cNvSpPr>
          <p:nvPr>
            <p:ph type="sldNum" sz="quarter" idx="10"/>
          </p:nvPr>
        </p:nvSpPr>
        <p:spPr/>
        <p:txBody>
          <a:bodyPr/>
          <a:lstStyle/>
          <a:p>
            <a:fld id="{54D675D7-F58D-D245-B5AD-359C580DB5BD}" type="slidenum">
              <a:rPr lang="en-US" smtClean="0"/>
              <a:t>6</a:t>
            </a:fld>
            <a:endParaRPr lang="en-US"/>
          </a:p>
        </p:txBody>
      </p:sp>
    </p:spTree>
    <p:extLst>
      <p:ext uri="{BB962C8B-B14F-4D97-AF65-F5344CB8AC3E}">
        <p14:creationId xmlns:p14="http://schemas.microsoft.com/office/powerpoint/2010/main" val="579008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Examples of unintended</a:t>
            </a:r>
            <a:r>
              <a:rPr lang="en-US" baseline="0" dirty="0"/>
              <a:t> </a:t>
            </a:r>
            <a:r>
              <a:rPr lang="en-US" baseline="0" dirty="0" err="1"/>
              <a:t>conseqences</a:t>
            </a:r>
            <a:r>
              <a:rPr lang="en-US" baseline="0" dirty="0"/>
              <a:t> of human actions</a:t>
            </a:r>
            <a:endParaRPr lang="en-US" dirty="0"/>
          </a:p>
        </p:txBody>
      </p:sp>
      <p:sp>
        <p:nvSpPr>
          <p:cNvPr id="4" name="Slide Number Placeholder 3"/>
          <p:cNvSpPr>
            <a:spLocks noGrp="1"/>
          </p:cNvSpPr>
          <p:nvPr>
            <p:ph type="sldNum" sz="quarter" idx="10"/>
          </p:nvPr>
        </p:nvSpPr>
        <p:spPr/>
        <p:txBody>
          <a:bodyPr/>
          <a:lstStyle/>
          <a:p>
            <a:fld id="{54D675D7-F58D-D245-B5AD-359C580DB5BD}" type="slidenum">
              <a:rPr lang="en-US" smtClean="0">
                <a:solidFill>
                  <a:prstClr val="black"/>
                </a:solidFill>
                <a:latin typeface="Calibri"/>
              </a:rPr>
              <a:pPr/>
              <a:t>9</a:t>
            </a:fld>
            <a:endParaRPr lang="en-US">
              <a:solidFill>
                <a:prstClr val="black"/>
              </a:solidFill>
              <a:latin typeface="Calibri"/>
            </a:endParaRPr>
          </a:p>
        </p:txBody>
      </p:sp>
    </p:spTree>
    <p:extLst>
      <p:ext uri="{BB962C8B-B14F-4D97-AF65-F5344CB8AC3E}">
        <p14:creationId xmlns:p14="http://schemas.microsoft.com/office/powerpoint/2010/main" val="1253416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a:extLst>
              <a:ext uri="{FF2B5EF4-FFF2-40B4-BE49-F238E27FC236}">
                <a16:creationId xmlns:a16="http://schemas.microsoft.com/office/drawing/2014/main" xmlns="" id="{78728749-9C2B-4346-BFE0-701FFE874DC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2" name="Notes Placeholder 2">
            <a:extLst>
              <a:ext uri="{FF2B5EF4-FFF2-40B4-BE49-F238E27FC236}">
                <a16:creationId xmlns:a16="http://schemas.microsoft.com/office/drawing/2014/main" xmlns="" id="{EA20976E-425B-4E9D-A44A-B4B09B885A9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10243" name="Slide Number Placeholder 3">
            <a:extLst>
              <a:ext uri="{FF2B5EF4-FFF2-40B4-BE49-F238E27FC236}">
                <a16:creationId xmlns:a16="http://schemas.microsoft.com/office/drawing/2014/main" xmlns="" id="{285EF352-36B1-4BCB-8B00-86878EA9BD6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C9A7818-7AF5-4BFF-91AB-444B7ED17853}" type="slidenum">
              <a:rPr lang="en-US" altLang="en-US" smtClean="0"/>
              <a:pPr/>
              <a:t>13</a:t>
            </a:fld>
            <a:endParaRPr lang="en-US" altLang="en-US"/>
          </a:p>
        </p:txBody>
      </p:sp>
    </p:spTree>
    <p:extLst>
      <p:ext uri="{BB962C8B-B14F-4D97-AF65-F5344CB8AC3E}">
        <p14:creationId xmlns:p14="http://schemas.microsoft.com/office/powerpoint/2010/main" val="2933004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a:extLst>
              <a:ext uri="{FF2B5EF4-FFF2-40B4-BE49-F238E27FC236}">
                <a16:creationId xmlns:a16="http://schemas.microsoft.com/office/drawing/2014/main" xmlns="" id="{C0D84A06-B546-43B4-89DD-B687C9465B2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0" name="Notes Placeholder 2">
            <a:extLst>
              <a:ext uri="{FF2B5EF4-FFF2-40B4-BE49-F238E27FC236}">
                <a16:creationId xmlns:a16="http://schemas.microsoft.com/office/drawing/2014/main" xmlns="" id="{1CC36A68-028E-44A1-99AE-511107FA5B7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12291" name="Slide Number Placeholder 3">
            <a:extLst>
              <a:ext uri="{FF2B5EF4-FFF2-40B4-BE49-F238E27FC236}">
                <a16:creationId xmlns:a16="http://schemas.microsoft.com/office/drawing/2014/main" xmlns="" id="{F1A3CA3F-62E4-4A04-A528-479C4181670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150E688-321F-4A14-A32F-A85970F14638}" type="slidenum">
              <a:rPr lang="en-US" altLang="en-US" smtClean="0"/>
              <a:pPr/>
              <a:t>14</a:t>
            </a:fld>
            <a:endParaRPr lang="en-US" altLang="en-US"/>
          </a:p>
        </p:txBody>
      </p:sp>
    </p:spTree>
    <p:extLst>
      <p:ext uri="{BB962C8B-B14F-4D97-AF65-F5344CB8AC3E}">
        <p14:creationId xmlns:p14="http://schemas.microsoft.com/office/powerpoint/2010/main" val="240531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lnSpc>
                <a:spcPct val="80000"/>
              </a:lnSpc>
              <a:spcBef>
                <a:spcPts val="550"/>
              </a:spcBef>
              <a:buFont typeface="Arial" pitchFamily="34" charset="0"/>
              <a:buChar char="•"/>
            </a:pPr>
            <a:r>
              <a:rPr lang="en-US" altLang="en-US" sz="2200" dirty="0">
                <a:solidFill>
                  <a:srgbClr val="000000"/>
                </a:solidFill>
                <a:latin typeface="Calibri" pitchFamily="34" charset="0"/>
                <a:ea typeface="Microsoft YaHei" pitchFamily="34" charset="-122"/>
              </a:rPr>
              <a:t> </a:t>
            </a:r>
            <a:r>
              <a:rPr lang="en-US" altLang="en-US" sz="2200" b="1" dirty="0" err="1">
                <a:solidFill>
                  <a:srgbClr val="FF0000"/>
                </a:solidFill>
                <a:latin typeface="Calibri" pitchFamily="34" charset="0"/>
                <a:ea typeface="Microsoft YaHei" pitchFamily="34" charset="-122"/>
              </a:rPr>
              <a:t>Researchability</a:t>
            </a:r>
            <a:r>
              <a:rPr lang="en-US" altLang="en-US" sz="2200" dirty="0">
                <a:solidFill>
                  <a:srgbClr val="000000"/>
                </a:solidFill>
                <a:latin typeface="Calibri" pitchFamily="34" charset="0"/>
                <a:ea typeface="Microsoft YaHei" pitchFamily="34" charset="-122"/>
              </a:rPr>
              <a:t> i.e., (problems having solutions)</a:t>
            </a:r>
          </a:p>
          <a:p>
            <a:pPr>
              <a:lnSpc>
                <a:spcPct val="80000"/>
              </a:lnSpc>
              <a:spcBef>
                <a:spcPts val="550"/>
              </a:spcBef>
              <a:buFont typeface="Arial" pitchFamily="34" charset="0"/>
              <a:buChar char="•"/>
            </a:pPr>
            <a:r>
              <a:rPr lang="en-US" sz="2200" b="1" dirty="0">
                <a:solidFill>
                  <a:srgbClr val="FF0000"/>
                </a:solidFill>
                <a:latin typeface="Calibri" pitchFamily="34" charset="0"/>
                <a:ea typeface="Microsoft YaHei" pitchFamily="34" charset="-122"/>
              </a:rPr>
              <a:t>Usefulness of the topic </a:t>
            </a:r>
            <a:r>
              <a:rPr lang="en-US" sz="2200" dirty="0">
                <a:solidFill>
                  <a:srgbClr val="000000"/>
                </a:solidFill>
                <a:latin typeface="Calibri" pitchFamily="34" charset="0"/>
                <a:ea typeface="Microsoft YaHei" pitchFamily="34" charset="-122"/>
              </a:rPr>
              <a:t>(i</a:t>
            </a:r>
            <a:r>
              <a:rPr lang="en-US" altLang="en-US" sz="2200" dirty="0">
                <a:solidFill>
                  <a:srgbClr val="000000"/>
                </a:solidFill>
                <a:latin typeface="Calibri" pitchFamily="34" charset="0"/>
                <a:ea typeface="Microsoft YaHei" pitchFamily="34" charset="-122"/>
              </a:rPr>
              <a:t>mportance, urgency and social relevance of  the research problem </a:t>
            </a:r>
          </a:p>
          <a:p>
            <a:pPr>
              <a:lnSpc>
                <a:spcPct val="80000"/>
              </a:lnSpc>
              <a:spcBef>
                <a:spcPts val="550"/>
              </a:spcBef>
              <a:buFont typeface="Arial" pitchFamily="34" charset="0"/>
              <a:buChar char="•"/>
            </a:pPr>
            <a:r>
              <a:rPr lang="en-US" altLang="en-US" sz="2200" dirty="0">
                <a:solidFill>
                  <a:srgbClr val="000000"/>
                </a:solidFill>
                <a:latin typeface="Calibri" pitchFamily="34" charset="0"/>
                <a:ea typeface="Microsoft YaHei" pitchFamily="34" charset="-122"/>
              </a:rPr>
              <a:t>Novelty or </a:t>
            </a:r>
            <a:r>
              <a:rPr lang="en-US" altLang="en-US" sz="2200" b="1" dirty="0">
                <a:solidFill>
                  <a:srgbClr val="FF0000"/>
                </a:solidFill>
                <a:latin typeface="Calibri" pitchFamily="34" charset="0"/>
                <a:ea typeface="Microsoft YaHei" pitchFamily="34" charset="-122"/>
              </a:rPr>
              <a:t>originality</a:t>
            </a:r>
          </a:p>
          <a:p>
            <a:pPr>
              <a:lnSpc>
                <a:spcPct val="80000"/>
              </a:lnSpc>
              <a:spcBef>
                <a:spcPts val="550"/>
              </a:spcBef>
              <a:buFont typeface="Arial" pitchFamily="34" charset="0"/>
              <a:buChar char="•"/>
            </a:pPr>
            <a:r>
              <a:rPr lang="en-US" altLang="en-US" sz="2200" b="1" dirty="0">
                <a:solidFill>
                  <a:srgbClr val="FF0000"/>
                </a:solidFill>
                <a:latin typeface="Calibri" pitchFamily="34" charset="0"/>
                <a:ea typeface="Microsoft YaHei" pitchFamily="34" charset="-122"/>
              </a:rPr>
              <a:t>Feasibility </a:t>
            </a:r>
          </a:p>
          <a:p>
            <a:pPr lvl="2">
              <a:lnSpc>
                <a:spcPct val="80000"/>
              </a:lnSpc>
              <a:spcBef>
                <a:spcPts val="500"/>
              </a:spcBef>
              <a:buFont typeface="Arial" pitchFamily="34" charset="0"/>
              <a:buChar char="•"/>
            </a:pPr>
            <a:r>
              <a:rPr lang="en-US" altLang="en-US" sz="2000" dirty="0">
                <a:solidFill>
                  <a:srgbClr val="000000"/>
                </a:solidFill>
                <a:latin typeface="Calibri" pitchFamily="34" charset="0"/>
                <a:ea typeface="Microsoft YaHei" pitchFamily="34" charset="-122"/>
              </a:rPr>
              <a:t>Availability of data</a:t>
            </a:r>
          </a:p>
          <a:p>
            <a:pPr lvl="2">
              <a:lnSpc>
                <a:spcPct val="80000"/>
              </a:lnSpc>
              <a:spcBef>
                <a:spcPts val="500"/>
              </a:spcBef>
              <a:buFont typeface="Arial" pitchFamily="34" charset="0"/>
              <a:buChar char="•"/>
            </a:pPr>
            <a:r>
              <a:rPr lang="en-US" altLang="en-US" sz="2000" dirty="0">
                <a:solidFill>
                  <a:srgbClr val="000000"/>
                </a:solidFill>
                <a:latin typeface="Calibri" pitchFamily="34" charset="0"/>
                <a:ea typeface="Microsoft YaHei" pitchFamily="34" charset="-122"/>
              </a:rPr>
              <a:t>Suitable methodology</a:t>
            </a:r>
          </a:p>
          <a:p>
            <a:pPr lvl="2">
              <a:lnSpc>
                <a:spcPct val="80000"/>
              </a:lnSpc>
              <a:spcBef>
                <a:spcPts val="500"/>
              </a:spcBef>
              <a:buFont typeface="Arial" pitchFamily="34" charset="0"/>
              <a:buChar char="•"/>
            </a:pPr>
            <a:r>
              <a:rPr lang="en-US" altLang="en-US" sz="2000" dirty="0">
                <a:solidFill>
                  <a:srgbClr val="000000"/>
                </a:solidFill>
                <a:latin typeface="Calibri" pitchFamily="34" charset="0"/>
                <a:ea typeface="Microsoft YaHei" pitchFamily="34" charset="-122"/>
              </a:rPr>
              <a:t>Cooperation of organizations and individuals</a:t>
            </a:r>
          </a:p>
          <a:p>
            <a:pPr lvl="2">
              <a:lnSpc>
                <a:spcPct val="80000"/>
              </a:lnSpc>
              <a:spcBef>
                <a:spcPts val="500"/>
              </a:spcBef>
              <a:buFont typeface="Arial" pitchFamily="34" charset="0"/>
              <a:buChar char="•"/>
            </a:pPr>
            <a:r>
              <a:rPr lang="en-US" altLang="en-US" sz="2000" dirty="0">
                <a:solidFill>
                  <a:srgbClr val="000000"/>
                </a:solidFill>
                <a:latin typeface="Calibri" pitchFamily="34" charset="0"/>
                <a:ea typeface="Microsoft YaHei" pitchFamily="34" charset="-122"/>
              </a:rPr>
              <a:t>Available time</a:t>
            </a:r>
          </a:p>
          <a:p>
            <a:pPr>
              <a:lnSpc>
                <a:spcPct val="80000"/>
              </a:lnSpc>
              <a:spcBef>
                <a:spcPts val="550"/>
              </a:spcBef>
              <a:buFont typeface="Arial" pitchFamily="34" charset="0"/>
              <a:buChar char="•"/>
            </a:pPr>
            <a:r>
              <a:rPr lang="en-US" altLang="en-US" sz="2800" b="1" dirty="0">
                <a:solidFill>
                  <a:srgbClr val="FF0000"/>
                </a:solidFill>
                <a:latin typeface="Calibri" pitchFamily="34" charset="0"/>
                <a:ea typeface="Microsoft YaHei" pitchFamily="34" charset="-122"/>
              </a:rPr>
              <a:t> </a:t>
            </a:r>
            <a:r>
              <a:rPr lang="en-US" altLang="en-US" sz="2200" b="1" dirty="0">
                <a:solidFill>
                  <a:srgbClr val="FF0000"/>
                </a:solidFill>
                <a:latin typeface="Calibri" pitchFamily="34" charset="0"/>
                <a:ea typeface="Microsoft YaHei" pitchFamily="34" charset="-122"/>
              </a:rPr>
              <a:t>Facilities /infrastructure </a:t>
            </a:r>
          </a:p>
          <a:p>
            <a:endParaRPr lang="en-US" dirty="0"/>
          </a:p>
        </p:txBody>
      </p:sp>
      <p:sp>
        <p:nvSpPr>
          <p:cNvPr id="4" name="Slide Number Placeholder 3"/>
          <p:cNvSpPr>
            <a:spLocks noGrp="1"/>
          </p:cNvSpPr>
          <p:nvPr>
            <p:ph type="sldNum" sz="quarter" idx="10"/>
          </p:nvPr>
        </p:nvSpPr>
        <p:spPr/>
        <p:txBody>
          <a:bodyPr/>
          <a:lstStyle/>
          <a:p>
            <a:fld id="{54D675D7-F58D-D245-B5AD-359C580DB5BD}" type="slidenum">
              <a:rPr lang="en-US" smtClean="0"/>
              <a:t>17</a:t>
            </a:fld>
            <a:endParaRPr lang="en-US"/>
          </a:p>
        </p:txBody>
      </p:sp>
    </p:spTree>
    <p:extLst>
      <p:ext uri="{BB962C8B-B14F-4D97-AF65-F5344CB8AC3E}">
        <p14:creationId xmlns:p14="http://schemas.microsoft.com/office/powerpoint/2010/main" val="1033433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 xmlns:a16="http://schemas.microsoft.com/office/drawing/2014/main" id="{8A9E4C7A-A20E-4A96-B7BB-A7006AEAD1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8435" name="Notes Placeholder 2">
            <a:extLst>
              <a:ext uri="{FF2B5EF4-FFF2-40B4-BE49-F238E27FC236}">
                <a16:creationId xmlns="" xmlns:a16="http://schemas.microsoft.com/office/drawing/2014/main" id="{EFB4F4C8-0D32-42B9-BF16-5DB498CD343F}"/>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8436" name="Slide Number Placeholder 3">
            <a:extLst>
              <a:ext uri="{FF2B5EF4-FFF2-40B4-BE49-F238E27FC236}">
                <a16:creationId xmlns="" xmlns:a16="http://schemas.microsoft.com/office/drawing/2014/main" id="{E24063C3-176F-4C5F-A264-C8361379C55F}"/>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828798AB-3886-459D-B3F3-D69623CF4193}" type="slidenum">
              <a:rPr lang="en-GB" altLang="en-US" smtClean="0">
                <a:latin typeface="Calibri" panose="020F0502020204030204" pitchFamily="34" charset="0"/>
              </a:rPr>
              <a:pPr/>
              <a:t>21</a:t>
            </a:fld>
            <a:endParaRPr lang="en-GB" altLang="en-US">
              <a:latin typeface="Calibri" panose="020F0502020204030204" pitchFamily="34" charset="0"/>
            </a:endParaRPr>
          </a:p>
        </p:txBody>
      </p:sp>
    </p:spTree>
    <p:extLst>
      <p:ext uri="{BB962C8B-B14F-4D97-AF65-F5344CB8AC3E}">
        <p14:creationId xmlns:p14="http://schemas.microsoft.com/office/powerpoint/2010/main" val="113775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 xmlns:a16="http://schemas.microsoft.com/office/drawing/2014/main" id="{D5A6EC3C-689E-4D9C-B459-30E31F9CDE6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2771" name="Notes Placeholder 2">
            <a:extLst>
              <a:ext uri="{FF2B5EF4-FFF2-40B4-BE49-F238E27FC236}">
                <a16:creationId xmlns="" xmlns:a16="http://schemas.microsoft.com/office/drawing/2014/main" id="{47BDF309-3848-4F59-A3FB-DBC42337DA49}"/>
              </a:ext>
            </a:extLst>
          </p:cNvPr>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Mortality of settlers determined the choice of settlement which then </a:t>
            </a:r>
            <a:r>
              <a:rPr lang="en-US" altLang="en-US" dirty="0" smtClean="0"/>
              <a:t>determined </a:t>
            </a:r>
            <a:r>
              <a:rPr lang="en-US" altLang="en-US" dirty="0"/>
              <a:t>the nature of colonial institutions. These institutions can be used to mirror the kind of current institutions and subsequently the current economic performance</a:t>
            </a:r>
          </a:p>
        </p:txBody>
      </p:sp>
      <p:sp>
        <p:nvSpPr>
          <p:cNvPr id="32772" name="Slide Number Placeholder 3">
            <a:extLst>
              <a:ext uri="{FF2B5EF4-FFF2-40B4-BE49-F238E27FC236}">
                <a16:creationId xmlns="" xmlns:a16="http://schemas.microsoft.com/office/drawing/2014/main" id="{58E3BB84-FD4B-4382-BA75-235A1180E090}"/>
              </a:ext>
            </a:extLst>
          </p:cNvPr>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35ED2150-9B82-4F77-AC55-CE4C636C9B12}" type="slidenum">
              <a:rPr lang="en-US" altLang="en-US" smtClean="0">
                <a:latin typeface="Calibri" panose="020F0502020204030204" pitchFamily="34" charset="0"/>
              </a:rPr>
              <a:pPr/>
              <a:t>25</a:t>
            </a:fld>
            <a:endParaRPr lang="en-US" altLang="en-US">
              <a:latin typeface="Calibri" panose="020F0502020204030204" pitchFamily="34" charset="0"/>
            </a:endParaRPr>
          </a:p>
        </p:txBody>
      </p:sp>
    </p:spTree>
    <p:extLst>
      <p:ext uri="{BB962C8B-B14F-4D97-AF65-F5344CB8AC3E}">
        <p14:creationId xmlns:p14="http://schemas.microsoft.com/office/powerpoint/2010/main" val="3923842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A3FE3A7-457C-446E-A9E5-D8492D883269}" type="datetimeFigureOut">
              <a:rPr lang="en-US" smtClean="0"/>
              <a:pPr/>
              <a:t>7/23/2024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9930193-8D17-44EE-819D-920A6509B53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3FE3A7-457C-446E-A9E5-D8492D883269}" type="datetimeFigureOut">
              <a:rPr lang="en-US" smtClean="0"/>
              <a:pPr/>
              <a:t>7/23/2024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30193-8D17-44EE-819D-920A6509B53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3FE3A7-457C-446E-A9E5-D8492D883269}" type="datetimeFigureOut">
              <a:rPr lang="en-US" smtClean="0"/>
              <a:pPr/>
              <a:t>7/23/2024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30193-8D17-44EE-819D-920A6509B53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3FE3A7-457C-446E-A9E5-D8492D883269}" type="datetimeFigureOut">
              <a:rPr lang="en-US" smtClean="0"/>
              <a:pPr/>
              <a:t>7/23/2024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30193-8D17-44EE-819D-920A6509B53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A3FE3A7-457C-446E-A9E5-D8492D883269}" type="datetimeFigureOut">
              <a:rPr lang="en-US" smtClean="0"/>
              <a:pPr/>
              <a:t>7/23/2024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930193-8D17-44EE-819D-920A6509B53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A3FE3A7-457C-446E-A9E5-D8492D883269}" type="datetimeFigureOut">
              <a:rPr lang="en-US" smtClean="0"/>
              <a:pPr/>
              <a:t>7/23/2024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930193-8D17-44EE-819D-920A6509B53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A3FE3A7-457C-446E-A9E5-D8492D883269}" type="datetimeFigureOut">
              <a:rPr lang="en-US" smtClean="0"/>
              <a:pPr/>
              <a:t>7/23/2024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930193-8D17-44EE-819D-920A6509B53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A3FE3A7-457C-446E-A9E5-D8492D883269}" type="datetimeFigureOut">
              <a:rPr lang="en-US" smtClean="0"/>
              <a:pPr/>
              <a:t>7/23/2024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930193-8D17-44EE-819D-920A6509B53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FE3A7-457C-446E-A9E5-D8492D883269}" type="datetimeFigureOut">
              <a:rPr lang="en-US" smtClean="0"/>
              <a:pPr/>
              <a:t>7/23/2024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930193-8D17-44EE-819D-920A6509B53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A3FE3A7-457C-446E-A9E5-D8492D883269}" type="datetimeFigureOut">
              <a:rPr lang="en-US" smtClean="0"/>
              <a:pPr/>
              <a:t>7/23/2024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930193-8D17-44EE-819D-920A6509B53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A3FE3A7-457C-446E-A9E5-D8492D883269}" type="datetimeFigureOut">
              <a:rPr lang="en-US" smtClean="0"/>
              <a:pPr/>
              <a:t>7/23/2024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C9930193-8D17-44EE-819D-920A6509B538}" type="slidenum">
              <a:rPr lang="en-US" smtClean="0"/>
              <a:pPr/>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A3FE3A7-457C-446E-A9E5-D8492D883269}" type="datetimeFigureOut">
              <a:rPr lang="en-US" smtClean="0"/>
              <a:pPr/>
              <a:t>7/23/2024</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9930193-8D17-44EE-819D-920A6509B538}" type="slidenum">
              <a:rPr lang="en-US" smtClean="0"/>
              <a:pPr/>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ernest.onyishi@unn.edu.ng"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524002" y="1198855"/>
            <a:ext cx="9143999"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en-US" sz="2800" b="1" dirty="0" smtClean="0">
                <a:latin typeface="Bookman Old Style" pitchFamily="18" charset="0"/>
                <a:ea typeface="Calibri" pitchFamily="34" charset="0"/>
                <a:cs typeface="Times New Roman" pitchFamily="18" charset="0"/>
              </a:rPr>
              <a:t>UNIVERSITY OF NIGERIA, NSUKKA</a:t>
            </a:r>
          </a:p>
          <a:p>
            <a:pPr algn="ctr" fontAlgn="base">
              <a:spcBef>
                <a:spcPct val="0"/>
              </a:spcBef>
              <a:spcAft>
                <a:spcPct val="0"/>
              </a:spcAft>
            </a:pPr>
            <a:r>
              <a:rPr lang="en-US" sz="2800" b="1" dirty="0" smtClean="0">
                <a:latin typeface="Bookman Old Style" pitchFamily="18" charset="0"/>
                <a:ea typeface="Calibri" pitchFamily="34" charset="0"/>
                <a:cs typeface="Times New Roman" pitchFamily="18" charset="0"/>
              </a:rPr>
              <a:t> SCHOOL OF POSTGRADUATE STUDIES</a:t>
            </a:r>
          </a:p>
          <a:p>
            <a:pPr algn="ctr" fontAlgn="base">
              <a:spcBef>
                <a:spcPct val="0"/>
              </a:spcBef>
              <a:spcAft>
                <a:spcPct val="0"/>
              </a:spcAft>
            </a:pPr>
            <a:endParaRPr lang="en-US" sz="2800" b="1" dirty="0">
              <a:latin typeface="Bookman Old Style" pitchFamily="18" charset="0"/>
              <a:ea typeface="Calibri" pitchFamily="34" charset="0"/>
              <a:cs typeface="Times New Roman" pitchFamily="18" charset="0"/>
            </a:endParaRPr>
          </a:p>
          <a:p>
            <a:pPr algn="ctr" fontAlgn="base">
              <a:spcBef>
                <a:spcPct val="0"/>
              </a:spcBef>
              <a:spcAft>
                <a:spcPct val="0"/>
              </a:spcAft>
            </a:pPr>
            <a:r>
              <a:rPr lang="en-US" sz="2800" b="1" dirty="0" smtClean="0">
                <a:latin typeface="Bookman Old Style" pitchFamily="18" charset="0"/>
                <a:ea typeface="Calibri" pitchFamily="34" charset="0"/>
                <a:cs typeface="Times New Roman" pitchFamily="18" charset="0"/>
              </a:rPr>
              <a:t>Research Methods</a:t>
            </a:r>
          </a:p>
          <a:p>
            <a:pPr algn="ctr" fontAlgn="base">
              <a:spcBef>
                <a:spcPct val="0"/>
              </a:spcBef>
              <a:spcAft>
                <a:spcPct val="0"/>
              </a:spcAft>
            </a:pPr>
            <a:endParaRPr lang="en-US" sz="2800" b="1" dirty="0" smtClean="0">
              <a:latin typeface="Bookman Old Style" pitchFamily="18" charset="0"/>
              <a:ea typeface="Calibri" pitchFamily="34" charset="0"/>
              <a:cs typeface="Times New Roman" pitchFamily="18" charset="0"/>
            </a:endParaRPr>
          </a:p>
          <a:p>
            <a:pPr algn="ctr"/>
            <a:r>
              <a:rPr lang="en-US" sz="2800" b="1" dirty="0" smtClean="0"/>
              <a:t>Prof Ike Onyishi</a:t>
            </a:r>
          </a:p>
          <a:p>
            <a:pPr algn="ctr"/>
            <a:r>
              <a:rPr lang="en-ZA" sz="2800" b="1" dirty="0" smtClean="0"/>
              <a:t>Department of Psychology</a:t>
            </a:r>
            <a:endParaRPr lang="en-US" sz="2800" b="1" dirty="0" smtClean="0"/>
          </a:p>
          <a:p>
            <a:pPr algn="ctr"/>
            <a:r>
              <a:rPr lang="en-US" sz="2800" b="1" dirty="0" smtClean="0"/>
              <a:t>Email: </a:t>
            </a:r>
            <a:r>
              <a:rPr lang="en-US" sz="2800" b="1" dirty="0" smtClean="0">
                <a:hlinkClick r:id="rId2"/>
              </a:rPr>
              <a:t>ernest.onyishi@unn.edu.ng</a:t>
            </a:r>
            <a:endParaRPr lang="en-US" sz="2800" b="1" dirty="0" smtClean="0"/>
          </a:p>
          <a:p>
            <a:pPr algn="ctr"/>
            <a:r>
              <a:rPr lang="en-US" sz="2800" b="1" dirty="0" smtClean="0"/>
              <a:t>+2348037485355</a:t>
            </a:r>
          </a:p>
        </p:txBody>
      </p:sp>
    </p:spTree>
    <p:extLst>
      <p:ext uri="{BB962C8B-B14F-4D97-AF65-F5344CB8AC3E}">
        <p14:creationId xmlns:p14="http://schemas.microsoft.com/office/powerpoint/2010/main" val="12187132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BEFF1E-B875-4074-A7F7-F1B786E98DB6}"/>
              </a:ext>
            </a:extLst>
          </p:cNvPr>
          <p:cNvSpPr>
            <a:spLocks noGrp="1"/>
          </p:cNvSpPr>
          <p:nvPr>
            <p:ph type="title"/>
          </p:nvPr>
        </p:nvSpPr>
        <p:spPr/>
        <p:txBody>
          <a:bodyPr/>
          <a:lstStyle/>
          <a:p>
            <a:r>
              <a:rPr lang="en-ZA" dirty="0"/>
              <a:t>Challenges to critical imagination</a:t>
            </a:r>
          </a:p>
        </p:txBody>
      </p:sp>
      <p:sp>
        <p:nvSpPr>
          <p:cNvPr id="3" name="Content Placeholder 2">
            <a:extLst>
              <a:ext uri="{FF2B5EF4-FFF2-40B4-BE49-F238E27FC236}">
                <a16:creationId xmlns="" xmlns:a16="http://schemas.microsoft.com/office/drawing/2014/main" id="{C1DED89B-7046-435E-96E3-25E3F9065490}"/>
              </a:ext>
            </a:extLst>
          </p:cNvPr>
          <p:cNvSpPr>
            <a:spLocks noGrp="1"/>
          </p:cNvSpPr>
          <p:nvPr>
            <p:ph idx="1"/>
          </p:nvPr>
        </p:nvSpPr>
        <p:spPr/>
        <p:txBody>
          <a:bodyPr>
            <a:normAutofit lnSpcReduction="10000"/>
          </a:bodyPr>
          <a:lstStyle/>
          <a:p>
            <a:pPr>
              <a:lnSpc>
                <a:spcPct val="80000"/>
              </a:lnSpc>
            </a:pPr>
            <a:r>
              <a:rPr lang="en-GB" altLang="en-US" sz="4000" dirty="0"/>
              <a:t>Common sense- untutored knowledge of the social world (Hirschman, 1981)</a:t>
            </a:r>
          </a:p>
          <a:p>
            <a:pPr marL="457200" lvl="1" indent="0">
              <a:lnSpc>
                <a:spcPct val="80000"/>
              </a:lnSpc>
              <a:buNone/>
            </a:pPr>
            <a:endParaRPr lang="en-GB" altLang="en-US" sz="4000" dirty="0"/>
          </a:p>
          <a:p>
            <a:pPr marL="457200" lvl="1" indent="0">
              <a:lnSpc>
                <a:spcPct val="80000"/>
              </a:lnSpc>
              <a:buNone/>
            </a:pPr>
            <a:r>
              <a:rPr lang="en-GB" altLang="en-US" sz="3500" i="1" dirty="0"/>
              <a:t>Where lies the novelty? “An author is little to be valued who tells us nothing but what we can learn from every coffee house conversation” (Charles Hume 1985)</a:t>
            </a:r>
          </a:p>
          <a:p>
            <a:pPr marL="0" indent="0">
              <a:lnSpc>
                <a:spcPct val="80000"/>
              </a:lnSpc>
              <a:buNone/>
            </a:pPr>
            <a:endParaRPr lang="en-GB" altLang="en-US" sz="4000" dirty="0"/>
          </a:p>
          <a:p>
            <a:pPr>
              <a:lnSpc>
                <a:spcPct val="80000"/>
              </a:lnSpc>
            </a:pPr>
            <a:r>
              <a:rPr lang="en-GB" altLang="en-US" sz="4000" dirty="0">
                <a:solidFill>
                  <a:srgbClr val="0D0D0D"/>
                </a:solidFill>
              </a:rPr>
              <a:t>Trained incapacity*: </a:t>
            </a:r>
            <a:r>
              <a:rPr lang="en-GB" altLang="en-US" sz="4000" dirty="0"/>
              <a:t>specialisation that promotes ignorance</a:t>
            </a:r>
            <a:r>
              <a:rPr lang="en-AU" sz="4000" dirty="0"/>
              <a:t> </a:t>
            </a:r>
          </a:p>
          <a:p>
            <a:pPr>
              <a:lnSpc>
                <a:spcPct val="80000"/>
              </a:lnSpc>
            </a:pPr>
            <a:endParaRPr lang="en-GB" altLang="en-US" sz="1800" dirty="0"/>
          </a:p>
          <a:p>
            <a:pPr marL="457200" lvl="1" indent="0">
              <a:lnSpc>
                <a:spcPct val="80000"/>
              </a:lnSpc>
              <a:buNone/>
            </a:pPr>
            <a:endParaRPr lang="en-GB" altLang="en-US" dirty="0"/>
          </a:p>
          <a:p>
            <a:endParaRPr lang="en-ZA" dirty="0"/>
          </a:p>
        </p:txBody>
      </p:sp>
    </p:spTree>
    <p:extLst>
      <p:ext uri="{BB962C8B-B14F-4D97-AF65-F5344CB8AC3E}">
        <p14:creationId xmlns:p14="http://schemas.microsoft.com/office/powerpoint/2010/main" val="5456298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136775" y="228600"/>
            <a:ext cx="8153400" cy="990600"/>
          </a:xfrm>
        </p:spPr>
        <p:txBody>
          <a:bodyPr/>
          <a:lstStyle/>
          <a:p>
            <a:r>
              <a:rPr lang="en-US" altLang="en-US" smtClean="0">
                <a:solidFill>
                  <a:srgbClr val="7B9899"/>
                </a:solidFill>
              </a:rPr>
              <a:t>…a “messy” process in practice</a:t>
            </a:r>
          </a:p>
        </p:txBody>
      </p:sp>
      <p:sp>
        <p:nvSpPr>
          <p:cNvPr id="7" name="Slide Number Placeholder 6"/>
          <p:cNvSpPr>
            <a:spLocks noGrp="1"/>
          </p:cNvSpPr>
          <p:nvPr>
            <p:ph type="sldNum" sz="quarter" idx="12"/>
          </p:nvPr>
        </p:nvSpPr>
        <p:spPr/>
        <p:txBody>
          <a:bodyPr>
            <a:normAutofit/>
          </a:bodyPr>
          <a:lstStyle/>
          <a:p>
            <a:pPr>
              <a:defRPr/>
            </a:pPr>
            <a:fld id="{4C30E602-0990-4D8C-A67B-06BBEAA8555E}" type="slidenum">
              <a:rPr lang="en-US" sz="1800"/>
              <a:pPr>
                <a:defRPr/>
              </a:pPr>
              <a:t>11</a:t>
            </a:fld>
            <a:endParaRPr lang="en-US" sz="1800"/>
          </a:p>
        </p:txBody>
      </p:sp>
      <p:sp>
        <p:nvSpPr>
          <p:cNvPr id="5" name="Freeform 4"/>
          <p:cNvSpPr/>
          <p:nvPr/>
        </p:nvSpPr>
        <p:spPr>
          <a:xfrm>
            <a:off x="2095500" y="1804989"/>
            <a:ext cx="7920038" cy="4695825"/>
          </a:xfrm>
          <a:custGeom>
            <a:avLst/>
            <a:gdLst>
              <a:gd name="connsiteX0" fmla="*/ 1322363 w 7920110"/>
              <a:gd name="connsiteY0" fmla="*/ 506437 h 4696880"/>
              <a:gd name="connsiteX1" fmla="*/ 1392701 w 7920110"/>
              <a:gd name="connsiteY1" fmla="*/ 478302 h 4696880"/>
              <a:gd name="connsiteX2" fmla="*/ 2124221 w 7920110"/>
              <a:gd name="connsiteY2" fmla="*/ 506437 h 4696880"/>
              <a:gd name="connsiteX3" fmla="*/ 2236763 w 7920110"/>
              <a:gd name="connsiteY3" fmla="*/ 534573 h 4696880"/>
              <a:gd name="connsiteX4" fmla="*/ 2489981 w 7920110"/>
              <a:gd name="connsiteY4" fmla="*/ 604911 h 4696880"/>
              <a:gd name="connsiteX5" fmla="*/ 2560320 w 7920110"/>
              <a:gd name="connsiteY5" fmla="*/ 661182 h 4696880"/>
              <a:gd name="connsiteX6" fmla="*/ 2602523 w 7920110"/>
              <a:gd name="connsiteY6" fmla="*/ 745588 h 4696880"/>
              <a:gd name="connsiteX7" fmla="*/ 2574387 w 7920110"/>
              <a:gd name="connsiteY7" fmla="*/ 1012874 h 4696880"/>
              <a:gd name="connsiteX8" fmla="*/ 2560320 w 7920110"/>
              <a:gd name="connsiteY8" fmla="*/ 1055077 h 4696880"/>
              <a:gd name="connsiteX9" fmla="*/ 2518117 w 7920110"/>
              <a:gd name="connsiteY9" fmla="*/ 1111348 h 4696880"/>
              <a:gd name="connsiteX10" fmla="*/ 2447778 w 7920110"/>
              <a:gd name="connsiteY10" fmla="*/ 1266093 h 4696880"/>
              <a:gd name="connsiteX11" fmla="*/ 2433710 w 7920110"/>
              <a:gd name="connsiteY11" fmla="*/ 1308296 h 4696880"/>
              <a:gd name="connsiteX12" fmla="*/ 2363372 w 7920110"/>
              <a:gd name="connsiteY12" fmla="*/ 1420837 h 4696880"/>
              <a:gd name="connsiteX13" fmla="*/ 2349304 w 7920110"/>
              <a:gd name="connsiteY13" fmla="*/ 1491176 h 4696880"/>
              <a:gd name="connsiteX14" fmla="*/ 2321169 w 7920110"/>
              <a:gd name="connsiteY14" fmla="*/ 1547446 h 4696880"/>
              <a:gd name="connsiteX15" fmla="*/ 2391507 w 7920110"/>
              <a:gd name="connsiteY15" fmla="*/ 1800665 h 4696880"/>
              <a:gd name="connsiteX16" fmla="*/ 2433710 w 7920110"/>
              <a:gd name="connsiteY16" fmla="*/ 1828800 h 4696880"/>
              <a:gd name="connsiteX17" fmla="*/ 2447778 w 7920110"/>
              <a:gd name="connsiteY17" fmla="*/ 1871003 h 4696880"/>
              <a:gd name="connsiteX18" fmla="*/ 2588455 w 7920110"/>
              <a:gd name="connsiteY18" fmla="*/ 1997613 h 4696880"/>
              <a:gd name="connsiteX19" fmla="*/ 2644726 w 7920110"/>
              <a:gd name="connsiteY19" fmla="*/ 2025748 h 4696880"/>
              <a:gd name="connsiteX20" fmla="*/ 2757267 w 7920110"/>
              <a:gd name="connsiteY20" fmla="*/ 2096086 h 4696880"/>
              <a:gd name="connsiteX21" fmla="*/ 2996418 w 7920110"/>
              <a:gd name="connsiteY21" fmla="*/ 2166425 h 4696880"/>
              <a:gd name="connsiteX22" fmla="*/ 3319975 w 7920110"/>
              <a:gd name="connsiteY22" fmla="*/ 2194560 h 4696880"/>
              <a:gd name="connsiteX23" fmla="*/ 3938953 w 7920110"/>
              <a:gd name="connsiteY23" fmla="*/ 2180493 h 4696880"/>
              <a:gd name="connsiteX24" fmla="*/ 4079630 w 7920110"/>
              <a:gd name="connsiteY24" fmla="*/ 2166425 h 4696880"/>
              <a:gd name="connsiteX25" fmla="*/ 4543864 w 7920110"/>
              <a:gd name="connsiteY25" fmla="*/ 2124222 h 4696880"/>
              <a:gd name="connsiteX26" fmla="*/ 4698609 w 7920110"/>
              <a:gd name="connsiteY26" fmla="*/ 2082019 h 4696880"/>
              <a:gd name="connsiteX27" fmla="*/ 4839286 w 7920110"/>
              <a:gd name="connsiteY27" fmla="*/ 2053883 h 4696880"/>
              <a:gd name="connsiteX28" fmla="*/ 5050301 w 7920110"/>
              <a:gd name="connsiteY28" fmla="*/ 1997613 h 4696880"/>
              <a:gd name="connsiteX29" fmla="*/ 5176910 w 7920110"/>
              <a:gd name="connsiteY29" fmla="*/ 1941342 h 4696880"/>
              <a:gd name="connsiteX30" fmla="*/ 5148775 w 7920110"/>
              <a:gd name="connsiteY30" fmla="*/ 1842868 h 4696880"/>
              <a:gd name="connsiteX31" fmla="*/ 5106572 w 7920110"/>
              <a:gd name="connsiteY31" fmla="*/ 1800665 h 4696880"/>
              <a:gd name="connsiteX32" fmla="*/ 4923692 w 7920110"/>
              <a:gd name="connsiteY32" fmla="*/ 1688123 h 4696880"/>
              <a:gd name="connsiteX33" fmla="*/ 4853353 w 7920110"/>
              <a:gd name="connsiteY33" fmla="*/ 1659988 h 4696880"/>
              <a:gd name="connsiteX34" fmla="*/ 4768947 w 7920110"/>
              <a:gd name="connsiteY34" fmla="*/ 1617785 h 4696880"/>
              <a:gd name="connsiteX35" fmla="*/ 4684541 w 7920110"/>
              <a:gd name="connsiteY35" fmla="*/ 1603717 h 4696880"/>
              <a:gd name="connsiteX36" fmla="*/ 4445390 w 7920110"/>
              <a:gd name="connsiteY36" fmla="*/ 1561514 h 4696880"/>
              <a:gd name="connsiteX37" fmla="*/ 4220307 w 7920110"/>
              <a:gd name="connsiteY37" fmla="*/ 1547446 h 4696880"/>
              <a:gd name="connsiteX38" fmla="*/ 3784209 w 7920110"/>
              <a:gd name="connsiteY38" fmla="*/ 1589650 h 4696880"/>
              <a:gd name="connsiteX39" fmla="*/ 3699803 w 7920110"/>
              <a:gd name="connsiteY39" fmla="*/ 1631853 h 4696880"/>
              <a:gd name="connsiteX40" fmla="*/ 3559126 w 7920110"/>
              <a:gd name="connsiteY40" fmla="*/ 1744394 h 4696880"/>
              <a:gd name="connsiteX41" fmla="*/ 3516923 w 7920110"/>
              <a:gd name="connsiteY41" fmla="*/ 1814733 h 4696880"/>
              <a:gd name="connsiteX42" fmla="*/ 3474720 w 7920110"/>
              <a:gd name="connsiteY42" fmla="*/ 1856936 h 4696880"/>
              <a:gd name="connsiteX43" fmla="*/ 3432517 w 7920110"/>
              <a:gd name="connsiteY43" fmla="*/ 1941342 h 4696880"/>
              <a:gd name="connsiteX44" fmla="*/ 3348110 w 7920110"/>
              <a:gd name="connsiteY44" fmla="*/ 2039816 h 4696880"/>
              <a:gd name="connsiteX45" fmla="*/ 3319975 w 7920110"/>
              <a:gd name="connsiteY45" fmla="*/ 2096086 h 4696880"/>
              <a:gd name="connsiteX46" fmla="*/ 3277772 w 7920110"/>
              <a:gd name="connsiteY46" fmla="*/ 2138290 h 4696880"/>
              <a:gd name="connsiteX47" fmla="*/ 3249637 w 7920110"/>
              <a:gd name="connsiteY47" fmla="*/ 2180493 h 4696880"/>
              <a:gd name="connsiteX48" fmla="*/ 3165230 w 7920110"/>
              <a:gd name="connsiteY48" fmla="*/ 2250831 h 4696880"/>
              <a:gd name="connsiteX49" fmla="*/ 3123027 w 7920110"/>
              <a:gd name="connsiteY49" fmla="*/ 2307102 h 4696880"/>
              <a:gd name="connsiteX50" fmla="*/ 3066757 w 7920110"/>
              <a:gd name="connsiteY50" fmla="*/ 2335237 h 4696880"/>
              <a:gd name="connsiteX51" fmla="*/ 2954215 w 7920110"/>
              <a:gd name="connsiteY51" fmla="*/ 2419643 h 4696880"/>
              <a:gd name="connsiteX52" fmla="*/ 2883877 w 7920110"/>
              <a:gd name="connsiteY52" fmla="*/ 2475914 h 4696880"/>
              <a:gd name="connsiteX53" fmla="*/ 2715064 w 7920110"/>
              <a:gd name="connsiteY53" fmla="*/ 2546253 h 4696880"/>
              <a:gd name="connsiteX54" fmla="*/ 2630658 w 7920110"/>
              <a:gd name="connsiteY54" fmla="*/ 2588456 h 4696880"/>
              <a:gd name="connsiteX55" fmla="*/ 2532184 w 7920110"/>
              <a:gd name="connsiteY55" fmla="*/ 2602523 h 4696880"/>
              <a:gd name="connsiteX56" fmla="*/ 2082018 w 7920110"/>
              <a:gd name="connsiteY56" fmla="*/ 2630659 h 4696880"/>
              <a:gd name="connsiteX57" fmla="*/ 1477107 w 7920110"/>
              <a:gd name="connsiteY57" fmla="*/ 2574388 h 4696880"/>
              <a:gd name="connsiteX58" fmla="*/ 1308295 w 7920110"/>
              <a:gd name="connsiteY58" fmla="*/ 2475914 h 4696880"/>
              <a:gd name="connsiteX59" fmla="*/ 1252024 w 7920110"/>
              <a:gd name="connsiteY59" fmla="*/ 2405576 h 4696880"/>
              <a:gd name="connsiteX60" fmla="*/ 1153550 w 7920110"/>
              <a:gd name="connsiteY60" fmla="*/ 2321170 h 4696880"/>
              <a:gd name="connsiteX61" fmla="*/ 1111347 w 7920110"/>
              <a:gd name="connsiteY61" fmla="*/ 2250831 h 4696880"/>
              <a:gd name="connsiteX62" fmla="*/ 1055077 w 7920110"/>
              <a:gd name="connsiteY62" fmla="*/ 2180493 h 4696880"/>
              <a:gd name="connsiteX63" fmla="*/ 998806 w 7920110"/>
              <a:gd name="connsiteY63" fmla="*/ 2053883 h 4696880"/>
              <a:gd name="connsiteX64" fmla="*/ 970670 w 7920110"/>
              <a:gd name="connsiteY64" fmla="*/ 1899139 h 4696880"/>
              <a:gd name="connsiteX65" fmla="*/ 998806 w 7920110"/>
              <a:gd name="connsiteY65" fmla="*/ 1364566 h 4696880"/>
              <a:gd name="connsiteX66" fmla="*/ 1012873 w 7920110"/>
              <a:gd name="connsiteY66" fmla="*/ 1308296 h 4696880"/>
              <a:gd name="connsiteX67" fmla="*/ 984738 w 7920110"/>
              <a:gd name="connsiteY67" fmla="*/ 1167619 h 4696880"/>
              <a:gd name="connsiteX68" fmla="*/ 886264 w 7920110"/>
              <a:gd name="connsiteY68" fmla="*/ 1097280 h 4696880"/>
              <a:gd name="connsiteX69" fmla="*/ 844061 w 7920110"/>
              <a:gd name="connsiteY69" fmla="*/ 1083213 h 4696880"/>
              <a:gd name="connsiteX70" fmla="*/ 801858 w 7920110"/>
              <a:gd name="connsiteY70" fmla="*/ 1055077 h 4696880"/>
              <a:gd name="connsiteX71" fmla="*/ 590843 w 7920110"/>
              <a:gd name="connsiteY71" fmla="*/ 1069145 h 4696880"/>
              <a:gd name="connsiteX72" fmla="*/ 548640 w 7920110"/>
              <a:gd name="connsiteY72" fmla="*/ 1097280 h 4696880"/>
              <a:gd name="connsiteX73" fmla="*/ 450166 w 7920110"/>
              <a:gd name="connsiteY73" fmla="*/ 1195754 h 4696880"/>
              <a:gd name="connsiteX74" fmla="*/ 323557 w 7920110"/>
              <a:gd name="connsiteY74" fmla="*/ 1266093 h 4696880"/>
              <a:gd name="connsiteX75" fmla="*/ 239150 w 7920110"/>
              <a:gd name="connsiteY75" fmla="*/ 1322363 h 4696880"/>
              <a:gd name="connsiteX76" fmla="*/ 196947 w 7920110"/>
              <a:gd name="connsiteY76" fmla="*/ 1350499 h 4696880"/>
              <a:gd name="connsiteX77" fmla="*/ 126609 w 7920110"/>
              <a:gd name="connsiteY77" fmla="*/ 1491176 h 4696880"/>
              <a:gd name="connsiteX78" fmla="*/ 98473 w 7920110"/>
              <a:gd name="connsiteY78" fmla="*/ 1575582 h 4696880"/>
              <a:gd name="connsiteX79" fmla="*/ 112541 w 7920110"/>
              <a:gd name="connsiteY79" fmla="*/ 1955410 h 4696880"/>
              <a:gd name="connsiteX80" fmla="*/ 182880 w 7920110"/>
              <a:gd name="connsiteY80" fmla="*/ 2067951 h 4696880"/>
              <a:gd name="connsiteX81" fmla="*/ 225083 w 7920110"/>
              <a:gd name="connsiteY81" fmla="*/ 2138290 h 4696880"/>
              <a:gd name="connsiteX82" fmla="*/ 281353 w 7920110"/>
              <a:gd name="connsiteY82" fmla="*/ 2194560 h 4696880"/>
              <a:gd name="connsiteX83" fmla="*/ 323557 w 7920110"/>
              <a:gd name="connsiteY83" fmla="*/ 2250831 h 4696880"/>
              <a:gd name="connsiteX84" fmla="*/ 407963 w 7920110"/>
              <a:gd name="connsiteY84" fmla="*/ 2307102 h 4696880"/>
              <a:gd name="connsiteX85" fmla="*/ 464233 w 7920110"/>
              <a:gd name="connsiteY85" fmla="*/ 2349305 h 4696880"/>
              <a:gd name="connsiteX86" fmla="*/ 506437 w 7920110"/>
              <a:gd name="connsiteY86" fmla="*/ 2363373 h 4696880"/>
              <a:gd name="connsiteX87" fmla="*/ 548640 w 7920110"/>
              <a:gd name="connsiteY87" fmla="*/ 2405576 h 4696880"/>
              <a:gd name="connsiteX88" fmla="*/ 759655 w 7920110"/>
              <a:gd name="connsiteY88" fmla="*/ 2447779 h 4696880"/>
              <a:gd name="connsiteX89" fmla="*/ 984738 w 7920110"/>
              <a:gd name="connsiteY89" fmla="*/ 2405576 h 4696880"/>
              <a:gd name="connsiteX90" fmla="*/ 1026941 w 7920110"/>
              <a:gd name="connsiteY90" fmla="*/ 2391508 h 4696880"/>
              <a:gd name="connsiteX91" fmla="*/ 1308295 w 7920110"/>
              <a:gd name="connsiteY91" fmla="*/ 2236763 h 4696880"/>
              <a:gd name="connsiteX92" fmla="*/ 1392701 w 7920110"/>
              <a:gd name="connsiteY92" fmla="*/ 2194560 h 4696880"/>
              <a:gd name="connsiteX93" fmla="*/ 1505243 w 7920110"/>
              <a:gd name="connsiteY93" fmla="*/ 2166425 h 4696880"/>
              <a:gd name="connsiteX94" fmla="*/ 1730326 w 7920110"/>
              <a:gd name="connsiteY94" fmla="*/ 2138290 h 4696880"/>
              <a:gd name="connsiteX95" fmla="*/ 1828800 w 7920110"/>
              <a:gd name="connsiteY95" fmla="*/ 2124222 h 4696880"/>
              <a:gd name="connsiteX96" fmla="*/ 1969477 w 7920110"/>
              <a:gd name="connsiteY96" fmla="*/ 2110154 h 4696880"/>
              <a:gd name="connsiteX97" fmla="*/ 2067950 w 7920110"/>
              <a:gd name="connsiteY97" fmla="*/ 2096086 h 4696880"/>
              <a:gd name="connsiteX98" fmla="*/ 2405575 w 7920110"/>
              <a:gd name="connsiteY98" fmla="*/ 2082019 h 4696880"/>
              <a:gd name="connsiteX99" fmla="*/ 3742006 w 7920110"/>
              <a:gd name="connsiteY99" fmla="*/ 2053883 h 4696880"/>
              <a:gd name="connsiteX100" fmla="*/ 3981157 w 7920110"/>
              <a:gd name="connsiteY100" fmla="*/ 2011680 h 4696880"/>
              <a:gd name="connsiteX101" fmla="*/ 4093698 w 7920110"/>
              <a:gd name="connsiteY101" fmla="*/ 1969477 h 4696880"/>
              <a:gd name="connsiteX102" fmla="*/ 4220307 w 7920110"/>
              <a:gd name="connsiteY102" fmla="*/ 1927274 h 4696880"/>
              <a:gd name="connsiteX103" fmla="*/ 4318781 w 7920110"/>
              <a:gd name="connsiteY103" fmla="*/ 1871003 h 4696880"/>
              <a:gd name="connsiteX104" fmla="*/ 4417255 w 7920110"/>
              <a:gd name="connsiteY104" fmla="*/ 1828800 h 4696880"/>
              <a:gd name="connsiteX105" fmla="*/ 4614203 w 7920110"/>
              <a:gd name="connsiteY105" fmla="*/ 1702191 h 4696880"/>
              <a:gd name="connsiteX106" fmla="*/ 4853353 w 7920110"/>
              <a:gd name="connsiteY106" fmla="*/ 1434905 h 4696880"/>
              <a:gd name="connsiteX107" fmla="*/ 4909624 w 7920110"/>
              <a:gd name="connsiteY107" fmla="*/ 1336431 h 4696880"/>
              <a:gd name="connsiteX108" fmla="*/ 4895557 w 7920110"/>
              <a:gd name="connsiteY108" fmla="*/ 1055077 h 4696880"/>
              <a:gd name="connsiteX109" fmla="*/ 4839286 w 7920110"/>
              <a:gd name="connsiteY109" fmla="*/ 984739 h 4696880"/>
              <a:gd name="connsiteX110" fmla="*/ 4740812 w 7920110"/>
              <a:gd name="connsiteY110" fmla="*/ 844062 h 4696880"/>
              <a:gd name="connsiteX111" fmla="*/ 4642338 w 7920110"/>
              <a:gd name="connsiteY111" fmla="*/ 745588 h 4696880"/>
              <a:gd name="connsiteX112" fmla="*/ 4586067 w 7920110"/>
              <a:gd name="connsiteY112" fmla="*/ 675250 h 4696880"/>
              <a:gd name="connsiteX113" fmla="*/ 4656406 w 7920110"/>
              <a:gd name="connsiteY113" fmla="*/ 661182 h 4696880"/>
              <a:gd name="connsiteX114" fmla="*/ 4867421 w 7920110"/>
              <a:gd name="connsiteY114" fmla="*/ 689317 h 4696880"/>
              <a:gd name="connsiteX115" fmla="*/ 4951827 w 7920110"/>
              <a:gd name="connsiteY115" fmla="*/ 703385 h 4696880"/>
              <a:gd name="connsiteX116" fmla="*/ 5176910 w 7920110"/>
              <a:gd name="connsiteY116" fmla="*/ 745588 h 4696880"/>
              <a:gd name="connsiteX117" fmla="*/ 5613009 w 7920110"/>
              <a:gd name="connsiteY117" fmla="*/ 759656 h 4696880"/>
              <a:gd name="connsiteX118" fmla="*/ 5725550 w 7920110"/>
              <a:gd name="connsiteY118" fmla="*/ 858130 h 4696880"/>
              <a:gd name="connsiteX119" fmla="*/ 5753686 w 7920110"/>
              <a:gd name="connsiteY119" fmla="*/ 886265 h 4696880"/>
              <a:gd name="connsiteX120" fmla="*/ 5795889 w 7920110"/>
              <a:gd name="connsiteY120" fmla="*/ 942536 h 4696880"/>
              <a:gd name="connsiteX121" fmla="*/ 5852160 w 7920110"/>
              <a:gd name="connsiteY121" fmla="*/ 1026942 h 4696880"/>
              <a:gd name="connsiteX122" fmla="*/ 5894363 w 7920110"/>
              <a:gd name="connsiteY122" fmla="*/ 1069145 h 4696880"/>
              <a:gd name="connsiteX123" fmla="*/ 5950633 w 7920110"/>
              <a:gd name="connsiteY123" fmla="*/ 1181686 h 4696880"/>
              <a:gd name="connsiteX124" fmla="*/ 5992837 w 7920110"/>
              <a:gd name="connsiteY124" fmla="*/ 1266093 h 4696880"/>
              <a:gd name="connsiteX125" fmla="*/ 6006904 w 7920110"/>
              <a:gd name="connsiteY125" fmla="*/ 1350499 h 4696880"/>
              <a:gd name="connsiteX126" fmla="*/ 6020972 w 7920110"/>
              <a:gd name="connsiteY126" fmla="*/ 1448973 h 4696880"/>
              <a:gd name="connsiteX127" fmla="*/ 6049107 w 7920110"/>
              <a:gd name="connsiteY127" fmla="*/ 1617785 h 4696880"/>
              <a:gd name="connsiteX128" fmla="*/ 6035040 w 7920110"/>
              <a:gd name="connsiteY128" fmla="*/ 1871003 h 4696880"/>
              <a:gd name="connsiteX129" fmla="*/ 5978769 w 7920110"/>
              <a:gd name="connsiteY129" fmla="*/ 1913206 h 4696880"/>
              <a:gd name="connsiteX130" fmla="*/ 5950633 w 7920110"/>
              <a:gd name="connsiteY130" fmla="*/ 1941342 h 4696880"/>
              <a:gd name="connsiteX131" fmla="*/ 5880295 w 7920110"/>
              <a:gd name="connsiteY131" fmla="*/ 1983545 h 4696880"/>
              <a:gd name="connsiteX132" fmla="*/ 5838092 w 7920110"/>
              <a:gd name="connsiteY132" fmla="*/ 2025748 h 4696880"/>
              <a:gd name="connsiteX133" fmla="*/ 5697415 w 7920110"/>
              <a:gd name="connsiteY133" fmla="*/ 2053883 h 4696880"/>
              <a:gd name="connsiteX134" fmla="*/ 5613009 w 7920110"/>
              <a:gd name="connsiteY134" fmla="*/ 2082019 h 4696880"/>
              <a:gd name="connsiteX135" fmla="*/ 5528603 w 7920110"/>
              <a:gd name="connsiteY135" fmla="*/ 2096086 h 4696880"/>
              <a:gd name="connsiteX136" fmla="*/ 5401993 w 7920110"/>
              <a:gd name="connsiteY136" fmla="*/ 2124222 h 4696880"/>
              <a:gd name="connsiteX137" fmla="*/ 5303520 w 7920110"/>
              <a:gd name="connsiteY137" fmla="*/ 2180493 h 4696880"/>
              <a:gd name="connsiteX138" fmla="*/ 5064369 w 7920110"/>
              <a:gd name="connsiteY138" fmla="*/ 2236763 h 4696880"/>
              <a:gd name="connsiteX139" fmla="*/ 4684541 w 7920110"/>
              <a:gd name="connsiteY139" fmla="*/ 2278966 h 4696880"/>
              <a:gd name="connsiteX140" fmla="*/ 4515729 w 7920110"/>
              <a:gd name="connsiteY140" fmla="*/ 2307102 h 4696880"/>
              <a:gd name="connsiteX141" fmla="*/ 4360984 w 7920110"/>
              <a:gd name="connsiteY141" fmla="*/ 2349305 h 4696880"/>
              <a:gd name="connsiteX142" fmla="*/ 4290646 w 7920110"/>
              <a:gd name="connsiteY142" fmla="*/ 2391508 h 4696880"/>
              <a:gd name="connsiteX143" fmla="*/ 4149969 w 7920110"/>
              <a:gd name="connsiteY143" fmla="*/ 2461846 h 4696880"/>
              <a:gd name="connsiteX144" fmla="*/ 4065563 w 7920110"/>
              <a:gd name="connsiteY144" fmla="*/ 2504050 h 4696880"/>
              <a:gd name="connsiteX145" fmla="*/ 4009292 w 7920110"/>
              <a:gd name="connsiteY145" fmla="*/ 2546253 h 4696880"/>
              <a:gd name="connsiteX146" fmla="*/ 3924886 w 7920110"/>
              <a:gd name="connsiteY146" fmla="*/ 2588456 h 4696880"/>
              <a:gd name="connsiteX147" fmla="*/ 3713870 w 7920110"/>
              <a:gd name="connsiteY147" fmla="*/ 2616591 h 4696880"/>
              <a:gd name="connsiteX148" fmla="*/ 3643532 w 7920110"/>
              <a:gd name="connsiteY148" fmla="*/ 2630659 h 4696880"/>
              <a:gd name="connsiteX149" fmla="*/ 3432517 w 7920110"/>
              <a:gd name="connsiteY149" fmla="*/ 2644726 h 4696880"/>
              <a:gd name="connsiteX150" fmla="*/ 3291840 w 7920110"/>
              <a:gd name="connsiteY150" fmla="*/ 2658794 h 4696880"/>
              <a:gd name="connsiteX151" fmla="*/ 3066757 w 7920110"/>
              <a:gd name="connsiteY151" fmla="*/ 2672862 h 4696880"/>
              <a:gd name="connsiteX152" fmla="*/ 2672861 w 7920110"/>
              <a:gd name="connsiteY152" fmla="*/ 2715065 h 4696880"/>
              <a:gd name="connsiteX153" fmla="*/ 2630658 w 7920110"/>
              <a:gd name="connsiteY153" fmla="*/ 2743200 h 4696880"/>
              <a:gd name="connsiteX154" fmla="*/ 2574387 w 7920110"/>
              <a:gd name="connsiteY154" fmla="*/ 2771336 h 4696880"/>
              <a:gd name="connsiteX155" fmla="*/ 2461846 w 7920110"/>
              <a:gd name="connsiteY155" fmla="*/ 2841674 h 4696880"/>
              <a:gd name="connsiteX156" fmla="*/ 2363372 w 7920110"/>
              <a:gd name="connsiteY156" fmla="*/ 2982351 h 4696880"/>
              <a:gd name="connsiteX157" fmla="*/ 2349304 w 7920110"/>
              <a:gd name="connsiteY157" fmla="*/ 3024554 h 4696880"/>
              <a:gd name="connsiteX158" fmla="*/ 2377440 w 7920110"/>
              <a:gd name="connsiteY158" fmla="*/ 3151163 h 4696880"/>
              <a:gd name="connsiteX159" fmla="*/ 2391507 w 7920110"/>
              <a:gd name="connsiteY159" fmla="*/ 3193366 h 4696880"/>
              <a:gd name="connsiteX160" fmla="*/ 2433710 w 7920110"/>
              <a:gd name="connsiteY160" fmla="*/ 3221502 h 4696880"/>
              <a:gd name="connsiteX161" fmla="*/ 2504049 w 7920110"/>
              <a:gd name="connsiteY161" fmla="*/ 3305908 h 4696880"/>
              <a:gd name="connsiteX162" fmla="*/ 2630658 w 7920110"/>
              <a:gd name="connsiteY162" fmla="*/ 3404382 h 4696880"/>
              <a:gd name="connsiteX163" fmla="*/ 2686929 w 7920110"/>
              <a:gd name="connsiteY163" fmla="*/ 3418450 h 4696880"/>
              <a:gd name="connsiteX164" fmla="*/ 2813538 w 7920110"/>
              <a:gd name="connsiteY164" fmla="*/ 3474720 h 4696880"/>
              <a:gd name="connsiteX165" fmla="*/ 2869809 w 7920110"/>
              <a:gd name="connsiteY165" fmla="*/ 3502856 h 4696880"/>
              <a:gd name="connsiteX166" fmla="*/ 3038621 w 7920110"/>
              <a:gd name="connsiteY166" fmla="*/ 3530991 h 4696880"/>
              <a:gd name="connsiteX167" fmla="*/ 3094892 w 7920110"/>
              <a:gd name="connsiteY167" fmla="*/ 3545059 h 4696880"/>
              <a:gd name="connsiteX168" fmla="*/ 3460652 w 7920110"/>
              <a:gd name="connsiteY168" fmla="*/ 3530991 h 4696880"/>
              <a:gd name="connsiteX169" fmla="*/ 3573193 w 7920110"/>
              <a:gd name="connsiteY169" fmla="*/ 3502856 h 4696880"/>
              <a:gd name="connsiteX170" fmla="*/ 3657600 w 7920110"/>
              <a:gd name="connsiteY170" fmla="*/ 3488788 h 4696880"/>
              <a:gd name="connsiteX171" fmla="*/ 3699803 w 7920110"/>
              <a:gd name="connsiteY171" fmla="*/ 3460653 h 4696880"/>
              <a:gd name="connsiteX172" fmla="*/ 3840480 w 7920110"/>
              <a:gd name="connsiteY172" fmla="*/ 3376246 h 4696880"/>
              <a:gd name="connsiteX173" fmla="*/ 4023360 w 7920110"/>
              <a:gd name="connsiteY173" fmla="*/ 3348111 h 4696880"/>
              <a:gd name="connsiteX174" fmla="*/ 4093698 w 7920110"/>
              <a:gd name="connsiteY174" fmla="*/ 3319976 h 4696880"/>
              <a:gd name="connsiteX175" fmla="*/ 4473526 w 7920110"/>
              <a:gd name="connsiteY175" fmla="*/ 3277773 h 4696880"/>
              <a:gd name="connsiteX176" fmla="*/ 4825218 w 7920110"/>
              <a:gd name="connsiteY176" fmla="*/ 3221502 h 4696880"/>
              <a:gd name="connsiteX177" fmla="*/ 4951827 w 7920110"/>
              <a:gd name="connsiteY177" fmla="*/ 3207434 h 4696880"/>
              <a:gd name="connsiteX178" fmla="*/ 5190978 w 7920110"/>
              <a:gd name="connsiteY178" fmla="*/ 3137096 h 4696880"/>
              <a:gd name="connsiteX179" fmla="*/ 5387926 w 7920110"/>
              <a:gd name="connsiteY179" fmla="*/ 3080825 h 4696880"/>
              <a:gd name="connsiteX180" fmla="*/ 5486400 w 7920110"/>
              <a:gd name="connsiteY180" fmla="*/ 3038622 h 4696880"/>
              <a:gd name="connsiteX181" fmla="*/ 5767753 w 7920110"/>
              <a:gd name="connsiteY181" fmla="*/ 2940148 h 4696880"/>
              <a:gd name="connsiteX182" fmla="*/ 5964701 w 7920110"/>
              <a:gd name="connsiteY182" fmla="*/ 2883877 h 4696880"/>
              <a:gd name="connsiteX183" fmla="*/ 6147581 w 7920110"/>
              <a:gd name="connsiteY183" fmla="*/ 2855742 h 4696880"/>
              <a:gd name="connsiteX184" fmla="*/ 6217920 w 7920110"/>
              <a:gd name="connsiteY184" fmla="*/ 2841674 h 4696880"/>
              <a:gd name="connsiteX185" fmla="*/ 6288258 w 7920110"/>
              <a:gd name="connsiteY185" fmla="*/ 2813539 h 4696880"/>
              <a:gd name="connsiteX186" fmla="*/ 6372664 w 7920110"/>
              <a:gd name="connsiteY186" fmla="*/ 2799471 h 4696880"/>
              <a:gd name="connsiteX187" fmla="*/ 6541477 w 7920110"/>
              <a:gd name="connsiteY187" fmla="*/ 2771336 h 4696880"/>
              <a:gd name="connsiteX188" fmla="*/ 6724357 w 7920110"/>
              <a:gd name="connsiteY188" fmla="*/ 2771336 h 4696880"/>
              <a:gd name="connsiteX189" fmla="*/ 6766560 w 7920110"/>
              <a:gd name="connsiteY189" fmla="*/ 2799471 h 4696880"/>
              <a:gd name="connsiteX190" fmla="*/ 6879101 w 7920110"/>
              <a:gd name="connsiteY190" fmla="*/ 2855742 h 4696880"/>
              <a:gd name="connsiteX191" fmla="*/ 7061981 w 7920110"/>
              <a:gd name="connsiteY191" fmla="*/ 2841674 h 4696880"/>
              <a:gd name="connsiteX192" fmla="*/ 7146387 w 7920110"/>
              <a:gd name="connsiteY192" fmla="*/ 2813539 h 4696880"/>
              <a:gd name="connsiteX193" fmla="*/ 7216726 w 7920110"/>
              <a:gd name="connsiteY193" fmla="*/ 2743200 h 4696880"/>
              <a:gd name="connsiteX194" fmla="*/ 7258929 w 7920110"/>
              <a:gd name="connsiteY194" fmla="*/ 2715065 h 4696880"/>
              <a:gd name="connsiteX195" fmla="*/ 7287064 w 7920110"/>
              <a:gd name="connsiteY195" fmla="*/ 2672862 h 4696880"/>
              <a:gd name="connsiteX196" fmla="*/ 7329267 w 7920110"/>
              <a:gd name="connsiteY196" fmla="*/ 2658794 h 4696880"/>
              <a:gd name="connsiteX197" fmla="*/ 7357403 w 7920110"/>
              <a:gd name="connsiteY197" fmla="*/ 2602523 h 4696880"/>
              <a:gd name="connsiteX198" fmla="*/ 7399606 w 7920110"/>
              <a:gd name="connsiteY198" fmla="*/ 2546253 h 4696880"/>
              <a:gd name="connsiteX199" fmla="*/ 7427741 w 7920110"/>
              <a:gd name="connsiteY199" fmla="*/ 2461846 h 4696880"/>
              <a:gd name="connsiteX200" fmla="*/ 7399606 w 7920110"/>
              <a:gd name="connsiteY200" fmla="*/ 2180493 h 4696880"/>
              <a:gd name="connsiteX201" fmla="*/ 7371470 w 7920110"/>
              <a:gd name="connsiteY201" fmla="*/ 2124222 h 4696880"/>
              <a:gd name="connsiteX202" fmla="*/ 7357403 w 7920110"/>
              <a:gd name="connsiteY202" fmla="*/ 2067951 h 4696880"/>
              <a:gd name="connsiteX203" fmla="*/ 7301132 w 7920110"/>
              <a:gd name="connsiteY203" fmla="*/ 1969477 h 4696880"/>
              <a:gd name="connsiteX204" fmla="*/ 7244861 w 7920110"/>
              <a:gd name="connsiteY204" fmla="*/ 1913206 h 4696880"/>
              <a:gd name="connsiteX205" fmla="*/ 7160455 w 7920110"/>
              <a:gd name="connsiteY205" fmla="*/ 1842868 h 4696880"/>
              <a:gd name="connsiteX206" fmla="*/ 7104184 w 7920110"/>
              <a:gd name="connsiteY206" fmla="*/ 1814733 h 4696880"/>
              <a:gd name="connsiteX207" fmla="*/ 6907237 w 7920110"/>
              <a:gd name="connsiteY207" fmla="*/ 1842868 h 4696880"/>
              <a:gd name="connsiteX208" fmla="*/ 6822830 w 7920110"/>
              <a:gd name="connsiteY208" fmla="*/ 1913206 h 4696880"/>
              <a:gd name="connsiteX209" fmla="*/ 6724357 w 7920110"/>
              <a:gd name="connsiteY209" fmla="*/ 1983545 h 4696880"/>
              <a:gd name="connsiteX210" fmla="*/ 6625883 w 7920110"/>
              <a:gd name="connsiteY210" fmla="*/ 2082019 h 4696880"/>
              <a:gd name="connsiteX211" fmla="*/ 6527409 w 7920110"/>
              <a:gd name="connsiteY211" fmla="*/ 2138290 h 4696880"/>
              <a:gd name="connsiteX212" fmla="*/ 6485206 w 7920110"/>
              <a:gd name="connsiteY212" fmla="*/ 2180493 h 4696880"/>
              <a:gd name="connsiteX213" fmla="*/ 6428935 w 7920110"/>
              <a:gd name="connsiteY213" fmla="*/ 2208628 h 4696880"/>
              <a:gd name="connsiteX214" fmla="*/ 6316393 w 7920110"/>
              <a:gd name="connsiteY214" fmla="*/ 2278966 h 4696880"/>
              <a:gd name="connsiteX215" fmla="*/ 6274190 w 7920110"/>
              <a:gd name="connsiteY215" fmla="*/ 2307102 h 4696880"/>
              <a:gd name="connsiteX216" fmla="*/ 6175717 w 7920110"/>
              <a:gd name="connsiteY216" fmla="*/ 2377440 h 4696880"/>
              <a:gd name="connsiteX217" fmla="*/ 6147581 w 7920110"/>
              <a:gd name="connsiteY217" fmla="*/ 2405576 h 4696880"/>
              <a:gd name="connsiteX218" fmla="*/ 6091310 w 7920110"/>
              <a:gd name="connsiteY218" fmla="*/ 2447779 h 4696880"/>
              <a:gd name="connsiteX219" fmla="*/ 6006904 w 7920110"/>
              <a:gd name="connsiteY219" fmla="*/ 2489982 h 4696880"/>
              <a:gd name="connsiteX220" fmla="*/ 5964701 w 7920110"/>
              <a:gd name="connsiteY220" fmla="*/ 2518117 h 4696880"/>
              <a:gd name="connsiteX221" fmla="*/ 5838092 w 7920110"/>
              <a:gd name="connsiteY221" fmla="*/ 2560320 h 4696880"/>
              <a:gd name="connsiteX222" fmla="*/ 5655212 w 7920110"/>
              <a:gd name="connsiteY222" fmla="*/ 2532185 h 4696880"/>
              <a:gd name="connsiteX223" fmla="*/ 5613009 w 7920110"/>
              <a:gd name="connsiteY223" fmla="*/ 2518117 h 4696880"/>
              <a:gd name="connsiteX224" fmla="*/ 5570806 w 7920110"/>
              <a:gd name="connsiteY224" fmla="*/ 2475914 h 4696880"/>
              <a:gd name="connsiteX225" fmla="*/ 5528603 w 7920110"/>
              <a:gd name="connsiteY225" fmla="*/ 2419643 h 4696880"/>
              <a:gd name="connsiteX226" fmla="*/ 5486400 w 7920110"/>
              <a:gd name="connsiteY226" fmla="*/ 2335237 h 4696880"/>
              <a:gd name="connsiteX227" fmla="*/ 5444197 w 7920110"/>
              <a:gd name="connsiteY227" fmla="*/ 2222696 h 4696880"/>
              <a:gd name="connsiteX228" fmla="*/ 5416061 w 7920110"/>
              <a:gd name="connsiteY228" fmla="*/ 2110154 h 4696880"/>
              <a:gd name="connsiteX229" fmla="*/ 5430129 w 7920110"/>
              <a:gd name="connsiteY229" fmla="*/ 1871003 h 4696880"/>
              <a:gd name="connsiteX230" fmla="*/ 5486400 w 7920110"/>
              <a:gd name="connsiteY230" fmla="*/ 1786597 h 4696880"/>
              <a:gd name="connsiteX231" fmla="*/ 5528603 w 7920110"/>
              <a:gd name="connsiteY231" fmla="*/ 1772530 h 4696880"/>
              <a:gd name="connsiteX232" fmla="*/ 5683347 w 7920110"/>
              <a:gd name="connsiteY232" fmla="*/ 1730326 h 4696880"/>
              <a:gd name="connsiteX233" fmla="*/ 6527409 w 7920110"/>
              <a:gd name="connsiteY233" fmla="*/ 1744394 h 4696880"/>
              <a:gd name="connsiteX234" fmla="*/ 6597747 w 7920110"/>
              <a:gd name="connsiteY234" fmla="*/ 1758462 h 4696880"/>
              <a:gd name="connsiteX235" fmla="*/ 6710289 w 7920110"/>
              <a:gd name="connsiteY235" fmla="*/ 1772530 h 4696880"/>
              <a:gd name="connsiteX236" fmla="*/ 6836898 w 7920110"/>
              <a:gd name="connsiteY236" fmla="*/ 1800665 h 4696880"/>
              <a:gd name="connsiteX237" fmla="*/ 6921304 w 7920110"/>
              <a:gd name="connsiteY237" fmla="*/ 1814733 h 4696880"/>
              <a:gd name="connsiteX238" fmla="*/ 6963507 w 7920110"/>
              <a:gd name="connsiteY238" fmla="*/ 1828800 h 4696880"/>
              <a:gd name="connsiteX239" fmla="*/ 7160455 w 7920110"/>
              <a:gd name="connsiteY239" fmla="*/ 1856936 h 4696880"/>
              <a:gd name="connsiteX240" fmla="*/ 7371470 w 7920110"/>
              <a:gd name="connsiteY240" fmla="*/ 1800665 h 4696880"/>
              <a:gd name="connsiteX241" fmla="*/ 7385538 w 7920110"/>
              <a:gd name="connsiteY241" fmla="*/ 1730326 h 4696880"/>
              <a:gd name="connsiteX242" fmla="*/ 7399606 w 7920110"/>
              <a:gd name="connsiteY242" fmla="*/ 1575582 h 4696880"/>
              <a:gd name="connsiteX243" fmla="*/ 7413673 w 7920110"/>
              <a:gd name="connsiteY243" fmla="*/ 1533379 h 4696880"/>
              <a:gd name="connsiteX244" fmla="*/ 7427741 w 7920110"/>
              <a:gd name="connsiteY244" fmla="*/ 1477108 h 4696880"/>
              <a:gd name="connsiteX245" fmla="*/ 7413673 w 7920110"/>
              <a:gd name="connsiteY245" fmla="*/ 1167619 h 4696880"/>
              <a:gd name="connsiteX246" fmla="*/ 7343335 w 7920110"/>
              <a:gd name="connsiteY246" fmla="*/ 1097280 h 4696880"/>
              <a:gd name="connsiteX247" fmla="*/ 7315200 w 7920110"/>
              <a:gd name="connsiteY247" fmla="*/ 1055077 h 4696880"/>
              <a:gd name="connsiteX248" fmla="*/ 7174523 w 7920110"/>
              <a:gd name="connsiteY248" fmla="*/ 970671 h 4696880"/>
              <a:gd name="connsiteX249" fmla="*/ 7090117 w 7920110"/>
              <a:gd name="connsiteY249" fmla="*/ 942536 h 4696880"/>
              <a:gd name="connsiteX250" fmla="*/ 6963507 w 7920110"/>
              <a:gd name="connsiteY250" fmla="*/ 914400 h 4696880"/>
              <a:gd name="connsiteX251" fmla="*/ 6907237 w 7920110"/>
              <a:gd name="connsiteY251" fmla="*/ 900333 h 4696880"/>
              <a:gd name="connsiteX252" fmla="*/ 6639950 w 7920110"/>
              <a:gd name="connsiteY252" fmla="*/ 914400 h 4696880"/>
              <a:gd name="connsiteX253" fmla="*/ 6541477 w 7920110"/>
              <a:gd name="connsiteY253" fmla="*/ 928468 h 4696880"/>
              <a:gd name="connsiteX254" fmla="*/ 6471138 w 7920110"/>
              <a:gd name="connsiteY254" fmla="*/ 942536 h 4696880"/>
              <a:gd name="connsiteX255" fmla="*/ 5964701 w 7920110"/>
              <a:gd name="connsiteY255" fmla="*/ 956603 h 4696880"/>
              <a:gd name="connsiteX256" fmla="*/ 5809957 w 7920110"/>
              <a:gd name="connsiteY256" fmla="*/ 970671 h 4696880"/>
              <a:gd name="connsiteX257" fmla="*/ 5641144 w 7920110"/>
              <a:gd name="connsiteY257" fmla="*/ 998806 h 4696880"/>
              <a:gd name="connsiteX258" fmla="*/ 5458264 w 7920110"/>
              <a:gd name="connsiteY258" fmla="*/ 1041010 h 4696880"/>
              <a:gd name="connsiteX259" fmla="*/ 5373858 w 7920110"/>
              <a:gd name="connsiteY259" fmla="*/ 1069145 h 4696880"/>
              <a:gd name="connsiteX260" fmla="*/ 5162843 w 7920110"/>
              <a:gd name="connsiteY260" fmla="*/ 1125416 h 4696880"/>
              <a:gd name="connsiteX261" fmla="*/ 4909624 w 7920110"/>
              <a:gd name="connsiteY261" fmla="*/ 1167619 h 4696880"/>
              <a:gd name="connsiteX262" fmla="*/ 4586067 w 7920110"/>
              <a:gd name="connsiteY262" fmla="*/ 1252025 h 4696880"/>
              <a:gd name="connsiteX263" fmla="*/ 4473526 w 7920110"/>
              <a:gd name="connsiteY263" fmla="*/ 1280160 h 4696880"/>
              <a:gd name="connsiteX264" fmla="*/ 4375052 w 7920110"/>
              <a:gd name="connsiteY264" fmla="*/ 1294228 h 4696880"/>
              <a:gd name="connsiteX265" fmla="*/ 4304713 w 7920110"/>
              <a:gd name="connsiteY265" fmla="*/ 1322363 h 4696880"/>
              <a:gd name="connsiteX266" fmla="*/ 3854547 w 7920110"/>
              <a:gd name="connsiteY266" fmla="*/ 1322363 h 4696880"/>
              <a:gd name="connsiteX267" fmla="*/ 3699803 w 7920110"/>
              <a:gd name="connsiteY267" fmla="*/ 1195754 h 4696880"/>
              <a:gd name="connsiteX268" fmla="*/ 3699803 w 7920110"/>
              <a:gd name="connsiteY268" fmla="*/ 1195754 h 4696880"/>
              <a:gd name="connsiteX269" fmla="*/ 3587261 w 7920110"/>
              <a:gd name="connsiteY269" fmla="*/ 1097280 h 4696880"/>
              <a:gd name="connsiteX270" fmla="*/ 3530990 w 7920110"/>
              <a:gd name="connsiteY270" fmla="*/ 1055077 h 4696880"/>
              <a:gd name="connsiteX271" fmla="*/ 3404381 w 7920110"/>
              <a:gd name="connsiteY271" fmla="*/ 942536 h 4696880"/>
              <a:gd name="connsiteX272" fmla="*/ 3334043 w 7920110"/>
              <a:gd name="connsiteY272" fmla="*/ 815926 h 4696880"/>
              <a:gd name="connsiteX273" fmla="*/ 3221501 w 7920110"/>
              <a:gd name="connsiteY273" fmla="*/ 703385 h 4696880"/>
              <a:gd name="connsiteX274" fmla="*/ 3193366 w 7920110"/>
              <a:gd name="connsiteY274" fmla="*/ 647114 h 4696880"/>
              <a:gd name="connsiteX275" fmla="*/ 2996418 w 7920110"/>
              <a:gd name="connsiteY275" fmla="*/ 422031 h 4696880"/>
              <a:gd name="connsiteX276" fmla="*/ 2926080 w 7920110"/>
              <a:gd name="connsiteY276" fmla="*/ 323557 h 4696880"/>
              <a:gd name="connsiteX277" fmla="*/ 2897944 w 7920110"/>
              <a:gd name="connsiteY277" fmla="*/ 281354 h 4696880"/>
              <a:gd name="connsiteX278" fmla="*/ 2855741 w 7920110"/>
              <a:gd name="connsiteY278" fmla="*/ 267286 h 4696880"/>
              <a:gd name="connsiteX279" fmla="*/ 2813538 w 7920110"/>
              <a:gd name="connsiteY279" fmla="*/ 239151 h 4696880"/>
              <a:gd name="connsiteX280" fmla="*/ 2644726 w 7920110"/>
              <a:gd name="connsiteY280" fmla="*/ 211016 h 4696880"/>
              <a:gd name="connsiteX281" fmla="*/ 2363372 w 7920110"/>
              <a:gd name="connsiteY281" fmla="*/ 182880 h 4696880"/>
              <a:gd name="connsiteX282" fmla="*/ 2096086 w 7920110"/>
              <a:gd name="connsiteY282" fmla="*/ 211016 h 4696880"/>
              <a:gd name="connsiteX283" fmla="*/ 1983544 w 7920110"/>
              <a:gd name="connsiteY283" fmla="*/ 267286 h 4696880"/>
              <a:gd name="connsiteX284" fmla="*/ 1927273 w 7920110"/>
              <a:gd name="connsiteY284" fmla="*/ 281354 h 4696880"/>
              <a:gd name="connsiteX285" fmla="*/ 1885070 w 7920110"/>
              <a:gd name="connsiteY285" fmla="*/ 295422 h 4696880"/>
              <a:gd name="connsiteX286" fmla="*/ 1716258 w 7920110"/>
              <a:gd name="connsiteY286" fmla="*/ 309490 h 4696880"/>
              <a:gd name="connsiteX287" fmla="*/ 1631852 w 7920110"/>
              <a:gd name="connsiteY287" fmla="*/ 393896 h 4696880"/>
              <a:gd name="connsiteX288" fmla="*/ 1589649 w 7920110"/>
              <a:gd name="connsiteY288" fmla="*/ 422031 h 4696880"/>
              <a:gd name="connsiteX289" fmla="*/ 1477107 w 7920110"/>
              <a:gd name="connsiteY289" fmla="*/ 520505 h 4696880"/>
              <a:gd name="connsiteX290" fmla="*/ 1378633 w 7920110"/>
              <a:gd name="connsiteY290" fmla="*/ 548640 h 4696880"/>
              <a:gd name="connsiteX291" fmla="*/ 1055077 w 7920110"/>
              <a:gd name="connsiteY291" fmla="*/ 534573 h 4696880"/>
              <a:gd name="connsiteX292" fmla="*/ 1012873 w 7920110"/>
              <a:gd name="connsiteY292" fmla="*/ 492370 h 4696880"/>
              <a:gd name="connsiteX293" fmla="*/ 942535 w 7920110"/>
              <a:gd name="connsiteY293" fmla="*/ 393896 h 4696880"/>
              <a:gd name="connsiteX294" fmla="*/ 900332 w 7920110"/>
              <a:gd name="connsiteY294" fmla="*/ 365760 h 4696880"/>
              <a:gd name="connsiteX295" fmla="*/ 858129 w 7920110"/>
              <a:gd name="connsiteY295" fmla="*/ 323557 h 4696880"/>
              <a:gd name="connsiteX296" fmla="*/ 703384 w 7920110"/>
              <a:gd name="connsiteY296" fmla="*/ 295422 h 4696880"/>
              <a:gd name="connsiteX297" fmla="*/ 534572 w 7920110"/>
              <a:gd name="connsiteY297" fmla="*/ 309490 h 4696880"/>
              <a:gd name="connsiteX298" fmla="*/ 520504 w 7920110"/>
              <a:gd name="connsiteY298" fmla="*/ 351693 h 4696880"/>
              <a:gd name="connsiteX299" fmla="*/ 478301 w 7920110"/>
              <a:gd name="connsiteY299" fmla="*/ 436099 h 4696880"/>
              <a:gd name="connsiteX300" fmla="*/ 436098 w 7920110"/>
              <a:gd name="connsiteY300" fmla="*/ 520505 h 4696880"/>
              <a:gd name="connsiteX301" fmla="*/ 407963 w 7920110"/>
              <a:gd name="connsiteY301" fmla="*/ 604911 h 4696880"/>
              <a:gd name="connsiteX302" fmla="*/ 379827 w 7920110"/>
              <a:gd name="connsiteY302" fmla="*/ 717453 h 4696880"/>
              <a:gd name="connsiteX303" fmla="*/ 323557 w 7920110"/>
              <a:gd name="connsiteY303" fmla="*/ 815926 h 4696880"/>
              <a:gd name="connsiteX304" fmla="*/ 309489 w 7920110"/>
              <a:gd name="connsiteY304" fmla="*/ 858130 h 4696880"/>
              <a:gd name="connsiteX305" fmla="*/ 281353 w 7920110"/>
              <a:gd name="connsiteY305" fmla="*/ 900333 h 4696880"/>
              <a:gd name="connsiteX306" fmla="*/ 253218 w 7920110"/>
              <a:gd name="connsiteY306" fmla="*/ 956603 h 4696880"/>
              <a:gd name="connsiteX307" fmla="*/ 196947 w 7920110"/>
              <a:gd name="connsiteY307" fmla="*/ 1026942 h 4696880"/>
              <a:gd name="connsiteX308" fmla="*/ 154744 w 7920110"/>
              <a:gd name="connsiteY308" fmla="*/ 1097280 h 4696880"/>
              <a:gd name="connsiteX309" fmla="*/ 70338 w 7920110"/>
              <a:gd name="connsiteY309" fmla="*/ 1209822 h 4696880"/>
              <a:gd name="connsiteX310" fmla="*/ 0 w 7920110"/>
              <a:gd name="connsiteY310" fmla="*/ 1322363 h 4696880"/>
              <a:gd name="connsiteX311" fmla="*/ 14067 w 7920110"/>
              <a:gd name="connsiteY311" fmla="*/ 1617785 h 4696880"/>
              <a:gd name="connsiteX312" fmla="*/ 98473 w 7920110"/>
              <a:gd name="connsiteY312" fmla="*/ 1758462 h 4696880"/>
              <a:gd name="connsiteX313" fmla="*/ 154744 w 7920110"/>
              <a:gd name="connsiteY313" fmla="*/ 1800665 h 4696880"/>
              <a:gd name="connsiteX314" fmla="*/ 211015 w 7920110"/>
              <a:gd name="connsiteY314" fmla="*/ 1885071 h 4696880"/>
              <a:gd name="connsiteX315" fmla="*/ 323557 w 7920110"/>
              <a:gd name="connsiteY315" fmla="*/ 1983545 h 4696880"/>
              <a:gd name="connsiteX316" fmla="*/ 351692 w 7920110"/>
              <a:gd name="connsiteY316" fmla="*/ 2025748 h 4696880"/>
              <a:gd name="connsiteX317" fmla="*/ 365760 w 7920110"/>
              <a:gd name="connsiteY317" fmla="*/ 2082019 h 4696880"/>
              <a:gd name="connsiteX318" fmla="*/ 379827 w 7920110"/>
              <a:gd name="connsiteY318" fmla="*/ 2124222 h 4696880"/>
              <a:gd name="connsiteX319" fmla="*/ 393895 w 7920110"/>
              <a:gd name="connsiteY319" fmla="*/ 2180493 h 4696880"/>
              <a:gd name="connsiteX320" fmla="*/ 422030 w 7920110"/>
              <a:gd name="connsiteY320" fmla="*/ 2222696 h 4696880"/>
              <a:gd name="connsiteX321" fmla="*/ 464233 w 7920110"/>
              <a:gd name="connsiteY321" fmla="*/ 2307102 h 4696880"/>
              <a:gd name="connsiteX322" fmla="*/ 506437 w 7920110"/>
              <a:gd name="connsiteY322" fmla="*/ 2335237 h 4696880"/>
              <a:gd name="connsiteX323" fmla="*/ 548640 w 7920110"/>
              <a:gd name="connsiteY323" fmla="*/ 2391508 h 4696880"/>
              <a:gd name="connsiteX324" fmla="*/ 773723 w 7920110"/>
              <a:gd name="connsiteY324" fmla="*/ 2560320 h 4696880"/>
              <a:gd name="connsiteX325" fmla="*/ 956603 w 7920110"/>
              <a:gd name="connsiteY325" fmla="*/ 2644726 h 4696880"/>
              <a:gd name="connsiteX326" fmla="*/ 1041009 w 7920110"/>
              <a:gd name="connsiteY326" fmla="*/ 2700997 h 4696880"/>
              <a:gd name="connsiteX327" fmla="*/ 1111347 w 7920110"/>
              <a:gd name="connsiteY327" fmla="*/ 2743200 h 4696880"/>
              <a:gd name="connsiteX328" fmla="*/ 1167618 w 7920110"/>
              <a:gd name="connsiteY328" fmla="*/ 2785403 h 4696880"/>
              <a:gd name="connsiteX329" fmla="*/ 1280160 w 7920110"/>
              <a:gd name="connsiteY329" fmla="*/ 2855742 h 4696880"/>
              <a:gd name="connsiteX330" fmla="*/ 1294227 w 7920110"/>
              <a:gd name="connsiteY330" fmla="*/ 3052690 h 4696880"/>
              <a:gd name="connsiteX331" fmla="*/ 1308295 w 7920110"/>
              <a:gd name="connsiteY331" fmla="*/ 3165231 h 4696880"/>
              <a:gd name="connsiteX332" fmla="*/ 1364566 w 7920110"/>
              <a:gd name="connsiteY332" fmla="*/ 3235570 h 4696880"/>
              <a:gd name="connsiteX333" fmla="*/ 1448972 w 7920110"/>
              <a:gd name="connsiteY333" fmla="*/ 3319976 h 4696880"/>
              <a:gd name="connsiteX334" fmla="*/ 1505243 w 7920110"/>
              <a:gd name="connsiteY334" fmla="*/ 3376246 h 4696880"/>
              <a:gd name="connsiteX335" fmla="*/ 1674055 w 7920110"/>
              <a:gd name="connsiteY335" fmla="*/ 3460653 h 4696880"/>
              <a:gd name="connsiteX336" fmla="*/ 1955409 w 7920110"/>
              <a:gd name="connsiteY336" fmla="*/ 3573194 h 4696880"/>
              <a:gd name="connsiteX337" fmla="*/ 2138289 w 7920110"/>
              <a:gd name="connsiteY337" fmla="*/ 3629465 h 4696880"/>
              <a:gd name="connsiteX338" fmla="*/ 2222695 w 7920110"/>
              <a:gd name="connsiteY338" fmla="*/ 3643533 h 4696880"/>
              <a:gd name="connsiteX339" fmla="*/ 2433710 w 7920110"/>
              <a:gd name="connsiteY339" fmla="*/ 3629465 h 4696880"/>
              <a:gd name="connsiteX340" fmla="*/ 2405575 w 7920110"/>
              <a:gd name="connsiteY340" fmla="*/ 3488788 h 4696880"/>
              <a:gd name="connsiteX341" fmla="*/ 2321169 w 7920110"/>
              <a:gd name="connsiteY341" fmla="*/ 3305908 h 4696880"/>
              <a:gd name="connsiteX342" fmla="*/ 2307101 w 7920110"/>
              <a:gd name="connsiteY342" fmla="*/ 3179299 h 4696880"/>
              <a:gd name="connsiteX343" fmla="*/ 2278966 w 7920110"/>
              <a:gd name="connsiteY343" fmla="*/ 3066757 h 4696880"/>
              <a:gd name="connsiteX344" fmla="*/ 2250830 w 7920110"/>
              <a:gd name="connsiteY344" fmla="*/ 2940148 h 4696880"/>
              <a:gd name="connsiteX345" fmla="*/ 2236763 w 7920110"/>
              <a:gd name="connsiteY345" fmla="*/ 2813539 h 4696880"/>
              <a:gd name="connsiteX346" fmla="*/ 2180492 w 7920110"/>
              <a:gd name="connsiteY346" fmla="*/ 2574388 h 4696880"/>
              <a:gd name="connsiteX347" fmla="*/ 2138289 w 7920110"/>
              <a:gd name="connsiteY347" fmla="*/ 2264899 h 4696880"/>
              <a:gd name="connsiteX348" fmla="*/ 2096086 w 7920110"/>
              <a:gd name="connsiteY348" fmla="*/ 2110154 h 4696880"/>
              <a:gd name="connsiteX349" fmla="*/ 2067950 w 7920110"/>
              <a:gd name="connsiteY349" fmla="*/ 1927274 h 4696880"/>
              <a:gd name="connsiteX350" fmla="*/ 2039815 w 7920110"/>
              <a:gd name="connsiteY350" fmla="*/ 1772530 h 4696880"/>
              <a:gd name="connsiteX351" fmla="*/ 2011680 w 7920110"/>
              <a:gd name="connsiteY351" fmla="*/ 1519311 h 4696880"/>
              <a:gd name="connsiteX352" fmla="*/ 1983544 w 7920110"/>
              <a:gd name="connsiteY352" fmla="*/ 1406770 h 4696880"/>
              <a:gd name="connsiteX353" fmla="*/ 1941341 w 7920110"/>
              <a:gd name="connsiteY353" fmla="*/ 1223890 h 4696880"/>
              <a:gd name="connsiteX354" fmla="*/ 1927273 w 7920110"/>
              <a:gd name="connsiteY354" fmla="*/ 1139483 h 4696880"/>
              <a:gd name="connsiteX355" fmla="*/ 1885070 w 7920110"/>
              <a:gd name="connsiteY355" fmla="*/ 1012874 h 4696880"/>
              <a:gd name="connsiteX356" fmla="*/ 1856935 w 7920110"/>
              <a:gd name="connsiteY356" fmla="*/ 928468 h 4696880"/>
              <a:gd name="connsiteX357" fmla="*/ 1842867 w 7920110"/>
              <a:gd name="connsiteY357" fmla="*/ 858130 h 4696880"/>
              <a:gd name="connsiteX358" fmla="*/ 1828800 w 7920110"/>
              <a:gd name="connsiteY358" fmla="*/ 745588 h 4696880"/>
              <a:gd name="connsiteX359" fmla="*/ 1800664 w 7920110"/>
              <a:gd name="connsiteY359" fmla="*/ 689317 h 4696880"/>
              <a:gd name="connsiteX360" fmla="*/ 1772529 w 7920110"/>
              <a:gd name="connsiteY360" fmla="*/ 562708 h 4696880"/>
              <a:gd name="connsiteX361" fmla="*/ 1744393 w 7920110"/>
              <a:gd name="connsiteY361" fmla="*/ 520505 h 4696880"/>
              <a:gd name="connsiteX362" fmla="*/ 1730326 w 7920110"/>
              <a:gd name="connsiteY362" fmla="*/ 478302 h 4696880"/>
              <a:gd name="connsiteX363" fmla="*/ 1758461 w 7920110"/>
              <a:gd name="connsiteY363" fmla="*/ 407963 h 4696880"/>
              <a:gd name="connsiteX364" fmla="*/ 1814732 w 7920110"/>
              <a:gd name="connsiteY364" fmla="*/ 393896 h 4696880"/>
              <a:gd name="connsiteX365" fmla="*/ 1885070 w 7920110"/>
              <a:gd name="connsiteY365" fmla="*/ 379828 h 4696880"/>
              <a:gd name="connsiteX366" fmla="*/ 2067950 w 7920110"/>
              <a:gd name="connsiteY366" fmla="*/ 407963 h 4696880"/>
              <a:gd name="connsiteX367" fmla="*/ 2208627 w 7920110"/>
              <a:gd name="connsiteY367" fmla="*/ 450166 h 4696880"/>
              <a:gd name="connsiteX368" fmla="*/ 2278966 w 7920110"/>
              <a:gd name="connsiteY368" fmla="*/ 478302 h 4696880"/>
              <a:gd name="connsiteX369" fmla="*/ 2391507 w 7920110"/>
              <a:gd name="connsiteY369" fmla="*/ 506437 h 4696880"/>
              <a:gd name="connsiteX370" fmla="*/ 2475913 w 7920110"/>
              <a:gd name="connsiteY370" fmla="*/ 647114 h 4696880"/>
              <a:gd name="connsiteX371" fmla="*/ 2461846 w 7920110"/>
              <a:gd name="connsiteY371" fmla="*/ 1237957 h 4696880"/>
              <a:gd name="connsiteX372" fmla="*/ 2475913 w 7920110"/>
              <a:gd name="connsiteY372" fmla="*/ 1603717 h 4696880"/>
              <a:gd name="connsiteX373" fmla="*/ 2532184 w 7920110"/>
              <a:gd name="connsiteY373" fmla="*/ 1688123 h 4696880"/>
              <a:gd name="connsiteX374" fmla="*/ 2560320 w 7920110"/>
              <a:gd name="connsiteY374" fmla="*/ 1800665 h 4696880"/>
              <a:gd name="connsiteX375" fmla="*/ 2630658 w 7920110"/>
              <a:gd name="connsiteY375" fmla="*/ 1899139 h 4696880"/>
              <a:gd name="connsiteX376" fmla="*/ 2672861 w 7920110"/>
              <a:gd name="connsiteY376" fmla="*/ 1969477 h 4696880"/>
              <a:gd name="connsiteX377" fmla="*/ 2700997 w 7920110"/>
              <a:gd name="connsiteY377" fmla="*/ 1997613 h 4696880"/>
              <a:gd name="connsiteX378" fmla="*/ 2897944 w 7920110"/>
              <a:gd name="connsiteY378" fmla="*/ 2138290 h 4696880"/>
              <a:gd name="connsiteX379" fmla="*/ 2982350 w 7920110"/>
              <a:gd name="connsiteY379" fmla="*/ 2194560 h 4696880"/>
              <a:gd name="connsiteX380" fmla="*/ 3179298 w 7920110"/>
              <a:gd name="connsiteY380" fmla="*/ 2278966 h 4696880"/>
              <a:gd name="connsiteX381" fmla="*/ 3277772 w 7920110"/>
              <a:gd name="connsiteY381" fmla="*/ 2321170 h 4696880"/>
              <a:gd name="connsiteX382" fmla="*/ 3502855 w 7920110"/>
              <a:gd name="connsiteY382" fmla="*/ 2377440 h 4696880"/>
              <a:gd name="connsiteX383" fmla="*/ 3615397 w 7920110"/>
              <a:gd name="connsiteY383" fmla="*/ 2391508 h 4696880"/>
              <a:gd name="connsiteX384" fmla="*/ 3840480 w 7920110"/>
              <a:gd name="connsiteY384" fmla="*/ 2447779 h 4696880"/>
              <a:gd name="connsiteX385" fmla="*/ 3938953 w 7920110"/>
              <a:gd name="connsiteY385" fmla="*/ 2461846 h 4696880"/>
              <a:gd name="connsiteX386" fmla="*/ 4009292 w 7920110"/>
              <a:gd name="connsiteY386" fmla="*/ 2475914 h 4696880"/>
              <a:gd name="connsiteX387" fmla="*/ 4093698 w 7920110"/>
              <a:gd name="connsiteY387" fmla="*/ 2489982 h 4696880"/>
              <a:gd name="connsiteX388" fmla="*/ 4220307 w 7920110"/>
              <a:gd name="connsiteY388" fmla="*/ 2518117 h 4696880"/>
              <a:gd name="connsiteX389" fmla="*/ 4445390 w 7920110"/>
              <a:gd name="connsiteY389" fmla="*/ 2560320 h 4696880"/>
              <a:gd name="connsiteX390" fmla="*/ 4501661 w 7920110"/>
              <a:gd name="connsiteY390" fmla="*/ 2574388 h 4696880"/>
              <a:gd name="connsiteX391" fmla="*/ 4642338 w 7920110"/>
              <a:gd name="connsiteY391" fmla="*/ 2602523 h 4696880"/>
              <a:gd name="connsiteX392" fmla="*/ 4628270 w 7920110"/>
              <a:gd name="connsiteY392" fmla="*/ 2715065 h 4696880"/>
              <a:gd name="connsiteX393" fmla="*/ 4614203 w 7920110"/>
              <a:gd name="connsiteY393" fmla="*/ 2757268 h 4696880"/>
              <a:gd name="connsiteX394" fmla="*/ 4557932 w 7920110"/>
              <a:gd name="connsiteY394" fmla="*/ 2799471 h 4696880"/>
              <a:gd name="connsiteX395" fmla="*/ 4501661 w 7920110"/>
              <a:gd name="connsiteY395" fmla="*/ 2855742 h 4696880"/>
              <a:gd name="connsiteX396" fmla="*/ 4431323 w 7920110"/>
              <a:gd name="connsiteY396" fmla="*/ 2897945 h 4696880"/>
              <a:gd name="connsiteX397" fmla="*/ 4346917 w 7920110"/>
              <a:gd name="connsiteY397" fmla="*/ 2954216 h 4696880"/>
              <a:gd name="connsiteX398" fmla="*/ 4304713 w 7920110"/>
              <a:gd name="connsiteY398" fmla="*/ 2982351 h 4696880"/>
              <a:gd name="connsiteX399" fmla="*/ 4220307 w 7920110"/>
              <a:gd name="connsiteY399" fmla="*/ 2996419 h 4696880"/>
              <a:gd name="connsiteX400" fmla="*/ 4149969 w 7920110"/>
              <a:gd name="connsiteY400" fmla="*/ 3010486 h 4696880"/>
              <a:gd name="connsiteX401" fmla="*/ 4037427 w 7920110"/>
              <a:gd name="connsiteY401" fmla="*/ 2996419 h 4696880"/>
              <a:gd name="connsiteX402" fmla="*/ 3882683 w 7920110"/>
              <a:gd name="connsiteY402" fmla="*/ 2940148 h 4696880"/>
              <a:gd name="connsiteX403" fmla="*/ 3826412 w 7920110"/>
              <a:gd name="connsiteY403" fmla="*/ 2926080 h 4696880"/>
              <a:gd name="connsiteX404" fmla="*/ 3685735 w 7920110"/>
              <a:gd name="connsiteY404" fmla="*/ 2869810 h 4696880"/>
              <a:gd name="connsiteX405" fmla="*/ 3516923 w 7920110"/>
              <a:gd name="connsiteY405" fmla="*/ 2855742 h 4696880"/>
              <a:gd name="connsiteX406" fmla="*/ 3460652 w 7920110"/>
              <a:gd name="connsiteY406" fmla="*/ 2743200 h 4696880"/>
              <a:gd name="connsiteX407" fmla="*/ 3432517 w 7920110"/>
              <a:gd name="connsiteY407" fmla="*/ 2686930 h 4696880"/>
              <a:gd name="connsiteX408" fmla="*/ 3390313 w 7920110"/>
              <a:gd name="connsiteY408" fmla="*/ 2602523 h 4696880"/>
              <a:gd name="connsiteX409" fmla="*/ 3348110 w 7920110"/>
              <a:gd name="connsiteY409" fmla="*/ 2489982 h 4696880"/>
              <a:gd name="connsiteX410" fmla="*/ 3305907 w 7920110"/>
              <a:gd name="connsiteY410" fmla="*/ 2461846 h 4696880"/>
              <a:gd name="connsiteX411" fmla="*/ 3277772 w 7920110"/>
              <a:gd name="connsiteY411" fmla="*/ 2419643 h 4696880"/>
              <a:gd name="connsiteX412" fmla="*/ 2715064 w 7920110"/>
              <a:gd name="connsiteY412" fmla="*/ 2419643 h 4696880"/>
              <a:gd name="connsiteX413" fmla="*/ 2686929 w 7920110"/>
              <a:gd name="connsiteY413" fmla="*/ 2926080 h 4696880"/>
              <a:gd name="connsiteX414" fmla="*/ 2672861 w 7920110"/>
              <a:gd name="connsiteY414" fmla="*/ 3024554 h 4696880"/>
              <a:gd name="connsiteX415" fmla="*/ 2658793 w 7920110"/>
              <a:gd name="connsiteY415" fmla="*/ 3179299 h 4696880"/>
              <a:gd name="connsiteX416" fmla="*/ 2644726 w 7920110"/>
              <a:gd name="connsiteY416" fmla="*/ 3249637 h 4696880"/>
              <a:gd name="connsiteX417" fmla="*/ 2630658 w 7920110"/>
              <a:gd name="connsiteY417" fmla="*/ 3362179 h 4696880"/>
              <a:gd name="connsiteX418" fmla="*/ 2644726 w 7920110"/>
              <a:gd name="connsiteY418" fmla="*/ 3559126 h 4696880"/>
              <a:gd name="connsiteX419" fmla="*/ 2658793 w 7920110"/>
              <a:gd name="connsiteY419" fmla="*/ 3601330 h 4696880"/>
              <a:gd name="connsiteX420" fmla="*/ 2686929 w 7920110"/>
              <a:gd name="connsiteY420" fmla="*/ 3629465 h 4696880"/>
              <a:gd name="connsiteX421" fmla="*/ 2729132 w 7920110"/>
              <a:gd name="connsiteY421" fmla="*/ 3643533 h 4696880"/>
              <a:gd name="connsiteX422" fmla="*/ 2799470 w 7920110"/>
              <a:gd name="connsiteY422" fmla="*/ 3657600 h 4696880"/>
              <a:gd name="connsiteX423" fmla="*/ 3193366 w 7920110"/>
              <a:gd name="connsiteY423" fmla="*/ 3643533 h 4696880"/>
              <a:gd name="connsiteX424" fmla="*/ 3348110 w 7920110"/>
              <a:gd name="connsiteY424" fmla="*/ 3587262 h 4696880"/>
              <a:gd name="connsiteX425" fmla="*/ 3404381 w 7920110"/>
              <a:gd name="connsiteY425" fmla="*/ 3573194 h 4696880"/>
              <a:gd name="connsiteX426" fmla="*/ 3460652 w 7920110"/>
              <a:gd name="connsiteY426" fmla="*/ 3545059 h 4696880"/>
              <a:gd name="connsiteX427" fmla="*/ 3545058 w 7920110"/>
              <a:gd name="connsiteY427" fmla="*/ 3530991 h 4696880"/>
              <a:gd name="connsiteX428" fmla="*/ 3587261 w 7920110"/>
              <a:gd name="connsiteY428" fmla="*/ 3516923 h 4696880"/>
              <a:gd name="connsiteX429" fmla="*/ 3643532 w 7920110"/>
              <a:gd name="connsiteY429" fmla="*/ 3474720 h 4696880"/>
              <a:gd name="connsiteX430" fmla="*/ 3685735 w 7920110"/>
              <a:gd name="connsiteY430" fmla="*/ 3460653 h 4696880"/>
              <a:gd name="connsiteX431" fmla="*/ 3727938 w 7920110"/>
              <a:gd name="connsiteY431" fmla="*/ 3404382 h 4696880"/>
              <a:gd name="connsiteX432" fmla="*/ 3770141 w 7920110"/>
              <a:gd name="connsiteY432" fmla="*/ 3376246 h 4696880"/>
              <a:gd name="connsiteX433" fmla="*/ 3826412 w 7920110"/>
              <a:gd name="connsiteY433" fmla="*/ 3319976 h 4696880"/>
              <a:gd name="connsiteX434" fmla="*/ 3840480 w 7920110"/>
              <a:gd name="connsiteY434" fmla="*/ 3277773 h 4696880"/>
              <a:gd name="connsiteX435" fmla="*/ 3924886 w 7920110"/>
              <a:gd name="connsiteY435" fmla="*/ 3193366 h 4696880"/>
              <a:gd name="connsiteX436" fmla="*/ 3981157 w 7920110"/>
              <a:gd name="connsiteY436" fmla="*/ 3165231 h 4696880"/>
              <a:gd name="connsiteX437" fmla="*/ 4023360 w 7920110"/>
              <a:gd name="connsiteY437" fmla="*/ 3151163 h 4696880"/>
              <a:gd name="connsiteX438" fmla="*/ 4093698 w 7920110"/>
              <a:gd name="connsiteY438" fmla="*/ 3123028 h 4696880"/>
              <a:gd name="connsiteX439" fmla="*/ 4178104 w 7920110"/>
              <a:gd name="connsiteY439" fmla="*/ 3094893 h 4696880"/>
              <a:gd name="connsiteX440" fmla="*/ 4248443 w 7920110"/>
              <a:gd name="connsiteY440" fmla="*/ 3066757 h 4696880"/>
              <a:gd name="connsiteX441" fmla="*/ 4360984 w 7920110"/>
              <a:gd name="connsiteY441" fmla="*/ 3038622 h 4696880"/>
              <a:gd name="connsiteX442" fmla="*/ 4557932 w 7920110"/>
              <a:gd name="connsiteY442" fmla="*/ 2982351 h 4696880"/>
              <a:gd name="connsiteX443" fmla="*/ 4797083 w 7920110"/>
              <a:gd name="connsiteY443" fmla="*/ 2954216 h 4696880"/>
              <a:gd name="connsiteX444" fmla="*/ 5444197 w 7920110"/>
              <a:gd name="connsiteY444" fmla="*/ 2968283 h 4696880"/>
              <a:gd name="connsiteX445" fmla="*/ 5542670 w 7920110"/>
              <a:gd name="connsiteY445" fmla="*/ 2982351 h 4696880"/>
              <a:gd name="connsiteX446" fmla="*/ 5627077 w 7920110"/>
              <a:gd name="connsiteY446" fmla="*/ 2996419 h 4696880"/>
              <a:gd name="connsiteX447" fmla="*/ 5669280 w 7920110"/>
              <a:gd name="connsiteY447" fmla="*/ 3010486 h 4696880"/>
              <a:gd name="connsiteX448" fmla="*/ 5739618 w 7920110"/>
              <a:gd name="connsiteY448" fmla="*/ 3024554 h 4696880"/>
              <a:gd name="connsiteX449" fmla="*/ 5781821 w 7920110"/>
              <a:gd name="connsiteY449" fmla="*/ 3221502 h 4696880"/>
              <a:gd name="connsiteX450" fmla="*/ 5809957 w 7920110"/>
              <a:gd name="connsiteY450" fmla="*/ 3249637 h 4696880"/>
              <a:gd name="connsiteX451" fmla="*/ 5852160 w 7920110"/>
              <a:gd name="connsiteY451" fmla="*/ 3263705 h 4696880"/>
              <a:gd name="connsiteX452" fmla="*/ 5992837 w 7920110"/>
              <a:gd name="connsiteY452" fmla="*/ 3291840 h 4696880"/>
              <a:gd name="connsiteX453" fmla="*/ 6569612 w 7920110"/>
              <a:gd name="connsiteY453" fmla="*/ 3263705 h 4696880"/>
              <a:gd name="connsiteX454" fmla="*/ 6611815 w 7920110"/>
              <a:gd name="connsiteY454" fmla="*/ 3249637 h 4696880"/>
              <a:gd name="connsiteX455" fmla="*/ 6682153 w 7920110"/>
              <a:gd name="connsiteY455" fmla="*/ 3221502 h 4696880"/>
              <a:gd name="connsiteX456" fmla="*/ 6766560 w 7920110"/>
              <a:gd name="connsiteY456" fmla="*/ 3193366 h 4696880"/>
              <a:gd name="connsiteX457" fmla="*/ 6865033 w 7920110"/>
              <a:gd name="connsiteY457" fmla="*/ 3165231 h 4696880"/>
              <a:gd name="connsiteX458" fmla="*/ 6991643 w 7920110"/>
              <a:gd name="connsiteY458" fmla="*/ 3123028 h 4696880"/>
              <a:gd name="connsiteX459" fmla="*/ 7047913 w 7920110"/>
              <a:gd name="connsiteY459" fmla="*/ 3094893 h 4696880"/>
              <a:gd name="connsiteX460" fmla="*/ 7076049 w 7920110"/>
              <a:gd name="connsiteY460" fmla="*/ 3052690 h 4696880"/>
              <a:gd name="connsiteX461" fmla="*/ 7104184 w 7920110"/>
              <a:gd name="connsiteY461" fmla="*/ 3024554 h 4696880"/>
              <a:gd name="connsiteX462" fmla="*/ 7160455 w 7920110"/>
              <a:gd name="connsiteY462" fmla="*/ 2926080 h 4696880"/>
              <a:gd name="connsiteX463" fmla="*/ 7188590 w 7920110"/>
              <a:gd name="connsiteY463" fmla="*/ 2883877 h 4696880"/>
              <a:gd name="connsiteX464" fmla="*/ 7202658 w 7920110"/>
              <a:gd name="connsiteY464" fmla="*/ 2813539 h 4696880"/>
              <a:gd name="connsiteX465" fmla="*/ 7160455 w 7920110"/>
              <a:gd name="connsiteY465" fmla="*/ 2405576 h 4696880"/>
              <a:gd name="connsiteX466" fmla="*/ 7146387 w 7920110"/>
              <a:gd name="connsiteY466" fmla="*/ 2307102 h 4696880"/>
              <a:gd name="connsiteX467" fmla="*/ 7104184 w 7920110"/>
              <a:gd name="connsiteY467" fmla="*/ 2222696 h 4696880"/>
              <a:gd name="connsiteX468" fmla="*/ 7090117 w 7920110"/>
              <a:gd name="connsiteY468" fmla="*/ 2152357 h 4696880"/>
              <a:gd name="connsiteX469" fmla="*/ 7061981 w 7920110"/>
              <a:gd name="connsiteY469" fmla="*/ 2124222 h 4696880"/>
              <a:gd name="connsiteX470" fmla="*/ 7033846 w 7920110"/>
              <a:gd name="connsiteY470" fmla="*/ 2025748 h 4696880"/>
              <a:gd name="connsiteX471" fmla="*/ 7005710 w 7920110"/>
              <a:gd name="connsiteY471" fmla="*/ 1941342 h 4696880"/>
              <a:gd name="connsiteX472" fmla="*/ 6977575 w 7920110"/>
              <a:gd name="connsiteY472" fmla="*/ 1856936 h 4696880"/>
              <a:gd name="connsiteX473" fmla="*/ 6963507 w 7920110"/>
              <a:gd name="connsiteY473" fmla="*/ 1814733 h 4696880"/>
              <a:gd name="connsiteX474" fmla="*/ 6949440 w 7920110"/>
              <a:gd name="connsiteY474" fmla="*/ 1758462 h 4696880"/>
              <a:gd name="connsiteX475" fmla="*/ 6879101 w 7920110"/>
              <a:gd name="connsiteY475" fmla="*/ 1659988 h 4696880"/>
              <a:gd name="connsiteX476" fmla="*/ 6822830 w 7920110"/>
              <a:gd name="connsiteY476" fmla="*/ 1561514 h 4696880"/>
              <a:gd name="connsiteX477" fmla="*/ 6766560 w 7920110"/>
              <a:gd name="connsiteY477" fmla="*/ 1519311 h 4696880"/>
              <a:gd name="connsiteX478" fmla="*/ 6724357 w 7920110"/>
              <a:gd name="connsiteY478" fmla="*/ 1477108 h 4696880"/>
              <a:gd name="connsiteX479" fmla="*/ 6696221 w 7920110"/>
              <a:gd name="connsiteY479" fmla="*/ 1434905 h 4696880"/>
              <a:gd name="connsiteX480" fmla="*/ 6569612 w 7920110"/>
              <a:gd name="connsiteY480" fmla="*/ 1364566 h 4696880"/>
              <a:gd name="connsiteX481" fmla="*/ 6274190 w 7920110"/>
              <a:gd name="connsiteY481" fmla="*/ 1406770 h 4696880"/>
              <a:gd name="connsiteX482" fmla="*/ 6147581 w 7920110"/>
              <a:gd name="connsiteY482" fmla="*/ 1519311 h 4696880"/>
              <a:gd name="connsiteX483" fmla="*/ 6077243 w 7920110"/>
              <a:gd name="connsiteY483" fmla="*/ 1575582 h 4696880"/>
              <a:gd name="connsiteX484" fmla="*/ 5950633 w 7920110"/>
              <a:gd name="connsiteY484" fmla="*/ 1659988 h 4696880"/>
              <a:gd name="connsiteX485" fmla="*/ 5795889 w 7920110"/>
              <a:gd name="connsiteY485" fmla="*/ 1800665 h 4696880"/>
              <a:gd name="connsiteX486" fmla="*/ 5767753 w 7920110"/>
              <a:gd name="connsiteY486" fmla="*/ 1856936 h 4696880"/>
              <a:gd name="connsiteX487" fmla="*/ 5711483 w 7920110"/>
              <a:gd name="connsiteY487" fmla="*/ 1941342 h 4696880"/>
              <a:gd name="connsiteX488" fmla="*/ 5683347 w 7920110"/>
              <a:gd name="connsiteY488" fmla="*/ 2011680 h 4696880"/>
              <a:gd name="connsiteX489" fmla="*/ 5641144 w 7920110"/>
              <a:gd name="connsiteY489" fmla="*/ 2096086 h 4696880"/>
              <a:gd name="connsiteX490" fmla="*/ 5613009 w 7920110"/>
              <a:gd name="connsiteY490" fmla="*/ 2180493 h 4696880"/>
              <a:gd name="connsiteX491" fmla="*/ 5542670 w 7920110"/>
              <a:gd name="connsiteY491" fmla="*/ 2321170 h 4696880"/>
              <a:gd name="connsiteX492" fmla="*/ 5528603 w 7920110"/>
              <a:gd name="connsiteY492" fmla="*/ 2391508 h 4696880"/>
              <a:gd name="connsiteX493" fmla="*/ 5472332 w 7920110"/>
              <a:gd name="connsiteY493" fmla="*/ 2504050 h 4696880"/>
              <a:gd name="connsiteX494" fmla="*/ 5416061 w 7920110"/>
              <a:gd name="connsiteY494" fmla="*/ 2658794 h 4696880"/>
              <a:gd name="connsiteX495" fmla="*/ 5387926 w 7920110"/>
              <a:gd name="connsiteY495" fmla="*/ 2771336 h 4696880"/>
              <a:gd name="connsiteX496" fmla="*/ 5359790 w 7920110"/>
              <a:gd name="connsiteY496" fmla="*/ 2883877 h 4696880"/>
              <a:gd name="connsiteX497" fmla="*/ 5359790 w 7920110"/>
              <a:gd name="connsiteY497" fmla="*/ 3207434 h 4696880"/>
              <a:gd name="connsiteX498" fmla="*/ 5373858 w 7920110"/>
              <a:gd name="connsiteY498" fmla="*/ 3249637 h 4696880"/>
              <a:gd name="connsiteX499" fmla="*/ 5401993 w 7920110"/>
              <a:gd name="connsiteY499" fmla="*/ 3291840 h 4696880"/>
              <a:gd name="connsiteX500" fmla="*/ 5416061 w 7920110"/>
              <a:gd name="connsiteY500" fmla="*/ 3348111 h 4696880"/>
              <a:gd name="connsiteX501" fmla="*/ 5458264 w 7920110"/>
              <a:gd name="connsiteY501" fmla="*/ 3404382 h 4696880"/>
              <a:gd name="connsiteX502" fmla="*/ 5486400 w 7920110"/>
              <a:gd name="connsiteY502" fmla="*/ 3446585 h 4696880"/>
              <a:gd name="connsiteX503" fmla="*/ 5514535 w 7920110"/>
              <a:gd name="connsiteY503" fmla="*/ 3530991 h 4696880"/>
              <a:gd name="connsiteX504" fmla="*/ 5416061 w 7920110"/>
              <a:gd name="connsiteY504" fmla="*/ 3643533 h 4696880"/>
              <a:gd name="connsiteX505" fmla="*/ 5373858 w 7920110"/>
              <a:gd name="connsiteY505" fmla="*/ 3657600 h 4696880"/>
              <a:gd name="connsiteX506" fmla="*/ 5233181 w 7920110"/>
              <a:gd name="connsiteY506" fmla="*/ 3770142 h 4696880"/>
              <a:gd name="connsiteX507" fmla="*/ 5148775 w 7920110"/>
              <a:gd name="connsiteY507" fmla="*/ 3812345 h 4696880"/>
              <a:gd name="connsiteX508" fmla="*/ 5092504 w 7920110"/>
              <a:gd name="connsiteY508" fmla="*/ 3840480 h 4696880"/>
              <a:gd name="connsiteX509" fmla="*/ 5008098 w 7920110"/>
              <a:gd name="connsiteY509" fmla="*/ 3896751 h 4696880"/>
              <a:gd name="connsiteX510" fmla="*/ 4895557 w 7920110"/>
              <a:gd name="connsiteY510" fmla="*/ 3924886 h 4696880"/>
              <a:gd name="connsiteX511" fmla="*/ 4600135 w 7920110"/>
              <a:gd name="connsiteY511" fmla="*/ 3910819 h 4696880"/>
              <a:gd name="connsiteX512" fmla="*/ 4543864 w 7920110"/>
              <a:gd name="connsiteY512" fmla="*/ 3854548 h 4696880"/>
              <a:gd name="connsiteX513" fmla="*/ 4501661 w 7920110"/>
              <a:gd name="connsiteY513" fmla="*/ 3826413 h 4696880"/>
              <a:gd name="connsiteX514" fmla="*/ 4529797 w 7920110"/>
              <a:gd name="connsiteY514" fmla="*/ 3784210 h 4696880"/>
              <a:gd name="connsiteX515" fmla="*/ 4572000 w 7920110"/>
              <a:gd name="connsiteY515" fmla="*/ 3770142 h 4696880"/>
              <a:gd name="connsiteX516" fmla="*/ 4684541 w 7920110"/>
              <a:gd name="connsiteY516" fmla="*/ 3756074 h 4696880"/>
              <a:gd name="connsiteX517" fmla="*/ 5078437 w 7920110"/>
              <a:gd name="connsiteY517" fmla="*/ 3727939 h 4696880"/>
              <a:gd name="connsiteX518" fmla="*/ 5148775 w 7920110"/>
              <a:gd name="connsiteY518" fmla="*/ 3713871 h 4696880"/>
              <a:gd name="connsiteX519" fmla="*/ 5219113 w 7920110"/>
              <a:gd name="connsiteY519" fmla="*/ 3657600 h 4696880"/>
              <a:gd name="connsiteX520" fmla="*/ 5205046 w 7920110"/>
              <a:gd name="connsiteY520" fmla="*/ 3545059 h 4696880"/>
              <a:gd name="connsiteX521" fmla="*/ 5176910 w 7920110"/>
              <a:gd name="connsiteY521" fmla="*/ 3516923 h 4696880"/>
              <a:gd name="connsiteX522" fmla="*/ 5148775 w 7920110"/>
              <a:gd name="connsiteY522" fmla="*/ 3460653 h 4696880"/>
              <a:gd name="connsiteX523" fmla="*/ 5162843 w 7920110"/>
              <a:gd name="connsiteY523" fmla="*/ 3080825 h 4696880"/>
              <a:gd name="connsiteX524" fmla="*/ 5190978 w 7920110"/>
              <a:gd name="connsiteY524" fmla="*/ 2883877 h 4696880"/>
              <a:gd name="connsiteX525" fmla="*/ 5205046 w 7920110"/>
              <a:gd name="connsiteY525" fmla="*/ 2827606 h 4696880"/>
              <a:gd name="connsiteX526" fmla="*/ 5233181 w 7920110"/>
              <a:gd name="connsiteY526" fmla="*/ 2771336 h 4696880"/>
              <a:gd name="connsiteX527" fmla="*/ 5247249 w 7920110"/>
              <a:gd name="connsiteY527" fmla="*/ 2686930 h 4696880"/>
              <a:gd name="connsiteX528" fmla="*/ 5261317 w 7920110"/>
              <a:gd name="connsiteY528" fmla="*/ 2644726 h 4696880"/>
              <a:gd name="connsiteX529" fmla="*/ 5233181 w 7920110"/>
              <a:gd name="connsiteY529" fmla="*/ 2616591 h 4696880"/>
              <a:gd name="connsiteX530" fmla="*/ 5190978 w 7920110"/>
              <a:gd name="connsiteY530" fmla="*/ 2630659 h 4696880"/>
              <a:gd name="connsiteX531" fmla="*/ 5205046 w 7920110"/>
              <a:gd name="connsiteY531" fmla="*/ 2560320 h 4696880"/>
              <a:gd name="connsiteX532" fmla="*/ 5261317 w 7920110"/>
              <a:gd name="connsiteY532" fmla="*/ 2475914 h 4696880"/>
              <a:gd name="connsiteX533" fmla="*/ 5317587 w 7920110"/>
              <a:gd name="connsiteY533" fmla="*/ 2391508 h 4696880"/>
              <a:gd name="connsiteX534" fmla="*/ 5289452 w 7920110"/>
              <a:gd name="connsiteY534" fmla="*/ 2349305 h 4696880"/>
              <a:gd name="connsiteX535" fmla="*/ 5120640 w 7920110"/>
              <a:gd name="connsiteY535" fmla="*/ 2250831 h 4696880"/>
              <a:gd name="connsiteX536" fmla="*/ 5022166 w 7920110"/>
              <a:gd name="connsiteY536" fmla="*/ 2208628 h 4696880"/>
              <a:gd name="connsiteX537" fmla="*/ 4923692 w 7920110"/>
              <a:gd name="connsiteY537" fmla="*/ 2138290 h 4696880"/>
              <a:gd name="connsiteX538" fmla="*/ 4895557 w 7920110"/>
              <a:gd name="connsiteY538" fmla="*/ 2110154 h 4696880"/>
              <a:gd name="connsiteX539" fmla="*/ 4881489 w 7920110"/>
              <a:gd name="connsiteY539" fmla="*/ 2011680 h 4696880"/>
              <a:gd name="connsiteX540" fmla="*/ 4853353 w 7920110"/>
              <a:gd name="connsiteY540" fmla="*/ 1969477 h 4696880"/>
              <a:gd name="connsiteX541" fmla="*/ 4825218 w 7920110"/>
              <a:gd name="connsiteY541" fmla="*/ 1899139 h 4696880"/>
              <a:gd name="connsiteX542" fmla="*/ 4811150 w 7920110"/>
              <a:gd name="connsiteY542" fmla="*/ 1856936 h 4696880"/>
              <a:gd name="connsiteX543" fmla="*/ 4754880 w 7920110"/>
              <a:gd name="connsiteY543" fmla="*/ 1758462 h 4696880"/>
              <a:gd name="connsiteX544" fmla="*/ 4740812 w 7920110"/>
              <a:gd name="connsiteY544" fmla="*/ 1702191 h 4696880"/>
              <a:gd name="connsiteX545" fmla="*/ 4698609 w 7920110"/>
              <a:gd name="connsiteY545" fmla="*/ 1617785 h 4696880"/>
              <a:gd name="connsiteX546" fmla="*/ 4712677 w 7920110"/>
              <a:gd name="connsiteY546" fmla="*/ 1336431 h 4696880"/>
              <a:gd name="connsiteX547" fmla="*/ 4740812 w 7920110"/>
              <a:gd name="connsiteY547" fmla="*/ 1195754 h 4696880"/>
              <a:gd name="connsiteX548" fmla="*/ 4797083 w 7920110"/>
              <a:gd name="connsiteY548" fmla="*/ 1097280 h 4696880"/>
              <a:gd name="connsiteX549" fmla="*/ 4867421 w 7920110"/>
              <a:gd name="connsiteY549" fmla="*/ 970671 h 4696880"/>
              <a:gd name="connsiteX550" fmla="*/ 4881489 w 7920110"/>
              <a:gd name="connsiteY550" fmla="*/ 928468 h 4696880"/>
              <a:gd name="connsiteX551" fmla="*/ 4909624 w 7920110"/>
              <a:gd name="connsiteY551" fmla="*/ 886265 h 4696880"/>
              <a:gd name="connsiteX552" fmla="*/ 4951827 w 7920110"/>
              <a:gd name="connsiteY552" fmla="*/ 815926 h 4696880"/>
              <a:gd name="connsiteX553" fmla="*/ 4994030 w 7920110"/>
              <a:gd name="connsiteY553" fmla="*/ 801859 h 4696880"/>
              <a:gd name="connsiteX554" fmla="*/ 5022166 w 7920110"/>
              <a:gd name="connsiteY554" fmla="*/ 773723 h 4696880"/>
              <a:gd name="connsiteX555" fmla="*/ 5078437 w 7920110"/>
              <a:gd name="connsiteY555" fmla="*/ 689317 h 4696880"/>
              <a:gd name="connsiteX556" fmla="*/ 5064369 w 7920110"/>
              <a:gd name="connsiteY556" fmla="*/ 576776 h 4696880"/>
              <a:gd name="connsiteX557" fmla="*/ 4951827 w 7920110"/>
              <a:gd name="connsiteY557" fmla="*/ 520505 h 4696880"/>
              <a:gd name="connsiteX558" fmla="*/ 4431323 w 7920110"/>
              <a:gd name="connsiteY558" fmla="*/ 506437 h 4696880"/>
              <a:gd name="connsiteX559" fmla="*/ 4220307 w 7920110"/>
              <a:gd name="connsiteY559" fmla="*/ 478302 h 4696880"/>
              <a:gd name="connsiteX560" fmla="*/ 4178104 w 7920110"/>
              <a:gd name="connsiteY560" fmla="*/ 464234 h 4696880"/>
              <a:gd name="connsiteX561" fmla="*/ 3953021 w 7920110"/>
              <a:gd name="connsiteY561" fmla="*/ 436099 h 4696880"/>
              <a:gd name="connsiteX562" fmla="*/ 3854547 w 7920110"/>
              <a:gd name="connsiteY562" fmla="*/ 379828 h 4696880"/>
              <a:gd name="connsiteX563" fmla="*/ 3742006 w 7920110"/>
              <a:gd name="connsiteY563" fmla="*/ 295422 h 4696880"/>
              <a:gd name="connsiteX564" fmla="*/ 3671667 w 7920110"/>
              <a:gd name="connsiteY564" fmla="*/ 239151 h 4696880"/>
              <a:gd name="connsiteX565" fmla="*/ 3615397 w 7920110"/>
              <a:gd name="connsiteY565" fmla="*/ 196948 h 4696880"/>
              <a:gd name="connsiteX566" fmla="*/ 3559126 w 7920110"/>
              <a:gd name="connsiteY566" fmla="*/ 126610 h 4696880"/>
              <a:gd name="connsiteX567" fmla="*/ 3545058 w 7920110"/>
              <a:gd name="connsiteY567" fmla="*/ 84406 h 4696880"/>
              <a:gd name="connsiteX568" fmla="*/ 3587261 w 7920110"/>
              <a:gd name="connsiteY568" fmla="*/ 56271 h 4696880"/>
              <a:gd name="connsiteX569" fmla="*/ 3784209 w 7920110"/>
              <a:gd name="connsiteY569" fmla="*/ 28136 h 4696880"/>
              <a:gd name="connsiteX570" fmla="*/ 3826412 w 7920110"/>
              <a:gd name="connsiteY570" fmla="*/ 0 h 4696880"/>
              <a:gd name="connsiteX571" fmla="*/ 4206240 w 7920110"/>
              <a:gd name="connsiteY571" fmla="*/ 28136 h 4696880"/>
              <a:gd name="connsiteX572" fmla="*/ 4262510 w 7920110"/>
              <a:gd name="connsiteY572" fmla="*/ 42203 h 4696880"/>
              <a:gd name="connsiteX573" fmla="*/ 4304713 w 7920110"/>
              <a:gd name="connsiteY573" fmla="*/ 70339 h 4696880"/>
              <a:gd name="connsiteX574" fmla="*/ 4431323 w 7920110"/>
              <a:gd name="connsiteY574" fmla="*/ 84406 h 4696880"/>
              <a:gd name="connsiteX575" fmla="*/ 5120640 w 7920110"/>
              <a:gd name="connsiteY575" fmla="*/ 126610 h 4696880"/>
              <a:gd name="connsiteX576" fmla="*/ 5500467 w 7920110"/>
              <a:gd name="connsiteY576" fmla="*/ 196948 h 4696880"/>
              <a:gd name="connsiteX577" fmla="*/ 5725550 w 7920110"/>
              <a:gd name="connsiteY577" fmla="*/ 225083 h 4696880"/>
              <a:gd name="connsiteX578" fmla="*/ 5922498 w 7920110"/>
              <a:gd name="connsiteY578" fmla="*/ 281354 h 4696880"/>
              <a:gd name="connsiteX579" fmla="*/ 6063175 w 7920110"/>
              <a:gd name="connsiteY579" fmla="*/ 323557 h 4696880"/>
              <a:gd name="connsiteX580" fmla="*/ 6246055 w 7920110"/>
              <a:gd name="connsiteY580" fmla="*/ 407963 h 4696880"/>
              <a:gd name="connsiteX581" fmla="*/ 6358597 w 7920110"/>
              <a:gd name="connsiteY581" fmla="*/ 450166 h 4696880"/>
              <a:gd name="connsiteX582" fmla="*/ 6428935 w 7920110"/>
              <a:gd name="connsiteY582" fmla="*/ 478302 h 4696880"/>
              <a:gd name="connsiteX583" fmla="*/ 6794695 w 7920110"/>
              <a:gd name="connsiteY583" fmla="*/ 506437 h 4696880"/>
              <a:gd name="connsiteX584" fmla="*/ 6935372 w 7920110"/>
              <a:gd name="connsiteY584" fmla="*/ 520505 h 4696880"/>
              <a:gd name="connsiteX585" fmla="*/ 7005710 w 7920110"/>
              <a:gd name="connsiteY585" fmla="*/ 534573 h 4696880"/>
              <a:gd name="connsiteX586" fmla="*/ 7104184 w 7920110"/>
              <a:gd name="connsiteY586" fmla="*/ 562708 h 4696880"/>
              <a:gd name="connsiteX587" fmla="*/ 7244861 w 7920110"/>
              <a:gd name="connsiteY587" fmla="*/ 576776 h 4696880"/>
              <a:gd name="connsiteX588" fmla="*/ 7371470 w 7920110"/>
              <a:gd name="connsiteY588" fmla="*/ 590843 h 4696880"/>
              <a:gd name="connsiteX589" fmla="*/ 7399606 w 7920110"/>
              <a:gd name="connsiteY589" fmla="*/ 647114 h 4696880"/>
              <a:gd name="connsiteX590" fmla="*/ 7484012 w 7920110"/>
              <a:gd name="connsiteY590" fmla="*/ 731520 h 4696880"/>
              <a:gd name="connsiteX591" fmla="*/ 7512147 w 7920110"/>
              <a:gd name="connsiteY591" fmla="*/ 829994 h 4696880"/>
              <a:gd name="connsiteX592" fmla="*/ 7568418 w 7920110"/>
              <a:gd name="connsiteY592" fmla="*/ 942536 h 4696880"/>
              <a:gd name="connsiteX593" fmla="*/ 7638757 w 7920110"/>
              <a:gd name="connsiteY593" fmla="*/ 1223890 h 4696880"/>
              <a:gd name="connsiteX594" fmla="*/ 7680960 w 7920110"/>
              <a:gd name="connsiteY594" fmla="*/ 1448973 h 4696880"/>
              <a:gd name="connsiteX595" fmla="*/ 7709095 w 7920110"/>
              <a:gd name="connsiteY595" fmla="*/ 1674056 h 4696880"/>
              <a:gd name="connsiteX596" fmla="*/ 7723163 w 7920110"/>
              <a:gd name="connsiteY596" fmla="*/ 1772530 h 4696880"/>
              <a:gd name="connsiteX597" fmla="*/ 7793501 w 7920110"/>
              <a:gd name="connsiteY597" fmla="*/ 1983545 h 4696880"/>
              <a:gd name="connsiteX598" fmla="*/ 7849772 w 7920110"/>
              <a:gd name="connsiteY598" fmla="*/ 2110154 h 4696880"/>
              <a:gd name="connsiteX599" fmla="*/ 7877907 w 7920110"/>
              <a:gd name="connsiteY599" fmla="*/ 2166425 h 4696880"/>
              <a:gd name="connsiteX600" fmla="*/ 7920110 w 7920110"/>
              <a:gd name="connsiteY600" fmla="*/ 2194560 h 4696880"/>
              <a:gd name="connsiteX601" fmla="*/ 7906043 w 7920110"/>
              <a:gd name="connsiteY601" fmla="*/ 2419643 h 4696880"/>
              <a:gd name="connsiteX602" fmla="*/ 7891975 w 7920110"/>
              <a:gd name="connsiteY602" fmla="*/ 2461846 h 4696880"/>
              <a:gd name="connsiteX603" fmla="*/ 7877907 w 7920110"/>
              <a:gd name="connsiteY603" fmla="*/ 2518117 h 4696880"/>
              <a:gd name="connsiteX604" fmla="*/ 7849772 w 7920110"/>
              <a:gd name="connsiteY604" fmla="*/ 2630659 h 4696880"/>
              <a:gd name="connsiteX605" fmla="*/ 7835704 w 7920110"/>
              <a:gd name="connsiteY605" fmla="*/ 2757268 h 4696880"/>
              <a:gd name="connsiteX606" fmla="*/ 7821637 w 7920110"/>
              <a:gd name="connsiteY606" fmla="*/ 2799471 h 4696880"/>
              <a:gd name="connsiteX607" fmla="*/ 7779433 w 7920110"/>
              <a:gd name="connsiteY607" fmla="*/ 2954216 h 4696880"/>
              <a:gd name="connsiteX608" fmla="*/ 7723163 w 7920110"/>
              <a:gd name="connsiteY608" fmla="*/ 3066757 h 4696880"/>
              <a:gd name="connsiteX609" fmla="*/ 7666892 w 7920110"/>
              <a:gd name="connsiteY609" fmla="*/ 3151163 h 4696880"/>
              <a:gd name="connsiteX610" fmla="*/ 7638757 w 7920110"/>
              <a:gd name="connsiteY610" fmla="*/ 3207434 h 4696880"/>
              <a:gd name="connsiteX611" fmla="*/ 7540283 w 7920110"/>
              <a:gd name="connsiteY611" fmla="*/ 3291840 h 4696880"/>
              <a:gd name="connsiteX612" fmla="*/ 7413673 w 7920110"/>
              <a:gd name="connsiteY612" fmla="*/ 3390314 h 4696880"/>
              <a:gd name="connsiteX613" fmla="*/ 7230793 w 7920110"/>
              <a:gd name="connsiteY613" fmla="*/ 3460653 h 4696880"/>
              <a:gd name="connsiteX614" fmla="*/ 7188590 w 7920110"/>
              <a:gd name="connsiteY614" fmla="*/ 3474720 h 4696880"/>
              <a:gd name="connsiteX615" fmla="*/ 7118252 w 7920110"/>
              <a:gd name="connsiteY615" fmla="*/ 3488788 h 4696880"/>
              <a:gd name="connsiteX616" fmla="*/ 7076049 w 7920110"/>
              <a:gd name="connsiteY616" fmla="*/ 3502856 h 4696880"/>
              <a:gd name="connsiteX617" fmla="*/ 7019778 w 7920110"/>
              <a:gd name="connsiteY617" fmla="*/ 3516923 h 4696880"/>
              <a:gd name="connsiteX618" fmla="*/ 6949440 w 7920110"/>
              <a:gd name="connsiteY618" fmla="*/ 3545059 h 4696880"/>
              <a:gd name="connsiteX619" fmla="*/ 6724357 w 7920110"/>
              <a:gd name="connsiteY619" fmla="*/ 3573194 h 4696880"/>
              <a:gd name="connsiteX620" fmla="*/ 6668086 w 7920110"/>
              <a:gd name="connsiteY620" fmla="*/ 3587262 h 4696880"/>
              <a:gd name="connsiteX621" fmla="*/ 6513341 w 7920110"/>
              <a:gd name="connsiteY621" fmla="*/ 3615397 h 4696880"/>
              <a:gd name="connsiteX622" fmla="*/ 6428935 w 7920110"/>
              <a:gd name="connsiteY622" fmla="*/ 3643533 h 4696880"/>
              <a:gd name="connsiteX623" fmla="*/ 6344529 w 7920110"/>
              <a:gd name="connsiteY623" fmla="*/ 3657600 h 4696880"/>
              <a:gd name="connsiteX624" fmla="*/ 6091310 w 7920110"/>
              <a:gd name="connsiteY624" fmla="*/ 3685736 h 4696880"/>
              <a:gd name="connsiteX625" fmla="*/ 6035040 w 7920110"/>
              <a:gd name="connsiteY625" fmla="*/ 3699803 h 4696880"/>
              <a:gd name="connsiteX626" fmla="*/ 5978769 w 7920110"/>
              <a:gd name="connsiteY626" fmla="*/ 3770142 h 4696880"/>
              <a:gd name="connsiteX627" fmla="*/ 5950633 w 7920110"/>
              <a:gd name="connsiteY627" fmla="*/ 3854548 h 4696880"/>
              <a:gd name="connsiteX628" fmla="*/ 5964701 w 7920110"/>
              <a:gd name="connsiteY628" fmla="*/ 4037428 h 4696880"/>
              <a:gd name="connsiteX629" fmla="*/ 5978769 w 7920110"/>
              <a:gd name="connsiteY629" fmla="*/ 4079631 h 4696880"/>
              <a:gd name="connsiteX630" fmla="*/ 5992837 w 7920110"/>
              <a:gd name="connsiteY630" fmla="*/ 4135902 h 4696880"/>
              <a:gd name="connsiteX631" fmla="*/ 5978769 w 7920110"/>
              <a:gd name="connsiteY631" fmla="*/ 4178105 h 4696880"/>
              <a:gd name="connsiteX632" fmla="*/ 5219113 w 7920110"/>
              <a:gd name="connsiteY632" fmla="*/ 4149970 h 4696880"/>
              <a:gd name="connsiteX633" fmla="*/ 5190978 w 7920110"/>
              <a:gd name="connsiteY633" fmla="*/ 4107766 h 4696880"/>
              <a:gd name="connsiteX634" fmla="*/ 5022166 w 7920110"/>
              <a:gd name="connsiteY634" fmla="*/ 4065563 h 4696880"/>
              <a:gd name="connsiteX635" fmla="*/ 4951827 w 7920110"/>
              <a:gd name="connsiteY635" fmla="*/ 4009293 h 4696880"/>
              <a:gd name="connsiteX636" fmla="*/ 4839286 w 7920110"/>
              <a:gd name="connsiteY636" fmla="*/ 4037428 h 4696880"/>
              <a:gd name="connsiteX637" fmla="*/ 4811150 w 7920110"/>
              <a:gd name="connsiteY637" fmla="*/ 4065563 h 4696880"/>
              <a:gd name="connsiteX638" fmla="*/ 4754880 w 7920110"/>
              <a:gd name="connsiteY638" fmla="*/ 4192173 h 4696880"/>
              <a:gd name="connsiteX639" fmla="*/ 4684541 w 7920110"/>
              <a:gd name="connsiteY639" fmla="*/ 4262511 h 4696880"/>
              <a:gd name="connsiteX640" fmla="*/ 4656406 w 7920110"/>
              <a:gd name="connsiteY640" fmla="*/ 4346917 h 4696880"/>
              <a:gd name="connsiteX641" fmla="*/ 4628270 w 7920110"/>
              <a:gd name="connsiteY641" fmla="*/ 4543865 h 4696880"/>
              <a:gd name="connsiteX642" fmla="*/ 4642338 w 7920110"/>
              <a:gd name="connsiteY642" fmla="*/ 4586068 h 4696880"/>
              <a:gd name="connsiteX643" fmla="*/ 4515729 w 7920110"/>
              <a:gd name="connsiteY643" fmla="*/ 4600136 h 4696880"/>
              <a:gd name="connsiteX644" fmla="*/ 4600135 w 7920110"/>
              <a:gd name="connsiteY644" fmla="*/ 4586068 h 4696880"/>
              <a:gd name="connsiteX645" fmla="*/ 4557932 w 7920110"/>
              <a:gd name="connsiteY645" fmla="*/ 4557933 h 4696880"/>
              <a:gd name="connsiteX646" fmla="*/ 4600135 w 7920110"/>
              <a:gd name="connsiteY646" fmla="*/ 4543865 h 4696880"/>
              <a:gd name="connsiteX647" fmla="*/ 4557932 w 7920110"/>
              <a:gd name="connsiteY647" fmla="*/ 4515730 h 4696880"/>
              <a:gd name="connsiteX648" fmla="*/ 4543864 w 7920110"/>
              <a:gd name="connsiteY648" fmla="*/ 4557933 h 4696880"/>
              <a:gd name="connsiteX649" fmla="*/ 4501661 w 7920110"/>
              <a:gd name="connsiteY649" fmla="*/ 4586068 h 4696880"/>
              <a:gd name="connsiteX650" fmla="*/ 4459458 w 7920110"/>
              <a:gd name="connsiteY650" fmla="*/ 4628271 h 4696880"/>
              <a:gd name="connsiteX651" fmla="*/ 4417255 w 7920110"/>
              <a:gd name="connsiteY651" fmla="*/ 4642339 h 4696880"/>
              <a:gd name="connsiteX652" fmla="*/ 4332849 w 7920110"/>
              <a:gd name="connsiteY652" fmla="*/ 4684542 h 4696880"/>
              <a:gd name="connsiteX653" fmla="*/ 4192172 w 7920110"/>
              <a:gd name="connsiteY653" fmla="*/ 4670474 h 4696880"/>
              <a:gd name="connsiteX654" fmla="*/ 4206240 w 7920110"/>
              <a:gd name="connsiteY654" fmla="*/ 4614203 h 4696880"/>
              <a:gd name="connsiteX655" fmla="*/ 4234375 w 7920110"/>
              <a:gd name="connsiteY655" fmla="*/ 4572000 h 4696880"/>
              <a:gd name="connsiteX656" fmla="*/ 4248443 w 7920110"/>
              <a:gd name="connsiteY656" fmla="*/ 4543865 h 4696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Lst>
            <a:rect l="l" t="t" r="r" b="b"/>
            <a:pathLst>
              <a:path w="7920110" h="4696880">
                <a:moveTo>
                  <a:pt x="1322363" y="506437"/>
                </a:moveTo>
                <a:cubicBezTo>
                  <a:pt x="1345809" y="497059"/>
                  <a:pt x="1367454" y="478828"/>
                  <a:pt x="1392701" y="478302"/>
                </a:cubicBezTo>
                <a:cubicBezTo>
                  <a:pt x="1823740" y="469322"/>
                  <a:pt x="1842697" y="475158"/>
                  <a:pt x="2124221" y="506437"/>
                </a:cubicBezTo>
                <a:cubicBezTo>
                  <a:pt x="2161735" y="515816"/>
                  <a:pt x="2198757" y="527447"/>
                  <a:pt x="2236763" y="534573"/>
                </a:cubicBezTo>
                <a:cubicBezTo>
                  <a:pt x="2347411" y="555319"/>
                  <a:pt x="2383680" y="534044"/>
                  <a:pt x="2489981" y="604911"/>
                </a:cubicBezTo>
                <a:cubicBezTo>
                  <a:pt x="2510367" y="618502"/>
                  <a:pt x="2546001" y="638272"/>
                  <a:pt x="2560320" y="661182"/>
                </a:cubicBezTo>
                <a:cubicBezTo>
                  <a:pt x="2576992" y="687857"/>
                  <a:pt x="2588455" y="717453"/>
                  <a:pt x="2602523" y="745588"/>
                </a:cubicBezTo>
                <a:cubicBezTo>
                  <a:pt x="2593144" y="834683"/>
                  <a:pt x="2586491" y="924108"/>
                  <a:pt x="2574387" y="1012874"/>
                </a:cubicBezTo>
                <a:cubicBezTo>
                  <a:pt x="2572383" y="1027567"/>
                  <a:pt x="2567677" y="1042202"/>
                  <a:pt x="2560320" y="1055077"/>
                </a:cubicBezTo>
                <a:cubicBezTo>
                  <a:pt x="2548688" y="1075434"/>
                  <a:pt x="2532185" y="1092591"/>
                  <a:pt x="2518117" y="1111348"/>
                </a:cubicBezTo>
                <a:cubicBezTo>
                  <a:pt x="2460559" y="1284019"/>
                  <a:pt x="2524394" y="1112862"/>
                  <a:pt x="2447778" y="1266093"/>
                </a:cubicBezTo>
                <a:cubicBezTo>
                  <a:pt x="2441146" y="1279356"/>
                  <a:pt x="2440811" y="1295278"/>
                  <a:pt x="2433710" y="1308296"/>
                </a:cubicBezTo>
                <a:cubicBezTo>
                  <a:pt x="2412527" y="1347132"/>
                  <a:pt x="2363372" y="1420837"/>
                  <a:pt x="2363372" y="1420837"/>
                </a:cubicBezTo>
                <a:cubicBezTo>
                  <a:pt x="2358683" y="1444283"/>
                  <a:pt x="2356865" y="1468492"/>
                  <a:pt x="2349304" y="1491176"/>
                </a:cubicBezTo>
                <a:cubicBezTo>
                  <a:pt x="2342673" y="1511070"/>
                  <a:pt x="2320006" y="1526508"/>
                  <a:pt x="2321169" y="1547446"/>
                </a:cubicBezTo>
                <a:cubicBezTo>
                  <a:pt x="2321917" y="1560912"/>
                  <a:pt x="2347667" y="1748057"/>
                  <a:pt x="2391507" y="1800665"/>
                </a:cubicBezTo>
                <a:cubicBezTo>
                  <a:pt x="2402331" y="1813653"/>
                  <a:pt x="2419642" y="1819422"/>
                  <a:pt x="2433710" y="1828800"/>
                </a:cubicBezTo>
                <a:cubicBezTo>
                  <a:pt x="2438399" y="1842868"/>
                  <a:pt x="2438674" y="1859298"/>
                  <a:pt x="2447778" y="1871003"/>
                </a:cubicBezTo>
                <a:cubicBezTo>
                  <a:pt x="2476809" y="1908328"/>
                  <a:pt x="2542752" y="1969049"/>
                  <a:pt x="2588455" y="1997613"/>
                </a:cubicBezTo>
                <a:cubicBezTo>
                  <a:pt x="2606238" y="2008727"/>
                  <a:pt x="2626612" y="2015181"/>
                  <a:pt x="2644726" y="2025748"/>
                </a:cubicBezTo>
                <a:cubicBezTo>
                  <a:pt x="2682938" y="2048038"/>
                  <a:pt x="2717699" y="2076302"/>
                  <a:pt x="2757267" y="2096086"/>
                </a:cubicBezTo>
                <a:cubicBezTo>
                  <a:pt x="2819468" y="2127187"/>
                  <a:pt x="2928699" y="2157960"/>
                  <a:pt x="2996418" y="2166425"/>
                </a:cubicBezTo>
                <a:cubicBezTo>
                  <a:pt x="3103841" y="2179853"/>
                  <a:pt x="3319975" y="2194560"/>
                  <a:pt x="3319975" y="2194560"/>
                </a:cubicBezTo>
                <a:lnTo>
                  <a:pt x="3938953" y="2180493"/>
                </a:lnTo>
                <a:cubicBezTo>
                  <a:pt x="3986047" y="2178749"/>
                  <a:pt x="4032697" y="2170692"/>
                  <a:pt x="4079630" y="2166425"/>
                </a:cubicBezTo>
                <a:cubicBezTo>
                  <a:pt x="4611226" y="2118098"/>
                  <a:pt x="4225341" y="2156075"/>
                  <a:pt x="4543864" y="2124222"/>
                </a:cubicBezTo>
                <a:cubicBezTo>
                  <a:pt x="4595446" y="2110154"/>
                  <a:pt x="4646597" y="2094403"/>
                  <a:pt x="4698609" y="2082019"/>
                </a:cubicBezTo>
                <a:cubicBezTo>
                  <a:pt x="4745130" y="2070943"/>
                  <a:pt x="4792604" y="2064257"/>
                  <a:pt x="4839286" y="2053883"/>
                </a:cubicBezTo>
                <a:cubicBezTo>
                  <a:pt x="4882676" y="2044241"/>
                  <a:pt x="5004935" y="2012735"/>
                  <a:pt x="5050301" y="1997613"/>
                </a:cubicBezTo>
                <a:cubicBezTo>
                  <a:pt x="5104184" y="1979652"/>
                  <a:pt x="5127888" y="1965853"/>
                  <a:pt x="5176910" y="1941342"/>
                </a:cubicBezTo>
                <a:cubicBezTo>
                  <a:pt x="5167532" y="1908517"/>
                  <a:pt x="5164042" y="1873402"/>
                  <a:pt x="5148775" y="1842868"/>
                </a:cubicBezTo>
                <a:cubicBezTo>
                  <a:pt x="5139878" y="1825074"/>
                  <a:pt x="5121544" y="1813766"/>
                  <a:pt x="5106572" y="1800665"/>
                </a:cubicBezTo>
                <a:cubicBezTo>
                  <a:pt x="5040771" y="1743089"/>
                  <a:pt x="5011002" y="1723046"/>
                  <a:pt x="4923692" y="1688123"/>
                </a:cubicBezTo>
                <a:cubicBezTo>
                  <a:pt x="4900246" y="1678745"/>
                  <a:pt x="4876342" y="1670437"/>
                  <a:pt x="4853353" y="1659988"/>
                </a:cubicBezTo>
                <a:cubicBezTo>
                  <a:pt x="4824716" y="1646971"/>
                  <a:pt x="4798789" y="1627732"/>
                  <a:pt x="4768947" y="1617785"/>
                </a:cubicBezTo>
                <a:cubicBezTo>
                  <a:pt x="4741887" y="1608765"/>
                  <a:pt x="4712431" y="1609694"/>
                  <a:pt x="4684541" y="1603717"/>
                </a:cubicBezTo>
                <a:cubicBezTo>
                  <a:pt x="4524740" y="1569474"/>
                  <a:pt x="4617092" y="1575250"/>
                  <a:pt x="4445390" y="1561514"/>
                </a:cubicBezTo>
                <a:cubicBezTo>
                  <a:pt x="4370455" y="1555519"/>
                  <a:pt x="4295335" y="1552135"/>
                  <a:pt x="4220307" y="1547446"/>
                </a:cubicBezTo>
                <a:cubicBezTo>
                  <a:pt x="4065309" y="1554185"/>
                  <a:pt x="3927267" y="1538557"/>
                  <a:pt x="3784209" y="1589650"/>
                </a:cubicBezTo>
                <a:cubicBezTo>
                  <a:pt x="3754585" y="1600230"/>
                  <a:pt x="3727418" y="1616790"/>
                  <a:pt x="3699803" y="1631853"/>
                </a:cubicBezTo>
                <a:cubicBezTo>
                  <a:pt x="3634917" y="1667245"/>
                  <a:pt x="3607706" y="1683668"/>
                  <a:pt x="3559126" y="1744394"/>
                </a:cubicBezTo>
                <a:cubicBezTo>
                  <a:pt x="3542045" y="1765745"/>
                  <a:pt x="3533329" y="1792859"/>
                  <a:pt x="3516923" y="1814733"/>
                </a:cubicBezTo>
                <a:cubicBezTo>
                  <a:pt x="3504986" y="1830649"/>
                  <a:pt x="3485756" y="1840383"/>
                  <a:pt x="3474720" y="1856936"/>
                </a:cubicBezTo>
                <a:cubicBezTo>
                  <a:pt x="3457271" y="1883109"/>
                  <a:pt x="3448701" y="1914369"/>
                  <a:pt x="3432517" y="1941342"/>
                </a:cubicBezTo>
                <a:cubicBezTo>
                  <a:pt x="3342138" y="2091971"/>
                  <a:pt x="3437640" y="1914474"/>
                  <a:pt x="3348110" y="2039816"/>
                </a:cubicBezTo>
                <a:cubicBezTo>
                  <a:pt x="3335921" y="2056880"/>
                  <a:pt x="3332164" y="2079021"/>
                  <a:pt x="3319975" y="2096086"/>
                </a:cubicBezTo>
                <a:cubicBezTo>
                  <a:pt x="3308411" y="2112275"/>
                  <a:pt x="3290508" y="2123006"/>
                  <a:pt x="3277772" y="2138290"/>
                </a:cubicBezTo>
                <a:cubicBezTo>
                  <a:pt x="3266948" y="2151279"/>
                  <a:pt x="3260199" y="2167291"/>
                  <a:pt x="3249637" y="2180493"/>
                </a:cubicBezTo>
                <a:cubicBezTo>
                  <a:pt x="3211807" y="2227780"/>
                  <a:pt x="3219941" y="2196120"/>
                  <a:pt x="3165230" y="2250831"/>
                </a:cubicBezTo>
                <a:cubicBezTo>
                  <a:pt x="3148651" y="2267410"/>
                  <a:pt x="3140829" y="2291843"/>
                  <a:pt x="3123027" y="2307102"/>
                </a:cubicBezTo>
                <a:cubicBezTo>
                  <a:pt x="3107105" y="2320750"/>
                  <a:pt x="3084206" y="2323605"/>
                  <a:pt x="3066757" y="2335237"/>
                </a:cubicBezTo>
                <a:cubicBezTo>
                  <a:pt x="3027740" y="2361248"/>
                  <a:pt x="2991383" y="2391052"/>
                  <a:pt x="2954215" y="2419643"/>
                </a:cubicBezTo>
                <a:cubicBezTo>
                  <a:pt x="2930416" y="2437950"/>
                  <a:pt x="2910733" y="2462486"/>
                  <a:pt x="2883877" y="2475914"/>
                </a:cubicBezTo>
                <a:cubicBezTo>
                  <a:pt x="2651756" y="2591973"/>
                  <a:pt x="2943569" y="2451042"/>
                  <a:pt x="2715064" y="2546253"/>
                </a:cubicBezTo>
                <a:cubicBezTo>
                  <a:pt x="2686027" y="2558352"/>
                  <a:pt x="2660723" y="2579205"/>
                  <a:pt x="2630658" y="2588456"/>
                </a:cubicBezTo>
                <a:cubicBezTo>
                  <a:pt x="2598966" y="2598207"/>
                  <a:pt x="2564956" y="2597481"/>
                  <a:pt x="2532184" y="2602523"/>
                </a:cubicBezTo>
                <a:cubicBezTo>
                  <a:pt x="2304666" y="2637525"/>
                  <a:pt x="2573646" y="2611750"/>
                  <a:pt x="2082018" y="2630659"/>
                </a:cubicBezTo>
                <a:cubicBezTo>
                  <a:pt x="1880381" y="2611902"/>
                  <a:pt x="1677579" y="2603027"/>
                  <a:pt x="1477107" y="2574388"/>
                </a:cubicBezTo>
                <a:cubicBezTo>
                  <a:pt x="1448237" y="2570264"/>
                  <a:pt x="1326662" y="2492444"/>
                  <a:pt x="1308295" y="2475914"/>
                </a:cubicBezTo>
                <a:cubicBezTo>
                  <a:pt x="1285977" y="2455828"/>
                  <a:pt x="1273255" y="2426807"/>
                  <a:pt x="1252024" y="2405576"/>
                </a:cubicBezTo>
                <a:cubicBezTo>
                  <a:pt x="1156255" y="2309807"/>
                  <a:pt x="1271189" y="2472420"/>
                  <a:pt x="1153550" y="2321170"/>
                </a:cubicBezTo>
                <a:cubicBezTo>
                  <a:pt x="1136763" y="2299587"/>
                  <a:pt x="1127027" y="2273231"/>
                  <a:pt x="1111347" y="2250831"/>
                </a:cubicBezTo>
                <a:cubicBezTo>
                  <a:pt x="1094129" y="2226233"/>
                  <a:pt x="1071732" y="2205476"/>
                  <a:pt x="1055077" y="2180493"/>
                </a:cubicBezTo>
                <a:cubicBezTo>
                  <a:pt x="1035360" y="2150917"/>
                  <a:pt x="1010993" y="2084350"/>
                  <a:pt x="998806" y="2053883"/>
                </a:cubicBezTo>
                <a:cubicBezTo>
                  <a:pt x="989427" y="2002302"/>
                  <a:pt x="971889" y="1951552"/>
                  <a:pt x="970670" y="1899139"/>
                </a:cubicBezTo>
                <a:cubicBezTo>
                  <a:pt x="966504" y="1720008"/>
                  <a:pt x="963690" y="1540147"/>
                  <a:pt x="998806" y="1364566"/>
                </a:cubicBezTo>
                <a:cubicBezTo>
                  <a:pt x="1002598" y="1345608"/>
                  <a:pt x="1008184" y="1327053"/>
                  <a:pt x="1012873" y="1308296"/>
                </a:cubicBezTo>
                <a:cubicBezTo>
                  <a:pt x="1003495" y="1261404"/>
                  <a:pt x="999860" y="1212986"/>
                  <a:pt x="984738" y="1167619"/>
                </a:cubicBezTo>
                <a:cubicBezTo>
                  <a:pt x="976829" y="1143892"/>
                  <a:pt x="886421" y="1097358"/>
                  <a:pt x="886264" y="1097280"/>
                </a:cubicBezTo>
                <a:cubicBezTo>
                  <a:pt x="873001" y="1090649"/>
                  <a:pt x="858129" y="1087902"/>
                  <a:pt x="844061" y="1083213"/>
                </a:cubicBezTo>
                <a:cubicBezTo>
                  <a:pt x="829993" y="1073834"/>
                  <a:pt x="816980" y="1062638"/>
                  <a:pt x="801858" y="1055077"/>
                </a:cubicBezTo>
                <a:cubicBezTo>
                  <a:pt x="729618" y="1018957"/>
                  <a:pt x="681632" y="1054014"/>
                  <a:pt x="590843" y="1069145"/>
                </a:cubicBezTo>
                <a:cubicBezTo>
                  <a:pt x="576775" y="1078523"/>
                  <a:pt x="561207" y="1085970"/>
                  <a:pt x="548640" y="1097280"/>
                </a:cubicBezTo>
                <a:cubicBezTo>
                  <a:pt x="514135" y="1128334"/>
                  <a:pt x="491686" y="1174994"/>
                  <a:pt x="450166" y="1195754"/>
                </a:cubicBezTo>
                <a:cubicBezTo>
                  <a:pt x="410083" y="1215796"/>
                  <a:pt x="358885" y="1239597"/>
                  <a:pt x="323557" y="1266093"/>
                </a:cubicBezTo>
                <a:cubicBezTo>
                  <a:pt x="239257" y="1329318"/>
                  <a:pt x="323788" y="1294152"/>
                  <a:pt x="239150" y="1322363"/>
                </a:cubicBezTo>
                <a:cubicBezTo>
                  <a:pt x="225082" y="1331742"/>
                  <a:pt x="207950" y="1337662"/>
                  <a:pt x="196947" y="1350499"/>
                </a:cubicBezTo>
                <a:cubicBezTo>
                  <a:pt x="165726" y="1386923"/>
                  <a:pt x="142757" y="1446770"/>
                  <a:pt x="126609" y="1491176"/>
                </a:cubicBezTo>
                <a:cubicBezTo>
                  <a:pt x="116474" y="1519048"/>
                  <a:pt x="98473" y="1575582"/>
                  <a:pt x="98473" y="1575582"/>
                </a:cubicBezTo>
                <a:cubicBezTo>
                  <a:pt x="80242" y="1757896"/>
                  <a:pt x="72388" y="1734572"/>
                  <a:pt x="112541" y="1955410"/>
                </a:cubicBezTo>
                <a:cubicBezTo>
                  <a:pt x="128586" y="2043658"/>
                  <a:pt x="138168" y="2008334"/>
                  <a:pt x="182880" y="2067951"/>
                </a:cubicBezTo>
                <a:cubicBezTo>
                  <a:pt x="199286" y="2089825"/>
                  <a:pt x="208296" y="2116707"/>
                  <a:pt x="225083" y="2138290"/>
                </a:cubicBezTo>
                <a:cubicBezTo>
                  <a:pt x="241368" y="2159228"/>
                  <a:pt x="263885" y="2174597"/>
                  <a:pt x="281353" y="2194560"/>
                </a:cubicBezTo>
                <a:cubicBezTo>
                  <a:pt x="296793" y="2212205"/>
                  <a:pt x="306033" y="2235254"/>
                  <a:pt x="323557" y="2250831"/>
                </a:cubicBezTo>
                <a:cubicBezTo>
                  <a:pt x="348830" y="2273296"/>
                  <a:pt x="380911" y="2286813"/>
                  <a:pt x="407963" y="2307102"/>
                </a:cubicBezTo>
                <a:cubicBezTo>
                  <a:pt x="426720" y="2321170"/>
                  <a:pt x="443876" y="2337673"/>
                  <a:pt x="464233" y="2349305"/>
                </a:cubicBezTo>
                <a:cubicBezTo>
                  <a:pt x="477108" y="2356662"/>
                  <a:pt x="492369" y="2358684"/>
                  <a:pt x="506437" y="2363373"/>
                </a:cubicBezTo>
                <a:cubicBezTo>
                  <a:pt x="520505" y="2377441"/>
                  <a:pt x="530846" y="2396679"/>
                  <a:pt x="548640" y="2405576"/>
                </a:cubicBezTo>
                <a:cubicBezTo>
                  <a:pt x="606421" y="2434466"/>
                  <a:pt x="698561" y="2440142"/>
                  <a:pt x="759655" y="2447779"/>
                </a:cubicBezTo>
                <a:cubicBezTo>
                  <a:pt x="834683" y="2433711"/>
                  <a:pt x="910040" y="2421302"/>
                  <a:pt x="984738" y="2405576"/>
                </a:cubicBezTo>
                <a:cubicBezTo>
                  <a:pt x="999249" y="2402521"/>
                  <a:pt x="1013885" y="2398538"/>
                  <a:pt x="1026941" y="2391508"/>
                </a:cubicBezTo>
                <a:cubicBezTo>
                  <a:pt x="1509580" y="2131625"/>
                  <a:pt x="833964" y="2473929"/>
                  <a:pt x="1308295" y="2236763"/>
                </a:cubicBezTo>
                <a:cubicBezTo>
                  <a:pt x="1336430" y="2222695"/>
                  <a:pt x="1362184" y="2202189"/>
                  <a:pt x="1392701" y="2194560"/>
                </a:cubicBezTo>
                <a:cubicBezTo>
                  <a:pt x="1430215" y="2185182"/>
                  <a:pt x="1467325" y="2174008"/>
                  <a:pt x="1505243" y="2166425"/>
                </a:cubicBezTo>
                <a:cubicBezTo>
                  <a:pt x="1561786" y="2155117"/>
                  <a:pt x="1678292" y="2144794"/>
                  <a:pt x="1730326" y="2138290"/>
                </a:cubicBezTo>
                <a:cubicBezTo>
                  <a:pt x="1763228" y="2134177"/>
                  <a:pt x="1795869" y="2128096"/>
                  <a:pt x="1828800" y="2124222"/>
                </a:cubicBezTo>
                <a:cubicBezTo>
                  <a:pt x="1875603" y="2118716"/>
                  <a:pt x="1922674" y="2115660"/>
                  <a:pt x="1969477" y="2110154"/>
                </a:cubicBezTo>
                <a:cubicBezTo>
                  <a:pt x="2002407" y="2106280"/>
                  <a:pt x="2034861" y="2098221"/>
                  <a:pt x="2067950" y="2096086"/>
                </a:cubicBezTo>
                <a:cubicBezTo>
                  <a:pt x="2180356" y="2088834"/>
                  <a:pt x="2292996" y="2085710"/>
                  <a:pt x="2405575" y="2082019"/>
                </a:cubicBezTo>
                <a:cubicBezTo>
                  <a:pt x="2904429" y="2065663"/>
                  <a:pt x="3212628" y="2063010"/>
                  <a:pt x="3742006" y="2053883"/>
                </a:cubicBezTo>
                <a:cubicBezTo>
                  <a:pt x="3836663" y="2042051"/>
                  <a:pt x="3887151" y="2039329"/>
                  <a:pt x="3981157" y="2011680"/>
                </a:cubicBezTo>
                <a:cubicBezTo>
                  <a:pt x="4019594" y="2000375"/>
                  <a:pt x="4055917" y="1982811"/>
                  <a:pt x="4093698" y="1969477"/>
                </a:cubicBezTo>
                <a:cubicBezTo>
                  <a:pt x="4135648" y="1954671"/>
                  <a:pt x="4179551" y="1945105"/>
                  <a:pt x="4220307" y="1927274"/>
                </a:cubicBezTo>
                <a:cubicBezTo>
                  <a:pt x="4254943" y="1912121"/>
                  <a:pt x="4284966" y="1887910"/>
                  <a:pt x="4318781" y="1871003"/>
                </a:cubicBezTo>
                <a:cubicBezTo>
                  <a:pt x="4350723" y="1855032"/>
                  <a:pt x="4385313" y="1844771"/>
                  <a:pt x="4417255" y="1828800"/>
                </a:cubicBezTo>
                <a:cubicBezTo>
                  <a:pt x="4472576" y="1801140"/>
                  <a:pt x="4568379" y="1742624"/>
                  <a:pt x="4614203" y="1702191"/>
                </a:cubicBezTo>
                <a:cubicBezTo>
                  <a:pt x="4663566" y="1658635"/>
                  <a:pt x="4818265" y="1505080"/>
                  <a:pt x="4853353" y="1434905"/>
                </a:cubicBezTo>
                <a:cubicBezTo>
                  <a:pt x="4889050" y="1363512"/>
                  <a:pt x="4869856" y="1396083"/>
                  <a:pt x="4909624" y="1336431"/>
                </a:cubicBezTo>
                <a:cubicBezTo>
                  <a:pt x="4928808" y="1221329"/>
                  <a:pt x="4941179" y="1199546"/>
                  <a:pt x="4895557" y="1055077"/>
                </a:cubicBezTo>
                <a:cubicBezTo>
                  <a:pt x="4886515" y="1026445"/>
                  <a:pt x="4856505" y="1009337"/>
                  <a:pt x="4839286" y="984739"/>
                </a:cubicBezTo>
                <a:cubicBezTo>
                  <a:pt x="4772451" y="889261"/>
                  <a:pt x="4824249" y="935084"/>
                  <a:pt x="4740812" y="844062"/>
                </a:cubicBezTo>
                <a:cubicBezTo>
                  <a:pt x="4709444" y="809843"/>
                  <a:pt x="4668088" y="784213"/>
                  <a:pt x="4642338" y="745588"/>
                </a:cubicBezTo>
                <a:cubicBezTo>
                  <a:pt x="4606846" y="692349"/>
                  <a:pt x="4626158" y="715340"/>
                  <a:pt x="4586067" y="675250"/>
                </a:cubicBezTo>
                <a:cubicBezTo>
                  <a:pt x="4609513" y="670561"/>
                  <a:pt x="4632495" y="661182"/>
                  <a:pt x="4656406" y="661182"/>
                </a:cubicBezTo>
                <a:cubicBezTo>
                  <a:pt x="4822635" y="661182"/>
                  <a:pt x="4763803" y="668594"/>
                  <a:pt x="4867421" y="689317"/>
                </a:cubicBezTo>
                <a:cubicBezTo>
                  <a:pt x="4895391" y="694911"/>
                  <a:pt x="4923857" y="697791"/>
                  <a:pt x="4951827" y="703385"/>
                </a:cubicBezTo>
                <a:cubicBezTo>
                  <a:pt x="5045689" y="722158"/>
                  <a:pt x="5041406" y="741217"/>
                  <a:pt x="5176910" y="745588"/>
                </a:cubicBezTo>
                <a:lnTo>
                  <a:pt x="5613009" y="759656"/>
                </a:lnTo>
                <a:cubicBezTo>
                  <a:pt x="5682803" y="806185"/>
                  <a:pt x="5643253" y="775833"/>
                  <a:pt x="5725550" y="858130"/>
                </a:cubicBezTo>
                <a:cubicBezTo>
                  <a:pt x="5734929" y="867509"/>
                  <a:pt x="5745728" y="875654"/>
                  <a:pt x="5753686" y="886265"/>
                </a:cubicBezTo>
                <a:cubicBezTo>
                  <a:pt x="5767754" y="905022"/>
                  <a:pt x="5782443" y="923328"/>
                  <a:pt x="5795889" y="942536"/>
                </a:cubicBezTo>
                <a:cubicBezTo>
                  <a:pt x="5815280" y="970238"/>
                  <a:pt x="5831400" y="1000250"/>
                  <a:pt x="5852160" y="1026942"/>
                </a:cubicBezTo>
                <a:cubicBezTo>
                  <a:pt x="5864374" y="1042646"/>
                  <a:pt x="5880295" y="1055077"/>
                  <a:pt x="5894363" y="1069145"/>
                </a:cubicBezTo>
                <a:lnTo>
                  <a:pt x="5950633" y="1181686"/>
                </a:lnTo>
                <a:lnTo>
                  <a:pt x="5992837" y="1266093"/>
                </a:lnTo>
                <a:cubicBezTo>
                  <a:pt x="5997526" y="1294228"/>
                  <a:pt x="6002567" y="1322307"/>
                  <a:pt x="6006904" y="1350499"/>
                </a:cubicBezTo>
                <a:cubicBezTo>
                  <a:pt x="6011946" y="1383271"/>
                  <a:pt x="6015801" y="1416221"/>
                  <a:pt x="6020972" y="1448973"/>
                </a:cubicBezTo>
                <a:cubicBezTo>
                  <a:pt x="6029869" y="1505322"/>
                  <a:pt x="6049107" y="1617785"/>
                  <a:pt x="6049107" y="1617785"/>
                </a:cubicBezTo>
                <a:cubicBezTo>
                  <a:pt x="6044418" y="1702191"/>
                  <a:pt x="6054620" y="1788766"/>
                  <a:pt x="6035040" y="1871003"/>
                </a:cubicBezTo>
                <a:cubicBezTo>
                  <a:pt x="6029609" y="1893812"/>
                  <a:pt x="5996781" y="1898196"/>
                  <a:pt x="5978769" y="1913206"/>
                </a:cubicBezTo>
                <a:cubicBezTo>
                  <a:pt x="5968580" y="1921697"/>
                  <a:pt x="5961426" y="1933633"/>
                  <a:pt x="5950633" y="1941342"/>
                </a:cubicBezTo>
                <a:cubicBezTo>
                  <a:pt x="5928384" y="1957235"/>
                  <a:pt x="5902169" y="1967139"/>
                  <a:pt x="5880295" y="1983545"/>
                </a:cubicBezTo>
                <a:cubicBezTo>
                  <a:pt x="5864379" y="1995482"/>
                  <a:pt x="5856661" y="2018606"/>
                  <a:pt x="5838092" y="2025748"/>
                </a:cubicBezTo>
                <a:cubicBezTo>
                  <a:pt x="5793458" y="2042915"/>
                  <a:pt x="5742782" y="2038760"/>
                  <a:pt x="5697415" y="2053883"/>
                </a:cubicBezTo>
                <a:cubicBezTo>
                  <a:pt x="5669280" y="2063262"/>
                  <a:pt x="5641781" y="2074826"/>
                  <a:pt x="5613009" y="2082019"/>
                </a:cubicBezTo>
                <a:cubicBezTo>
                  <a:pt x="5585337" y="2088937"/>
                  <a:pt x="5556572" y="2090492"/>
                  <a:pt x="5528603" y="2096086"/>
                </a:cubicBezTo>
                <a:cubicBezTo>
                  <a:pt x="5486210" y="2104565"/>
                  <a:pt x="5444196" y="2114843"/>
                  <a:pt x="5401993" y="2124222"/>
                </a:cubicBezTo>
                <a:cubicBezTo>
                  <a:pt x="5369169" y="2142979"/>
                  <a:pt x="5338269" y="2165601"/>
                  <a:pt x="5303520" y="2180493"/>
                </a:cubicBezTo>
                <a:cubicBezTo>
                  <a:pt x="5253683" y="2201852"/>
                  <a:pt x="5105980" y="2229828"/>
                  <a:pt x="5064369" y="2236763"/>
                </a:cubicBezTo>
                <a:cubicBezTo>
                  <a:pt x="4875195" y="2268292"/>
                  <a:pt x="4870573" y="2264657"/>
                  <a:pt x="4684541" y="2278966"/>
                </a:cubicBezTo>
                <a:lnTo>
                  <a:pt x="4515729" y="2307102"/>
                </a:lnTo>
                <a:cubicBezTo>
                  <a:pt x="4462358" y="2316521"/>
                  <a:pt x="4410958" y="2326590"/>
                  <a:pt x="4360984" y="2349305"/>
                </a:cubicBezTo>
                <a:cubicBezTo>
                  <a:pt x="4336092" y="2360619"/>
                  <a:pt x="4314772" y="2378641"/>
                  <a:pt x="4290646" y="2391508"/>
                </a:cubicBezTo>
                <a:cubicBezTo>
                  <a:pt x="4244387" y="2416180"/>
                  <a:pt x="4196861" y="2438400"/>
                  <a:pt x="4149969" y="2461846"/>
                </a:cubicBezTo>
                <a:cubicBezTo>
                  <a:pt x="4121834" y="2475914"/>
                  <a:pt x="4090728" y="2485176"/>
                  <a:pt x="4065563" y="2504050"/>
                </a:cubicBezTo>
                <a:cubicBezTo>
                  <a:pt x="4046806" y="2518118"/>
                  <a:pt x="4028371" y="2532625"/>
                  <a:pt x="4009292" y="2546253"/>
                </a:cubicBezTo>
                <a:cubicBezTo>
                  <a:pt x="3977019" y="2569305"/>
                  <a:pt x="3963598" y="2580714"/>
                  <a:pt x="3924886" y="2588456"/>
                </a:cubicBezTo>
                <a:cubicBezTo>
                  <a:pt x="3877539" y="2597925"/>
                  <a:pt x="3758348" y="2609748"/>
                  <a:pt x="3713870" y="2616591"/>
                </a:cubicBezTo>
                <a:cubicBezTo>
                  <a:pt x="3690238" y="2620227"/>
                  <a:pt x="3667324" y="2628280"/>
                  <a:pt x="3643532" y="2630659"/>
                </a:cubicBezTo>
                <a:cubicBezTo>
                  <a:pt x="3573387" y="2637673"/>
                  <a:pt x="3502787" y="2639104"/>
                  <a:pt x="3432517" y="2644726"/>
                </a:cubicBezTo>
                <a:cubicBezTo>
                  <a:pt x="3385541" y="2648484"/>
                  <a:pt x="3338827" y="2655180"/>
                  <a:pt x="3291840" y="2658794"/>
                </a:cubicBezTo>
                <a:cubicBezTo>
                  <a:pt x="3216887" y="2664560"/>
                  <a:pt x="3141671" y="2666619"/>
                  <a:pt x="3066757" y="2672862"/>
                </a:cubicBezTo>
                <a:cubicBezTo>
                  <a:pt x="2875357" y="2688812"/>
                  <a:pt x="2827757" y="2695703"/>
                  <a:pt x="2672861" y="2715065"/>
                </a:cubicBezTo>
                <a:cubicBezTo>
                  <a:pt x="2658793" y="2724443"/>
                  <a:pt x="2645338" y="2734812"/>
                  <a:pt x="2630658" y="2743200"/>
                </a:cubicBezTo>
                <a:cubicBezTo>
                  <a:pt x="2612450" y="2753605"/>
                  <a:pt x="2591836" y="2759703"/>
                  <a:pt x="2574387" y="2771336"/>
                </a:cubicBezTo>
                <a:cubicBezTo>
                  <a:pt x="2459703" y="2847792"/>
                  <a:pt x="2548716" y="2812717"/>
                  <a:pt x="2461846" y="2841674"/>
                </a:cubicBezTo>
                <a:cubicBezTo>
                  <a:pt x="2442586" y="2867354"/>
                  <a:pt x="2370299" y="2961570"/>
                  <a:pt x="2363372" y="2982351"/>
                </a:cubicBezTo>
                <a:lnTo>
                  <a:pt x="2349304" y="3024554"/>
                </a:lnTo>
                <a:cubicBezTo>
                  <a:pt x="2358683" y="3066757"/>
                  <a:pt x="2366955" y="3109221"/>
                  <a:pt x="2377440" y="3151163"/>
                </a:cubicBezTo>
                <a:cubicBezTo>
                  <a:pt x="2381036" y="3165549"/>
                  <a:pt x="2382244" y="3181787"/>
                  <a:pt x="2391507" y="3193366"/>
                </a:cubicBezTo>
                <a:cubicBezTo>
                  <a:pt x="2402069" y="3206569"/>
                  <a:pt x="2419642" y="3212123"/>
                  <a:pt x="2433710" y="3221502"/>
                </a:cubicBezTo>
                <a:cubicBezTo>
                  <a:pt x="2456172" y="3288886"/>
                  <a:pt x="2434366" y="3250162"/>
                  <a:pt x="2504049" y="3305908"/>
                </a:cubicBezTo>
                <a:cubicBezTo>
                  <a:pt x="2509263" y="3310080"/>
                  <a:pt x="2600537" y="3391473"/>
                  <a:pt x="2630658" y="3404382"/>
                </a:cubicBezTo>
                <a:cubicBezTo>
                  <a:pt x="2648429" y="3411998"/>
                  <a:pt x="2668172" y="3413761"/>
                  <a:pt x="2686929" y="3418450"/>
                </a:cubicBezTo>
                <a:cubicBezTo>
                  <a:pt x="2791616" y="3496965"/>
                  <a:pt x="2690342" y="3433655"/>
                  <a:pt x="2813538" y="3474720"/>
                </a:cubicBezTo>
                <a:cubicBezTo>
                  <a:pt x="2833433" y="3481352"/>
                  <a:pt x="2849464" y="3497770"/>
                  <a:pt x="2869809" y="3502856"/>
                </a:cubicBezTo>
                <a:cubicBezTo>
                  <a:pt x="2925153" y="3516692"/>
                  <a:pt x="2983278" y="3517155"/>
                  <a:pt x="3038621" y="3530991"/>
                </a:cubicBezTo>
                <a:lnTo>
                  <a:pt x="3094892" y="3545059"/>
                </a:lnTo>
                <a:cubicBezTo>
                  <a:pt x="3216812" y="3540370"/>
                  <a:pt x="3338895" y="3538846"/>
                  <a:pt x="3460652" y="3530991"/>
                </a:cubicBezTo>
                <a:cubicBezTo>
                  <a:pt x="3546316" y="3525464"/>
                  <a:pt x="3507819" y="3517383"/>
                  <a:pt x="3573193" y="3502856"/>
                </a:cubicBezTo>
                <a:cubicBezTo>
                  <a:pt x="3601038" y="3496668"/>
                  <a:pt x="3629464" y="3493477"/>
                  <a:pt x="3657600" y="3488788"/>
                </a:cubicBezTo>
                <a:cubicBezTo>
                  <a:pt x="3671668" y="3479410"/>
                  <a:pt x="3686601" y="3471215"/>
                  <a:pt x="3699803" y="3460653"/>
                </a:cubicBezTo>
                <a:cubicBezTo>
                  <a:pt x="3752865" y="3418203"/>
                  <a:pt x="3731033" y="3389926"/>
                  <a:pt x="3840480" y="3376246"/>
                </a:cubicBezTo>
                <a:cubicBezTo>
                  <a:pt x="3879708" y="3371343"/>
                  <a:pt x="3977323" y="3361922"/>
                  <a:pt x="4023360" y="3348111"/>
                </a:cubicBezTo>
                <a:cubicBezTo>
                  <a:pt x="4047547" y="3340855"/>
                  <a:pt x="4069117" y="3325760"/>
                  <a:pt x="4093698" y="3319976"/>
                </a:cubicBezTo>
                <a:cubicBezTo>
                  <a:pt x="4235050" y="3286717"/>
                  <a:pt x="4325450" y="3287644"/>
                  <a:pt x="4473526" y="3277773"/>
                </a:cubicBezTo>
                <a:cubicBezTo>
                  <a:pt x="4653659" y="3226306"/>
                  <a:pt x="4538068" y="3253408"/>
                  <a:pt x="4825218" y="3221502"/>
                </a:cubicBezTo>
                <a:lnTo>
                  <a:pt x="4951827" y="3207434"/>
                </a:lnTo>
                <a:cubicBezTo>
                  <a:pt x="5183220" y="3149587"/>
                  <a:pt x="4940604" y="3213297"/>
                  <a:pt x="5190978" y="3137096"/>
                </a:cubicBezTo>
                <a:cubicBezTo>
                  <a:pt x="5256296" y="3117217"/>
                  <a:pt x="5325170" y="3107720"/>
                  <a:pt x="5387926" y="3080825"/>
                </a:cubicBezTo>
                <a:cubicBezTo>
                  <a:pt x="5420751" y="3066757"/>
                  <a:pt x="5453242" y="3051885"/>
                  <a:pt x="5486400" y="3038622"/>
                </a:cubicBezTo>
                <a:cubicBezTo>
                  <a:pt x="5559503" y="3009381"/>
                  <a:pt x="5701541" y="2959066"/>
                  <a:pt x="5767753" y="2940148"/>
                </a:cubicBezTo>
                <a:cubicBezTo>
                  <a:pt x="5833402" y="2921391"/>
                  <a:pt x="5897111" y="2893532"/>
                  <a:pt x="5964701" y="2883877"/>
                </a:cubicBezTo>
                <a:cubicBezTo>
                  <a:pt x="6038484" y="2873337"/>
                  <a:pt x="6075998" y="2868757"/>
                  <a:pt x="6147581" y="2855742"/>
                </a:cubicBezTo>
                <a:cubicBezTo>
                  <a:pt x="6171106" y="2851465"/>
                  <a:pt x="6195018" y="2848545"/>
                  <a:pt x="6217920" y="2841674"/>
                </a:cubicBezTo>
                <a:cubicBezTo>
                  <a:pt x="6242107" y="2834418"/>
                  <a:pt x="6263896" y="2820183"/>
                  <a:pt x="6288258" y="2813539"/>
                </a:cubicBezTo>
                <a:cubicBezTo>
                  <a:pt x="6315776" y="2806034"/>
                  <a:pt x="6344694" y="2805065"/>
                  <a:pt x="6372664" y="2799471"/>
                </a:cubicBezTo>
                <a:cubicBezTo>
                  <a:pt x="6527569" y="2768489"/>
                  <a:pt x="6288601" y="2802944"/>
                  <a:pt x="6541477" y="2771336"/>
                </a:cubicBezTo>
                <a:cubicBezTo>
                  <a:pt x="6620499" y="2751580"/>
                  <a:pt x="6619037" y="2745006"/>
                  <a:pt x="6724357" y="2771336"/>
                </a:cubicBezTo>
                <a:cubicBezTo>
                  <a:pt x="6740759" y="2775437"/>
                  <a:pt x="6751438" y="2791910"/>
                  <a:pt x="6766560" y="2799471"/>
                </a:cubicBezTo>
                <a:cubicBezTo>
                  <a:pt x="6904211" y="2868296"/>
                  <a:pt x="6781329" y="2790559"/>
                  <a:pt x="6879101" y="2855742"/>
                </a:cubicBezTo>
                <a:cubicBezTo>
                  <a:pt x="6940061" y="2851053"/>
                  <a:pt x="7001589" y="2851210"/>
                  <a:pt x="7061981" y="2841674"/>
                </a:cubicBezTo>
                <a:cubicBezTo>
                  <a:pt x="7091275" y="2837049"/>
                  <a:pt x="7146387" y="2813539"/>
                  <a:pt x="7146387" y="2813539"/>
                </a:cubicBezTo>
                <a:cubicBezTo>
                  <a:pt x="7258932" y="2738507"/>
                  <a:pt x="7122937" y="2836988"/>
                  <a:pt x="7216726" y="2743200"/>
                </a:cubicBezTo>
                <a:cubicBezTo>
                  <a:pt x="7228681" y="2731245"/>
                  <a:pt x="7244861" y="2724443"/>
                  <a:pt x="7258929" y="2715065"/>
                </a:cubicBezTo>
                <a:cubicBezTo>
                  <a:pt x="7268307" y="2700997"/>
                  <a:pt x="7273862" y="2683424"/>
                  <a:pt x="7287064" y="2672862"/>
                </a:cubicBezTo>
                <a:cubicBezTo>
                  <a:pt x="7298643" y="2663599"/>
                  <a:pt x="7318782" y="2669279"/>
                  <a:pt x="7329267" y="2658794"/>
                </a:cubicBezTo>
                <a:cubicBezTo>
                  <a:pt x="7344096" y="2643965"/>
                  <a:pt x="7346288" y="2620306"/>
                  <a:pt x="7357403" y="2602523"/>
                </a:cubicBezTo>
                <a:cubicBezTo>
                  <a:pt x="7369829" y="2582641"/>
                  <a:pt x="7385538" y="2565010"/>
                  <a:pt x="7399606" y="2546253"/>
                </a:cubicBezTo>
                <a:cubicBezTo>
                  <a:pt x="7408984" y="2518117"/>
                  <a:pt x="7429591" y="2491446"/>
                  <a:pt x="7427741" y="2461846"/>
                </a:cubicBezTo>
                <a:cubicBezTo>
                  <a:pt x="7425027" y="2418425"/>
                  <a:pt x="7428674" y="2258009"/>
                  <a:pt x="7399606" y="2180493"/>
                </a:cubicBezTo>
                <a:cubicBezTo>
                  <a:pt x="7392243" y="2160857"/>
                  <a:pt x="7380849" y="2142979"/>
                  <a:pt x="7371470" y="2124222"/>
                </a:cubicBezTo>
                <a:cubicBezTo>
                  <a:pt x="7366781" y="2105465"/>
                  <a:pt x="7364192" y="2086054"/>
                  <a:pt x="7357403" y="2067951"/>
                </a:cubicBezTo>
                <a:cubicBezTo>
                  <a:pt x="7348534" y="2044300"/>
                  <a:pt x="7319270" y="1990638"/>
                  <a:pt x="7301132" y="1969477"/>
                </a:cubicBezTo>
                <a:cubicBezTo>
                  <a:pt x="7283869" y="1949337"/>
                  <a:pt x="7264578" y="1930951"/>
                  <a:pt x="7244861" y="1913206"/>
                </a:cubicBezTo>
                <a:cubicBezTo>
                  <a:pt x="7217639" y="1888706"/>
                  <a:pt x="7190459" y="1863870"/>
                  <a:pt x="7160455" y="1842868"/>
                </a:cubicBezTo>
                <a:cubicBezTo>
                  <a:pt x="7143275" y="1830842"/>
                  <a:pt x="7122941" y="1824111"/>
                  <a:pt x="7104184" y="1814733"/>
                </a:cubicBezTo>
                <a:cubicBezTo>
                  <a:pt x="7038535" y="1824111"/>
                  <a:pt x="6969829" y="1820961"/>
                  <a:pt x="6907237" y="1842868"/>
                </a:cubicBezTo>
                <a:cubicBezTo>
                  <a:pt x="6872669" y="1854967"/>
                  <a:pt x="6851739" y="1890721"/>
                  <a:pt x="6822830" y="1913206"/>
                </a:cubicBezTo>
                <a:cubicBezTo>
                  <a:pt x="6786889" y="1941160"/>
                  <a:pt x="6758417" y="1949485"/>
                  <a:pt x="6724357" y="1983545"/>
                </a:cubicBezTo>
                <a:cubicBezTo>
                  <a:pt x="6643081" y="2064821"/>
                  <a:pt x="6725914" y="2019500"/>
                  <a:pt x="6625883" y="2082019"/>
                </a:cubicBezTo>
                <a:cubicBezTo>
                  <a:pt x="6570838" y="2116422"/>
                  <a:pt x="6573880" y="2099564"/>
                  <a:pt x="6527409" y="2138290"/>
                </a:cubicBezTo>
                <a:cubicBezTo>
                  <a:pt x="6512126" y="2151026"/>
                  <a:pt x="6501395" y="2168930"/>
                  <a:pt x="6485206" y="2180493"/>
                </a:cubicBezTo>
                <a:cubicBezTo>
                  <a:pt x="6468141" y="2192682"/>
                  <a:pt x="6447049" y="2198061"/>
                  <a:pt x="6428935" y="2208628"/>
                </a:cubicBezTo>
                <a:cubicBezTo>
                  <a:pt x="6390723" y="2230918"/>
                  <a:pt x="6353201" y="2254427"/>
                  <a:pt x="6316393" y="2278966"/>
                </a:cubicBezTo>
                <a:cubicBezTo>
                  <a:pt x="6302325" y="2288345"/>
                  <a:pt x="6287179" y="2296278"/>
                  <a:pt x="6274190" y="2307102"/>
                </a:cubicBezTo>
                <a:cubicBezTo>
                  <a:pt x="6089867" y="2460706"/>
                  <a:pt x="6383957" y="2238612"/>
                  <a:pt x="6175717" y="2377440"/>
                </a:cubicBezTo>
                <a:cubicBezTo>
                  <a:pt x="6164681" y="2384797"/>
                  <a:pt x="6157770" y="2397085"/>
                  <a:pt x="6147581" y="2405576"/>
                </a:cubicBezTo>
                <a:cubicBezTo>
                  <a:pt x="6129569" y="2420586"/>
                  <a:pt x="6110389" y="2434151"/>
                  <a:pt x="6091310" y="2447779"/>
                </a:cubicBezTo>
                <a:cubicBezTo>
                  <a:pt x="5997242" y="2514970"/>
                  <a:pt x="6099814" y="2443527"/>
                  <a:pt x="6006904" y="2489982"/>
                </a:cubicBezTo>
                <a:cubicBezTo>
                  <a:pt x="5991782" y="2497543"/>
                  <a:pt x="5979823" y="2510556"/>
                  <a:pt x="5964701" y="2518117"/>
                </a:cubicBezTo>
                <a:cubicBezTo>
                  <a:pt x="5911722" y="2544607"/>
                  <a:pt x="5891826" y="2546887"/>
                  <a:pt x="5838092" y="2560320"/>
                </a:cubicBezTo>
                <a:cubicBezTo>
                  <a:pt x="5777132" y="2550942"/>
                  <a:pt x="5715833" y="2543551"/>
                  <a:pt x="5655212" y="2532185"/>
                </a:cubicBezTo>
                <a:cubicBezTo>
                  <a:pt x="5640637" y="2529452"/>
                  <a:pt x="5625347" y="2526342"/>
                  <a:pt x="5613009" y="2518117"/>
                </a:cubicBezTo>
                <a:cubicBezTo>
                  <a:pt x="5596456" y="2507081"/>
                  <a:pt x="5583753" y="2491019"/>
                  <a:pt x="5570806" y="2475914"/>
                </a:cubicBezTo>
                <a:cubicBezTo>
                  <a:pt x="5555547" y="2458112"/>
                  <a:pt x="5542671" y="2438400"/>
                  <a:pt x="5528603" y="2419643"/>
                </a:cubicBezTo>
                <a:cubicBezTo>
                  <a:pt x="5493243" y="2313567"/>
                  <a:pt x="5540940" y="2444317"/>
                  <a:pt x="5486400" y="2335237"/>
                </a:cubicBezTo>
                <a:cubicBezTo>
                  <a:pt x="5477867" y="2318170"/>
                  <a:pt x="5451504" y="2249489"/>
                  <a:pt x="5444197" y="2222696"/>
                </a:cubicBezTo>
                <a:cubicBezTo>
                  <a:pt x="5434023" y="2185390"/>
                  <a:pt x="5416061" y="2110154"/>
                  <a:pt x="5416061" y="2110154"/>
                </a:cubicBezTo>
                <a:cubicBezTo>
                  <a:pt x="5420750" y="2030437"/>
                  <a:pt x="5422183" y="1950461"/>
                  <a:pt x="5430129" y="1871003"/>
                </a:cubicBezTo>
                <a:cubicBezTo>
                  <a:pt x="5433816" y="1834132"/>
                  <a:pt x="5456080" y="1806810"/>
                  <a:pt x="5486400" y="1786597"/>
                </a:cubicBezTo>
                <a:cubicBezTo>
                  <a:pt x="5498738" y="1778372"/>
                  <a:pt x="5514297" y="1776432"/>
                  <a:pt x="5528603" y="1772530"/>
                </a:cubicBezTo>
                <a:cubicBezTo>
                  <a:pt x="5703109" y="1724937"/>
                  <a:pt x="5586214" y="1762704"/>
                  <a:pt x="5683347" y="1730326"/>
                </a:cubicBezTo>
                <a:lnTo>
                  <a:pt x="6527409" y="1744394"/>
                </a:lnTo>
                <a:cubicBezTo>
                  <a:pt x="6551308" y="1745129"/>
                  <a:pt x="6574115" y="1754826"/>
                  <a:pt x="6597747" y="1758462"/>
                </a:cubicBezTo>
                <a:cubicBezTo>
                  <a:pt x="6635113" y="1764211"/>
                  <a:pt x="6673058" y="1765960"/>
                  <a:pt x="6710289" y="1772530"/>
                </a:cubicBezTo>
                <a:cubicBezTo>
                  <a:pt x="6752864" y="1780043"/>
                  <a:pt x="6794505" y="1792186"/>
                  <a:pt x="6836898" y="1800665"/>
                </a:cubicBezTo>
                <a:cubicBezTo>
                  <a:pt x="6864868" y="1806259"/>
                  <a:pt x="6893460" y="1808545"/>
                  <a:pt x="6921304" y="1814733"/>
                </a:cubicBezTo>
                <a:cubicBezTo>
                  <a:pt x="6935779" y="1817950"/>
                  <a:pt x="6949032" y="1825583"/>
                  <a:pt x="6963507" y="1828800"/>
                </a:cubicBezTo>
                <a:cubicBezTo>
                  <a:pt x="7015668" y="1840391"/>
                  <a:pt x="7111776" y="1850851"/>
                  <a:pt x="7160455" y="1856936"/>
                </a:cubicBezTo>
                <a:cubicBezTo>
                  <a:pt x="7227473" y="1851351"/>
                  <a:pt x="7332190" y="1879224"/>
                  <a:pt x="7371470" y="1800665"/>
                </a:cubicBezTo>
                <a:cubicBezTo>
                  <a:pt x="7382163" y="1779279"/>
                  <a:pt x="7380849" y="1753772"/>
                  <a:pt x="7385538" y="1730326"/>
                </a:cubicBezTo>
                <a:cubicBezTo>
                  <a:pt x="7390227" y="1678745"/>
                  <a:pt x="7392281" y="1626856"/>
                  <a:pt x="7399606" y="1575582"/>
                </a:cubicBezTo>
                <a:cubicBezTo>
                  <a:pt x="7401703" y="1560902"/>
                  <a:pt x="7409599" y="1547637"/>
                  <a:pt x="7413673" y="1533379"/>
                </a:cubicBezTo>
                <a:cubicBezTo>
                  <a:pt x="7418984" y="1514789"/>
                  <a:pt x="7423052" y="1495865"/>
                  <a:pt x="7427741" y="1477108"/>
                </a:cubicBezTo>
                <a:cubicBezTo>
                  <a:pt x="7423052" y="1373945"/>
                  <a:pt x="7436075" y="1268429"/>
                  <a:pt x="7413673" y="1167619"/>
                </a:cubicBezTo>
                <a:cubicBezTo>
                  <a:pt x="7406480" y="1135251"/>
                  <a:pt x="7361728" y="1124869"/>
                  <a:pt x="7343335" y="1097280"/>
                </a:cubicBezTo>
                <a:cubicBezTo>
                  <a:pt x="7333957" y="1083212"/>
                  <a:pt x="7328726" y="1065221"/>
                  <a:pt x="7315200" y="1055077"/>
                </a:cubicBezTo>
                <a:cubicBezTo>
                  <a:pt x="7271452" y="1022266"/>
                  <a:pt x="7226402" y="987964"/>
                  <a:pt x="7174523" y="970671"/>
                </a:cubicBezTo>
                <a:cubicBezTo>
                  <a:pt x="7146388" y="961293"/>
                  <a:pt x="7118523" y="951058"/>
                  <a:pt x="7090117" y="942536"/>
                </a:cubicBezTo>
                <a:cubicBezTo>
                  <a:pt x="7041104" y="927832"/>
                  <a:pt x="7015141" y="925874"/>
                  <a:pt x="6963507" y="914400"/>
                </a:cubicBezTo>
                <a:cubicBezTo>
                  <a:pt x="6944633" y="910206"/>
                  <a:pt x="6925994" y="905022"/>
                  <a:pt x="6907237" y="900333"/>
                </a:cubicBezTo>
                <a:cubicBezTo>
                  <a:pt x="6818141" y="905022"/>
                  <a:pt x="6728906" y="907557"/>
                  <a:pt x="6639950" y="914400"/>
                </a:cubicBezTo>
                <a:cubicBezTo>
                  <a:pt x="6606890" y="916943"/>
                  <a:pt x="6574183" y="923017"/>
                  <a:pt x="6541477" y="928468"/>
                </a:cubicBezTo>
                <a:cubicBezTo>
                  <a:pt x="6517892" y="932399"/>
                  <a:pt x="6495020" y="941371"/>
                  <a:pt x="6471138" y="942536"/>
                </a:cubicBezTo>
                <a:cubicBezTo>
                  <a:pt x="6302461" y="950764"/>
                  <a:pt x="6133513" y="951914"/>
                  <a:pt x="5964701" y="956603"/>
                </a:cubicBezTo>
                <a:cubicBezTo>
                  <a:pt x="5913120" y="961292"/>
                  <a:pt x="5861316" y="963972"/>
                  <a:pt x="5809957" y="970671"/>
                </a:cubicBezTo>
                <a:cubicBezTo>
                  <a:pt x="5753389" y="978049"/>
                  <a:pt x="5641144" y="998806"/>
                  <a:pt x="5641144" y="998806"/>
                </a:cubicBezTo>
                <a:cubicBezTo>
                  <a:pt x="5427290" y="1070092"/>
                  <a:pt x="5695656" y="986227"/>
                  <a:pt x="5458264" y="1041010"/>
                </a:cubicBezTo>
                <a:cubicBezTo>
                  <a:pt x="5429366" y="1047679"/>
                  <a:pt x="5402204" y="1060423"/>
                  <a:pt x="5373858" y="1069145"/>
                </a:cubicBezTo>
                <a:cubicBezTo>
                  <a:pt x="5314893" y="1087288"/>
                  <a:pt x="5221637" y="1112351"/>
                  <a:pt x="5162843" y="1125416"/>
                </a:cubicBezTo>
                <a:cubicBezTo>
                  <a:pt x="4843789" y="1196317"/>
                  <a:pt x="5181330" y="1119671"/>
                  <a:pt x="4909624" y="1167619"/>
                </a:cubicBezTo>
                <a:cubicBezTo>
                  <a:pt x="4763248" y="1193450"/>
                  <a:pt x="4750542" y="1210907"/>
                  <a:pt x="4586067" y="1252025"/>
                </a:cubicBezTo>
                <a:cubicBezTo>
                  <a:pt x="4548553" y="1261403"/>
                  <a:pt x="4511443" y="1272577"/>
                  <a:pt x="4473526" y="1280160"/>
                </a:cubicBezTo>
                <a:cubicBezTo>
                  <a:pt x="4441012" y="1286663"/>
                  <a:pt x="4407877" y="1289539"/>
                  <a:pt x="4375052" y="1294228"/>
                </a:cubicBezTo>
                <a:cubicBezTo>
                  <a:pt x="4351606" y="1303606"/>
                  <a:pt x="4329076" y="1315719"/>
                  <a:pt x="4304713" y="1322363"/>
                </a:cubicBezTo>
                <a:cubicBezTo>
                  <a:pt x="4169739" y="1359174"/>
                  <a:pt x="3950312" y="1326046"/>
                  <a:pt x="3854547" y="1322363"/>
                </a:cubicBezTo>
                <a:cubicBezTo>
                  <a:pt x="3756757" y="1273468"/>
                  <a:pt x="3813105" y="1309056"/>
                  <a:pt x="3699803" y="1195754"/>
                </a:cubicBezTo>
                <a:lnTo>
                  <a:pt x="3699803" y="1195754"/>
                </a:lnTo>
                <a:cubicBezTo>
                  <a:pt x="3609030" y="1135240"/>
                  <a:pt x="3710702" y="1207005"/>
                  <a:pt x="3587261" y="1097280"/>
                </a:cubicBezTo>
                <a:cubicBezTo>
                  <a:pt x="3569737" y="1081703"/>
                  <a:pt x="3547569" y="1071656"/>
                  <a:pt x="3530990" y="1055077"/>
                </a:cubicBezTo>
                <a:cubicBezTo>
                  <a:pt x="3413721" y="937808"/>
                  <a:pt x="3512595" y="996642"/>
                  <a:pt x="3404381" y="942536"/>
                </a:cubicBezTo>
                <a:cubicBezTo>
                  <a:pt x="3388103" y="909979"/>
                  <a:pt x="3355633" y="841441"/>
                  <a:pt x="3334043" y="815926"/>
                </a:cubicBezTo>
                <a:cubicBezTo>
                  <a:pt x="3299774" y="775426"/>
                  <a:pt x="3221501" y="703385"/>
                  <a:pt x="3221501" y="703385"/>
                </a:cubicBezTo>
                <a:cubicBezTo>
                  <a:pt x="3212123" y="684628"/>
                  <a:pt x="3205767" y="664025"/>
                  <a:pt x="3193366" y="647114"/>
                </a:cubicBezTo>
                <a:cubicBezTo>
                  <a:pt x="3103164" y="524111"/>
                  <a:pt x="3085323" y="510936"/>
                  <a:pt x="2996418" y="422031"/>
                </a:cubicBezTo>
                <a:cubicBezTo>
                  <a:pt x="2944358" y="317910"/>
                  <a:pt x="2997368" y="409102"/>
                  <a:pt x="2926080" y="323557"/>
                </a:cubicBezTo>
                <a:cubicBezTo>
                  <a:pt x="2915256" y="310568"/>
                  <a:pt x="2911146" y="291916"/>
                  <a:pt x="2897944" y="281354"/>
                </a:cubicBezTo>
                <a:cubicBezTo>
                  <a:pt x="2886365" y="272091"/>
                  <a:pt x="2869004" y="273918"/>
                  <a:pt x="2855741" y="267286"/>
                </a:cubicBezTo>
                <a:cubicBezTo>
                  <a:pt x="2840619" y="259725"/>
                  <a:pt x="2829369" y="245088"/>
                  <a:pt x="2813538" y="239151"/>
                </a:cubicBezTo>
                <a:cubicBezTo>
                  <a:pt x="2787691" y="229458"/>
                  <a:pt x="2660082" y="213378"/>
                  <a:pt x="2644726" y="211016"/>
                </a:cubicBezTo>
                <a:cubicBezTo>
                  <a:pt x="2472158" y="184467"/>
                  <a:pt x="2642398" y="202811"/>
                  <a:pt x="2363372" y="182880"/>
                </a:cubicBezTo>
                <a:cubicBezTo>
                  <a:pt x="2361419" y="183019"/>
                  <a:pt x="2151459" y="189719"/>
                  <a:pt x="2096086" y="211016"/>
                </a:cubicBezTo>
                <a:cubicBezTo>
                  <a:pt x="2056940" y="226072"/>
                  <a:pt x="2024233" y="257113"/>
                  <a:pt x="1983544" y="267286"/>
                </a:cubicBezTo>
                <a:cubicBezTo>
                  <a:pt x="1964787" y="271975"/>
                  <a:pt x="1945863" y="276042"/>
                  <a:pt x="1927273" y="281354"/>
                </a:cubicBezTo>
                <a:cubicBezTo>
                  <a:pt x="1913015" y="285428"/>
                  <a:pt x="1899769" y="293462"/>
                  <a:pt x="1885070" y="295422"/>
                </a:cubicBezTo>
                <a:cubicBezTo>
                  <a:pt x="1829100" y="302885"/>
                  <a:pt x="1772529" y="304801"/>
                  <a:pt x="1716258" y="309490"/>
                </a:cubicBezTo>
                <a:cubicBezTo>
                  <a:pt x="1688123" y="337625"/>
                  <a:pt x="1664959" y="371825"/>
                  <a:pt x="1631852" y="393896"/>
                </a:cubicBezTo>
                <a:cubicBezTo>
                  <a:pt x="1617784" y="403274"/>
                  <a:pt x="1602373" y="410898"/>
                  <a:pt x="1589649" y="422031"/>
                </a:cubicBezTo>
                <a:cubicBezTo>
                  <a:pt x="1540754" y="464814"/>
                  <a:pt x="1529869" y="494124"/>
                  <a:pt x="1477107" y="520505"/>
                </a:cubicBezTo>
                <a:cubicBezTo>
                  <a:pt x="1456921" y="530598"/>
                  <a:pt x="1396668" y="544132"/>
                  <a:pt x="1378633" y="548640"/>
                </a:cubicBezTo>
                <a:cubicBezTo>
                  <a:pt x="1270781" y="543951"/>
                  <a:pt x="1161776" y="550988"/>
                  <a:pt x="1055077" y="534573"/>
                </a:cubicBezTo>
                <a:cubicBezTo>
                  <a:pt x="1035413" y="531548"/>
                  <a:pt x="1025609" y="507654"/>
                  <a:pt x="1012873" y="492370"/>
                </a:cubicBezTo>
                <a:cubicBezTo>
                  <a:pt x="972924" y="444432"/>
                  <a:pt x="993230" y="444591"/>
                  <a:pt x="942535" y="393896"/>
                </a:cubicBezTo>
                <a:cubicBezTo>
                  <a:pt x="930580" y="381941"/>
                  <a:pt x="913321" y="376584"/>
                  <a:pt x="900332" y="365760"/>
                </a:cubicBezTo>
                <a:cubicBezTo>
                  <a:pt x="885049" y="353024"/>
                  <a:pt x="875402" y="333427"/>
                  <a:pt x="858129" y="323557"/>
                </a:cubicBezTo>
                <a:cubicBezTo>
                  <a:pt x="836022" y="310925"/>
                  <a:pt x="707239" y="295973"/>
                  <a:pt x="703384" y="295422"/>
                </a:cubicBezTo>
                <a:cubicBezTo>
                  <a:pt x="647113" y="300111"/>
                  <a:pt x="588541" y="292884"/>
                  <a:pt x="534572" y="309490"/>
                </a:cubicBezTo>
                <a:cubicBezTo>
                  <a:pt x="520399" y="313851"/>
                  <a:pt x="524578" y="337435"/>
                  <a:pt x="520504" y="351693"/>
                </a:cubicBezTo>
                <a:cubicBezTo>
                  <a:pt x="499763" y="424288"/>
                  <a:pt x="522480" y="391920"/>
                  <a:pt x="478301" y="436099"/>
                </a:cubicBezTo>
                <a:cubicBezTo>
                  <a:pt x="426991" y="590024"/>
                  <a:pt x="508824" y="356870"/>
                  <a:pt x="436098" y="520505"/>
                </a:cubicBezTo>
                <a:cubicBezTo>
                  <a:pt x="424053" y="547606"/>
                  <a:pt x="415156" y="576139"/>
                  <a:pt x="407963" y="604911"/>
                </a:cubicBezTo>
                <a:cubicBezTo>
                  <a:pt x="398584" y="642425"/>
                  <a:pt x="401276" y="685279"/>
                  <a:pt x="379827" y="717453"/>
                </a:cubicBezTo>
                <a:cubicBezTo>
                  <a:pt x="351572" y="759836"/>
                  <a:pt x="344974" y="765952"/>
                  <a:pt x="323557" y="815926"/>
                </a:cubicBezTo>
                <a:cubicBezTo>
                  <a:pt x="317716" y="829556"/>
                  <a:pt x="316121" y="844867"/>
                  <a:pt x="309489" y="858130"/>
                </a:cubicBezTo>
                <a:cubicBezTo>
                  <a:pt x="301928" y="873252"/>
                  <a:pt x="289741" y="885653"/>
                  <a:pt x="281353" y="900333"/>
                </a:cubicBezTo>
                <a:cubicBezTo>
                  <a:pt x="270949" y="918541"/>
                  <a:pt x="263622" y="938395"/>
                  <a:pt x="253218" y="956603"/>
                </a:cubicBezTo>
                <a:cubicBezTo>
                  <a:pt x="184674" y="1076556"/>
                  <a:pt x="262967" y="934514"/>
                  <a:pt x="196947" y="1026942"/>
                </a:cubicBezTo>
                <a:cubicBezTo>
                  <a:pt x="181054" y="1049191"/>
                  <a:pt x="170308" y="1074799"/>
                  <a:pt x="154744" y="1097280"/>
                </a:cubicBezTo>
                <a:cubicBezTo>
                  <a:pt x="128052" y="1135835"/>
                  <a:pt x="91309" y="1167880"/>
                  <a:pt x="70338" y="1209822"/>
                </a:cubicBezTo>
                <a:cubicBezTo>
                  <a:pt x="31718" y="1287064"/>
                  <a:pt x="54786" y="1249316"/>
                  <a:pt x="0" y="1322363"/>
                </a:cubicBezTo>
                <a:cubicBezTo>
                  <a:pt x="4689" y="1420837"/>
                  <a:pt x="2321" y="1519902"/>
                  <a:pt x="14067" y="1617785"/>
                </a:cubicBezTo>
                <a:cubicBezTo>
                  <a:pt x="17127" y="1643284"/>
                  <a:pt x="95388" y="1754991"/>
                  <a:pt x="98473" y="1758462"/>
                </a:cubicBezTo>
                <a:cubicBezTo>
                  <a:pt x="114050" y="1775986"/>
                  <a:pt x="139167" y="1783141"/>
                  <a:pt x="154744" y="1800665"/>
                </a:cubicBezTo>
                <a:cubicBezTo>
                  <a:pt x="177209" y="1825938"/>
                  <a:pt x="187105" y="1861160"/>
                  <a:pt x="211015" y="1885071"/>
                </a:cubicBezTo>
                <a:cubicBezTo>
                  <a:pt x="293308" y="1967365"/>
                  <a:pt x="253764" y="1937018"/>
                  <a:pt x="323557" y="1983545"/>
                </a:cubicBezTo>
                <a:cubicBezTo>
                  <a:pt x="332935" y="1997613"/>
                  <a:pt x="345032" y="2010208"/>
                  <a:pt x="351692" y="2025748"/>
                </a:cubicBezTo>
                <a:cubicBezTo>
                  <a:pt x="359308" y="2043519"/>
                  <a:pt x="360449" y="2063429"/>
                  <a:pt x="365760" y="2082019"/>
                </a:cubicBezTo>
                <a:cubicBezTo>
                  <a:pt x="369834" y="2096277"/>
                  <a:pt x="375753" y="2109964"/>
                  <a:pt x="379827" y="2124222"/>
                </a:cubicBezTo>
                <a:cubicBezTo>
                  <a:pt x="385138" y="2142812"/>
                  <a:pt x="386279" y="2162722"/>
                  <a:pt x="393895" y="2180493"/>
                </a:cubicBezTo>
                <a:cubicBezTo>
                  <a:pt x="400555" y="2196033"/>
                  <a:pt x="414469" y="2207574"/>
                  <a:pt x="422030" y="2222696"/>
                </a:cubicBezTo>
                <a:cubicBezTo>
                  <a:pt x="444912" y="2268459"/>
                  <a:pt x="423920" y="2266789"/>
                  <a:pt x="464233" y="2307102"/>
                </a:cubicBezTo>
                <a:cubicBezTo>
                  <a:pt x="476188" y="2319057"/>
                  <a:pt x="492369" y="2325859"/>
                  <a:pt x="506437" y="2335237"/>
                </a:cubicBezTo>
                <a:cubicBezTo>
                  <a:pt x="520505" y="2353994"/>
                  <a:pt x="531412" y="2375605"/>
                  <a:pt x="548640" y="2391508"/>
                </a:cubicBezTo>
                <a:cubicBezTo>
                  <a:pt x="582715" y="2422962"/>
                  <a:pt x="714245" y="2528294"/>
                  <a:pt x="773723" y="2560320"/>
                </a:cubicBezTo>
                <a:cubicBezTo>
                  <a:pt x="967744" y="2664792"/>
                  <a:pt x="781562" y="2542618"/>
                  <a:pt x="956603" y="2644726"/>
                </a:cubicBezTo>
                <a:cubicBezTo>
                  <a:pt x="985811" y="2661764"/>
                  <a:pt x="1012481" y="2682843"/>
                  <a:pt x="1041009" y="2700997"/>
                </a:cubicBezTo>
                <a:cubicBezTo>
                  <a:pt x="1064077" y="2715677"/>
                  <a:pt x="1088597" y="2728033"/>
                  <a:pt x="1111347" y="2743200"/>
                </a:cubicBezTo>
                <a:cubicBezTo>
                  <a:pt x="1130855" y="2756206"/>
                  <a:pt x="1147736" y="2772977"/>
                  <a:pt x="1167618" y="2785403"/>
                </a:cubicBezTo>
                <a:cubicBezTo>
                  <a:pt x="1322102" y="2881956"/>
                  <a:pt x="1120754" y="2736188"/>
                  <a:pt x="1280160" y="2855742"/>
                </a:cubicBezTo>
                <a:cubicBezTo>
                  <a:pt x="1320250" y="2976014"/>
                  <a:pt x="1311974" y="2910720"/>
                  <a:pt x="1294227" y="3052690"/>
                </a:cubicBezTo>
                <a:cubicBezTo>
                  <a:pt x="1298916" y="3090204"/>
                  <a:pt x="1294723" y="3129945"/>
                  <a:pt x="1308295" y="3165231"/>
                </a:cubicBezTo>
                <a:cubicBezTo>
                  <a:pt x="1319074" y="3193256"/>
                  <a:pt x="1346551" y="3211549"/>
                  <a:pt x="1364566" y="3235570"/>
                </a:cubicBezTo>
                <a:cubicBezTo>
                  <a:pt x="1434392" y="3328672"/>
                  <a:pt x="1339395" y="3224097"/>
                  <a:pt x="1448972" y="3319976"/>
                </a:cubicBezTo>
                <a:cubicBezTo>
                  <a:pt x="1468935" y="3337443"/>
                  <a:pt x="1482749" y="3362187"/>
                  <a:pt x="1505243" y="3376246"/>
                </a:cubicBezTo>
                <a:cubicBezTo>
                  <a:pt x="1558593" y="3409590"/>
                  <a:pt x="1621708" y="3425756"/>
                  <a:pt x="1674055" y="3460653"/>
                </a:cubicBezTo>
                <a:cubicBezTo>
                  <a:pt x="1831508" y="3565621"/>
                  <a:pt x="1693161" y="3485776"/>
                  <a:pt x="1955409" y="3573194"/>
                </a:cubicBezTo>
                <a:cubicBezTo>
                  <a:pt x="2013109" y="3592428"/>
                  <a:pt x="2079319" y="3615857"/>
                  <a:pt x="2138289" y="3629465"/>
                </a:cubicBezTo>
                <a:cubicBezTo>
                  <a:pt x="2166082" y="3635879"/>
                  <a:pt x="2194560" y="3638844"/>
                  <a:pt x="2222695" y="3643533"/>
                </a:cubicBezTo>
                <a:cubicBezTo>
                  <a:pt x="2293033" y="3638844"/>
                  <a:pt x="2379896" y="3675000"/>
                  <a:pt x="2433710" y="3629465"/>
                </a:cubicBezTo>
                <a:cubicBezTo>
                  <a:pt x="2470216" y="3598575"/>
                  <a:pt x="2417173" y="3535181"/>
                  <a:pt x="2405575" y="3488788"/>
                </a:cubicBezTo>
                <a:cubicBezTo>
                  <a:pt x="2383303" y="3399697"/>
                  <a:pt x="2369441" y="3390383"/>
                  <a:pt x="2321169" y="3305908"/>
                </a:cubicBezTo>
                <a:cubicBezTo>
                  <a:pt x="2316480" y="3263705"/>
                  <a:pt x="2314480" y="3221116"/>
                  <a:pt x="2307101" y="3179299"/>
                </a:cubicBezTo>
                <a:cubicBezTo>
                  <a:pt x="2300381" y="3141219"/>
                  <a:pt x="2287823" y="3104398"/>
                  <a:pt x="2278966" y="3066757"/>
                </a:cubicBezTo>
                <a:cubicBezTo>
                  <a:pt x="2269064" y="3024674"/>
                  <a:pt x="2260209" y="2982351"/>
                  <a:pt x="2250830" y="2940148"/>
                </a:cubicBezTo>
                <a:cubicBezTo>
                  <a:pt x="2246141" y="2897945"/>
                  <a:pt x="2243744" y="2855424"/>
                  <a:pt x="2236763" y="2813539"/>
                </a:cubicBezTo>
                <a:cubicBezTo>
                  <a:pt x="2227635" y="2758770"/>
                  <a:pt x="2194608" y="2630854"/>
                  <a:pt x="2180492" y="2574388"/>
                </a:cubicBezTo>
                <a:cubicBezTo>
                  <a:pt x="2167836" y="2435174"/>
                  <a:pt x="2169455" y="2402032"/>
                  <a:pt x="2138289" y="2264899"/>
                </a:cubicBezTo>
                <a:cubicBezTo>
                  <a:pt x="2126440" y="2212763"/>
                  <a:pt x="2106991" y="2162496"/>
                  <a:pt x="2096086" y="2110154"/>
                </a:cubicBezTo>
                <a:cubicBezTo>
                  <a:pt x="2083507" y="2049773"/>
                  <a:pt x="2078090" y="1988112"/>
                  <a:pt x="2067950" y="1927274"/>
                </a:cubicBezTo>
                <a:cubicBezTo>
                  <a:pt x="2059331" y="1875560"/>
                  <a:pt x="2047229" y="1824430"/>
                  <a:pt x="2039815" y="1772530"/>
                </a:cubicBezTo>
                <a:cubicBezTo>
                  <a:pt x="2029613" y="1701118"/>
                  <a:pt x="2025472" y="1592871"/>
                  <a:pt x="2011680" y="1519311"/>
                </a:cubicBezTo>
                <a:cubicBezTo>
                  <a:pt x="2004554" y="1481305"/>
                  <a:pt x="1992923" y="1444284"/>
                  <a:pt x="1983544" y="1406770"/>
                </a:cubicBezTo>
                <a:cubicBezTo>
                  <a:pt x="1949346" y="1133175"/>
                  <a:pt x="1994872" y="1420167"/>
                  <a:pt x="1941341" y="1223890"/>
                </a:cubicBezTo>
                <a:cubicBezTo>
                  <a:pt x="1933836" y="1196371"/>
                  <a:pt x="1934623" y="1167044"/>
                  <a:pt x="1927273" y="1139483"/>
                </a:cubicBezTo>
                <a:cubicBezTo>
                  <a:pt x="1915811" y="1096499"/>
                  <a:pt x="1899138" y="1055077"/>
                  <a:pt x="1885070" y="1012874"/>
                </a:cubicBezTo>
                <a:cubicBezTo>
                  <a:pt x="1875692" y="984739"/>
                  <a:pt x="1862751" y="957549"/>
                  <a:pt x="1856935" y="928468"/>
                </a:cubicBezTo>
                <a:cubicBezTo>
                  <a:pt x="1852246" y="905022"/>
                  <a:pt x="1846503" y="881762"/>
                  <a:pt x="1842867" y="858130"/>
                </a:cubicBezTo>
                <a:cubicBezTo>
                  <a:pt x="1837118" y="820764"/>
                  <a:pt x="1837969" y="782265"/>
                  <a:pt x="1828800" y="745588"/>
                </a:cubicBezTo>
                <a:cubicBezTo>
                  <a:pt x="1823714" y="725243"/>
                  <a:pt x="1810043" y="708074"/>
                  <a:pt x="1800664" y="689317"/>
                </a:cubicBezTo>
                <a:cubicBezTo>
                  <a:pt x="1795261" y="656896"/>
                  <a:pt x="1789846" y="597341"/>
                  <a:pt x="1772529" y="562708"/>
                </a:cubicBezTo>
                <a:cubicBezTo>
                  <a:pt x="1764968" y="547586"/>
                  <a:pt x="1753772" y="534573"/>
                  <a:pt x="1744393" y="520505"/>
                </a:cubicBezTo>
                <a:cubicBezTo>
                  <a:pt x="1739704" y="506437"/>
                  <a:pt x="1728487" y="493016"/>
                  <a:pt x="1730326" y="478302"/>
                </a:cubicBezTo>
                <a:cubicBezTo>
                  <a:pt x="1733458" y="453245"/>
                  <a:pt x="1740605" y="425819"/>
                  <a:pt x="1758461" y="407963"/>
                </a:cubicBezTo>
                <a:cubicBezTo>
                  <a:pt x="1772132" y="394292"/>
                  <a:pt x="1795858" y="398090"/>
                  <a:pt x="1814732" y="393896"/>
                </a:cubicBezTo>
                <a:cubicBezTo>
                  <a:pt x="1838073" y="388709"/>
                  <a:pt x="1861624" y="384517"/>
                  <a:pt x="1885070" y="379828"/>
                </a:cubicBezTo>
                <a:cubicBezTo>
                  <a:pt x="1929489" y="384764"/>
                  <a:pt x="2016656" y="388728"/>
                  <a:pt x="2067950" y="407963"/>
                </a:cubicBezTo>
                <a:cubicBezTo>
                  <a:pt x="2198804" y="457033"/>
                  <a:pt x="2036793" y="421528"/>
                  <a:pt x="2208627" y="450166"/>
                </a:cubicBezTo>
                <a:cubicBezTo>
                  <a:pt x="2232073" y="459545"/>
                  <a:pt x="2254830" y="470876"/>
                  <a:pt x="2278966" y="478302"/>
                </a:cubicBezTo>
                <a:cubicBezTo>
                  <a:pt x="2315924" y="489674"/>
                  <a:pt x="2391507" y="506437"/>
                  <a:pt x="2391507" y="506437"/>
                </a:cubicBezTo>
                <a:cubicBezTo>
                  <a:pt x="2478753" y="593683"/>
                  <a:pt x="2455343" y="544262"/>
                  <a:pt x="2475913" y="647114"/>
                </a:cubicBezTo>
                <a:cubicBezTo>
                  <a:pt x="2471224" y="844062"/>
                  <a:pt x="2461846" y="1040954"/>
                  <a:pt x="2461846" y="1237957"/>
                </a:cubicBezTo>
                <a:cubicBezTo>
                  <a:pt x="2461846" y="1359967"/>
                  <a:pt x="2457078" y="1483170"/>
                  <a:pt x="2475913" y="1603717"/>
                </a:cubicBezTo>
                <a:cubicBezTo>
                  <a:pt x="2481133" y="1637126"/>
                  <a:pt x="2532184" y="1688123"/>
                  <a:pt x="2532184" y="1688123"/>
                </a:cubicBezTo>
                <a:cubicBezTo>
                  <a:pt x="2541563" y="1725637"/>
                  <a:pt x="2543027" y="1766079"/>
                  <a:pt x="2560320" y="1800665"/>
                </a:cubicBezTo>
                <a:cubicBezTo>
                  <a:pt x="2627408" y="1934844"/>
                  <a:pt x="2545113" y="1785079"/>
                  <a:pt x="2630658" y="1899139"/>
                </a:cubicBezTo>
                <a:cubicBezTo>
                  <a:pt x="2647064" y="1921013"/>
                  <a:pt x="2656968" y="1947228"/>
                  <a:pt x="2672861" y="1969477"/>
                </a:cubicBezTo>
                <a:cubicBezTo>
                  <a:pt x="2680570" y="1980270"/>
                  <a:pt x="2690732" y="1989214"/>
                  <a:pt x="2700997" y="1997613"/>
                </a:cubicBezTo>
                <a:cubicBezTo>
                  <a:pt x="2861676" y="2129077"/>
                  <a:pt x="2775374" y="2060291"/>
                  <a:pt x="2897944" y="2138290"/>
                </a:cubicBezTo>
                <a:cubicBezTo>
                  <a:pt x="2926472" y="2156444"/>
                  <a:pt x="2953142" y="2177522"/>
                  <a:pt x="2982350" y="2194560"/>
                </a:cubicBezTo>
                <a:cubicBezTo>
                  <a:pt x="3063140" y="2241687"/>
                  <a:pt x="3087552" y="2242267"/>
                  <a:pt x="3179298" y="2278966"/>
                </a:cubicBezTo>
                <a:cubicBezTo>
                  <a:pt x="3212456" y="2292229"/>
                  <a:pt x="3244140" y="2309159"/>
                  <a:pt x="3277772" y="2321170"/>
                </a:cubicBezTo>
                <a:cubicBezTo>
                  <a:pt x="3330466" y="2339990"/>
                  <a:pt x="3453539" y="2368737"/>
                  <a:pt x="3502855" y="2377440"/>
                </a:cubicBezTo>
                <a:cubicBezTo>
                  <a:pt x="3540086" y="2384010"/>
                  <a:pt x="3577883" y="2386819"/>
                  <a:pt x="3615397" y="2391508"/>
                </a:cubicBezTo>
                <a:cubicBezTo>
                  <a:pt x="3710787" y="2418762"/>
                  <a:pt x="3737095" y="2428394"/>
                  <a:pt x="3840480" y="2447779"/>
                </a:cubicBezTo>
                <a:cubicBezTo>
                  <a:pt x="3873070" y="2453890"/>
                  <a:pt x="3906247" y="2456395"/>
                  <a:pt x="3938953" y="2461846"/>
                </a:cubicBezTo>
                <a:cubicBezTo>
                  <a:pt x="3962538" y="2465777"/>
                  <a:pt x="3985767" y="2471637"/>
                  <a:pt x="4009292" y="2475914"/>
                </a:cubicBezTo>
                <a:cubicBezTo>
                  <a:pt x="4037355" y="2481017"/>
                  <a:pt x="4065635" y="2484879"/>
                  <a:pt x="4093698" y="2489982"/>
                </a:cubicBezTo>
                <a:cubicBezTo>
                  <a:pt x="4363976" y="2539124"/>
                  <a:pt x="3994501" y="2472956"/>
                  <a:pt x="4220307" y="2518117"/>
                </a:cubicBezTo>
                <a:cubicBezTo>
                  <a:pt x="4338982" y="2541852"/>
                  <a:pt x="4298373" y="2523565"/>
                  <a:pt x="4445390" y="2560320"/>
                </a:cubicBezTo>
                <a:cubicBezTo>
                  <a:pt x="4464147" y="2565009"/>
                  <a:pt x="4482702" y="2570596"/>
                  <a:pt x="4501661" y="2574388"/>
                </a:cubicBezTo>
                <a:cubicBezTo>
                  <a:pt x="4674148" y="2608886"/>
                  <a:pt x="4511618" y="2569845"/>
                  <a:pt x="4642338" y="2602523"/>
                </a:cubicBezTo>
                <a:cubicBezTo>
                  <a:pt x="4637649" y="2640037"/>
                  <a:pt x="4635033" y="2677869"/>
                  <a:pt x="4628270" y="2715065"/>
                </a:cubicBezTo>
                <a:cubicBezTo>
                  <a:pt x="4625617" y="2729654"/>
                  <a:pt x="4623696" y="2745876"/>
                  <a:pt x="4614203" y="2757268"/>
                </a:cubicBezTo>
                <a:cubicBezTo>
                  <a:pt x="4599193" y="2775280"/>
                  <a:pt x="4575577" y="2784032"/>
                  <a:pt x="4557932" y="2799471"/>
                </a:cubicBezTo>
                <a:cubicBezTo>
                  <a:pt x="4537969" y="2816939"/>
                  <a:pt x="4522600" y="2839456"/>
                  <a:pt x="4501661" y="2855742"/>
                </a:cubicBezTo>
                <a:cubicBezTo>
                  <a:pt x="4480078" y="2872529"/>
                  <a:pt x="4453197" y="2881539"/>
                  <a:pt x="4431323" y="2897945"/>
                </a:cubicBezTo>
                <a:cubicBezTo>
                  <a:pt x="4271326" y="3017943"/>
                  <a:pt x="4487977" y="2883687"/>
                  <a:pt x="4346917" y="2954216"/>
                </a:cubicBezTo>
                <a:cubicBezTo>
                  <a:pt x="4331794" y="2961777"/>
                  <a:pt x="4320753" y="2977004"/>
                  <a:pt x="4304713" y="2982351"/>
                </a:cubicBezTo>
                <a:cubicBezTo>
                  <a:pt x="4277653" y="2991371"/>
                  <a:pt x="4248370" y="2991317"/>
                  <a:pt x="4220307" y="2996419"/>
                </a:cubicBezTo>
                <a:cubicBezTo>
                  <a:pt x="4196782" y="3000696"/>
                  <a:pt x="4173415" y="3005797"/>
                  <a:pt x="4149969" y="3010486"/>
                </a:cubicBezTo>
                <a:cubicBezTo>
                  <a:pt x="4112455" y="3005797"/>
                  <a:pt x="4074394" y="3004340"/>
                  <a:pt x="4037427" y="2996419"/>
                </a:cubicBezTo>
                <a:cubicBezTo>
                  <a:pt x="3973066" y="2982627"/>
                  <a:pt x="3943092" y="2960284"/>
                  <a:pt x="3882683" y="2940148"/>
                </a:cubicBezTo>
                <a:cubicBezTo>
                  <a:pt x="3864341" y="2934034"/>
                  <a:pt x="3844515" y="2932869"/>
                  <a:pt x="3826412" y="2926080"/>
                </a:cubicBezTo>
                <a:cubicBezTo>
                  <a:pt x="3771347" y="2905431"/>
                  <a:pt x="3750817" y="2875234"/>
                  <a:pt x="3685735" y="2869810"/>
                </a:cubicBezTo>
                <a:lnTo>
                  <a:pt x="3516923" y="2855742"/>
                </a:lnTo>
                <a:lnTo>
                  <a:pt x="3460652" y="2743200"/>
                </a:lnTo>
                <a:cubicBezTo>
                  <a:pt x="3451274" y="2724443"/>
                  <a:pt x="3439148" y="2706824"/>
                  <a:pt x="3432517" y="2686930"/>
                </a:cubicBezTo>
                <a:cubicBezTo>
                  <a:pt x="3413102" y="2628686"/>
                  <a:pt x="3426675" y="2657064"/>
                  <a:pt x="3390313" y="2602523"/>
                </a:cubicBezTo>
                <a:cubicBezTo>
                  <a:pt x="3381841" y="2577106"/>
                  <a:pt x="3358627" y="2504706"/>
                  <a:pt x="3348110" y="2489982"/>
                </a:cubicBezTo>
                <a:cubicBezTo>
                  <a:pt x="3338283" y="2476224"/>
                  <a:pt x="3319975" y="2471225"/>
                  <a:pt x="3305907" y="2461846"/>
                </a:cubicBezTo>
                <a:cubicBezTo>
                  <a:pt x="3296529" y="2447778"/>
                  <a:pt x="3294586" y="2421413"/>
                  <a:pt x="3277772" y="2419643"/>
                </a:cubicBezTo>
                <a:cubicBezTo>
                  <a:pt x="2866686" y="2376371"/>
                  <a:pt x="2922042" y="2367901"/>
                  <a:pt x="2715064" y="2419643"/>
                </a:cubicBezTo>
                <a:cubicBezTo>
                  <a:pt x="2707446" y="2594861"/>
                  <a:pt x="2704120" y="2754170"/>
                  <a:pt x="2686929" y="2926080"/>
                </a:cubicBezTo>
                <a:cubicBezTo>
                  <a:pt x="2683630" y="2959073"/>
                  <a:pt x="2676523" y="2991599"/>
                  <a:pt x="2672861" y="3024554"/>
                </a:cubicBezTo>
                <a:cubicBezTo>
                  <a:pt x="2667141" y="3076032"/>
                  <a:pt x="2665217" y="3127905"/>
                  <a:pt x="2658793" y="3179299"/>
                </a:cubicBezTo>
                <a:cubicBezTo>
                  <a:pt x="2655827" y="3203025"/>
                  <a:pt x="2648362" y="3226005"/>
                  <a:pt x="2644726" y="3249637"/>
                </a:cubicBezTo>
                <a:cubicBezTo>
                  <a:pt x="2638977" y="3287003"/>
                  <a:pt x="2635347" y="3324665"/>
                  <a:pt x="2630658" y="3362179"/>
                </a:cubicBezTo>
                <a:cubicBezTo>
                  <a:pt x="2635347" y="3427828"/>
                  <a:pt x="2637036" y="3493761"/>
                  <a:pt x="2644726" y="3559126"/>
                </a:cubicBezTo>
                <a:cubicBezTo>
                  <a:pt x="2646459" y="3573853"/>
                  <a:pt x="2651164" y="3588614"/>
                  <a:pt x="2658793" y="3601330"/>
                </a:cubicBezTo>
                <a:cubicBezTo>
                  <a:pt x="2665617" y="3612703"/>
                  <a:pt x="2675556" y="3622641"/>
                  <a:pt x="2686929" y="3629465"/>
                </a:cubicBezTo>
                <a:cubicBezTo>
                  <a:pt x="2699645" y="3637094"/>
                  <a:pt x="2714746" y="3639937"/>
                  <a:pt x="2729132" y="3643533"/>
                </a:cubicBezTo>
                <a:cubicBezTo>
                  <a:pt x="2752328" y="3649332"/>
                  <a:pt x="2776024" y="3652911"/>
                  <a:pt x="2799470" y="3657600"/>
                </a:cubicBezTo>
                <a:cubicBezTo>
                  <a:pt x="2930769" y="3652911"/>
                  <a:pt x="3062492" y="3655081"/>
                  <a:pt x="3193366" y="3643533"/>
                </a:cubicBezTo>
                <a:cubicBezTo>
                  <a:pt x="3224627" y="3640775"/>
                  <a:pt x="3315885" y="3598004"/>
                  <a:pt x="3348110" y="3587262"/>
                </a:cubicBezTo>
                <a:cubicBezTo>
                  <a:pt x="3366452" y="3581148"/>
                  <a:pt x="3386278" y="3579983"/>
                  <a:pt x="3404381" y="3573194"/>
                </a:cubicBezTo>
                <a:cubicBezTo>
                  <a:pt x="3424017" y="3565831"/>
                  <a:pt x="3440566" y="3551085"/>
                  <a:pt x="3460652" y="3545059"/>
                </a:cubicBezTo>
                <a:cubicBezTo>
                  <a:pt x="3487973" y="3536863"/>
                  <a:pt x="3517214" y="3537179"/>
                  <a:pt x="3545058" y="3530991"/>
                </a:cubicBezTo>
                <a:cubicBezTo>
                  <a:pt x="3559534" y="3527774"/>
                  <a:pt x="3573193" y="3521612"/>
                  <a:pt x="3587261" y="3516923"/>
                </a:cubicBezTo>
                <a:cubicBezTo>
                  <a:pt x="3606018" y="3502855"/>
                  <a:pt x="3623175" y="3486352"/>
                  <a:pt x="3643532" y="3474720"/>
                </a:cubicBezTo>
                <a:cubicBezTo>
                  <a:pt x="3656407" y="3467363"/>
                  <a:pt x="3674343" y="3470146"/>
                  <a:pt x="3685735" y="3460653"/>
                </a:cubicBezTo>
                <a:cubicBezTo>
                  <a:pt x="3703747" y="3445643"/>
                  <a:pt x="3711359" y="3420961"/>
                  <a:pt x="3727938" y="3404382"/>
                </a:cubicBezTo>
                <a:cubicBezTo>
                  <a:pt x="3739893" y="3392427"/>
                  <a:pt x="3757304" y="3387249"/>
                  <a:pt x="3770141" y="3376246"/>
                </a:cubicBezTo>
                <a:cubicBezTo>
                  <a:pt x="3790281" y="3358983"/>
                  <a:pt x="3807655" y="3338733"/>
                  <a:pt x="3826412" y="3319976"/>
                </a:cubicBezTo>
                <a:cubicBezTo>
                  <a:pt x="3831101" y="3305908"/>
                  <a:pt x="3831376" y="3289478"/>
                  <a:pt x="3840480" y="3277773"/>
                </a:cubicBezTo>
                <a:cubicBezTo>
                  <a:pt x="3864908" y="3246365"/>
                  <a:pt x="3889297" y="3211160"/>
                  <a:pt x="3924886" y="3193366"/>
                </a:cubicBezTo>
                <a:cubicBezTo>
                  <a:pt x="3943643" y="3183988"/>
                  <a:pt x="3961882" y="3173492"/>
                  <a:pt x="3981157" y="3165231"/>
                </a:cubicBezTo>
                <a:cubicBezTo>
                  <a:pt x="3994787" y="3159390"/>
                  <a:pt x="4009476" y="3156370"/>
                  <a:pt x="4023360" y="3151163"/>
                </a:cubicBezTo>
                <a:cubicBezTo>
                  <a:pt x="4047004" y="3142296"/>
                  <a:pt x="4069966" y="3131658"/>
                  <a:pt x="4093698" y="3123028"/>
                </a:cubicBezTo>
                <a:cubicBezTo>
                  <a:pt x="4121570" y="3112893"/>
                  <a:pt x="4150232" y="3105028"/>
                  <a:pt x="4178104" y="3094893"/>
                </a:cubicBezTo>
                <a:cubicBezTo>
                  <a:pt x="4201836" y="3086263"/>
                  <a:pt x="4224307" y="3074183"/>
                  <a:pt x="4248443" y="3066757"/>
                </a:cubicBezTo>
                <a:cubicBezTo>
                  <a:pt x="4285401" y="3055385"/>
                  <a:pt x="4323678" y="3048796"/>
                  <a:pt x="4360984" y="3038622"/>
                </a:cubicBezTo>
                <a:cubicBezTo>
                  <a:pt x="4426855" y="3020657"/>
                  <a:pt x="4490183" y="2990820"/>
                  <a:pt x="4557932" y="2982351"/>
                </a:cubicBezTo>
                <a:cubicBezTo>
                  <a:pt x="4712608" y="2963016"/>
                  <a:pt x="4632899" y="2972458"/>
                  <a:pt x="4797083" y="2954216"/>
                </a:cubicBezTo>
                <a:lnTo>
                  <a:pt x="5444197" y="2968283"/>
                </a:lnTo>
                <a:cubicBezTo>
                  <a:pt x="5477331" y="2969533"/>
                  <a:pt x="5509898" y="2977309"/>
                  <a:pt x="5542670" y="2982351"/>
                </a:cubicBezTo>
                <a:cubicBezTo>
                  <a:pt x="5570862" y="2986688"/>
                  <a:pt x="5599232" y="2990231"/>
                  <a:pt x="5627077" y="2996419"/>
                </a:cubicBezTo>
                <a:cubicBezTo>
                  <a:pt x="5641552" y="2999636"/>
                  <a:pt x="5654894" y="3006890"/>
                  <a:pt x="5669280" y="3010486"/>
                </a:cubicBezTo>
                <a:cubicBezTo>
                  <a:pt x="5692476" y="3016285"/>
                  <a:pt x="5716172" y="3019865"/>
                  <a:pt x="5739618" y="3024554"/>
                </a:cubicBezTo>
                <a:cubicBezTo>
                  <a:pt x="5750749" y="3146996"/>
                  <a:pt x="5726414" y="3152244"/>
                  <a:pt x="5781821" y="3221502"/>
                </a:cubicBezTo>
                <a:cubicBezTo>
                  <a:pt x="5790107" y="3231859"/>
                  <a:pt x="5798584" y="3242813"/>
                  <a:pt x="5809957" y="3249637"/>
                </a:cubicBezTo>
                <a:cubicBezTo>
                  <a:pt x="5822673" y="3257266"/>
                  <a:pt x="5837711" y="3260371"/>
                  <a:pt x="5852160" y="3263705"/>
                </a:cubicBezTo>
                <a:cubicBezTo>
                  <a:pt x="5898756" y="3274458"/>
                  <a:pt x="5992837" y="3291840"/>
                  <a:pt x="5992837" y="3291840"/>
                </a:cubicBezTo>
                <a:lnTo>
                  <a:pt x="6569612" y="3263705"/>
                </a:lnTo>
                <a:cubicBezTo>
                  <a:pt x="6584406" y="3262696"/>
                  <a:pt x="6597931" y="3254844"/>
                  <a:pt x="6611815" y="3249637"/>
                </a:cubicBezTo>
                <a:cubicBezTo>
                  <a:pt x="6635459" y="3240770"/>
                  <a:pt x="6658421" y="3230132"/>
                  <a:pt x="6682153" y="3221502"/>
                </a:cubicBezTo>
                <a:cubicBezTo>
                  <a:pt x="6710025" y="3211367"/>
                  <a:pt x="6737788" y="3200559"/>
                  <a:pt x="6766560" y="3193366"/>
                </a:cubicBezTo>
                <a:cubicBezTo>
                  <a:pt x="6795121" y="3186226"/>
                  <a:pt x="6836774" y="3177342"/>
                  <a:pt x="6865033" y="3165231"/>
                </a:cubicBezTo>
                <a:cubicBezTo>
                  <a:pt x="6966956" y="3121550"/>
                  <a:pt x="6873073" y="3146742"/>
                  <a:pt x="6991643" y="3123028"/>
                </a:cubicBezTo>
                <a:cubicBezTo>
                  <a:pt x="7010400" y="3113650"/>
                  <a:pt x="7031803" y="3108318"/>
                  <a:pt x="7047913" y="3094893"/>
                </a:cubicBezTo>
                <a:cubicBezTo>
                  <a:pt x="7060902" y="3084069"/>
                  <a:pt x="7065487" y="3065892"/>
                  <a:pt x="7076049" y="3052690"/>
                </a:cubicBezTo>
                <a:cubicBezTo>
                  <a:pt x="7084334" y="3042333"/>
                  <a:pt x="7095899" y="3034911"/>
                  <a:pt x="7104184" y="3024554"/>
                </a:cubicBezTo>
                <a:cubicBezTo>
                  <a:pt x="7138462" y="2981706"/>
                  <a:pt x="7131569" y="2976631"/>
                  <a:pt x="7160455" y="2926080"/>
                </a:cubicBezTo>
                <a:cubicBezTo>
                  <a:pt x="7168843" y="2911400"/>
                  <a:pt x="7179212" y="2897945"/>
                  <a:pt x="7188590" y="2883877"/>
                </a:cubicBezTo>
                <a:cubicBezTo>
                  <a:pt x="7193279" y="2860431"/>
                  <a:pt x="7203482" y="2837435"/>
                  <a:pt x="7202658" y="2813539"/>
                </a:cubicBezTo>
                <a:cubicBezTo>
                  <a:pt x="7187364" y="2369989"/>
                  <a:pt x="7193532" y="2604035"/>
                  <a:pt x="7160455" y="2405576"/>
                </a:cubicBezTo>
                <a:cubicBezTo>
                  <a:pt x="7155004" y="2372869"/>
                  <a:pt x="7152318" y="2339725"/>
                  <a:pt x="7146387" y="2307102"/>
                </a:cubicBezTo>
                <a:cubicBezTo>
                  <a:pt x="7134864" y="2243724"/>
                  <a:pt x="7142040" y="2260551"/>
                  <a:pt x="7104184" y="2222696"/>
                </a:cubicBezTo>
                <a:cubicBezTo>
                  <a:pt x="7099495" y="2199250"/>
                  <a:pt x="7099536" y="2174334"/>
                  <a:pt x="7090117" y="2152357"/>
                </a:cubicBezTo>
                <a:cubicBezTo>
                  <a:pt x="7084892" y="2140166"/>
                  <a:pt x="7067368" y="2136342"/>
                  <a:pt x="7061981" y="2124222"/>
                </a:cubicBezTo>
                <a:cubicBezTo>
                  <a:pt x="7048116" y="2093026"/>
                  <a:pt x="7043886" y="2058376"/>
                  <a:pt x="7033846" y="2025748"/>
                </a:cubicBezTo>
                <a:cubicBezTo>
                  <a:pt x="7025124" y="1997402"/>
                  <a:pt x="7015089" y="1969477"/>
                  <a:pt x="7005710" y="1941342"/>
                </a:cubicBezTo>
                <a:lnTo>
                  <a:pt x="6977575" y="1856936"/>
                </a:lnTo>
                <a:cubicBezTo>
                  <a:pt x="6972886" y="1842868"/>
                  <a:pt x="6967103" y="1829119"/>
                  <a:pt x="6963507" y="1814733"/>
                </a:cubicBezTo>
                <a:cubicBezTo>
                  <a:pt x="6958818" y="1795976"/>
                  <a:pt x="6957292" y="1776130"/>
                  <a:pt x="6949440" y="1758462"/>
                </a:cubicBezTo>
                <a:cubicBezTo>
                  <a:pt x="6923292" y="1699628"/>
                  <a:pt x="6915474" y="1696359"/>
                  <a:pt x="6879101" y="1659988"/>
                </a:cubicBezTo>
                <a:cubicBezTo>
                  <a:pt x="6868066" y="1637917"/>
                  <a:pt x="6842716" y="1581400"/>
                  <a:pt x="6822830" y="1561514"/>
                </a:cubicBezTo>
                <a:cubicBezTo>
                  <a:pt x="6806251" y="1544935"/>
                  <a:pt x="6784361" y="1534569"/>
                  <a:pt x="6766560" y="1519311"/>
                </a:cubicBezTo>
                <a:cubicBezTo>
                  <a:pt x="6751455" y="1506364"/>
                  <a:pt x="6737093" y="1492391"/>
                  <a:pt x="6724357" y="1477108"/>
                </a:cubicBezTo>
                <a:cubicBezTo>
                  <a:pt x="6713533" y="1464119"/>
                  <a:pt x="6709058" y="1445908"/>
                  <a:pt x="6696221" y="1434905"/>
                </a:cubicBezTo>
                <a:cubicBezTo>
                  <a:pt x="6671492" y="1413709"/>
                  <a:pt x="6601566" y="1380543"/>
                  <a:pt x="6569612" y="1364566"/>
                </a:cubicBezTo>
                <a:cubicBezTo>
                  <a:pt x="6471138" y="1378634"/>
                  <a:pt x="6370243" y="1380909"/>
                  <a:pt x="6274190" y="1406770"/>
                </a:cubicBezTo>
                <a:cubicBezTo>
                  <a:pt x="6245398" y="1414522"/>
                  <a:pt x="6170079" y="1499313"/>
                  <a:pt x="6147581" y="1519311"/>
                </a:cubicBezTo>
                <a:cubicBezTo>
                  <a:pt x="6125140" y="1539259"/>
                  <a:pt x="6101841" y="1558363"/>
                  <a:pt x="6077243" y="1575582"/>
                </a:cubicBezTo>
                <a:cubicBezTo>
                  <a:pt x="6012884" y="1620634"/>
                  <a:pt x="6006411" y="1609281"/>
                  <a:pt x="5950633" y="1659988"/>
                </a:cubicBezTo>
                <a:cubicBezTo>
                  <a:pt x="5769836" y="1824349"/>
                  <a:pt x="5922503" y="1705705"/>
                  <a:pt x="5795889" y="1800665"/>
                </a:cubicBezTo>
                <a:cubicBezTo>
                  <a:pt x="5786510" y="1819422"/>
                  <a:pt x="5778542" y="1838953"/>
                  <a:pt x="5767753" y="1856936"/>
                </a:cubicBezTo>
                <a:cubicBezTo>
                  <a:pt x="5750356" y="1885932"/>
                  <a:pt x="5727675" y="1911657"/>
                  <a:pt x="5711483" y="1941342"/>
                </a:cubicBezTo>
                <a:cubicBezTo>
                  <a:pt x="5699391" y="1963511"/>
                  <a:pt x="5693797" y="1988691"/>
                  <a:pt x="5683347" y="2011680"/>
                </a:cubicBezTo>
                <a:cubicBezTo>
                  <a:pt x="5670330" y="2040317"/>
                  <a:pt x="5653242" y="2067049"/>
                  <a:pt x="5641144" y="2096086"/>
                </a:cubicBezTo>
                <a:cubicBezTo>
                  <a:pt x="5629737" y="2123462"/>
                  <a:pt x="5624896" y="2153322"/>
                  <a:pt x="5613009" y="2180493"/>
                </a:cubicBezTo>
                <a:cubicBezTo>
                  <a:pt x="5591995" y="2228525"/>
                  <a:pt x="5542670" y="2321170"/>
                  <a:pt x="5542670" y="2321170"/>
                </a:cubicBezTo>
                <a:cubicBezTo>
                  <a:pt x="5537981" y="2344616"/>
                  <a:pt x="5537186" y="2369191"/>
                  <a:pt x="5528603" y="2391508"/>
                </a:cubicBezTo>
                <a:cubicBezTo>
                  <a:pt x="5513547" y="2430654"/>
                  <a:pt x="5482504" y="2463360"/>
                  <a:pt x="5472332" y="2504050"/>
                </a:cubicBezTo>
                <a:cubicBezTo>
                  <a:pt x="5440096" y="2632994"/>
                  <a:pt x="5465647" y="2584417"/>
                  <a:pt x="5416061" y="2658794"/>
                </a:cubicBezTo>
                <a:cubicBezTo>
                  <a:pt x="5381651" y="2830843"/>
                  <a:pt x="5420366" y="2652390"/>
                  <a:pt x="5387926" y="2771336"/>
                </a:cubicBezTo>
                <a:cubicBezTo>
                  <a:pt x="5377752" y="2808642"/>
                  <a:pt x="5359790" y="2883877"/>
                  <a:pt x="5359790" y="2883877"/>
                </a:cubicBezTo>
                <a:cubicBezTo>
                  <a:pt x="5341921" y="3044705"/>
                  <a:pt x="5337326" y="3016484"/>
                  <a:pt x="5359790" y="3207434"/>
                </a:cubicBezTo>
                <a:cubicBezTo>
                  <a:pt x="5361523" y="3222161"/>
                  <a:pt x="5367226" y="3236374"/>
                  <a:pt x="5373858" y="3249637"/>
                </a:cubicBezTo>
                <a:cubicBezTo>
                  <a:pt x="5381419" y="3264759"/>
                  <a:pt x="5392615" y="3277772"/>
                  <a:pt x="5401993" y="3291840"/>
                </a:cubicBezTo>
                <a:cubicBezTo>
                  <a:pt x="5406682" y="3310597"/>
                  <a:pt x="5407414" y="3330818"/>
                  <a:pt x="5416061" y="3348111"/>
                </a:cubicBezTo>
                <a:cubicBezTo>
                  <a:pt x="5426546" y="3369082"/>
                  <a:pt x="5444636" y="3385303"/>
                  <a:pt x="5458264" y="3404382"/>
                </a:cubicBezTo>
                <a:cubicBezTo>
                  <a:pt x="5468091" y="3418140"/>
                  <a:pt x="5477021" y="3432517"/>
                  <a:pt x="5486400" y="3446585"/>
                </a:cubicBezTo>
                <a:cubicBezTo>
                  <a:pt x="5495778" y="3474720"/>
                  <a:pt x="5530986" y="3506315"/>
                  <a:pt x="5514535" y="3530991"/>
                </a:cubicBezTo>
                <a:cubicBezTo>
                  <a:pt x="5491985" y="3564816"/>
                  <a:pt x="5451330" y="3631777"/>
                  <a:pt x="5416061" y="3643533"/>
                </a:cubicBezTo>
                <a:lnTo>
                  <a:pt x="5373858" y="3657600"/>
                </a:lnTo>
                <a:cubicBezTo>
                  <a:pt x="5334335" y="3697125"/>
                  <a:pt x="5279369" y="3754746"/>
                  <a:pt x="5233181" y="3770142"/>
                </a:cubicBezTo>
                <a:cubicBezTo>
                  <a:pt x="5155803" y="3795935"/>
                  <a:pt x="5225134" y="3768712"/>
                  <a:pt x="5148775" y="3812345"/>
                </a:cubicBezTo>
                <a:cubicBezTo>
                  <a:pt x="5130567" y="3822749"/>
                  <a:pt x="5110486" y="3829691"/>
                  <a:pt x="5092504" y="3840480"/>
                </a:cubicBezTo>
                <a:cubicBezTo>
                  <a:pt x="5063508" y="3857877"/>
                  <a:pt x="5041256" y="3890119"/>
                  <a:pt x="5008098" y="3896751"/>
                </a:cubicBezTo>
                <a:cubicBezTo>
                  <a:pt x="4923219" y="3913727"/>
                  <a:pt x="4960443" y="3903258"/>
                  <a:pt x="4895557" y="3924886"/>
                </a:cubicBezTo>
                <a:cubicBezTo>
                  <a:pt x="4797083" y="3920197"/>
                  <a:pt x="4696806" y="3930153"/>
                  <a:pt x="4600135" y="3910819"/>
                </a:cubicBezTo>
                <a:cubicBezTo>
                  <a:pt x="4574124" y="3905617"/>
                  <a:pt x="4565935" y="3869262"/>
                  <a:pt x="4543864" y="3854548"/>
                </a:cubicBezTo>
                <a:lnTo>
                  <a:pt x="4501661" y="3826413"/>
                </a:lnTo>
                <a:cubicBezTo>
                  <a:pt x="4511040" y="3812345"/>
                  <a:pt x="4516595" y="3794772"/>
                  <a:pt x="4529797" y="3784210"/>
                </a:cubicBezTo>
                <a:cubicBezTo>
                  <a:pt x="4541376" y="3774947"/>
                  <a:pt x="4557411" y="3772795"/>
                  <a:pt x="4572000" y="3770142"/>
                </a:cubicBezTo>
                <a:cubicBezTo>
                  <a:pt x="4609196" y="3763379"/>
                  <a:pt x="4646943" y="3760032"/>
                  <a:pt x="4684541" y="3756074"/>
                </a:cubicBezTo>
                <a:cubicBezTo>
                  <a:pt x="4846407" y="3739035"/>
                  <a:pt x="4899214" y="3738481"/>
                  <a:pt x="5078437" y="3727939"/>
                </a:cubicBezTo>
                <a:cubicBezTo>
                  <a:pt x="5101883" y="3723250"/>
                  <a:pt x="5126387" y="3722267"/>
                  <a:pt x="5148775" y="3713871"/>
                </a:cubicBezTo>
                <a:cubicBezTo>
                  <a:pt x="5177171" y="3703222"/>
                  <a:pt x="5198511" y="3678202"/>
                  <a:pt x="5219113" y="3657600"/>
                </a:cubicBezTo>
                <a:cubicBezTo>
                  <a:pt x="5214424" y="3620086"/>
                  <a:pt x="5215909" y="3581270"/>
                  <a:pt x="5205046" y="3545059"/>
                </a:cubicBezTo>
                <a:cubicBezTo>
                  <a:pt x="5201235" y="3532355"/>
                  <a:pt x="5184267" y="3527959"/>
                  <a:pt x="5176910" y="3516923"/>
                </a:cubicBezTo>
                <a:cubicBezTo>
                  <a:pt x="5165278" y="3499474"/>
                  <a:pt x="5158153" y="3479410"/>
                  <a:pt x="5148775" y="3460653"/>
                </a:cubicBezTo>
                <a:cubicBezTo>
                  <a:pt x="5153464" y="3334044"/>
                  <a:pt x="5153597" y="3207183"/>
                  <a:pt x="5162843" y="3080825"/>
                </a:cubicBezTo>
                <a:cubicBezTo>
                  <a:pt x="5167682" y="3014686"/>
                  <a:pt x="5174894" y="2948213"/>
                  <a:pt x="5190978" y="2883877"/>
                </a:cubicBezTo>
                <a:cubicBezTo>
                  <a:pt x="5195667" y="2865120"/>
                  <a:pt x="5198257" y="2845709"/>
                  <a:pt x="5205046" y="2827606"/>
                </a:cubicBezTo>
                <a:cubicBezTo>
                  <a:pt x="5212409" y="2807971"/>
                  <a:pt x="5223803" y="2790093"/>
                  <a:pt x="5233181" y="2771336"/>
                </a:cubicBezTo>
                <a:cubicBezTo>
                  <a:pt x="5237870" y="2743201"/>
                  <a:pt x="5241061" y="2714774"/>
                  <a:pt x="5247249" y="2686930"/>
                </a:cubicBezTo>
                <a:cubicBezTo>
                  <a:pt x="5250466" y="2672454"/>
                  <a:pt x="5264225" y="2659267"/>
                  <a:pt x="5261317" y="2644726"/>
                </a:cubicBezTo>
                <a:cubicBezTo>
                  <a:pt x="5258716" y="2631720"/>
                  <a:pt x="5242560" y="2625969"/>
                  <a:pt x="5233181" y="2616591"/>
                </a:cubicBezTo>
                <a:cubicBezTo>
                  <a:pt x="5219113" y="2621280"/>
                  <a:pt x="5197609" y="2643922"/>
                  <a:pt x="5190978" y="2630659"/>
                </a:cubicBezTo>
                <a:cubicBezTo>
                  <a:pt x="5180285" y="2609273"/>
                  <a:pt x="5199859" y="2583661"/>
                  <a:pt x="5205046" y="2560320"/>
                </a:cubicBezTo>
                <a:cubicBezTo>
                  <a:pt x="5220844" y="2489227"/>
                  <a:pt x="5205098" y="2513393"/>
                  <a:pt x="5261317" y="2475914"/>
                </a:cubicBezTo>
                <a:cubicBezTo>
                  <a:pt x="5280074" y="2447779"/>
                  <a:pt x="5336344" y="2419643"/>
                  <a:pt x="5317587" y="2391508"/>
                </a:cubicBezTo>
                <a:cubicBezTo>
                  <a:pt x="5308209" y="2377440"/>
                  <a:pt x="5301407" y="2361260"/>
                  <a:pt x="5289452" y="2349305"/>
                </a:cubicBezTo>
                <a:cubicBezTo>
                  <a:pt x="5229681" y="2289534"/>
                  <a:pt x="5200391" y="2303997"/>
                  <a:pt x="5120640" y="2250831"/>
                </a:cubicBezTo>
                <a:cubicBezTo>
                  <a:pt x="5062350" y="2211971"/>
                  <a:pt x="5094839" y="2226797"/>
                  <a:pt x="5022166" y="2208628"/>
                </a:cubicBezTo>
                <a:cubicBezTo>
                  <a:pt x="4958837" y="2145302"/>
                  <a:pt x="5038095" y="2220008"/>
                  <a:pt x="4923692" y="2138290"/>
                </a:cubicBezTo>
                <a:cubicBezTo>
                  <a:pt x="4912899" y="2130581"/>
                  <a:pt x="4904935" y="2119533"/>
                  <a:pt x="4895557" y="2110154"/>
                </a:cubicBezTo>
                <a:cubicBezTo>
                  <a:pt x="4890868" y="2077329"/>
                  <a:pt x="4891017" y="2043439"/>
                  <a:pt x="4881489" y="2011680"/>
                </a:cubicBezTo>
                <a:cubicBezTo>
                  <a:pt x="4876631" y="1995486"/>
                  <a:pt x="4860914" y="1984599"/>
                  <a:pt x="4853353" y="1969477"/>
                </a:cubicBezTo>
                <a:cubicBezTo>
                  <a:pt x="4842060" y="1946891"/>
                  <a:pt x="4834085" y="1922783"/>
                  <a:pt x="4825218" y="1899139"/>
                </a:cubicBezTo>
                <a:cubicBezTo>
                  <a:pt x="4820011" y="1885255"/>
                  <a:pt x="4817782" y="1870199"/>
                  <a:pt x="4811150" y="1856936"/>
                </a:cubicBezTo>
                <a:cubicBezTo>
                  <a:pt x="4770336" y="1775308"/>
                  <a:pt x="4791874" y="1857113"/>
                  <a:pt x="4754880" y="1758462"/>
                </a:cubicBezTo>
                <a:cubicBezTo>
                  <a:pt x="4748091" y="1740359"/>
                  <a:pt x="4748428" y="1719962"/>
                  <a:pt x="4740812" y="1702191"/>
                </a:cubicBezTo>
                <a:cubicBezTo>
                  <a:pt x="4658996" y="1511287"/>
                  <a:pt x="4757891" y="1795626"/>
                  <a:pt x="4698609" y="1617785"/>
                </a:cubicBezTo>
                <a:cubicBezTo>
                  <a:pt x="4703298" y="1524000"/>
                  <a:pt x="4703333" y="1429867"/>
                  <a:pt x="4712677" y="1336431"/>
                </a:cubicBezTo>
                <a:cubicBezTo>
                  <a:pt x="4717435" y="1288847"/>
                  <a:pt x="4714286" y="1235544"/>
                  <a:pt x="4740812" y="1195754"/>
                </a:cubicBezTo>
                <a:cubicBezTo>
                  <a:pt x="4799766" y="1107321"/>
                  <a:pt x="4737587" y="1204372"/>
                  <a:pt x="4797083" y="1097280"/>
                </a:cubicBezTo>
                <a:cubicBezTo>
                  <a:pt x="4830435" y="1037247"/>
                  <a:pt x="4842122" y="1029702"/>
                  <a:pt x="4867421" y="970671"/>
                </a:cubicBezTo>
                <a:cubicBezTo>
                  <a:pt x="4873262" y="957041"/>
                  <a:pt x="4874857" y="941731"/>
                  <a:pt x="4881489" y="928468"/>
                </a:cubicBezTo>
                <a:cubicBezTo>
                  <a:pt x="4889050" y="913346"/>
                  <a:pt x="4902063" y="901387"/>
                  <a:pt x="4909624" y="886265"/>
                </a:cubicBezTo>
                <a:cubicBezTo>
                  <a:pt x="4928592" y="848329"/>
                  <a:pt x="4912575" y="839477"/>
                  <a:pt x="4951827" y="815926"/>
                </a:cubicBezTo>
                <a:cubicBezTo>
                  <a:pt x="4964542" y="808297"/>
                  <a:pt x="4979962" y="806548"/>
                  <a:pt x="4994030" y="801859"/>
                </a:cubicBezTo>
                <a:cubicBezTo>
                  <a:pt x="5003409" y="792480"/>
                  <a:pt x="5014208" y="784334"/>
                  <a:pt x="5022166" y="773723"/>
                </a:cubicBezTo>
                <a:cubicBezTo>
                  <a:pt x="5042455" y="746671"/>
                  <a:pt x="5078437" y="689317"/>
                  <a:pt x="5078437" y="689317"/>
                </a:cubicBezTo>
                <a:cubicBezTo>
                  <a:pt x="5073748" y="651803"/>
                  <a:pt x="5078410" y="611878"/>
                  <a:pt x="5064369" y="576776"/>
                </a:cubicBezTo>
                <a:cubicBezTo>
                  <a:pt x="5056668" y="557524"/>
                  <a:pt x="4954951" y="520728"/>
                  <a:pt x="4951827" y="520505"/>
                </a:cubicBezTo>
                <a:cubicBezTo>
                  <a:pt x="4778703" y="508139"/>
                  <a:pt x="4604824" y="511126"/>
                  <a:pt x="4431323" y="506437"/>
                </a:cubicBezTo>
                <a:cubicBezTo>
                  <a:pt x="4323497" y="470497"/>
                  <a:pt x="4449800" y="508902"/>
                  <a:pt x="4220307" y="478302"/>
                </a:cubicBezTo>
                <a:cubicBezTo>
                  <a:pt x="4205608" y="476342"/>
                  <a:pt x="4192645" y="467142"/>
                  <a:pt x="4178104" y="464234"/>
                </a:cubicBezTo>
                <a:cubicBezTo>
                  <a:pt x="4127914" y="454196"/>
                  <a:pt x="3996919" y="440976"/>
                  <a:pt x="3953021" y="436099"/>
                </a:cubicBezTo>
                <a:cubicBezTo>
                  <a:pt x="3901362" y="410269"/>
                  <a:pt x="3898289" y="411641"/>
                  <a:pt x="3854547" y="379828"/>
                </a:cubicBezTo>
                <a:cubicBezTo>
                  <a:pt x="3816624" y="352247"/>
                  <a:pt x="3768018" y="334438"/>
                  <a:pt x="3742006" y="295422"/>
                </a:cubicBezTo>
                <a:cubicBezTo>
                  <a:pt x="3705644" y="240881"/>
                  <a:pt x="3729910" y="258566"/>
                  <a:pt x="3671667" y="239151"/>
                </a:cubicBezTo>
                <a:cubicBezTo>
                  <a:pt x="3652910" y="225083"/>
                  <a:pt x="3633409" y="211958"/>
                  <a:pt x="3615397" y="196948"/>
                </a:cubicBezTo>
                <a:cubicBezTo>
                  <a:pt x="3592964" y="178254"/>
                  <a:pt x="3572108" y="152574"/>
                  <a:pt x="3559126" y="126610"/>
                </a:cubicBezTo>
                <a:cubicBezTo>
                  <a:pt x="3552494" y="113347"/>
                  <a:pt x="3549747" y="98474"/>
                  <a:pt x="3545058" y="84406"/>
                </a:cubicBezTo>
                <a:cubicBezTo>
                  <a:pt x="3559126" y="75028"/>
                  <a:pt x="3570803" y="60143"/>
                  <a:pt x="3587261" y="56271"/>
                </a:cubicBezTo>
                <a:cubicBezTo>
                  <a:pt x="3651814" y="41082"/>
                  <a:pt x="3784209" y="28136"/>
                  <a:pt x="3784209" y="28136"/>
                </a:cubicBezTo>
                <a:cubicBezTo>
                  <a:pt x="3798277" y="18757"/>
                  <a:pt x="3809505" y="0"/>
                  <a:pt x="3826412" y="0"/>
                </a:cubicBezTo>
                <a:cubicBezTo>
                  <a:pt x="3953368" y="0"/>
                  <a:pt x="4206240" y="28136"/>
                  <a:pt x="4206240" y="28136"/>
                </a:cubicBezTo>
                <a:cubicBezTo>
                  <a:pt x="4224997" y="32825"/>
                  <a:pt x="4244739" y="34587"/>
                  <a:pt x="4262510" y="42203"/>
                </a:cubicBezTo>
                <a:cubicBezTo>
                  <a:pt x="4278050" y="48863"/>
                  <a:pt x="4288310" y="66238"/>
                  <a:pt x="4304713" y="70339"/>
                </a:cubicBezTo>
                <a:cubicBezTo>
                  <a:pt x="4345908" y="80638"/>
                  <a:pt x="4389120" y="79717"/>
                  <a:pt x="4431323" y="84406"/>
                </a:cubicBezTo>
                <a:cubicBezTo>
                  <a:pt x="4730437" y="159187"/>
                  <a:pt x="4505207" y="111599"/>
                  <a:pt x="5120640" y="126610"/>
                </a:cubicBezTo>
                <a:cubicBezTo>
                  <a:pt x="5247249" y="150056"/>
                  <a:pt x="5372493" y="182728"/>
                  <a:pt x="5500467" y="196948"/>
                </a:cubicBezTo>
                <a:cubicBezTo>
                  <a:pt x="5660032" y="214678"/>
                  <a:pt x="5585041" y="205011"/>
                  <a:pt x="5725550" y="225083"/>
                </a:cubicBezTo>
                <a:cubicBezTo>
                  <a:pt x="5927936" y="292546"/>
                  <a:pt x="5675191" y="210694"/>
                  <a:pt x="5922498" y="281354"/>
                </a:cubicBezTo>
                <a:cubicBezTo>
                  <a:pt x="6162200" y="349841"/>
                  <a:pt x="5888849" y="279978"/>
                  <a:pt x="6063175" y="323557"/>
                </a:cubicBezTo>
                <a:cubicBezTo>
                  <a:pt x="6217115" y="400528"/>
                  <a:pt x="6154115" y="377318"/>
                  <a:pt x="6246055" y="407963"/>
                </a:cubicBezTo>
                <a:cubicBezTo>
                  <a:pt x="6324916" y="460538"/>
                  <a:pt x="6247973" y="416979"/>
                  <a:pt x="6358597" y="450166"/>
                </a:cubicBezTo>
                <a:cubicBezTo>
                  <a:pt x="6382784" y="457422"/>
                  <a:pt x="6404329" y="472624"/>
                  <a:pt x="6428935" y="478302"/>
                </a:cubicBezTo>
                <a:cubicBezTo>
                  <a:pt x="6507939" y="496534"/>
                  <a:pt x="6766289" y="504408"/>
                  <a:pt x="6794695" y="506437"/>
                </a:cubicBezTo>
                <a:cubicBezTo>
                  <a:pt x="6841701" y="509795"/>
                  <a:pt x="6888480" y="515816"/>
                  <a:pt x="6935372" y="520505"/>
                </a:cubicBezTo>
                <a:cubicBezTo>
                  <a:pt x="6958818" y="525194"/>
                  <a:pt x="6982514" y="528774"/>
                  <a:pt x="7005710" y="534573"/>
                </a:cubicBezTo>
                <a:cubicBezTo>
                  <a:pt x="7059146" y="547932"/>
                  <a:pt x="7042796" y="553938"/>
                  <a:pt x="7104184" y="562708"/>
                </a:cubicBezTo>
                <a:cubicBezTo>
                  <a:pt x="7150837" y="569373"/>
                  <a:pt x="7197994" y="571843"/>
                  <a:pt x="7244861" y="576776"/>
                </a:cubicBezTo>
                <a:lnTo>
                  <a:pt x="7371470" y="590843"/>
                </a:lnTo>
                <a:cubicBezTo>
                  <a:pt x="7380849" y="609600"/>
                  <a:pt x="7386505" y="630738"/>
                  <a:pt x="7399606" y="647114"/>
                </a:cubicBezTo>
                <a:cubicBezTo>
                  <a:pt x="7424462" y="678184"/>
                  <a:pt x="7484012" y="731520"/>
                  <a:pt x="7484012" y="731520"/>
                </a:cubicBezTo>
                <a:cubicBezTo>
                  <a:pt x="7488518" y="749543"/>
                  <a:pt x="7502058" y="809817"/>
                  <a:pt x="7512147" y="829994"/>
                </a:cubicBezTo>
                <a:cubicBezTo>
                  <a:pt x="7547547" y="900793"/>
                  <a:pt x="7544077" y="845170"/>
                  <a:pt x="7568418" y="942536"/>
                </a:cubicBezTo>
                <a:cubicBezTo>
                  <a:pt x="7647008" y="1256899"/>
                  <a:pt x="7572914" y="1059285"/>
                  <a:pt x="7638757" y="1223890"/>
                </a:cubicBezTo>
                <a:cubicBezTo>
                  <a:pt x="7670071" y="1411773"/>
                  <a:pt x="7653056" y="1337359"/>
                  <a:pt x="7680960" y="1448973"/>
                </a:cubicBezTo>
                <a:cubicBezTo>
                  <a:pt x="7703013" y="1669516"/>
                  <a:pt x="7684163" y="1512004"/>
                  <a:pt x="7709095" y="1674056"/>
                </a:cubicBezTo>
                <a:cubicBezTo>
                  <a:pt x="7714137" y="1706828"/>
                  <a:pt x="7716215" y="1740108"/>
                  <a:pt x="7723163" y="1772530"/>
                </a:cubicBezTo>
                <a:cubicBezTo>
                  <a:pt x="7741139" y="1856418"/>
                  <a:pt x="7764152" y="1901368"/>
                  <a:pt x="7793501" y="1983545"/>
                </a:cubicBezTo>
                <a:cubicBezTo>
                  <a:pt x="7851982" y="2147292"/>
                  <a:pt x="7790935" y="2007187"/>
                  <a:pt x="7849772" y="2110154"/>
                </a:cubicBezTo>
                <a:cubicBezTo>
                  <a:pt x="7860176" y="2128362"/>
                  <a:pt x="7864482" y="2150315"/>
                  <a:pt x="7877907" y="2166425"/>
                </a:cubicBezTo>
                <a:cubicBezTo>
                  <a:pt x="7888731" y="2179413"/>
                  <a:pt x="7906042" y="2185182"/>
                  <a:pt x="7920110" y="2194560"/>
                </a:cubicBezTo>
                <a:cubicBezTo>
                  <a:pt x="7915421" y="2269588"/>
                  <a:pt x="7913912" y="2344882"/>
                  <a:pt x="7906043" y="2419643"/>
                </a:cubicBezTo>
                <a:cubicBezTo>
                  <a:pt x="7904491" y="2434390"/>
                  <a:pt x="7896049" y="2447588"/>
                  <a:pt x="7891975" y="2461846"/>
                </a:cubicBezTo>
                <a:cubicBezTo>
                  <a:pt x="7886663" y="2480436"/>
                  <a:pt x="7883218" y="2499527"/>
                  <a:pt x="7877907" y="2518117"/>
                </a:cubicBezTo>
                <a:cubicBezTo>
                  <a:pt x="7859206" y="2583572"/>
                  <a:pt x="7862029" y="2544863"/>
                  <a:pt x="7849772" y="2630659"/>
                </a:cubicBezTo>
                <a:cubicBezTo>
                  <a:pt x="7843767" y="2672695"/>
                  <a:pt x="7842685" y="2715383"/>
                  <a:pt x="7835704" y="2757268"/>
                </a:cubicBezTo>
                <a:cubicBezTo>
                  <a:pt x="7833266" y="2771895"/>
                  <a:pt x="7825539" y="2785165"/>
                  <a:pt x="7821637" y="2799471"/>
                </a:cubicBezTo>
                <a:cubicBezTo>
                  <a:pt x="7820094" y="2805129"/>
                  <a:pt x="7794152" y="2921834"/>
                  <a:pt x="7779433" y="2954216"/>
                </a:cubicBezTo>
                <a:cubicBezTo>
                  <a:pt x="7762078" y="2992398"/>
                  <a:pt x="7746428" y="3031860"/>
                  <a:pt x="7723163" y="3066757"/>
                </a:cubicBezTo>
                <a:cubicBezTo>
                  <a:pt x="7704406" y="3094892"/>
                  <a:pt x="7682014" y="3120918"/>
                  <a:pt x="7666892" y="3151163"/>
                </a:cubicBezTo>
                <a:cubicBezTo>
                  <a:pt x="7657514" y="3169920"/>
                  <a:pt x="7650390" y="3189985"/>
                  <a:pt x="7638757" y="3207434"/>
                </a:cubicBezTo>
                <a:cubicBezTo>
                  <a:pt x="7624606" y="3228661"/>
                  <a:pt x="7541257" y="3290988"/>
                  <a:pt x="7540283" y="3291840"/>
                </a:cubicBezTo>
                <a:cubicBezTo>
                  <a:pt x="7487336" y="3338169"/>
                  <a:pt x="7492254" y="3356636"/>
                  <a:pt x="7413673" y="3390314"/>
                </a:cubicBezTo>
                <a:cubicBezTo>
                  <a:pt x="7287950" y="3444196"/>
                  <a:pt x="7349071" y="3421227"/>
                  <a:pt x="7230793" y="3460653"/>
                </a:cubicBezTo>
                <a:cubicBezTo>
                  <a:pt x="7216725" y="3465342"/>
                  <a:pt x="7203131" y="3471812"/>
                  <a:pt x="7188590" y="3474720"/>
                </a:cubicBezTo>
                <a:cubicBezTo>
                  <a:pt x="7165144" y="3479409"/>
                  <a:pt x="7141448" y="3482989"/>
                  <a:pt x="7118252" y="3488788"/>
                </a:cubicBezTo>
                <a:cubicBezTo>
                  <a:pt x="7103866" y="3492385"/>
                  <a:pt x="7090307" y="3498782"/>
                  <a:pt x="7076049" y="3502856"/>
                </a:cubicBezTo>
                <a:cubicBezTo>
                  <a:pt x="7057459" y="3508167"/>
                  <a:pt x="7038120" y="3510809"/>
                  <a:pt x="7019778" y="3516923"/>
                </a:cubicBezTo>
                <a:cubicBezTo>
                  <a:pt x="6995822" y="3524908"/>
                  <a:pt x="6973627" y="3537803"/>
                  <a:pt x="6949440" y="3545059"/>
                </a:cubicBezTo>
                <a:cubicBezTo>
                  <a:pt x="6886250" y="3564016"/>
                  <a:pt x="6777412" y="3568371"/>
                  <a:pt x="6724357" y="3573194"/>
                </a:cubicBezTo>
                <a:cubicBezTo>
                  <a:pt x="6705600" y="3577883"/>
                  <a:pt x="6686960" y="3583068"/>
                  <a:pt x="6668086" y="3587262"/>
                </a:cubicBezTo>
                <a:cubicBezTo>
                  <a:pt x="6609094" y="3600372"/>
                  <a:pt x="6574431" y="3605216"/>
                  <a:pt x="6513341" y="3615397"/>
                </a:cubicBezTo>
                <a:cubicBezTo>
                  <a:pt x="6485206" y="3624776"/>
                  <a:pt x="6458189" y="3638658"/>
                  <a:pt x="6428935" y="3643533"/>
                </a:cubicBezTo>
                <a:cubicBezTo>
                  <a:pt x="6400800" y="3648222"/>
                  <a:pt x="6372857" y="3654267"/>
                  <a:pt x="6344529" y="3657600"/>
                </a:cubicBezTo>
                <a:cubicBezTo>
                  <a:pt x="6220538" y="3672187"/>
                  <a:pt x="6200229" y="3665933"/>
                  <a:pt x="6091310" y="3685736"/>
                </a:cubicBezTo>
                <a:cubicBezTo>
                  <a:pt x="6072288" y="3689195"/>
                  <a:pt x="6053797" y="3695114"/>
                  <a:pt x="6035040" y="3699803"/>
                </a:cubicBezTo>
                <a:cubicBezTo>
                  <a:pt x="6011654" y="3723189"/>
                  <a:pt x="5992967" y="3738198"/>
                  <a:pt x="5978769" y="3770142"/>
                </a:cubicBezTo>
                <a:cubicBezTo>
                  <a:pt x="5966724" y="3797243"/>
                  <a:pt x="5950633" y="3854548"/>
                  <a:pt x="5950633" y="3854548"/>
                </a:cubicBezTo>
                <a:cubicBezTo>
                  <a:pt x="5955322" y="3915508"/>
                  <a:pt x="5957117" y="3976760"/>
                  <a:pt x="5964701" y="4037428"/>
                </a:cubicBezTo>
                <a:cubicBezTo>
                  <a:pt x="5966540" y="4052142"/>
                  <a:pt x="5974695" y="4065373"/>
                  <a:pt x="5978769" y="4079631"/>
                </a:cubicBezTo>
                <a:cubicBezTo>
                  <a:pt x="5984081" y="4098221"/>
                  <a:pt x="5988148" y="4117145"/>
                  <a:pt x="5992837" y="4135902"/>
                </a:cubicBezTo>
                <a:cubicBezTo>
                  <a:pt x="5988148" y="4149970"/>
                  <a:pt x="5993587" y="4177535"/>
                  <a:pt x="5978769" y="4178105"/>
                </a:cubicBezTo>
                <a:cubicBezTo>
                  <a:pt x="5360870" y="4201870"/>
                  <a:pt x="5481150" y="4237309"/>
                  <a:pt x="5219113" y="4149970"/>
                </a:cubicBezTo>
                <a:cubicBezTo>
                  <a:pt x="5209735" y="4135902"/>
                  <a:pt x="5205315" y="4116727"/>
                  <a:pt x="5190978" y="4107766"/>
                </a:cubicBezTo>
                <a:cubicBezTo>
                  <a:pt x="5150447" y="4082434"/>
                  <a:pt x="5067602" y="4073136"/>
                  <a:pt x="5022166" y="4065563"/>
                </a:cubicBezTo>
                <a:cubicBezTo>
                  <a:pt x="5007929" y="4051327"/>
                  <a:pt x="4972108" y="4011828"/>
                  <a:pt x="4951827" y="4009293"/>
                </a:cubicBezTo>
                <a:cubicBezTo>
                  <a:pt x="4927133" y="4006206"/>
                  <a:pt x="4866847" y="4028241"/>
                  <a:pt x="4839286" y="4037428"/>
                </a:cubicBezTo>
                <a:cubicBezTo>
                  <a:pt x="4829907" y="4046806"/>
                  <a:pt x="4817081" y="4053700"/>
                  <a:pt x="4811150" y="4065563"/>
                </a:cubicBezTo>
                <a:cubicBezTo>
                  <a:pt x="4771194" y="4145475"/>
                  <a:pt x="4803157" y="4137000"/>
                  <a:pt x="4754880" y="4192173"/>
                </a:cubicBezTo>
                <a:cubicBezTo>
                  <a:pt x="4733045" y="4217127"/>
                  <a:pt x="4684541" y="4262511"/>
                  <a:pt x="4684541" y="4262511"/>
                </a:cubicBezTo>
                <a:cubicBezTo>
                  <a:pt x="4675163" y="4290646"/>
                  <a:pt x="4659091" y="4317382"/>
                  <a:pt x="4656406" y="4346917"/>
                </a:cubicBezTo>
                <a:cubicBezTo>
                  <a:pt x="4640995" y="4516430"/>
                  <a:pt x="4658717" y="4452526"/>
                  <a:pt x="4628270" y="4543865"/>
                </a:cubicBezTo>
                <a:cubicBezTo>
                  <a:pt x="4632959" y="4557933"/>
                  <a:pt x="4655601" y="4579436"/>
                  <a:pt x="4642338" y="4586068"/>
                </a:cubicBezTo>
                <a:cubicBezTo>
                  <a:pt x="4604358" y="4605058"/>
                  <a:pt x="4558192" y="4600136"/>
                  <a:pt x="4515729" y="4600136"/>
                </a:cubicBezTo>
                <a:cubicBezTo>
                  <a:pt x="4487206" y="4600136"/>
                  <a:pt x="4572000" y="4590757"/>
                  <a:pt x="4600135" y="4586068"/>
                </a:cubicBezTo>
                <a:cubicBezTo>
                  <a:pt x="4586067" y="4576690"/>
                  <a:pt x="4557932" y="4574840"/>
                  <a:pt x="4557932" y="4557933"/>
                </a:cubicBezTo>
                <a:cubicBezTo>
                  <a:pt x="4557932" y="4543104"/>
                  <a:pt x="4600135" y="4558694"/>
                  <a:pt x="4600135" y="4543865"/>
                </a:cubicBezTo>
                <a:cubicBezTo>
                  <a:pt x="4600135" y="4526958"/>
                  <a:pt x="4572000" y="4525108"/>
                  <a:pt x="4557932" y="4515730"/>
                </a:cubicBezTo>
                <a:cubicBezTo>
                  <a:pt x="4553243" y="4529798"/>
                  <a:pt x="4553127" y="4546354"/>
                  <a:pt x="4543864" y="4557933"/>
                </a:cubicBezTo>
                <a:cubicBezTo>
                  <a:pt x="4533302" y="4571135"/>
                  <a:pt x="4514649" y="4575244"/>
                  <a:pt x="4501661" y="4586068"/>
                </a:cubicBezTo>
                <a:cubicBezTo>
                  <a:pt x="4486377" y="4598804"/>
                  <a:pt x="4476011" y="4617235"/>
                  <a:pt x="4459458" y="4628271"/>
                </a:cubicBezTo>
                <a:cubicBezTo>
                  <a:pt x="4447120" y="4636496"/>
                  <a:pt x="4430518" y="4635707"/>
                  <a:pt x="4417255" y="4642339"/>
                </a:cubicBezTo>
                <a:cubicBezTo>
                  <a:pt x="4308173" y="4696880"/>
                  <a:pt x="4438928" y="4649182"/>
                  <a:pt x="4332849" y="4684542"/>
                </a:cubicBezTo>
                <a:cubicBezTo>
                  <a:pt x="4285957" y="4679853"/>
                  <a:pt x="4233368" y="4693361"/>
                  <a:pt x="4192172" y="4670474"/>
                </a:cubicBezTo>
                <a:cubicBezTo>
                  <a:pt x="4175271" y="4661084"/>
                  <a:pt x="4198624" y="4631974"/>
                  <a:pt x="4206240" y="4614203"/>
                </a:cubicBezTo>
                <a:cubicBezTo>
                  <a:pt x="4212900" y="4598663"/>
                  <a:pt x="4225676" y="4586498"/>
                  <a:pt x="4234375" y="4572000"/>
                </a:cubicBezTo>
                <a:cubicBezTo>
                  <a:pt x="4239770" y="4563009"/>
                  <a:pt x="4243754" y="4553243"/>
                  <a:pt x="4248443" y="4543865"/>
                </a:cubicBezTo>
              </a:path>
            </a:pathLst>
          </a:cu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TextBox 7"/>
          <p:cNvSpPr txBox="1"/>
          <p:nvPr/>
        </p:nvSpPr>
        <p:spPr>
          <a:xfrm>
            <a:off x="5381626" y="3286126"/>
            <a:ext cx="1643063" cy="646113"/>
          </a:xfrm>
          <a:prstGeom prst="rect">
            <a:avLst/>
          </a:prstGeom>
          <a:noFill/>
        </p:spPr>
        <p:txBody>
          <a:bodyPr>
            <a:spAutoFit/>
          </a:bodyPr>
          <a:lstStyle/>
          <a:p>
            <a:pPr>
              <a:defRPr/>
            </a:pPr>
            <a:r>
              <a:rPr lang="en-US" dirty="0"/>
              <a:t>Research Questions</a:t>
            </a:r>
          </a:p>
        </p:txBody>
      </p:sp>
      <p:sp>
        <p:nvSpPr>
          <p:cNvPr id="9" name="TextBox 8"/>
          <p:cNvSpPr txBox="1"/>
          <p:nvPr/>
        </p:nvSpPr>
        <p:spPr>
          <a:xfrm>
            <a:off x="4810126" y="4357689"/>
            <a:ext cx="2214563" cy="369887"/>
          </a:xfrm>
          <a:prstGeom prst="rect">
            <a:avLst/>
          </a:prstGeom>
          <a:noFill/>
        </p:spPr>
        <p:txBody>
          <a:bodyPr>
            <a:spAutoFit/>
          </a:bodyPr>
          <a:lstStyle/>
          <a:p>
            <a:pPr>
              <a:defRPr/>
            </a:pPr>
            <a:r>
              <a:rPr lang="en-US" dirty="0"/>
              <a:t>Collecting data</a:t>
            </a:r>
          </a:p>
        </p:txBody>
      </p:sp>
      <p:sp>
        <p:nvSpPr>
          <p:cNvPr id="10" name="TextBox 9"/>
          <p:cNvSpPr txBox="1"/>
          <p:nvPr/>
        </p:nvSpPr>
        <p:spPr>
          <a:xfrm>
            <a:off x="6024563" y="2500314"/>
            <a:ext cx="1643062" cy="369887"/>
          </a:xfrm>
          <a:prstGeom prst="rect">
            <a:avLst/>
          </a:prstGeom>
          <a:noFill/>
        </p:spPr>
        <p:txBody>
          <a:bodyPr>
            <a:spAutoFit/>
          </a:bodyPr>
          <a:lstStyle/>
          <a:p>
            <a:pPr>
              <a:defRPr/>
            </a:pPr>
            <a:r>
              <a:rPr lang="en-US" dirty="0"/>
              <a:t>Defining</a:t>
            </a:r>
          </a:p>
        </p:txBody>
      </p:sp>
      <p:sp>
        <p:nvSpPr>
          <p:cNvPr id="11" name="TextBox 10"/>
          <p:cNvSpPr txBox="1"/>
          <p:nvPr/>
        </p:nvSpPr>
        <p:spPr>
          <a:xfrm>
            <a:off x="7524751" y="5072064"/>
            <a:ext cx="1643063" cy="369887"/>
          </a:xfrm>
          <a:prstGeom prst="rect">
            <a:avLst/>
          </a:prstGeom>
          <a:noFill/>
        </p:spPr>
        <p:txBody>
          <a:bodyPr>
            <a:spAutoFit/>
          </a:bodyPr>
          <a:lstStyle/>
          <a:p>
            <a:pPr>
              <a:defRPr/>
            </a:pPr>
            <a:r>
              <a:rPr lang="en-US" dirty="0"/>
              <a:t>Conclusion</a:t>
            </a:r>
          </a:p>
        </p:txBody>
      </p:sp>
      <p:sp>
        <p:nvSpPr>
          <p:cNvPr id="12" name="TextBox 11"/>
          <p:cNvSpPr txBox="1"/>
          <p:nvPr/>
        </p:nvSpPr>
        <p:spPr>
          <a:xfrm>
            <a:off x="5310188" y="6215064"/>
            <a:ext cx="1643062" cy="369887"/>
          </a:xfrm>
          <a:prstGeom prst="rect">
            <a:avLst/>
          </a:prstGeom>
          <a:noFill/>
        </p:spPr>
        <p:txBody>
          <a:bodyPr>
            <a:spAutoFit/>
          </a:bodyPr>
          <a:lstStyle/>
          <a:p>
            <a:pPr algn="ctr">
              <a:defRPr/>
            </a:pPr>
            <a:r>
              <a:rPr lang="en-US" b="1" dirty="0"/>
              <a:t>Finished </a:t>
            </a:r>
          </a:p>
        </p:txBody>
      </p:sp>
      <p:sp>
        <p:nvSpPr>
          <p:cNvPr id="14" name="TextBox 13"/>
          <p:cNvSpPr txBox="1"/>
          <p:nvPr/>
        </p:nvSpPr>
        <p:spPr>
          <a:xfrm>
            <a:off x="7667626" y="3214689"/>
            <a:ext cx="1643063" cy="369887"/>
          </a:xfrm>
          <a:prstGeom prst="rect">
            <a:avLst/>
          </a:prstGeom>
          <a:noFill/>
        </p:spPr>
        <p:txBody>
          <a:bodyPr>
            <a:spAutoFit/>
          </a:bodyPr>
          <a:lstStyle/>
          <a:p>
            <a:pPr>
              <a:defRPr/>
            </a:pPr>
            <a:r>
              <a:rPr lang="en-US" dirty="0"/>
              <a:t>Implications</a:t>
            </a:r>
          </a:p>
        </p:txBody>
      </p:sp>
      <p:sp>
        <p:nvSpPr>
          <p:cNvPr id="15" name="TextBox 14"/>
          <p:cNvSpPr txBox="1"/>
          <p:nvPr/>
        </p:nvSpPr>
        <p:spPr>
          <a:xfrm>
            <a:off x="3381375" y="2500314"/>
            <a:ext cx="2000250" cy="369887"/>
          </a:xfrm>
          <a:prstGeom prst="rect">
            <a:avLst/>
          </a:prstGeom>
          <a:noFill/>
        </p:spPr>
        <p:txBody>
          <a:bodyPr>
            <a:spAutoFit/>
          </a:bodyPr>
          <a:lstStyle/>
          <a:p>
            <a:pPr>
              <a:defRPr/>
            </a:pPr>
            <a:r>
              <a:rPr lang="en-US" dirty="0"/>
              <a:t>Choosing a topic</a:t>
            </a:r>
          </a:p>
        </p:txBody>
      </p:sp>
      <p:sp>
        <p:nvSpPr>
          <p:cNvPr id="16" name="TextBox 15"/>
          <p:cNvSpPr txBox="1"/>
          <p:nvPr/>
        </p:nvSpPr>
        <p:spPr>
          <a:xfrm>
            <a:off x="3309938" y="3286125"/>
            <a:ext cx="1643062" cy="369888"/>
          </a:xfrm>
          <a:prstGeom prst="rect">
            <a:avLst/>
          </a:prstGeom>
          <a:noFill/>
        </p:spPr>
        <p:txBody>
          <a:bodyPr>
            <a:spAutoFit/>
          </a:bodyPr>
          <a:lstStyle/>
          <a:p>
            <a:pPr>
              <a:defRPr/>
            </a:pPr>
            <a:r>
              <a:rPr lang="en-US" dirty="0"/>
              <a:t>Analysis</a:t>
            </a:r>
          </a:p>
        </p:txBody>
      </p:sp>
      <p:sp>
        <p:nvSpPr>
          <p:cNvPr id="17" name="TextBox 16"/>
          <p:cNvSpPr txBox="1"/>
          <p:nvPr/>
        </p:nvSpPr>
        <p:spPr>
          <a:xfrm>
            <a:off x="3309938" y="3857626"/>
            <a:ext cx="1643062" cy="646113"/>
          </a:xfrm>
          <a:prstGeom prst="rect">
            <a:avLst/>
          </a:prstGeom>
          <a:noFill/>
        </p:spPr>
        <p:txBody>
          <a:bodyPr>
            <a:spAutoFit/>
          </a:bodyPr>
          <a:lstStyle/>
          <a:p>
            <a:pPr>
              <a:defRPr/>
            </a:pPr>
            <a:r>
              <a:rPr lang="en-US" dirty="0"/>
              <a:t>Literature Review</a:t>
            </a:r>
          </a:p>
        </p:txBody>
      </p:sp>
    </p:spTree>
    <p:extLst>
      <p:ext uri="{BB962C8B-B14F-4D97-AF65-F5344CB8AC3E}">
        <p14:creationId xmlns:p14="http://schemas.microsoft.com/office/powerpoint/2010/main" val="2941080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4" grpId="0"/>
      <p:bldP spid="15" grpId="0"/>
      <p:bldP spid="16"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3C55B1-D228-4BFC-A213-069E48363683}"/>
              </a:ext>
            </a:extLst>
          </p:cNvPr>
          <p:cNvSpPr>
            <a:spLocks noGrp="1"/>
          </p:cNvSpPr>
          <p:nvPr>
            <p:ph type="title"/>
          </p:nvPr>
        </p:nvSpPr>
        <p:spPr/>
        <p:txBody>
          <a:bodyPr>
            <a:normAutofit fontScale="90000"/>
          </a:bodyPr>
          <a:lstStyle/>
          <a:p>
            <a:r>
              <a:rPr lang="en-GB" sz="5400" dirty="0"/>
              <a:t>Developing a theoretical framework/model</a:t>
            </a:r>
            <a:r>
              <a:rPr lang="en-GB" sz="6600" dirty="0"/>
              <a:t/>
            </a:r>
            <a:br>
              <a:rPr lang="en-GB" sz="6600" dirty="0"/>
            </a:br>
            <a:endParaRPr lang="en-ZA" dirty="0"/>
          </a:p>
        </p:txBody>
      </p:sp>
      <p:sp>
        <p:nvSpPr>
          <p:cNvPr id="3" name="Content Placeholder 2">
            <a:extLst>
              <a:ext uri="{FF2B5EF4-FFF2-40B4-BE49-F238E27FC236}">
                <a16:creationId xmlns:a16="http://schemas.microsoft.com/office/drawing/2014/main" xmlns="" id="{3A2C47F8-0A18-4262-914C-F65BDA3074C0}"/>
              </a:ext>
            </a:extLst>
          </p:cNvPr>
          <p:cNvSpPr>
            <a:spLocks noGrp="1"/>
          </p:cNvSpPr>
          <p:nvPr>
            <p:ph idx="1"/>
          </p:nvPr>
        </p:nvSpPr>
        <p:spPr/>
        <p:txBody>
          <a:bodyPr/>
          <a:lstStyle/>
          <a:p>
            <a:pPr marL="0" indent="0">
              <a:buNone/>
            </a:pPr>
            <a:r>
              <a:rPr lang="en-ZA" sz="3200" dirty="0" smtClean="0">
                <a:solidFill>
                  <a:srgbClr val="FF0000"/>
                </a:solidFill>
              </a:rPr>
              <a:t>Theory </a:t>
            </a:r>
            <a:r>
              <a:rPr lang="en-ZA" sz="3200" dirty="0">
                <a:solidFill>
                  <a:srgbClr val="FF0000"/>
                </a:solidFill>
              </a:rPr>
              <a:t>Defined</a:t>
            </a:r>
            <a:endParaRPr lang="en-US" altLang="en-US" sz="3200" dirty="0">
              <a:solidFill>
                <a:srgbClr val="FF0000"/>
              </a:solidFill>
            </a:endParaRPr>
          </a:p>
          <a:p>
            <a:pPr marL="0" indent="0">
              <a:buNone/>
            </a:pPr>
            <a:r>
              <a:rPr lang="en-US" altLang="en-US" sz="3200" dirty="0"/>
              <a:t>“</a:t>
            </a:r>
            <a:r>
              <a:rPr lang="en-US" altLang="en-US" dirty="0"/>
              <a:t>A theory is a statement of relations among concepts within a set of boundary assumptions and constraints” (Bacharach, 1989, p. 496</a:t>
            </a:r>
            <a:r>
              <a:rPr lang="en-US" altLang="en-US" dirty="0" smtClean="0"/>
              <a:t>)</a:t>
            </a:r>
          </a:p>
          <a:p>
            <a:pPr marL="0" indent="0">
              <a:buNone/>
            </a:pPr>
            <a:endParaRPr lang="en-US" altLang="en-US" dirty="0"/>
          </a:p>
          <a:p>
            <a:r>
              <a:rPr lang="en-US" altLang="en-US" dirty="0"/>
              <a:t>“A </a:t>
            </a:r>
            <a:r>
              <a:rPr lang="en-US" altLang="en-US" b="1" dirty="0"/>
              <a:t>theoretical framework</a:t>
            </a:r>
            <a:r>
              <a:rPr lang="en-US" altLang="en-US" dirty="0"/>
              <a:t> represents your beliefs on how certain phenomena (variables or concepts) are related to each other (a model) and an explanation of why you believe that these variables are associated with each other (a theory)” (</a:t>
            </a:r>
            <a:r>
              <a:rPr lang="en-US" altLang="en-US" dirty="0" err="1"/>
              <a:t>Sekaran</a:t>
            </a:r>
            <a:r>
              <a:rPr lang="en-US" altLang="en-US" dirty="0"/>
              <a:t> &amp; </a:t>
            </a:r>
            <a:r>
              <a:rPr lang="en-US" altLang="en-US" dirty="0" err="1"/>
              <a:t>Bougie</a:t>
            </a:r>
            <a:r>
              <a:rPr lang="en-US" altLang="en-US" dirty="0"/>
              <a:t>, 2013, p. 68)</a:t>
            </a:r>
            <a:endParaRPr lang="en-ZA" dirty="0"/>
          </a:p>
        </p:txBody>
      </p:sp>
    </p:spTree>
    <p:extLst>
      <p:ext uri="{BB962C8B-B14F-4D97-AF65-F5344CB8AC3E}">
        <p14:creationId xmlns:p14="http://schemas.microsoft.com/office/powerpoint/2010/main" val="16994497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a:extLst>
              <a:ext uri="{FF2B5EF4-FFF2-40B4-BE49-F238E27FC236}">
                <a16:creationId xmlns:a16="http://schemas.microsoft.com/office/drawing/2014/main" xmlns="" id="{ABE6759F-EECF-4110-A3A8-F6BAF4C20301}"/>
              </a:ext>
            </a:extLst>
          </p:cNvPr>
          <p:cNvSpPr>
            <a:spLocks noGrp="1" noChangeArrowheads="1"/>
          </p:cNvSpPr>
          <p:nvPr>
            <p:ph type="title"/>
          </p:nvPr>
        </p:nvSpPr>
        <p:spPr>
          <a:xfrm>
            <a:off x="1017432" y="0"/>
            <a:ext cx="8591708" cy="1143000"/>
          </a:xfrm>
        </p:spPr>
        <p:txBody>
          <a:bodyPr>
            <a:normAutofit/>
          </a:bodyPr>
          <a:lstStyle/>
          <a:p>
            <a:r>
              <a:rPr lang="en-US" altLang="en-US" sz="3600" dirty="0"/>
              <a:t>VARIABLES </a:t>
            </a:r>
            <a:r>
              <a:rPr lang="en-US" altLang="en-US" sz="3600" dirty="0" smtClean="0"/>
              <a:t>(</a:t>
            </a:r>
            <a:r>
              <a:rPr lang="en-US" altLang="en-US" sz="3600" dirty="0" err="1"/>
              <a:t>Sekaran</a:t>
            </a:r>
            <a:r>
              <a:rPr lang="en-US" altLang="en-US" sz="3600" dirty="0"/>
              <a:t> &amp; </a:t>
            </a:r>
            <a:r>
              <a:rPr lang="en-US" altLang="en-US" sz="3600" dirty="0" err="1"/>
              <a:t>Bougie</a:t>
            </a:r>
            <a:r>
              <a:rPr lang="en-US" altLang="en-US" sz="3600" dirty="0"/>
              <a:t>, 2013)</a:t>
            </a:r>
          </a:p>
        </p:txBody>
      </p:sp>
      <p:sp>
        <p:nvSpPr>
          <p:cNvPr id="9218" name="Rectangle 3">
            <a:extLst>
              <a:ext uri="{FF2B5EF4-FFF2-40B4-BE49-F238E27FC236}">
                <a16:creationId xmlns:a16="http://schemas.microsoft.com/office/drawing/2014/main" xmlns="" id="{8E4F3C3E-58A2-44BE-A99F-DFB0F9104518}"/>
              </a:ext>
            </a:extLst>
          </p:cNvPr>
          <p:cNvSpPr>
            <a:spLocks noGrp="1" noChangeArrowheads="1"/>
          </p:cNvSpPr>
          <p:nvPr>
            <p:ph type="body" idx="1"/>
          </p:nvPr>
        </p:nvSpPr>
        <p:spPr>
          <a:xfrm>
            <a:off x="1946275" y="1355726"/>
            <a:ext cx="8229600" cy="4975225"/>
          </a:xfrm>
        </p:spPr>
        <p:txBody>
          <a:bodyPr>
            <a:normAutofit lnSpcReduction="10000"/>
          </a:bodyPr>
          <a:lstStyle/>
          <a:p>
            <a:r>
              <a:rPr lang="en-US" altLang="en-US" dirty="0"/>
              <a:t>A </a:t>
            </a:r>
            <a:r>
              <a:rPr lang="en-US" altLang="en-US" b="1" dirty="0"/>
              <a:t>variable</a:t>
            </a:r>
            <a:r>
              <a:rPr lang="en-US" altLang="en-US" dirty="0"/>
              <a:t> is anything that can take on differing or varying values.</a:t>
            </a:r>
          </a:p>
          <a:p>
            <a:pPr lvl="1"/>
            <a:r>
              <a:rPr lang="en-US" altLang="en-US" b="1" dirty="0"/>
              <a:t>Independent variable (IV): </a:t>
            </a:r>
            <a:r>
              <a:rPr lang="en-US" altLang="en-US" dirty="0"/>
              <a:t>The variable that influences the dependent variable (DV) in either a positive or negative way.</a:t>
            </a:r>
          </a:p>
          <a:p>
            <a:pPr lvl="1"/>
            <a:r>
              <a:rPr lang="en-US" altLang="en-US" dirty="0"/>
              <a:t>To conclude that the IV causes a change in the DV:</a:t>
            </a:r>
          </a:p>
          <a:p>
            <a:pPr lvl="2"/>
            <a:r>
              <a:rPr lang="en-US" altLang="en-US" dirty="0"/>
              <a:t>The IV and DV should </a:t>
            </a:r>
            <a:r>
              <a:rPr lang="en-US" altLang="en-US" dirty="0" err="1"/>
              <a:t>covary</a:t>
            </a:r>
            <a:r>
              <a:rPr lang="en-US" altLang="en-US" dirty="0"/>
              <a:t>.</a:t>
            </a:r>
          </a:p>
          <a:p>
            <a:pPr lvl="2"/>
            <a:r>
              <a:rPr lang="en-US" altLang="en-US" dirty="0"/>
              <a:t>The IV (the presumed causal factor) should precede the dependent variable.</a:t>
            </a:r>
          </a:p>
          <a:p>
            <a:pPr lvl="2"/>
            <a:r>
              <a:rPr lang="en-US" altLang="en-US" dirty="0"/>
              <a:t>No other factor should be a possible cause of the DV. (The researcher should </a:t>
            </a:r>
            <a:r>
              <a:rPr lang="en-US" altLang="en-US" b="1" dirty="0"/>
              <a:t>control</a:t>
            </a:r>
            <a:r>
              <a:rPr lang="en-US" altLang="en-US" dirty="0"/>
              <a:t> for the effects of other variables).</a:t>
            </a:r>
          </a:p>
          <a:p>
            <a:pPr lvl="2"/>
            <a:r>
              <a:rPr lang="en-US" altLang="en-US" dirty="0"/>
              <a:t>A logical explanation (theory) is needed and it must explain why the IV affects the DV.</a:t>
            </a:r>
          </a:p>
        </p:txBody>
      </p:sp>
    </p:spTree>
    <p:extLst>
      <p:ext uri="{BB962C8B-B14F-4D97-AF65-F5344CB8AC3E}">
        <p14:creationId xmlns:p14="http://schemas.microsoft.com/office/powerpoint/2010/main" val="90476197"/>
      </p:ext>
    </p:extLst>
  </p:cSld>
  <p:clrMapOvr>
    <a:masterClrMapping/>
  </p:clrMapOvr>
  <p:transition spd="slow">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a:extLst>
              <a:ext uri="{FF2B5EF4-FFF2-40B4-BE49-F238E27FC236}">
                <a16:creationId xmlns:a16="http://schemas.microsoft.com/office/drawing/2014/main" xmlns="" id="{EFDCCCDB-996C-42B7-9047-63A5E82336C3}"/>
              </a:ext>
            </a:extLst>
          </p:cNvPr>
          <p:cNvSpPr>
            <a:spLocks noGrp="1" noChangeArrowheads="1"/>
          </p:cNvSpPr>
          <p:nvPr>
            <p:ph type="title"/>
          </p:nvPr>
        </p:nvSpPr>
        <p:spPr>
          <a:xfrm>
            <a:off x="2093914" y="0"/>
            <a:ext cx="7515225" cy="1143000"/>
          </a:xfrm>
        </p:spPr>
        <p:txBody>
          <a:bodyPr>
            <a:normAutofit fontScale="90000"/>
          </a:bodyPr>
          <a:lstStyle/>
          <a:p>
            <a:r>
              <a:rPr lang="en-US" altLang="en-US"/>
              <a:t>VARIABLES </a:t>
            </a:r>
            <a:br>
              <a:rPr lang="en-US" altLang="en-US"/>
            </a:br>
            <a:r>
              <a:rPr lang="en-US" altLang="en-US"/>
              <a:t>(Sekaran &amp; Bougie, 2013)</a:t>
            </a:r>
          </a:p>
        </p:txBody>
      </p:sp>
      <p:sp>
        <p:nvSpPr>
          <p:cNvPr id="11266" name="Rectangle 3">
            <a:extLst>
              <a:ext uri="{FF2B5EF4-FFF2-40B4-BE49-F238E27FC236}">
                <a16:creationId xmlns:a16="http://schemas.microsoft.com/office/drawing/2014/main" xmlns="" id="{AFF106C1-1E91-4AF6-9968-E8FFEC591B26}"/>
              </a:ext>
            </a:extLst>
          </p:cNvPr>
          <p:cNvSpPr txBox="1">
            <a:spLocks noChangeArrowheads="1"/>
          </p:cNvSpPr>
          <p:nvPr/>
        </p:nvSpPr>
        <p:spPr bwMode="auto">
          <a:xfrm>
            <a:off x="1993900" y="1508125"/>
            <a:ext cx="8229600" cy="256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spcAft>
                <a:spcPct val="25000"/>
              </a:spcAft>
              <a:defRPr sz="3200">
                <a:solidFill>
                  <a:schemeClr val="tx1"/>
                </a:solidFill>
                <a:latin typeface="Times New Roman" panose="02020603050405020304" pitchFamily="18" charset="0"/>
              </a:defRPr>
            </a:lvl1pPr>
            <a:lvl2pPr marL="400050" indent="-285750">
              <a:spcBef>
                <a:spcPct val="20000"/>
              </a:spcBef>
              <a:buClr>
                <a:srgbClr val="CC0000"/>
              </a:buClr>
              <a:buSzPct val="90000"/>
              <a:buFont typeface="Wingdings" panose="05000000000000000000" pitchFamily="2" charset="2"/>
              <a:buChar char="§"/>
              <a:defRPr sz="2400">
                <a:solidFill>
                  <a:schemeClr val="tx1"/>
                </a:solidFill>
                <a:latin typeface="Times New Roman" panose="02020603050405020304" pitchFamily="18" charset="0"/>
              </a:defRPr>
            </a:lvl2pPr>
            <a:lvl3pPr marL="742950" indent="-228600">
              <a:spcBef>
                <a:spcPct val="40000"/>
              </a:spcBef>
              <a:buChar char="•"/>
              <a:defRPr sz="2000" i="1">
                <a:solidFill>
                  <a:schemeClr val="tx1"/>
                </a:solidFill>
                <a:latin typeface="Times New Roman" panose="02020603050405020304" pitchFamily="18" charset="0"/>
              </a:defRPr>
            </a:lvl3pPr>
            <a:lvl4pPr marL="1258888" indent="-228600">
              <a:spcBef>
                <a:spcPct val="40000"/>
              </a:spcBef>
              <a:buChar char="–"/>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defRPr>
                <a:solidFill>
                  <a:schemeClr val="tx1"/>
                </a:solidFill>
                <a:latin typeface="Times New Roman" panose="02020603050405020304" pitchFamily="18" charset="0"/>
              </a:defRPr>
            </a:lvl9pPr>
          </a:lstStyle>
          <a:p>
            <a:pPr lvl="1"/>
            <a:r>
              <a:rPr lang="en-US" altLang="en-US"/>
              <a:t>A </a:t>
            </a:r>
            <a:r>
              <a:rPr lang="en-US" altLang="en-US" b="1"/>
              <a:t>moderating variable</a:t>
            </a:r>
            <a:r>
              <a:rPr lang="en-US" altLang="en-US"/>
              <a:t> (ModV) is one that has a strong </a:t>
            </a:r>
            <a:r>
              <a:rPr lang="en-US" altLang="en-US" i="1"/>
              <a:t>contingent</a:t>
            </a:r>
            <a:r>
              <a:rPr lang="en-US" altLang="en-US"/>
              <a:t> effect on the IV-DV relationship.</a:t>
            </a:r>
          </a:p>
          <a:p>
            <a:pPr lvl="1"/>
            <a:endParaRPr lang="en-US" altLang="en-US"/>
          </a:p>
          <a:p>
            <a:pPr lvl="1"/>
            <a:r>
              <a:rPr lang="en-US" altLang="en-US"/>
              <a:t>A </a:t>
            </a:r>
            <a:r>
              <a:rPr lang="en-US" altLang="en-US" b="1"/>
              <a:t>mediating variable </a:t>
            </a:r>
            <a:r>
              <a:rPr lang="en-US" altLang="en-US"/>
              <a:t>(MedV) (or intervening variable) is one that surfaces between the time the IVs start operating to influence the DV and the time their impact is felt on it.</a:t>
            </a:r>
          </a:p>
        </p:txBody>
      </p:sp>
    </p:spTree>
    <p:extLst>
      <p:ext uri="{BB962C8B-B14F-4D97-AF65-F5344CB8AC3E}">
        <p14:creationId xmlns:p14="http://schemas.microsoft.com/office/powerpoint/2010/main" val="1088130999"/>
      </p:ext>
    </p:extLst>
  </p:cSld>
  <p:clrMapOvr>
    <a:masterClrMapping/>
  </p:clrMapOvr>
  <p:transition spd="slow">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1672" y="4776745"/>
            <a:ext cx="9490797" cy="1153124"/>
          </a:xfrm>
        </p:spPr>
        <p:txBody>
          <a:bodyPr>
            <a:normAutofit fontScale="92500"/>
          </a:bodyPr>
          <a:lstStyle/>
          <a:p>
            <a:r>
              <a:rPr lang="en-US" dirty="0"/>
              <a:t>Hypothesized model of the relationship between work engagement and </a:t>
            </a:r>
            <a:r>
              <a:rPr lang="en-US" dirty="0" smtClean="0"/>
              <a:t>work-family </a:t>
            </a:r>
            <a:r>
              <a:rPr lang="en-US" dirty="0"/>
              <a:t>conflict (Onyishi, </a:t>
            </a:r>
            <a:r>
              <a:rPr lang="en-US" dirty="0" err="1"/>
              <a:t>Nohe</a:t>
            </a:r>
            <a:r>
              <a:rPr lang="en-US" dirty="0"/>
              <a:t>, </a:t>
            </a:r>
            <a:r>
              <a:rPr lang="en-US" dirty="0" err="1"/>
              <a:t>Ugwu</a:t>
            </a:r>
            <a:r>
              <a:rPr lang="en-US" dirty="0"/>
              <a:t>, </a:t>
            </a:r>
            <a:r>
              <a:rPr lang="en-US" dirty="0" err="1"/>
              <a:t>Amazue</a:t>
            </a:r>
            <a:r>
              <a:rPr lang="en-US" dirty="0"/>
              <a:t>, &amp; Hertel</a:t>
            </a:r>
            <a:r>
              <a:rPr lang="en-US"/>
              <a:t>, </a:t>
            </a:r>
            <a:r>
              <a:rPr lang="en-US" smtClean="0"/>
              <a:t>2024)</a:t>
            </a:r>
            <a:endParaRPr lang="en-US" dirty="0"/>
          </a:p>
        </p:txBody>
      </p:sp>
      <p:sp>
        <p:nvSpPr>
          <p:cNvPr id="4" name="Rectangle 3"/>
          <p:cNvSpPr/>
          <p:nvPr/>
        </p:nvSpPr>
        <p:spPr>
          <a:xfrm>
            <a:off x="601295" y="1711230"/>
            <a:ext cx="1414535" cy="23902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Work Engagement</a:t>
            </a:r>
          </a:p>
        </p:txBody>
      </p:sp>
      <p:cxnSp>
        <p:nvCxnSpPr>
          <p:cNvPr id="11" name="Straight Arrow Connector 10"/>
          <p:cNvCxnSpPr>
            <a:cxnSpLocks/>
          </p:cNvCxnSpPr>
          <p:nvPr/>
        </p:nvCxnSpPr>
        <p:spPr>
          <a:xfrm flipH="1">
            <a:off x="2912781" y="923550"/>
            <a:ext cx="491792" cy="1195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cxnSpLocks/>
          </p:cNvCxnSpPr>
          <p:nvPr/>
        </p:nvCxnSpPr>
        <p:spPr>
          <a:xfrm flipH="1" flipV="1">
            <a:off x="2912781" y="3074191"/>
            <a:ext cx="387424" cy="695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741969" y="192852"/>
            <a:ext cx="1750517" cy="7087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Job Crafting</a:t>
            </a:r>
            <a:endParaRPr lang="en-US" b="1" dirty="0"/>
          </a:p>
        </p:txBody>
      </p:sp>
      <p:sp>
        <p:nvSpPr>
          <p:cNvPr id="14" name="Rectangle 13"/>
          <p:cNvSpPr/>
          <p:nvPr/>
        </p:nvSpPr>
        <p:spPr>
          <a:xfrm>
            <a:off x="2588297" y="3859747"/>
            <a:ext cx="1700368" cy="8174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 Psychological Capital</a:t>
            </a:r>
          </a:p>
        </p:txBody>
      </p:sp>
      <p:sp>
        <p:nvSpPr>
          <p:cNvPr id="18" name="Title 17"/>
          <p:cNvSpPr>
            <a:spLocks noGrp="1"/>
          </p:cNvSpPr>
          <p:nvPr>
            <p:ph type="ctrTitle"/>
          </p:nvPr>
        </p:nvSpPr>
        <p:spPr>
          <a:xfrm>
            <a:off x="6908309" y="195851"/>
            <a:ext cx="1974650" cy="6640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sz="1800" b="0" dirty="0"/>
              <a:t> </a:t>
            </a:r>
            <a:r>
              <a:rPr lang="en-US" sz="1800" dirty="0">
                <a:solidFill>
                  <a:schemeClr val="tx1"/>
                </a:solidFill>
                <a:latin typeface="Constantia" panose="02030602050306030303" pitchFamily="18" charset="0"/>
              </a:rPr>
              <a:t>Family Support</a:t>
            </a:r>
            <a:endParaRPr lang="en-US" sz="1800" dirty="0">
              <a:latin typeface="Constantia" panose="02030602050306030303" pitchFamily="18" charset="0"/>
            </a:endParaRPr>
          </a:p>
        </p:txBody>
      </p:sp>
      <p:sp>
        <p:nvSpPr>
          <p:cNvPr id="19" name="Title 17"/>
          <p:cNvSpPr txBox="1">
            <a:spLocks/>
          </p:cNvSpPr>
          <p:nvPr/>
        </p:nvSpPr>
        <p:spPr>
          <a:xfrm>
            <a:off x="4958731" y="3065160"/>
            <a:ext cx="1528777" cy="9929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1800" b="1" dirty="0">
                <a:solidFill>
                  <a:schemeClr val="tx1"/>
                </a:solidFill>
              </a:rPr>
              <a:t>Rumination</a:t>
            </a:r>
          </a:p>
        </p:txBody>
      </p:sp>
      <p:sp>
        <p:nvSpPr>
          <p:cNvPr id="20" name="Title 17"/>
          <p:cNvSpPr txBox="1">
            <a:spLocks/>
          </p:cNvSpPr>
          <p:nvPr/>
        </p:nvSpPr>
        <p:spPr>
          <a:xfrm>
            <a:off x="8926203" y="1485561"/>
            <a:ext cx="1444585" cy="26159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1800" b="1" dirty="0">
                <a:solidFill>
                  <a:schemeClr val="tx1"/>
                </a:solidFill>
              </a:rPr>
              <a:t>Work-Family Conflict</a:t>
            </a:r>
          </a:p>
        </p:txBody>
      </p:sp>
      <p:sp>
        <p:nvSpPr>
          <p:cNvPr id="47" name="Right Arrow 46"/>
          <p:cNvSpPr/>
          <p:nvPr/>
        </p:nvSpPr>
        <p:spPr>
          <a:xfrm rot="20360612" flipV="1">
            <a:off x="1939625" y="1926831"/>
            <a:ext cx="3145668" cy="1442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ight Arrow 47"/>
          <p:cNvSpPr/>
          <p:nvPr/>
        </p:nvSpPr>
        <p:spPr>
          <a:xfrm rot="1273937" flipV="1">
            <a:off x="1946928" y="3137880"/>
            <a:ext cx="3099111" cy="1766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ight Arrow 49"/>
          <p:cNvSpPr/>
          <p:nvPr/>
        </p:nvSpPr>
        <p:spPr>
          <a:xfrm rot="20303053" flipV="1">
            <a:off x="6388713" y="3153202"/>
            <a:ext cx="2598963" cy="205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ight Arrow 46">
            <a:extLst>
              <a:ext uri="{FF2B5EF4-FFF2-40B4-BE49-F238E27FC236}">
                <a16:creationId xmlns:a16="http://schemas.microsoft.com/office/drawing/2014/main" xmlns="" id="{A9ACE029-6F20-40DA-AC23-150CC6F3B37F}"/>
              </a:ext>
            </a:extLst>
          </p:cNvPr>
          <p:cNvSpPr/>
          <p:nvPr/>
        </p:nvSpPr>
        <p:spPr>
          <a:xfrm>
            <a:off x="2059074" y="2498468"/>
            <a:ext cx="6823885" cy="1873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17">
            <a:extLst>
              <a:ext uri="{FF2B5EF4-FFF2-40B4-BE49-F238E27FC236}">
                <a16:creationId xmlns:a16="http://schemas.microsoft.com/office/drawing/2014/main" xmlns="" id="{4022BD90-4D53-4B2B-9758-67D84786CC9D}"/>
              </a:ext>
            </a:extLst>
          </p:cNvPr>
          <p:cNvSpPr txBox="1">
            <a:spLocks/>
          </p:cNvSpPr>
          <p:nvPr/>
        </p:nvSpPr>
        <p:spPr>
          <a:xfrm>
            <a:off x="5009953" y="1112010"/>
            <a:ext cx="1310708" cy="86377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1600" dirty="0"/>
              <a:t> </a:t>
            </a:r>
            <a:r>
              <a:rPr lang="en-US" sz="1800" b="1" dirty="0">
                <a:solidFill>
                  <a:schemeClr val="tx1"/>
                </a:solidFill>
              </a:rPr>
              <a:t>OCB</a:t>
            </a:r>
            <a:endParaRPr lang="en-US" sz="1800" b="1" dirty="0"/>
          </a:p>
        </p:txBody>
      </p:sp>
      <p:cxnSp>
        <p:nvCxnSpPr>
          <p:cNvPr id="25" name="Straight Arrow Connector 24">
            <a:extLst>
              <a:ext uri="{FF2B5EF4-FFF2-40B4-BE49-F238E27FC236}">
                <a16:creationId xmlns:a16="http://schemas.microsoft.com/office/drawing/2014/main" xmlns="" id="{4983F245-5438-417D-A2A7-26ECF87AAB5B}"/>
              </a:ext>
            </a:extLst>
          </p:cNvPr>
          <p:cNvCxnSpPr>
            <a:cxnSpLocks/>
          </p:cNvCxnSpPr>
          <p:nvPr/>
        </p:nvCxnSpPr>
        <p:spPr>
          <a:xfrm>
            <a:off x="3433739" y="923550"/>
            <a:ext cx="302575" cy="23052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xmlns="" id="{4637E346-408A-4CA6-BB93-C3E3FD87E99D}"/>
              </a:ext>
            </a:extLst>
          </p:cNvPr>
          <p:cNvCxnSpPr>
            <a:cxnSpLocks/>
          </p:cNvCxnSpPr>
          <p:nvPr/>
        </p:nvCxnSpPr>
        <p:spPr>
          <a:xfrm flipH="1" flipV="1">
            <a:off x="3244523" y="2137108"/>
            <a:ext cx="160049" cy="15777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xmlns="" id="{0D37C7F6-F0B4-4C42-8D6C-3E28D549B8C5}"/>
              </a:ext>
            </a:extLst>
          </p:cNvPr>
          <p:cNvCxnSpPr>
            <a:cxnSpLocks/>
          </p:cNvCxnSpPr>
          <p:nvPr/>
        </p:nvCxnSpPr>
        <p:spPr>
          <a:xfrm flipH="1">
            <a:off x="7488814" y="859946"/>
            <a:ext cx="436083" cy="23688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xmlns="" id="{CB328A3B-AC96-4A36-A745-1C1E50FB5616}"/>
              </a:ext>
            </a:extLst>
          </p:cNvPr>
          <p:cNvCxnSpPr>
            <a:cxnSpLocks/>
          </p:cNvCxnSpPr>
          <p:nvPr/>
        </p:nvCxnSpPr>
        <p:spPr>
          <a:xfrm>
            <a:off x="7969162" y="859946"/>
            <a:ext cx="436083" cy="12771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Right Arrow 46">
            <a:extLst>
              <a:ext uri="{FF2B5EF4-FFF2-40B4-BE49-F238E27FC236}">
                <a16:creationId xmlns:a16="http://schemas.microsoft.com/office/drawing/2014/main" xmlns="" id="{E2F69670-1207-49F6-94DC-E6A06379FEDD}"/>
              </a:ext>
            </a:extLst>
          </p:cNvPr>
          <p:cNvSpPr/>
          <p:nvPr/>
        </p:nvSpPr>
        <p:spPr>
          <a:xfrm rot="1313029" flipV="1">
            <a:off x="6264803" y="1824031"/>
            <a:ext cx="2758099" cy="2334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09784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000" dirty="0"/>
              <a:t>Research Questions and Hypotheses</a:t>
            </a:r>
            <a:br>
              <a:rPr lang="en-GB" sz="4000" dirty="0"/>
            </a:br>
            <a:endParaRPr lang="en-ZA" sz="4000" dirty="0"/>
          </a:p>
        </p:txBody>
      </p:sp>
      <p:sp>
        <p:nvSpPr>
          <p:cNvPr id="3" name="Content Placeholder 2"/>
          <p:cNvSpPr>
            <a:spLocks noGrp="1"/>
          </p:cNvSpPr>
          <p:nvPr>
            <p:ph idx="1"/>
          </p:nvPr>
        </p:nvSpPr>
        <p:spPr/>
        <p:txBody>
          <a:bodyPr>
            <a:normAutofit fontScale="92500" lnSpcReduction="10000"/>
          </a:bodyPr>
          <a:lstStyle/>
          <a:p>
            <a:pPr marL="0" indent="0">
              <a:buClr>
                <a:schemeClr val="tx1">
                  <a:lumMod val="75000"/>
                  <a:lumOff val="25000"/>
                </a:schemeClr>
              </a:buClr>
              <a:buNone/>
              <a:defRPr/>
            </a:pPr>
            <a:r>
              <a:rPr lang="en-US" sz="2800" b="1" dirty="0" smtClean="0"/>
              <a:t>Question</a:t>
            </a:r>
            <a:r>
              <a:rPr lang="en-US" sz="2800" b="1" dirty="0"/>
              <a:t>:</a:t>
            </a:r>
            <a:r>
              <a:rPr lang="en-US" sz="2800" dirty="0"/>
              <a:t> A research question is a question – what I want to answer. </a:t>
            </a:r>
          </a:p>
          <a:p>
            <a:pPr marL="0" indent="0">
              <a:buClr>
                <a:schemeClr val="tx1">
                  <a:lumMod val="75000"/>
                  <a:lumOff val="25000"/>
                </a:schemeClr>
              </a:buClr>
              <a:buNone/>
              <a:defRPr/>
            </a:pPr>
            <a:endParaRPr lang="en-GB" altLang="en-US" sz="2800" dirty="0" smtClean="0">
              <a:latin typeface="Times New Roman" panose="02020603050405020304" pitchFamily="18" charset="0"/>
              <a:cs typeface="Times New Roman" panose="02020603050405020304" pitchFamily="18" charset="0"/>
            </a:endParaRPr>
          </a:p>
          <a:p>
            <a:pPr marL="0" indent="0">
              <a:buClr>
                <a:schemeClr val="tx1">
                  <a:lumMod val="75000"/>
                  <a:lumOff val="25000"/>
                </a:schemeClr>
              </a:buClr>
              <a:buNone/>
              <a:defRPr/>
            </a:pPr>
            <a:r>
              <a:rPr lang="en-GB" altLang="en-US" sz="2800" i="1" dirty="0" smtClean="0">
                <a:latin typeface="Times New Roman" panose="02020603050405020304" pitchFamily="18" charset="0"/>
                <a:cs typeface="Times New Roman" panose="02020603050405020304" pitchFamily="18" charset="0"/>
              </a:rPr>
              <a:t>Research </a:t>
            </a:r>
            <a:r>
              <a:rPr lang="en-GB" altLang="en-US" sz="2800" i="1" dirty="0">
                <a:latin typeface="Times New Roman" panose="02020603050405020304" pitchFamily="18" charset="0"/>
                <a:cs typeface="Times New Roman" panose="02020603050405020304" pitchFamily="18" charset="0"/>
              </a:rPr>
              <a:t>question is  a simple statement of </a:t>
            </a:r>
            <a:r>
              <a:rPr lang="en-GB" altLang="en-US" sz="2800" i="1" dirty="0">
                <a:solidFill>
                  <a:srgbClr val="FF0000"/>
                </a:solidFill>
                <a:latin typeface="Times New Roman" panose="02020603050405020304" pitchFamily="18" charset="0"/>
                <a:cs typeface="Times New Roman" panose="02020603050405020304" pitchFamily="18" charset="0"/>
              </a:rPr>
              <a:t>research problem or puzzle or a gap</a:t>
            </a:r>
            <a:r>
              <a:rPr lang="en-GB" altLang="en-US" sz="2800" i="1" dirty="0">
                <a:latin typeface="Times New Roman" panose="02020603050405020304" pitchFamily="18" charset="0"/>
                <a:cs typeface="Times New Roman" panose="02020603050405020304" pitchFamily="18" charset="0"/>
              </a:rPr>
              <a:t>…</a:t>
            </a:r>
          </a:p>
          <a:p>
            <a:pPr marL="0" indent="0">
              <a:buClr>
                <a:schemeClr val="tx1">
                  <a:lumMod val="75000"/>
                  <a:lumOff val="25000"/>
                </a:schemeClr>
              </a:buClr>
              <a:buNone/>
              <a:defRPr/>
            </a:pPr>
            <a:endParaRPr lang="en-US" sz="2800" dirty="0"/>
          </a:p>
          <a:p>
            <a:pPr marL="0" indent="0">
              <a:buClr>
                <a:schemeClr val="tx1">
                  <a:lumMod val="75000"/>
                  <a:lumOff val="25000"/>
                </a:schemeClr>
              </a:buClr>
              <a:buNone/>
              <a:defRPr/>
            </a:pPr>
            <a:r>
              <a:rPr lang="en-US" sz="2800" b="1" dirty="0"/>
              <a:t>Hypothesis:</a:t>
            </a:r>
            <a:r>
              <a:rPr lang="en-US" sz="2800" dirty="0"/>
              <a:t> A hypothesis is a potential answer - a statement that can be proved or disproved. </a:t>
            </a:r>
            <a:endParaRPr lang="en-US" sz="2800" dirty="0" smtClean="0"/>
          </a:p>
          <a:p>
            <a:pPr marL="0" indent="0">
              <a:buClr>
                <a:schemeClr val="tx1">
                  <a:lumMod val="75000"/>
                  <a:lumOff val="25000"/>
                </a:schemeClr>
              </a:buClr>
              <a:buNone/>
              <a:defRPr/>
            </a:pPr>
            <a:endParaRPr lang="en-US" sz="2800" dirty="0"/>
          </a:p>
          <a:p>
            <a:pPr marL="0" indent="0">
              <a:buClr>
                <a:schemeClr val="tx1">
                  <a:lumMod val="75000"/>
                  <a:lumOff val="25000"/>
                </a:schemeClr>
              </a:buClr>
              <a:buNone/>
              <a:defRPr/>
            </a:pPr>
            <a:r>
              <a:rPr lang="en-US" sz="2800" i="1" dirty="0" smtClean="0"/>
              <a:t>A hypothesis is an </a:t>
            </a:r>
            <a:r>
              <a:rPr lang="en-US" sz="2800" i="1" dirty="0"/>
              <a:t>educated guess regarding what should happen in a particular situation under certain conditions. </a:t>
            </a:r>
          </a:p>
          <a:p>
            <a:pPr marL="0" indent="0">
              <a:buClr>
                <a:schemeClr val="tx1">
                  <a:lumMod val="75000"/>
                  <a:lumOff val="25000"/>
                </a:schemeClr>
              </a:buClr>
              <a:buNone/>
              <a:defRPr/>
            </a:pPr>
            <a:endParaRPr lang="en-US" sz="2800" dirty="0"/>
          </a:p>
          <a:p>
            <a:endParaRPr lang="en-GB" altLang="en-US" sz="2800" dirty="0">
              <a:latin typeface="Times New Roman" panose="02020603050405020304" pitchFamily="18" charset="0"/>
              <a:cs typeface="Times New Roman" panose="02020603050405020304" pitchFamily="18" charset="0"/>
            </a:endParaRPr>
          </a:p>
          <a:p>
            <a:endParaRPr lang="en-ZA" dirty="0"/>
          </a:p>
        </p:txBody>
      </p:sp>
    </p:spTree>
    <p:extLst>
      <p:ext uri="{BB962C8B-B14F-4D97-AF65-F5344CB8AC3E}">
        <p14:creationId xmlns:p14="http://schemas.microsoft.com/office/powerpoint/2010/main" val="20406905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4C48D1-3432-4691-9FF9-A04408027667}"/>
              </a:ext>
            </a:extLst>
          </p:cNvPr>
          <p:cNvSpPr>
            <a:spLocks noGrp="1"/>
          </p:cNvSpPr>
          <p:nvPr>
            <p:ph type="title"/>
          </p:nvPr>
        </p:nvSpPr>
        <p:spPr>
          <a:xfrm>
            <a:off x="1948276" y="608025"/>
            <a:ext cx="8295447" cy="949321"/>
          </a:xfrm>
        </p:spPr>
        <p:txBody>
          <a:bodyPr>
            <a:noAutofit/>
          </a:bodyPr>
          <a:lstStyle/>
          <a:p>
            <a:r>
              <a:rPr lang="en-US" sz="3200" b="1" dirty="0">
                <a:latin typeface="+mn-lt"/>
              </a:rPr>
              <a:t/>
            </a:r>
            <a:br>
              <a:rPr lang="en-US" sz="3200" b="1" dirty="0">
                <a:latin typeface="+mn-lt"/>
              </a:rPr>
            </a:br>
            <a:r>
              <a:rPr lang="en-US" sz="3200" b="1" dirty="0" smtClean="0">
                <a:latin typeface="+mn-lt"/>
              </a:rPr>
              <a:t/>
            </a:r>
            <a:br>
              <a:rPr lang="en-US" sz="3200" b="1" dirty="0" smtClean="0">
                <a:latin typeface="+mn-lt"/>
              </a:rPr>
            </a:br>
            <a:r>
              <a:rPr lang="en-US" sz="3200" b="1" dirty="0">
                <a:latin typeface="+mn-lt"/>
              </a:rPr>
              <a:t/>
            </a:r>
            <a:br>
              <a:rPr lang="en-US" sz="3200" b="1" dirty="0">
                <a:latin typeface="+mn-lt"/>
              </a:rPr>
            </a:br>
            <a:r>
              <a:rPr lang="en-US" sz="3200" b="1" dirty="0"/>
              <a:t>Considerations for selecting a research question</a:t>
            </a:r>
            <a:br>
              <a:rPr lang="en-US" sz="3200" b="1" dirty="0"/>
            </a:br>
            <a:endParaRPr lang="en-US" sz="3200" b="1" dirty="0">
              <a:latin typeface="+mn-lt"/>
            </a:endParaRPr>
          </a:p>
        </p:txBody>
      </p:sp>
      <p:sp>
        <p:nvSpPr>
          <p:cNvPr id="3" name="Content Placeholder 2">
            <a:extLst>
              <a:ext uri="{FF2B5EF4-FFF2-40B4-BE49-F238E27FC236}">
                <a16:creationId xmlns:a16="http://schemas.microsoft.com/office/drawing/2014/main" xmlns="" id="{921619AF-7AC1-4E3F-989C-BB240AC15AC8}"/>
              </a:ext>
            </a:extLst>
          </p:cNvPr>
          <p:cNvSpPr>
            <a:spLocks noGrp="1"/>
          </p:cNvSpPr>
          <p:nvPr>
            <p:ph idx="1"/>
          </p:nvPr>
        </p:nvSpPr>
        <p:spPr>
          <a:xfrm>
            <a:off x="2152650" y="1690693"/>
            <a:ext cx="7886700" cy="4183289"/>
          </a:xfrm>
        </p:spPr>
        <p:txBody>
          <a:bodyPr/>
          <a:lstStyle/>
          <a:p>
            <a:pPr>
              <a:lnSpc>
                <a:spcPct val="150000"/>
              </a:lnSpc>
            </a:pPr>
            <a:r>
              <a:rPr lang="en-US" dirty="0"/>
              <a:t>Researchers' interest/competence </a:t>
            </a:r>
          </a:p>
          <a:p>
            <a:pPr>
              <a:lnSpc>
                <a:spcPct val="150000"/>
              </a:lnSpc>
            </a:pPr>
            <a:r>
              <a:rPr lang="en-US" dirty="0"/>
              <a:t>Is it researchable? </a:t>
            </a:r>
            <a:r>
              <a:rPr lang="en-US" dirty="0" smtClean="0"/>
              <a:t>(Literature)</a:t>
            </a:r>
            <a:endParaRPr lang="en-US" dirty="0"/>
          </a:p>
          <a:p>
            <a:pPr>
              <a:lnSpc>
                <a:spcPct val="150000"/>
              </a:lnSpc>
            </a:pPr>
            <a:r>
              <a:rPr lang="en-US" dirty="0"/>
              <a:t>Importance, urgency and social relevance  </a:t>
            </a:r>
          </a:p>
          <a:p>
            <a:pPr>
              <a:lnSpc>
                <a:spcPct val="150000"/>
              </a:lnSpc>
            </a:pPr>
            <a:r>
              <a:rPr lang="en-US" dirty="0"/>
              <a:t>Novelty </a:t>
            </a:r>
            <a:r>
              <a:rPr lang="en-US" dirty="0" smtClean="0"/>
              <a:t>originality </a:t>
            </a:r>
            <a:endParaRPr lang="en-US" dirty="0"/>
          </a:p>
          <a:p>
            <a:pPr>
              <a:lnSpc>
                <a:spcPct val="150000"/>
              </a:lnSpc>
            </a:pPr>
            <a:r>
              <a:rPr lang="en-US" dirty="0"/>
              <a:t>Feasibility (data, method, time , facilities, etc.)</a:t>
            </a:r>
          </a:p>
          <a:p>
            <a:endParaRPr lang="en-US" dirty="0"/>
          </a:p>
          <a:p>
            <a:endParaRPr lang="en-US" dirty="0"/>
          </a:p>
        </p:txBody>
      </p:sp>
    </p:spTree>
    <p:extLst>
      <p:ext uri="{BB962C8B-B14F-4D97-AF65-F5344CB8AC3E}">
        <p14:creationId xmlns:p14="http://schemas.microsoft.com/office/powerpoint/2010/main" val="1937566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2152650" y="365138"/>
            <a:ext cx="7886700" cy="720721"/>
          </a:xfrm>
        </p:spPr>
        <p:txBody>
          <a:bodyPr>
            <a:normAutofit/>
          </a:bodyPr>
          <a:lstStyle/>
          <a:p>
            <a:r>
              <a:rPr lang="en-US" altLang="en-US" sz="3200" b="1" dirty="0">
                <a:latin typeface="+mn-lt"/>
              </a:rPr>
              <a:t>Good hypotheses should…</a:t>
            </a:r>
          </a:p>
        </p:txBody>
      </p:sp>
      <p:sp>
        <p:nvSpPr>
          <p:cNvPr id="3" name="Content Placeholder 2"/>
          <p:cNvSpPr>
            <a:spLocks noGrp="1"/>
          </p:cNvSpPr>
          <p:nvPr>
            <p:ph idx="1"/>
          </p:nvPr>
        </p:nvSpPr>
        <p:spPr>
          <a:xfrm>
            <a:off x="2152650" y="1304513"/>
            <a:ext cx="7886700" cy="4091735"/>
          </a:xfrm>
        </p:spPr>
        <p:txBody>
          <a:bodyPr rtlCol="0">
            <a:normAutofit fontScale="62500" lnSpcReduction="20000"/>
          </a:bodyPr>
          <a:lstStyle/>
          <a:p>
            <a:pPr>
              <a:lnSpc>
                <a:spcPct val="150000"/>
              </a:lnSpc>
              <a:buClr>
                <a:schemeClr val="tx1">
                  <a:lumMod val="75000"/>
                  <a:lumOff val="25000"/>
                </a:schemeClr>
              </a:buClr>
              <a:defRPr/>
            </a:pPr>
            <a:r>
              <a:rPr lang="en-US" dirty="0"/>
              <a:t>Have clear concepts/constructs </a:t>
            </a:r>
          </a:p>
          <a:p>
            <a:pPr>
              <a:lnSpc>
                <a:spcPct val="150000"/>
              </a:lnSpc>
              <a:buClr>
                <a:schemeClr val="tx1">
                  <a:lumMod val="75000"/>
                  <a:lumOff val="25000"/>
                </a:schemeClr>
              </a:buClr>
              <a:defRPr/>
            </a:pPr>
            <a:r>
              <a:rPr lang="en-US" dirty="0"/>
              <a:t>Show relationships (is the </a:t>
            </a:r>
            <a:r>
              <a:rPr lang="en-US" b="1" dirty="0">
                <a:solidFill>
                  <a:srgbClr val="7030A0"/>
                </a:solidFill>
              </a:rPr>
              <a:t>direction </a:t>
            </a:r>
            <a:r>
              <a:rPr lang="en-US" dirty="0"/>
              <a:t>of relationship clear?)</a:t>
            </a:r>
          </a:p>
          <a:p>
            <a:pPr>
              <a:lnSpc>
                <a:spcPct val="150000"/>
              </a:lnSpc>
              <a:buClr>
                <a:schemeClr val="tx1">
                  <a:lumMod val="75000"/>
                  <a:lumOff val="25000"/>
                </a:schemeClr>
              </a:buClr>
              <a:defRPr/>
            </a:pPr>
            <a:r>
              <a:rPr lang="en-US" dirty="0"/>
              <a:t>Directly refer to what is being studied</a:t>
            </a:r>
          </a:p>
          <a:p>
            <a:pPr>
              <a:lnSpc>
                <a:spcPct val="150000"/>
              </a:lnSpc>
              <a:buClr>
                <a:schemeClr val="tx1">
                  <a:lumMod val="75000"/>
                  <a:lumOff val="25000"/>
                </a:schemeClr>
              </a:buClr>
              <a:defRPr/>
            </a:pPr>
            <a:r>
              <a:rPr lang="en-US" dirty="0"/>
              <a:t>Be clear on whether the focus is on causality or description.</a:t>
            </a:r>
          </a:p>
          <a:p>
            <a:pPr marL="228600" lvl="1">
              <a:lnSpc>
                <a:spcPct val="150000"/>
              </a:lnSpc>
              <a:spcBef>
                <a:spcPts val="1000"/>
              </a:spcBef>
              <a:buClr>
                <a:schemeClr val="tx1">
                  <a:lumMod val="75000"/>
                  <a:lumOff val="25000"/>
                </a:schemeClr>
              </a:buClr>
              <a:defRPr/>
            </a:pPr>
            <a:r>
              <a:rPr lang="en-GB" altLang="en-US" sz="2800" dirty="0"/>
              <a:t>Is composed of an independent variable (cause) and a dependent variable (effect</a:t>
            </a:r>
            <a:r>
              <a:rPr lang="en-GB" altLang="en-US" sz="2800" dirty="0" smtClean="0"/>
              <a:t>)</a:t>
            </a:r>
          </a:p>
          <a:p>
            <a:pPr marL="228600" lvl="1">
              <a:lnSpc>
                <a:spcPct val="150000"/>
              </a:lnSpc>
              <a:spcBef>
                <a:spcPts val="1000"/>
              </a:spcBef>
              <a:buClr>
                <a:schemeClr val="tx1">
                  <a:lumMod val="75000"/>
                  <a:lumOff val="25000"/>
                </a:schemeClr>
              </a:buClr>
              <a:defRPr/>
            </a:pPr>
            <a:endParaRPr lang="en-GB" altLang="en-US" sz="2800" dirty="0"/>
          </a:p>
          <a:p>
            <a:pPr marL="0" lvl="1" indent="0">
              <a:lnSpc>
                <a:spcPct val="150000"/>
              </a:lnSpc>
              <a:spcBef>
                <a:spcPts val="1000"/>
              </a:spcBef>
              <a:buClr>
                <a:schemeClr val="tx1">
                  <a:lumMod val="75000"/>
                  <a:lumOff val="25000"/>
                </a:schemeClr>
              </a:buClr>
              <a:buNone/>
              <a:defRPr/>
            </a:pPr>
            <a:r>
              <a:rPr lang="en-ZA" sz="3400" b="1" dirty="0" smtClean="0">
                <a:solidFill>
                  <a:srgbClr val="FF0000"/>
                </a:solidFill>
              </a:rPr>
              <a:t>BUT DO </a:t>
            </a:r>
            <a:r>
              <a:rPr lang="en-US" sz="3400" b="1" dirty="0" smtClean="0">
                <a:solidFill>
                  <a:srgbClr val="FF0000"/>
                </a:solidFill>
              </a:rPr>
              <a:t> WE NEED RESEARCH QUESTIONS/HYPOTHESES FOR ALL RESEARCH PROJECTS? </a:t>
            </a:r>
          </a:p>
          <a:p>
            <a:pPr marL="228600" lvl="1">
              <a:lnSpc>
                <a:spcPct val="150000"/>
              </a:lnSpc>
              <a:spcBef>
                <a:spcPts val="1000"/>
              </a:spcBef>
              <a:buClr>
                <a:schemeClr val="tx1">
                  <a:lumMod val="75000"/>
                  <a:lumOff val="25000"/>
                </a:schemeClr>
              </a:buClr>
              <a:defRPr/>
            </a:pPr>
            <a:endParaRPr lang="en-GB" altLang="en-US" sz="3400" dirty="0" smtClean="0"/>
          </a:p>
          <a:p>
            <a:pPr>
              <a:lnSpc>
                <a:spcPct val="150000"/>
              </a:lnSpc>
              <a:buClr>
                <a:schemeClr val="tx1">
                  <a:lumMod val="75000"/>
                  <a:lumOff val="25000"/>
                </a:schemeClr>
              </a:buClr>
              <a:defRPr/>
            </a:pPr>
            <a:endParaRPr lang="en-US" sz="2400" dirty="0"/>
          </a:p>
        </p:txBody>
      </p:sp>
    </p:spTree>
    <p:extLst>
      <p:ext uri="{BB962C8B-B14F-4D97-AF65-F5344CB8AC3E}">
        <p14:creationId xmlns:p14="http://schemas.microsoft.com/office/powerpoint/2010/main" val="693179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Research Methods</a:t>
            </a:r>
            <a:endParaRPr lang="en-ZA" dirty="0"/>
          </a:p>
        </p:txBody>
      </p:sp>
      <p:sp>
        <p:nvSpPr>
          <p:cNvPr id="3" name="Content Placeholder 2"/>
          <p:cNvSpPr>
            <a:spLocks noGrp="1"/>
          </p:cNvSpPr>
          <p:nvPr>
            <p:ph idx="1"/>
          </p:nvPr>
        </p:nvSpPr>
        <p:spPr/>
        <p:txBody>
          <a:bodyPr/>
          <a:lstStyle/>
          <a:p>
            <a:r>
              <a:rPr lang="en-ZA" dirty="0"/>
              <a:t>B</a:t>
            </a:r>
            <a:r>
              <a:rPr lang="en-ZA" dirty="0" smtClean="0"/>
              <a:t>asic </a:t>
            </a:r>
            <a:r>
              <a:rPr lang="en-ZA" smtClean="0"/>
              <a:t>versus </a:t>
            </a:r>
            <a:r>
              <a:rPr lang="en-ZA" dirty="0"/>
              <a:t>A</a:t>
            </a:r>
            <a:r>
              <a:rPr lang="en-ZA" smtClean="0"/>
              <a:t>pplied </a:t>
            </a:r>
            <a:r>
              <a:rPr lang="en-ZA" dirty="0" smtClean="0"/>
              <a:t>research</a:t>
            </a:r>
          </a:p>
          <a:p>
            <a:r>
              <a:rPr lang="en-ZA" dirty="0" smtClean="0"/>
              <a:t>Quantitative or Qualitative Research </a:t>
            </a:r>
          </a:p>
          <a:p>
            <a:r>
              <a:rPr lang="en-ZA" dirty="0"/>
              <a:t>Experimental versus </a:t>
            </a:r>
            <a:r>
              <a:rPr lang="en-ZA" dirty="0" smtClean="0"/>
              <a:t>Non-experimental </a:t>
            </a:r>
          </a:p>
          <a:p>
            <a:r>
              <a:rPr lang="en-ZA" dirty="0" smtClean="0"/>
              <a:t>Cross-sectional </a:t>
            </a:r>
            <a:r>
              <a:rPr lang="en-ZA" dirty="0"/>
              <a:t>versus </a:t>
            </a:r>
            <a:r>
              <a:rPr lang="en-ZA" dirty="0" smtClean="0"/>
              <a:t>Longitudinal</a:t>
            </a:r>
            <a:endParaRPr lang="en-ZA" dirty="0"/>
          </a:p>
          <a:p>
            <a:endParaRPr lang="en-ZA" dirty="0"/>
          </a:p>
        </p:txBody>
      </p:sp>
    </p:spTree>
    <p:extLst>
      <p:ext uri="{BB962C8B-B14F-4D97-AF65-F5344CB8AC3E}">
        <p14:creationId xmlns:p14="http://schemas.microsoft.com/office/powerpoint/2010/main" val="15718440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524001" y="1231112"/>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en-US" sz="2800" b="1" dirty="0" smtClean="0">
                <a:latin typeface="Bookman Old Style" pitchFamily="18" charset="0"/>
                <a:ea typeface="Calibri" pitchFamily="34" charset="0"/>
                <a:cs typeface="Times New Roman" pitchFamily="18" charset="0"/>
              </a:rPr>
              <a:t>OUTLINE </a:t>
            </a:r>
          </a:p>
          <a:p>
            <a:pPr algn="ctr" fontAlgn="base">
              <a:spcBef>
                <a:spcPct val="0"/>
              </a:spcBef>
              <a:spcAft>
                <a:spcPct val="0"/>
              </a:spcAft>
            </a:pPr>
            <a:endParaRPr lang="en-US" sz="2800" dirty="0">
              <a:latin typeface="Arial" pitchFamily="34" charset="0"/>
              <a:cs typeface="Arial" pitchFamily="34" charset="0"/>
            </a:endParaRPr>
          </a:p>
          <a:p>
            <a:pPr marL="571500" indent="-571500" algn="just" eaLnBrk="0" fontAlgn="base" hangingPunct="0">
              <a:spcBef>
                <a:spcPct val="0"/>
              </a:spcBef>
              <a:spcAft>
                <a:spcPct val="0"/>
              </a:spcAft>
              <a:buFont typeface="Arial" pitchFamily="34" charset="0"/>
              <a:buChar char="•"/>
            </a:pPr>
            <a:r>
              <a:rPr lang="en-GB" sz="2800" dirty="0" smtClean="0"/>
              <a:t>Making Decisions about our research – Critical Imagination</a:t>
            </a:r>
          </a:p>
          <a:p>
            <a:pPr marL="571500" indent="-571500" algn="just" eaLnBrk="0" fontAlgn="base" hangingPunct="0">
              <a:spcBef>
                <a:spcPct val="0"/>
              </a:spcBef>
              <a:spcAft>
                <a:spcPct val="0"/>
              </a:spcAft>
              <a:buFont typeface="Arial" pitchFamily="34" charset="0"/>
              <a:buChar char="•"/>
            </a:pPr>
            <a:r>
              <a:rPr lang="en-GB" sz="2800" dirty="0" smtClean="0"/>
              <a:t>The Research Process</a:t>
            </a:r>
          </a:p>
          <a:p>
            <a:pPr marL="571500" indent="-571500" algn="just" eaLnBrk="0" fontAlgn="base" hangingPunct="0">
              <a:spcBef>
                <a:spcPct val="0"/>
              </a:spcBef>
              <a:spcAft>
                <a:spcPct val="0"/>
              </a:spcAft>
              <a:buFont typeface="Arial" pitchFamily="34" charset="0"/>
              <a:buChar char="•"/>
            </a:pPr>
            <a:r>
              <a:rPr lang="en-GB" sz="2800" dirty="0" smtClean="0"/>
              <a:t>Developing a theoretical framework/model</a:t>
            </a:r>
          </a:p>
          <a:p>
            <a:pPr marL="571500" indent="-571500" algn="just" eaLnBrk="0" fontAlgn="base" hangingPunct="0">
              <a:spcBef>
                <a:spcPct val="0"/>
              </a:spcBef>
              <a:spcAft>
                <a:spcPct val="0"/>
              </a:spcAft>
              <a:buFont typeface="Arial" pitchFamily="34" charset="0"/>
              <a:buChar char="•"/>
            </a:pPr>
            <a:r>
              <a:rPr lang="en-GB" sz="2800" dirty="0" smtClean="0"/>
              <a:t>Research Questions and Hypotheses</a:t>
            </a:r>
          </a:p>
          <a:p>
            <a:pPr marL="571500" indent="-571500" algn="just" eaLnBrk="0" fontAlgn="base" hangingPunct="0">
              <a:spcBef>
                <a:spcPct val="0"/>
              </a:spcBef>
              <a:spcAft>
                <a:spcPct val="0"/>
              </a:spcAft>
              <a:buFont typeface="Arial" pitchFamily="34" charset="0"/>
              <a:buChar char="•"/>
            </a:pPr>
            <a:r>
              <a:rPr lang="en-GB" sz="2800" dirty="0" smtClean="0"/>
              <a:t>Research Methods</a:t>
            </a:r>
          </a:p>
          <a:p>
            <a:pPr marL="571500" indent="-571500" algn="just" eaLnBrk="0" fontAlgn="base" hangingPunct="0">
              <a:spcBef>
                <a:spcPct val="0"/>
              </a:spcBef>
              <a:spcAft>
                <a:spcPct val="0"/>
              </a:spcAft>
              <a:buFont typeface="Arial" pitchFamily="34" charset="0"/>
              <a:buChar char="•"/>
            </a:pPr>
            <a:r>
              <a:rPr lang="en-US" sz="2800" dirty="0" smtClean="0"/>
              <a:t>Data Analysis</a:t>
            </a:r>
          </a:p>
          <a:p>
            <a:pPr algn="just" eaLnBrk="0" fontAlgn="base" hangingPunct="0">
              <a:spcBef>
                <a:spcPct val="0"/>
              </a:spcBef>
              <a:spcAft>
                <a:spcPct val="0"/>
              </a:spcAft>
            </a:pPr>
            <a:endParaRPr lang="en-US" sz="2800" dirty="0">
              <a:latin typeface="Arial" pitchFamily="34" charset="0"/>
              <a:cs typeface="Arial" pitchFamily="34" charset="0"/>
            </a:endParaRPr>
          </a:p>
        </p:txBody>
      </p:sp>
    </p:spTree>
    <p:extLst>
      <p:ext uri="{BB962C8B-B14F-4D97-AF65-F5344CB8AC3E}">
        <p14:creationId xmlns:p14="http://schemas.microsoft.com/office/powerpoint/2010/main" val="31298891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 xmlns:a16="http://schemas.microsoft.com/office/drawing/2014/main" id="{BC84129B-9421-4300-BB9A-7A0179717FDF}"/>
              </a:ext>
            </a:extLst>
          </p:cNvPr>
          <p:cNvSpPr/>
          <p:nvPr/>
        </p:nvSpPr>
        <p:spPr>
          <a:xfrm>
            <a:off x="1758260" y="1137517"/>
            <a:ext cx="8675480" cy="47266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350" dirty="0" err="1"/>
              <a:t>Multimethods</a:t>
            </a:r>
            <a:r>
              <a:rPr lang="en-US" sz="1350" dirty="0"/>
              <a:t> </a:t>
            </a:r>
            <a:endParaRPr lang="en-GB" sz="1350" dirty="0"/>
          </a:p>
        </p:txBody>
      </p:sp>
      <p:sp>
        <p:nvSpPr>
          <p:cNvPr id="6" name="Oval 5">
            <a:extLst>
              <a:ext uri="{FF2B5EF4-FFF2-40B4-BE49-F238E27FC236}">
                <a16:creationId xmlns="" xmlns:a16="http://schemas.microsoft.com/office/drawing/2014/main" id="{07886D31-F01F-4039-AC6D-878E98B1BD5A}"/>
              </a:ext>
            </a:extLst>
          </p:cNvPr>
          <p:cNvSpPr/>
          <p:nvPr/>
        </p:nvSpPr>
        <p:spPr>
          <a:xfrm>
            <a:off x="2712721" y="2056121"/>
            <a:ext cx="1709837" cy="1409700"/>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Action research </a:t>
            </a:r>
            <a:endParaRPr lang="en-GB" b="1" dirty="0">
              <a:solidFill>
                <a:schemeClr val="tx1"/>
              </a:solidFill>
            </a:endParaRPr>
          </a:p>
        </p:txBody>
      </p:sp>
      <p:sp>
        <p:nvSpPr>
          <p:cNvPr id="7" name="Oval 6">
            <a:extLst>
              <a:ext uri="{FF2B5EF4-FFF2-40B4-BE49-F238E27FC236}">
                <a16:creationId xmlns="" xmlns:a16="http://schemas.microsoft.com/office/drawing/2014/main" id="{26D0A11D-1A28-41EE-85F4-DC5916A491FE}"/>
              </a:ext>
            </a:extLst>
          </p:cNvPr>
          <p:cNvSpPr/>
          <p:nvPr/>
        </p:nvSpPr>
        <p:spPr>
          <a:xfrm>
            <a:off x="5579700" y="1172604"/>
            <a:ext cx="1550194" cy="1644254"/>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Survey</a:t>
            </a:r>
            <a:endParaRPr lang="en-GB" b="1" dirty="0">
              <a:solidFill>
                <a:schemeClr val="tx1"/>
              </a:solidFill>
            </a:endParaRPr>
          </a:p>
        </p:txBody>
      </p:sp>
      <p:sp>
        <p:nvSpPr>
          <p:cNvPr id="8" name="Oval 7">
            <a:extLst>
              <a:ext uri="{FF2B5EF4-FFF2-40B4-BE49-F238E27FC236}">
                <a16:creationId xmlns="" xmlns:a16="http://schemas.microsoft.com/office/drawing/2014/main" id="{57C5C391-AEFC-4935-BC10-F5A1A09DCB16}"/>
              </a:ext>
            </a:extLst>
          </p:cNvPr>
          <p:cNvSpPr/>
          <p:nvPr/>
        </p:nvSpPr>
        <p:spPr>
          <a:xfrm>
            <a:off x="4150520" y="2473804"/>
            <a:ext cx="2112169" cy="1605590"/>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Ethnography </a:t>
            </a:r>
            <a:endParaRPr lang="en-GB" b="1" dirty="0">
              <a:solidFill>
                <a:schemeClr val="tx1"/>
              </a:solidFill>
            </a:endParaRPr>
          </a:p>
        </p:txBody>
      </p:sp>
      <p:sp>
        <p:nvSpPr>
          <p:cNvPr id="9" name="Oval 8">
            <a:extLst>
              <a:ext uri="{FF2B5EF4-FFF2-40B4-BE49-F238E27FC236}">
                <a16:creationId xmlns="" xmlns:a16="http://schemas.microsoft.com/office/drawing/2014/main" id="{6614E054-AF77-4C9B-A6D7-9E4DEEF76812}"/>
              </a:ext>
            </a:extLst>
          </p:cNvPr>
          <p:cNvSpPr/>
          <p:nvPr/>
        </p:nvSpPr>
        <p:spPr>
          <a:xfrm>
            <a:off x="5815003" y="2816858"/>
            <a:ext cx="2112169" cy="1543050"/>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Applied Quantitative</a:t>
            </a:r>
            <a:endParaRPr lang="en-GB" b="1" dirty="0">
              <a:solidFill>
                <a:schemeClr val="tx1"/>
              </a:solidFill>
            </a:endParaRPr>
          </a:p>
        </p:txBody>
      </p:sp>
      <p:sp>
        <p:nvSpPr>
          <p:cNvPr id="10" name="Oval 9">
            <a:extLst>
              <a:ext uri="{FF2B5EF4-FFF2-40B4-BE49-F238E27FC236}">
                <a16:creationId xmlns="" xmlns:a16="http://schemas.microsoft.com/office/drawing/2014/main" id="{658466AA-A770-457B-BCDE-CB015B7B2523}"/>
              </a:ext>
            </a:extLst>
          </p:cNvPr>
          <p:cNvSpPr/>
          <p:nvPr/>
        </p:nvSpPr>
        <p:spPr>
          <a:xfrm>
            <a:off x="4895915" y="4079395"/>
            <a:ext cx="2842332" cy="1708981"/>
          </a:xfrm>
          <a:prstGeom prst="ellipse">
            <a:avLst/>
          </a:prstGeom>
          <a:solidFill>
            <a:srgbClr val="12B6B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Experiment and quasi-experimental design</a:t>
            </a:r>
            <a:r>
              <a:rPr lang="en-US" dirty="0">
                <a:solidFill>
                  <a:schemeClr val="tx1"/>
                </a:solidFill>
              </a:rPr>
              <a:t>  </a:t>
            </a:r>
            <a:endParaRPr lang="en-GB" dirty="0">
              <a:solidFill>
                <a:schemeClr val="tx1"/>
              </a:solidFill>
            </a:endParaRPr>
          </a:p>
        </p:txBody>
      </p:sp>
      <p:sp>
        <p:nvSpPr>
          <p:cNvPr id="11" name="Oval 10">
            <a:extLst>
              <a:ext uri="{FF2B5EF4-FFF2-40B4-BE49-F238E27FC236}">
                <a16:creationId xmlns="" xmlns:a16="http://schemas.microsoft.com/office/drawing/2014/main" id="{B1D437DE-47A9-4546-8F30-7A8272D4A39C}"/>
              </a:ext>
            </a:extLst>
          </p:cNvPr>
          <p:cNvSpPr/>
          <p:nvPr/>
        </p:nvSpPr>
        <p:spPr>
          <a:xfrm>
            <a:off x="8076808" y="2297836"/>
            <a:ext cx="2014993" cy="1257300"/>
          </a:xfrm>
          <a:prstGeom prst="ellipse">
            <a:avLst/>
          </a:prstGeom>
          <a:solidFill>
            <a:srgbClr val="CD4B0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Comparative case study</a:t>
            </a:r>
            <a:endParaRPr lang="en-GB" b="1" dirty="0">
              <a:solidFill>
                <a:schemeClr val="tx1"/>
              </a:solidFill>
            </a:endParaRPr>
          </a:p>
        </p:txBody>
      </p:sp>
      <p:sp>
        <p:nvSpPr>
          <p:cNvPr id="5129" name="TextBox 12">
            <a:extLst>
              <a:ext uri="{FF2B5EF4-FFF2-40B4-BE49-F238E27FC236}">
                <a16:creationId xmlns="" xmlns:a16="http://schemas.microsoft.com/office/drawing/2014/main" id="{D1FF949E-7CB0-475A-94F4-8F9D8F5E66E3}"/>
              </a:ext>
            </a:extLst>
          </p:cNvPr>
          <p:cNvSpPr txBox="1">
            <a:spLocks noChangeArrowheads="1"/>
          </p:cNvSpPr>
          <p:nvPr/>
        </p:nvSpPr>
        <p:spPr bwMode="auto">
          <a:xfrm>
            <a:off x="2363805" y="380614"/>
            <a:ext cx="7313232" cy="523220"/>
          </a:xfrm>
          <a:prstGeom prst="rect">
            <a:avLst/>
          </a:prstGeom>
          <a:noFill/>
          <a:ln w="9525">
            <a:noFill/>
            <a:miter lim="800000"/>
            <a:headEnd/>
            <a:tailEnd/>
          </a:ln>
        </p:spPr>
        <p:txBody>
          <a:bodyPr wrap="square">
            <a:spAutoFit/>
          </a:bodyPr>
          <a:lstStyle/>
          <a:p>
            <a:pPr>
              <a:defRPr/>
            </a:pPr>
            <a:r>
              <a:rPr lang="en-US" sz="2800" b="1" dirty="0" smtClean="0"/>
              <a:t>Research </a:t>
            </a:r>
            <a:r>
              <a:rPr lang="en-US" sz="2800" b="1" dirty="0"/>
              <a:t>Methods </a:t>
            </a:r>
            <a:endParaRPr lang="en-GB" sz="2700" b="1" dirty="0"/>
          </a:p>
        </p:txBody>
      </p:sp>
      <p:sp>
        <p:nvSpPr>
          <p:cNvPr id="13" name="Oval 12">
            <a:extLst>
              <a:ext uri="{FF2B5EF4-FFF2-40B4-BE49-F238E27FC236}">
                <a16:creationId xmlns="" xmlns:a16="http://schemas.microsoft.com/office/drawing/2014/main" id="{AC1357F6-797D-4A46-9D04-EAE4CBE5905C}"/>
              </a:ext>
            </a:extLst>
          </p:cNvPr>
          <p:cNvSpPr/>
          <p:nvPr/>
        </p:nvSpPr>
        <p:spPr>
          <a:xfrm>
            <a:off x="7525493" y="3307869"/>
            <a:ext cx="1850231" cy="1543050"/>
          </a:xfrm>
          <a:prstGeom prst="ellipse">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Social Network Analysis </a:t>
            </a:r>
            <a:endParaRPr lang="en-GB" b="1" dirty="0">
              <a:solidFill>
                <a:schemeClr val="tx1"/>
              </a:solidFill>
            </a:endParaRPr>
          </a:p>
        </p:txBody>
      </p:sp>
      <p:sp>
        <p:nvSpPr>
          <p:cNvPr id="12" name="Oval 11">
            <a:extLst>
              <a:ext uri="{FF2B5EF4-FFF2-40B4-BE49-F238E27FC236}">
                <a16:creationId xmlns="" xmlns:a16="http://schemas.microsoft.com/office/drawing/2014/main" id="{612964D9-B381-4DF2-8B9C-4262722A643F}"/>
              </a:ext>
            </a:extLst>
          </p:cNvPr>
          <p:cNvSpPr/>
          <p:nvPr/>
        </p:nvSpPr>
        <p:spPr>
          <a:xfrm>
            <a:off x="3846792" y="3599190"/>
            <a:ext cx="1609128" cy="1428750"/>
          </a:xfrm>
          <a:prstGeom prst="ellips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Process </a:t>
            </a:r>
          </a:p>
          <a:p>
            <a:pPr algn="ctr">
              <a:defRPr/>
            </a:pPr>
            <a:r>
              <a:rPr lang="en-US" b="1" dirty="0">
                <a:solidFill>
                  <a:schemeClr val="tx1"/>
                </a:solidFill>
              </a:rPr>
              <a:t>tracing </a:t>
            </a:r>
            <a:endParaRPr lang="en-GB" b="1" dirty="0">
              <a:solidFill>
                <a:schemeClr val="tx1"/>
              </a:solidFill>
            </a:endParaRPr>
          </a:p>
        </p:txBody>
      </p:sp>
      <p:sp>
        <p:nvSpPr>
          <p:cNvPr id="16396" name="Slide Number Placeholder 1">
            <a:extLst>
              <a:ext uri="{FF2B5EF4-FFF2-40B4-BE49-F238E27FC236}">
                <a16:creationId xmlns="" xmlns:a16="http://schemas.microsoft.com/office/drawing/2014/main" id="{8E0114C1-32DB-48DC-84AE-0DE0E5309A0D}"/>
              </a:ext>
            </a:extLst>
          </p:cNvPr>
          <p:cNvSpPr>
            <a:spLocks noGrp="1"/>
          </p:cNvSpPr>
          <p:nvPr>
            <p:ph type="sldNum" sz="quarter" idx="10"/>
          </p:nvPr>
        </p:nvSpPr>
        <p:spPr bwMode="auto">
          <a:xfrm>
            <a:off x="2838515" y="6336582"/>
            <a:ext cx="20574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MS PGothic" panose="020B0600070205080204" pitchFamily="34" charset="-128"/>
              </a:defRPr>
            </a:lvl1pPr>
            <a:lvl2pPr marL="557213" indent="-214313">
              <a:lnSpc>
                <a:spcPct val="90000"/>
              </a:lnSpc>
              <a:spcBef>
                <a:spcPts val="375"/>
              </a:spcBef>
              <a:buFont typeface="Arial" panose="020B0604020202020204" pitchFamily="34" charset="0"/>
              <a:buChar char="•"/>
              <a:defRPr sz="1800">
                <a:solidFill>
                  <a:schemeClr val="tx1"/>
                </a:solidFill>
                <a:latin typeface="Calibri" panose="020F0502020204030204" pitchFamily="34" charset="0"/>
                <a:ea typeface="MS PGothic" panose="020B0600070205080204" pitchFamily="34" charset="-128"/>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3pPr>
            <a:lvl4pPr marL="12001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4pPr>
            <a:lvl5pPr marL="15430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5pPr>
            <a:lvl6pPr marL="18859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6pPr>
            <a:lvl7pPr marL="22288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7pPr>
            <a:lvl8pPr marL="25717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8pPr>
            <a:lvl9pPr marL="29146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9pPr>
          </a:lstStyle>
          <a:p>
            <a:pPr>
              <a:lnSpc>
                <a:spcPct val="100000"/>
              </a:lnSpc>
              <a:spcBef>
                <a:spcPct val="0"/>
              </a:spcBef>
              <a:buFontTx/>
              <a:buNone/>
            </a:pPr>
            <a:fld id="{A71D4D55-2DCD-4C8D-A040-EBDEEA85582B}" type="slidenum">
              <a:rPr lang="en-US" altLang="en-US" sz="900">
                <a:solidFill>
                  <a:srgbClr val="898989"/>
                </a:solidFill>
              </a:rPr>
              <a:pPr>
                <a:lnSpc>
                  <a:spcPct val="100000"/>
                </a:lnSpc>
                <a:spcBef>
                  <a:spcPct val="0"/>
                </a:spcBef>
                <a:buFontTx/>
                <a:buNone/>
              </a:pPr>
              <a:t>20</a:t>
            </a:fld>
            <a:endParaRPr lang="en-US" altLang="en-US" sz="900">
              <a:solidFill>
                <a:srgbClr val="898989"/>
              </a:solidFill>
            </a:endParaRPr>
          </a:p>
        </p:txBody>
      </p:sp>
      <p:sp>
        <p:nvSpPr>
          <p:cNvPr id="15" name="Oval 14">
            <a:extLst>
              <a:ext uri="{FF2B5EF4-FFF2-40B4-BE49-F238E27FC236}">
                <a16:creationId xmlns="" xmlns:a16="http://schemas.microsoft.com/office/drawing/2014/main" id="{49D0E01E-2C0A-4B4D-9F10-835DD09096EA}"/>
              </a:ext>
            </a:extLst>
          </p:cNvPr>
          <p:cNvSpPr/>
          <p:nvPr/>
        </p:nvSpPr>
        <p:spPr>
          <a:xfrm>
            <a:off x="6750395" y="1595036"/>
            <a:ext cx="1829725" cy="1507419"/>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Archival </a:t>
            </a:r>
          </a:p>
          <a:p>
            <a:pPr algn="ctr">
              <a:defRPr/>
            </a:pPr>
            <a:r>
              <a:rPr lang="en-US" b="1" dirty="0">
                <a:solidFill>
                  <a:schemeClr val="tx1"/>
                </a:solidFill>
              </a:rPr>
              <a:t>Research </a:t>
            </a:r>
            <a:endParaRPr lang="en-GB" b="1" dirty="0">
              <a:solidFill>
                <a:schemeClr val="tx1"/>
              </a:solidFill>
            </a:endParaRPr>
          </a:p>
        </p:txBody>
      </p:sp>
      <p:sp>
        <p:nvSpPr>
          <p:cNvPr id="14" name="Oval 13">
            <a:extLst>
              <a:ext uri="{FF2B5EF4-FFF2-40B4-BE49-F238E27FC236}">
                <a16:creationId xmlns="" xmlns:a16="http://schemas.microsoft.com/office/drawing/2014/main" id="{0DAC9D18-D9AA-4F5C-B064-48D44BE6283E}"/>
              </a:ext>
            </a:extLst>
          </p:cNvPr>
          <p:cNvSpPr/>
          <p:nvPr/>
        </p:nvSpPr>
        <p:spPr>
          <a:xfrm>
            <a:off x="1930894" y="3209913"/>
            <a:ext cx="2148858" cy="1469231"/>
          </a:xfrm>
          <a:prstGeom prst="ellipse">
            <a:avLst/>
          </a:prstGeom>
          <a:solidFill>
            <a:srgbClr val="CD4B0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500" b="1" dirty="0">
                <a:solidFill>
                  <a:schemeClr val="tx1"/>
                </a:solidFill>
              </a:rPr>
              <a:t>Phenomenology</a:t>
            </a:r>
            <a:endParaRPr lang="en-GB" sz="1500" b="1" dirty="0">
              <a:solidFill>
                <a:schemeClr val="tx1"/>
              </a:solidFill>
            </a:endParaRPr>
          </a:p>
        </p:txBody>
      </p:sp>
      <p:sp>
        <p:nvSpPr>
          <p:cNvPr id="17" name="Oval 16">
            <a:extLst>
              <a:ext uri="{FF2B5EF4-FFF2-40B4-BE49-F238E27FC236}">
                <a16:creationId xmlns="" xmlns:a16="http://schemas.microsoft.com/office/drawing/2014/main" id="{5F8AA9FD-A1F8-4B17-88B6-42E7F547B304}"/>
              </a:ext>
            </a:extLst>
          </p:cNvPr>
          <p:cNvSpPr/>
          <p:nvPr/>
        </p:nvSpPr>
        <p:spPr>
          <a:xfrm>
            <a:off x="3973768" y="1388108"/>
            <a:ext cx="1844297" cy="1428750"/>
          </a:xfrm>
          <a:prstGeom prst="ellips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1"/>
                </a:solidFill>
              </a:rPr>
              <a:t>Grounded theory </a:t>
            </a:r>
            <a:endParaRPr lang="en-GB" b="1" dirty="0">
              <a:solidFill>
                <a:schemeClr val="tx1"/>
              </a:solidFill>
            </a:endParaRPr>
          </a:p>
        </p:txBody>
      </p:sp>
    </p:spTree>
    <p:extLst>
      <p:ext uri="{BB962C8B-B14F-4D97-AF65-F5344CB8AC3E}">
        <p14:creationId xmlns:p14="http://schemas.microsoft.com/office/powerpoint/2010/main" val="1378347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ppt_x"/>
                                          </p:val>
                                        </p:tav>
                                        <p:tav tm="100000">
                                          <p:val>
                                            <p:strVal val="#ppt_x"/>
                                          </p:val>
                                        </p:tav>
                                      </p:tavLst>
                                    </p:anim>
                                    <p:anim calcmode="lin" valueType="num">
                                      <p:cBhvr additive="base">
                                        <p:cTn id="6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3" grpId="0" animBg="1"/>
      <p:bldP spid="12" grpId="0" animBg="1"/>
      <p:bldP spid="15" grpId="0" animBg="1"/>
      <p:bldP spid="14" grpId="0" animBg="1"/>
      <p:bldP spid="1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108E2697-B16A-4B71-AA6D-630ABDDD9229}"/>
              </a:ext>
            </a:extLst>
          </p:cNvPr>
          <p:cNvSpPr txBox="1"/>
          <p:nvPr/>
        </p:nvSpPr>
        <p:spPr>
          <a:xfrm>
            <a:off x="2064545" y="2595563"/>
            <a:ext cx="2855119" cy="600164"/>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defRPr/>
            </a:pPr>
            <a:r>
              <a:rPr lang="en-US" sz="3300" dirty="0">
                <a:ln w="0"/>
                <a:solidFill>
                  <a:schemeClr val="tx1"/>
                </a:solidFill>
                <a:effectLst>
                  <a:outerShdw blurRad="38100" dist="19050" dir="2700000" algn="tl" rotWithShape="0">
                    <a:schemeClr val="dk1">
                      <a:alpha val="40000"/>
                    </a:schemeClr>
                  </a:outerShdw>
                </a:effectLst>
              </a:rPr>
              <a:t>Single method </a:t>
            </a:r>
            <a:endParaRPr lang="en-GB" sz="3300" dirty="0">
              <a:ln w="0"/>
              <a:solidFill>
                <a:schemeClr val="tx1"/>
              </a:solidFill>
              <a:effectLst>
                <a:outerShdw blurRad="38100" dist="19050" dir="2700000" algn="tl" rotWithShape="0">
                  <a:schemeClr val="dk1">
                    <a:alpha val="40000"/>
                  </a:schemeClr>
                </a:outerShdw>
              </a:effectLst>
            </a:endParaRPr>
          </a:p>
        </p:txBody>
      </p:sp>
      <p:sp>
        <p:nvSpPr>
          <p:cNvPr id="4" name="TextBox 3">
            <a:extLst>
              <a:ext uri="{FF2B5EF4-FFF2-40B4-BE49-F238E27FC236}">
                <a16:creationId xmlns="" xmlns:a16="http://schemas.microsoft.com/office/drawing/2014/main" id="{259D64A0-191E-4A04-9D2B-E0505FBF0AD5}"/>
              </a:ext>
            </a:extLst>
          </p:cNvPr>
          <p:cNvSpPr txBox="1"/>
          <p:nvPr/>
        </p:nvSpPr>
        <p:spPr>
          <a:xfrm>
            <a:off x="5891214" y="2595562"/>
            <a:ext cx="3533775" cy="553998"/>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a:defRPr/>
            </a:pPr>
            <a:r>
              <a:rPr lang="en-US" sz="3000" dirty="0">
                <a:ln w="0"/>
                <a:solidFill>
                  <a:schemeClr val="tx1"/>
                </a:solidFill>
                <a:effectLst>
                  <a:outerShdw blurRad="38100" dist="19050" dir="2700000" algn="tl" rotWithShape="0">
                    <a:schemeClr val="dk1">
                      <a:alpha val="40000"/>
                    </a:schemeClr>
                  </a:outerShdw>
                </a:effectLst>
              </a:rPr>
              <a:t>Multiple methods </a:t>
            </a:r>
            <a:endParaRPr lang="en-GB" sz="3000" dirty="0">
              <a:ln w="0"/>
              <a:solidFill>
                <a:schemeClr val="tx1"/>
              </a:solidFill>
              <a:effectLst>
                <a:outerShdw blurRad="38100" dist="19050" dir="2700000" algn="tl" rotWithShape="0">
                  <a:schemeClr val="dk1">
                    <a:alpha val="40000"/>
                  </a:schemeClr>
                </a:outerShdw>
              </a:effectLst>
            </a:endParaRPr>
          </a:p>
        </p:txBody>
      </p:sp>
      <p:sp>
        <p:nvSpPr>
          <p:cNvPr id="9" name="TextBox 8">
            <a:extLst>
              <a:ext uri="{FF2B5EF4-FFF2-40B4-BE49-F238E27FC236}">
                <a16:creationId xmlns="" xmlns:a16="http://schemas.microsoft.com/office/drawing/2014/main" id="{4CF96E26-6A5A-4BA7-A464-A758C024F0D7}"/>
              </a:ext>
            </a:extLst>
          </p:cNvPr>
          <p:cNvSpPr txBox="1"/>
          <p:nvPr/>
        </p:nvSpPr>
        <p:spPr>
          <a:xfrm>
            <a:off x="3890964" y="943451"/>
            <a:ext cx="3820715" cy="1107996"/>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lgn="ctr">
              <a:defRPr/>
            </a:pPr>
            <a:r>
              <a:rPr lang="en-US" sz="3300" b="1" dirty="0">
                <a:ln w="0"/>
                <a:solidFill>
                  <a:schemeClr val="tx1"/>
                </a:solidFill>
                <a:effectLst>
                  <a:outerShdw blurRad="38100" dist="38100" dir="2700000" algn="tl">
                    <a:srgbClr val="000000">
                      <a:alpha val="43137"/>
                    </a:srgbClr>
                  </a:outerShdw>
                </a:effectLst>
              </a:rPr>
              <a:t>Research methods </a:t>
            </a:r>
            <a:endParaRPr lang="en-GB" sz="3300" b="1" dirty="0">
              <a:ln w="0"/>
              <a:solidFill>
                <a:schemeClr val="tx1"/>
              </a:solidFill>
              <a:effectLst>
                <a:outerShdw blurRad="38100" dist="38100" dir="2700000" algn="tl">
                  <a:srgbClr val="000000">
                    <a:alpha val="43137"/>
                  </a:srgbClr>
                </a:outerShdw>
              </a:effectLst>
            </a:endParaRPr>
          </a:p>
        </p:txBody>
      </p:sp>
      <p:cxnSp>
        <p:nvCxnSpPr>
          <p:cNvPr id="70" name="Straight Arrow Connector 69">
            <a:extLst>
              <a:ext uri="{FF2B5EF4-FFF2-40B4-BE49-F238E27FC236}">
                <a16:creationId xmlns="" xmlns:a16="http://schemas.microsoft.com/office/drawing/2014/main" id="{475CEDF6-671E-4A0A-8B48-63F75159B9EA}"/>
              </a:ext>
            </a:extLst>
          </p:cNvPr>
          <p:cNvCxnSpPr>
            <a:stCxn id="9" idx="2"/>
          </p:cNvCxnSpPr>
          <p:nvPr/>
        </p:nvCxnSpPr>
        <p:spPr>
          <a:xfrm flipH="1">
            <a:off x="3890965" y="2051448"/>
            <a:ext cx="1910356" cy="507207"/>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 xmlns:a16="http://schemas.microsoft.com/office/drawing/2014/main" id="{E3AA3D67-AE54-4AB8-A5D1-B1CA7C95FA6B}"/>
              </a:ext>
            </a:extLst>
          </p:cNvPr>
          <p:cNvCxnSpPr>
            <a:stCxn id="9" idx="2"/>
          </p:cNvCxnSpPr>
          <p:nvPr/>
        </p:nvCxnSpPr>
        <p:spPr>
          <a:xfrm>
            <a:off x="5801321" y="2051447"/>
            <a:ext cx="1975842" cy="51435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 xmlns:a16="http://schemas.microsoft.com/office/drawing/2014/main" id="{F0449746-FAAC-4467-A748-A2D279878086}"/>
              </a:ext>
            </a:extLst>
          </p:cNvPr>
          <p:cNvCxnSpPr>
            <a:endCxn id="5" idx="0"/>
          </p:cNvCxnSpPr>
          <p:nvPr/>
        </p:nvCxnSpPr>
        <p:spPr>
          <a:xfrm flipH="1">
            <a:off x="5827949" y="3149560"/>
            <a:ext cx="1639177" cy="129424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 xmlns:a16="http://schemas.microsoft.com/office/drawing/2014/main" id="{C4F59298-2A9A-4BBE-BC9A-FB7AC298A007}"/>
              </a:ext>
            </a:extLst>
          </p:cNvPr>
          <p:cNvCxnSpPr>
            <a:endCxn id="6" idx="0"/>
          </p:cNvCxnSpPr>
          <p:nvPr/>
        </p:nvCxnSpPr>
        <p:spPr>
          <a:xfrm>
            <a:off x="7467126" y="3149560"/>
            <a:ext cx="1447681" cy="129424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nvGrpSpPr>
          <p:cNvPr id="2" name="Group 20">
            <a:extLst>
              <a:ext uri="{FF2B5EF4-FFF2-40B4-BE49-F238E27FC236}">
                <a16:creationId xmlns="" xmlns:a16="http://schemas.microsoft.com/office/drawing/2014/main" id="{5434BE0E-1C8F-41A8-8E93-C4ED62F866B7}"/>
              </a:ext>
            </a:extLst>
          </p:cNvPr>
          <p:cNvGrpSpPr>
            <a:grpSpLocks/>
          </p:cNvGrpSpPr>
          <p:nvPr/>
        </p:nvGrpSpPr>
        <p:grpSpPr bwMode="auto">
          <a:xfrm>
            <a:off x="4119563" y="4443801"/>
            <a:ext cx="6087666" cy="1015663"/>
            <a:chOff x="2438400" y="3581400"/>
            <a:chExt cx="7282913" cy="1581535"/>
          </a:xfrm>
        </p:grpSpPr>
        <p:sp>
          <p:nvSpPr>
            <p:cNvPr id="5" name="TextBox 4">
              <a:extLst>
                <a:ext uri="{FF2B5EF4-FFF2-40B4-BE49-F238E27FC236}">
                  <a16:creationId xmlns="" xmlns:a16="http://schemas.microsoft.com/office/drawing/2014/main" id="{E7743525-524A-4C43-8852-EE0EB5DEB857}"/>
                </a:ext>
              </a:extLst>
            </p:cNvPr>
            <p:cNvSpPr txBox="1"/>
            <p:nvPr/>
          </p:nvSpPr>
          <p:spPr>
            <a:xfrm>
              <a:off x="2438400" y="3581400"/>
              <a:ext cx="4087614" cy="1581535"/>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pPr>
                <a:defRPr/>
              </a:pPr>
              <a:r>
                <a:rPr lang="en-US" sz="3000" dirty="0">
                  <a:ln w="0"/>
                  <a:solidFill>
                    <a:schemeClr val="tx1"/>
                  </a:solidFill>
                  <a:effectLst>
                    <a:outerShdw blurRad="38100" dist="19050" dir="2700000" algn="tl" rotWithShape="0">
                      <a:schemeClr val="dk1">
                        <a:alpha val="40000"/>
                      </a:schemeClr>
                    </a:outerShdw>
                  </a:effectLst>
                </a:rPr>
                <a:t>Multi- quantitative </a:t>
              </a:r>
            </a:p>
            <a:p>
              <a:pPr>
                <a:defRPr/>
              </a:pPr>
              <a:r>
                <a:rPr lang="en-US" sz="3000" dirty="0">
                  <a:ln w="0"/>
                  <a:solidFill>
                    <a:schemeClr val="tx1"/>
                  </a:solidFill>
                  <a:effectLst>
                    <a:outerShdw blurRad="38100" dist="19050" dir="2700000" algn="tl" rotWithShape="0">
                      <a:schemeClr val="dk1">
                        <a:alpha val="40000"/>
                      </a:schemeClr>
                    </a:outerShdw>
                  </a:effectLst>
                </a:rPr>
                <a:t>Multi- qualitative  </a:t>
              </a:r>
              <a:endParaRPr lang="en-GB" sz="3000" dirty="0">
                <a:ln w="0"/>
                <a:solidFill>
                  <a:schemeClr val="tx1"/>
                </a:solidFill>
                <a:effectLst>
                  <a:outerShdw blurRad="38100" dist="19050" dir="2700000" algn="tl" rotWithShape="0">
                    <a:schemeClr val="dk1">
                      <a:alpha val="40000"/>
                    </a:schemeClr>
                  </a:outerShdw>
                </a:effectLst>
              </a:endParaRPr>
            </a:p>
          </p:txBody>
        </p:sp>
        <p:sp>
          <p:nvSpPr>
            <p:cNvPr id="6" name="TextBox 5">
              <a:extLst>
                <a:ext uri="{FF2B5EF4-FFF2-40B4-BE49-F238E27FC236}">
                  <a16:creationId xmlns="" xmlns:a16="http://schemas.microsoft.com/office/drawing/2014/main" id="{1528E511-2883-484D-B4D6-3B952B97D09C}"/>
                </a:ext>
              </a:extLst>
            </p:cNvPr>
            <p:cNvSpPr txBox="1"/>
            <p:nvPr/>
          </p:nvSpPr>
          <p:spPr>
            <a:xfrm>
              <a:off x="6628959" y="3581400"/>
              <a:ext cx="3092354" cy="1581535"/>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en-US" sz="3000" dirty="0">
                  <a:ln w="0"/>
                  <a:solidFill>
                    <a:schemeClr val="tx1"/>
                  </a:solidFill>
                  <a:effectLst>
                    <a:outerShdw blurRad="38100" dist="19050" dir="2700000" algn="tl" rotWithShape="0">
                      <a:schemeClr val="dk1">
                        <a:alpha val="40000"/>
                      </a:schemeClr>
                    </a:outerShdw>
                  </a:effectLst>
                </a:rPr>
                <a:t>Mixed methods </a:t>
              </a:r>
              <a:endParaRPr lang="en-GB" sz="3000" dirty="0">
                <a:ln w="0"/>
                <a:solidFill>
                  <a:schemeClr val="tx1"/>
                </a:solidFill>
                <a:effectLst>
                  <a:outerShdw blurRad="38100" dist="19050" dir="2700000" algn="tl" rotWithShape="0">
                    <a:schemeClr val="dk1">
                      <a:alpha val="40000"/>
                    </a:schemeClr>
                  </a:outerShdw>
                </a:effectLst>
              </a:endParaRPr>
            </a:p>
          </p:txBody>
        </p:sp>
      </p:grpSp>
      <p:sp>
        <p:nvSpPr>
          <p:cNvPr id="17418" name="Slide Number Placeholder 1">
            <a:extLst>
              <a:ext uri="{FF2B5EF4-FFF2-40B4-BE49-F238E27FC236}">
                <a16:creationId xmlns="" xmlns:a16="http://schemas.microsoft.com/office/drawing/2014/main" id="{12306681-D2C4-4565-9FC7-2EF6430AC48C}"/>
              </a:ext>
            </a:extLst>
          </p:cNvPr>
          <p:cNvSpPr>
            <a:spLocks noGrp="1"/>
          </p:cNvSpPr>
          <p:nvPr>
            <p:ph type="sldNum" sz="quarter" idx="10"/>
          </p:nvPr>
        </p:nvSpPr>
        <p:spPr bwMode="auto">
          <a:xfrm>
            <a:off x="8796339" y="5991225"/>
            <a:ext cx="866775" cy="273844"/>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MS PGothic" panose="020B0600070205080204" pitchFamily="34" charset="-128"/>
              </a:defRPr>
            </a:lvl1pPr>
            <a:lvl2pPr marL="557213" indent="-214313">
              <a:lnSpc>
                <a:spcPct val="90000"/>
              </a:lnSpc>
              <a:spcBef>
                <a:spcPts val="375"/>
              </a:spcBef>
              <a:buFont typeface="Arial" panose="020B0604020202020204" pitchFamily="34" charset="0"/>
              <a:buChar char="•"/>
              <a:defRPr sz="1800">
                <a:solidFill>
                  <a:schemeClr val="tx1"/>
                </a:solidFill>
                <a:latin typeface="Calibri" panose="020F0502020204030204" pitchFamily="34" charset="0"/>
                <a:ea typeface="MS PGothic" panose="020B0600070205080204" pitchFamily="34" charset="-128"/>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3pPr>
            <a:lvl4pPr marL="12001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4pPr>
            <a:lvl5pPr marL="15430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5pPr>
            <a:lvl6pPr marL="18859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6pPr>
            <a:lvl7pPr marL="22288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7pPr>
            <a:lvl8pPr marL="25717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8pPr>
            <a:lvl9pPr marL="29146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9pPr>
          </a:lstStyle>
          <a:p>
            <a:pPr>
              <a:lnSpc>
                <a:spcPct val="100000"/>
              </a:lnSpc>
              <a:spcBef>
                <a:spcPct val="0"/>
              </a:spcBef>
              <a:buFontTx/>
              <a:buNone/>
            </a:pPr>
            <a:fld id="{26AB9B2D-8350-4438-B801-424A9959D099}" type="slidenum">
              <a:rPr lang="en-US" altLang="en-US" sz="3000">
                <a:solidFill>
                  <a:srgbClr val="898989"/>
                </a:solidFill>
              </a:rPr>
              <a:pPr>
                <a:lnSpc>
                  <a:spcPct val="100000"/>
                </a:lnSpc>
                <a:spcBef>
                  <a:spcPct val="0"/>
                </a:spcBef>
                <a:buFontTx/>
                <a:buNone/>
              </a:pPr>
              <a:t>21</a:t>
            </a:fld>
            <a:endParaRPr lang="en-US" altLang="en-US" sz="3000">
              <a:solidFill>
                <a:srgbClr val="898989"/>
              </a:solidFill>
            </a:endParaRPr>
          </a:p>
        </p:txBody>
      </p:sp>
    </p:spTree>
    <p:extLst>
      <p:ext uri="{BB962C8B-B14F-4D97-AF65-F5344CB8AC3E}">
        <p14:creationId xmlns:p14="http://schemas.microsoft.com/office/powerpoint/2010/main" val="8013088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7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7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a:extLst>
              <a:ext uri="{FF2B5EF4-FFF2-40B4-BE49-F238E27FC236}">
                <a16:creationId xmlns="" xmlns:a16="http://schemas.microsoft.com/office/drawing/2014/main" id="{F7D15EA9-7757-40A7-B975-2A4A0835EBD0}"/>
              </a:ext>
            </a:extLst>
          </p:cNvPr>
          <p:cNvSpPr>
            <a:spLocks noGrp="1"/>
          </p:cNvSpPr>
          <p:nvPr>
            <p:ph type="title"/>
          </p:nvPr>
        </p:nvSpPr>
        <p:spPr/>
        <p:txBody>
          <a:bodyPr>
            <a:normAutofit/>
          </a:bodyPr>
          <a:lstStyle/>
          <a:p>
            <a:pPr eaLnBrk="1" hangingPunct="1"/>
            <a:r>
              <a:rPr lang="en-AU" altLang="en-US" sz="3600" b="1" dirty="0">
                <a:solidFill>
                  <a:srgbClr val="000000"/>
                </a:solidFill>
                <a:latin typeface="+mn-lt"/>
              </a:rPr>
              <a:t>Typical analytical approaches in </a:t>
            </a:r>
            <a:r>
              <a:rPr lang="en-AU" altLang="en-US" sz="3600" b="1" dirty="0" smtClean="0">
                <a:solidFill>
                  <a:srgbClr val="000000"/>
                </a:solidFill>
                <a:latin typeface="+mn-lt"/>
              </a:rPr>
              <a:t>Quantitative and Qualitative methods</a:t>
            </a:r>
            <a:endParaRPr lang="en-US" altLang="en-US" sz="3600" dirty="0">
              <a:solidFill>
                <a:srgbClr val="000000"/>
              </a:solidFill>
              <a:latin typeface="+mn-lt"/>
            </a:endParaRPr>
          </a:p>
        </p:txBody>
      </p:sp>
      <p:sp>
        <p:nvSpPr>
          <p:cNvPr id="3" name="Content Placeholder 2">
            <a:extLst>
              <a:ext uri="{FF2B5EF4-FFF2-40B4-BE49-F238E27FC236}">
                <a16:creationId xmlns="" xmlns:a16="http://schemas.microsoft.com/office/drawing/2014/main" id="{A4A583D8-4936-489C-A134-89B7C2C9ABFD}"/>
              </a:ext>
            </a:extLst>
          </p:cNvPr>
          <p:cNvSpPr>
            <a:spLocks noGrp="1"/>
          </p:cNvSpPr>
          <p:nvPr>
            <p:ph idx="1"/>
          </p:nvPr>
        </p:nvSpPr>
        <p:spPr>
          <a:xfrm>
            <a:off x="2152650" y="1825625"/>
            <a:ext cx="7886700" cy="3928061"/>
          </a:xfrm>
        </p:spPr>
        <p:txBody>
          <a:bodyPr rtlCol="0">
            <a:noAutofit/>
          </a:bodyPr>
          <a:lstStyle/>
          <a:p>
            <a:pPr>
              <a:lnSpc>
                <a:spcPct val="100000"/>
              </a:lnSpc>
              <a:defRPr/>
            </a:pPr>
            <a:r>
              <a:rPr lang="en-US" sz="3600" b="1" dirty="0">
                <a:solidFill>
                  <a:srgbClr val="000000"/>
                </a:solidFill>
              </a:rPr>
              <a:t>Quantitative analysis:</a:t>
            </a:r>
          </a:p>
          <a:p>
            <a:pPr lvl="1">
              <a:lnSpc>
                <a:spcPct val="100000"/>
              </a:lnSpc>
              <a:defRPr/>
            </a:pPr>
            <a:r>
              <a:rPr lang="en-US" sz="2800" dirty="0">
                <a:solidFill>
                  <a:srgbClr val="000000"/>
                </a:solidFill>
              </a:rPr>
              <a:t>Statistical analysis/ models [descriptive statistics and inferential statistics)</a:t>
            </a:r>
          </a:p>
          <a:p>
            <a:pPr>
              <a:lnSpc>
                <a:spcPct val="100000"/>
              </a:lnSpc>
              <a:defRPr/>
            </a:pPr>
            <a:r>
              <a:rPr lang="en-US" sz="3600" b="1" dirty="0">
                <a:solidFill>
                  <a:srgbClr val="000000"/>
                </a:solidFill>
              </a:rPr>
              <a:t>Qualitative:</a:t>
            </a:r>
          </a:p>
          <a:p>
            <a:pPr lvl="1">
              <a:lnSpc>
                <a:spcPct val="100000"/>
              </a:lnSpc>
              <a:defRPr/>
            </a:pPr>
            <a:r>
              <a:rPr lang="en-US" sz="2800" dirty="0">
                <a:solidFill>
                  <a:srgbClr val="000000"/>
                </a:solidFill>
              </a:rPr>
              <a:t>Case analysis, thematic, cluster, patterns, mapping, process tracing, etc. </a:t>
            </a:r>
          </a:p>
          <a:p>
            <a:pPr marL="0" indent="0">
              <a:buNone/>
              <a:defRPr/>
            </a:pPr>
            <a:endParaRPr lang="en-US" sz="3200" dirty="0">
              <a:solidFill>
                <a:srgbClr val="000000"/>
              </a:solidFill>
            </a:endParaRPr>
          </a:p>
          <a:p>
            <a:pPr>
              <a:lnSpc>
                <a:spcPct val="100000"/>
              </a:lnSpc>
              <a:defRPr/>
            </a:pPr>
            <a:endParaRPr lang="en-US" sz="3200" dirty="0">
              <a:solidFill>
                <a:srgbClr val="000000"/>
              </a:solidFill>
            </a:endParaRPr>
          </a:p>
          <a:p>
            <a:pPr>
              <a:lnSpc>
                <a:spcPct val="100000"/>
              </a:lnSpc>
              <a:defRPr/>
            </a:pPr>
            <a:endParaRPr lang="en-US" sz="3200" dirty="0">
              <a:solidFill>
                <a:srgbClr val="000000"/>
              </a:solidFill>
            </a:endParaRPr>
          </a:p>
        </p:txBody>
      </p:sp>
      <p:sp>
        <p:nvSpPr>
          <p:cNvPr id="71684" name="Slide Number Placeholder 3">
            <a:extLst>
              <a:ext uri="{FF2B5EF4-FFF2-40B4-BE49-F238E27FC236}">
                <a16:creationId xmlns="" xmlns:a16="http://schemas.microsoft.com/office/drawing/2014/main" id="{8CACEE11-AF2B-4FF7-A0F9-CB029D7E55F4}"/>
              </a:ext>
            </a:extLst>
          </p:cNvPr>
          <p:cNvSpPr>
            <a:spLocks noGrp="1"/>
          </p:cNvSpPr>
          <p:nvPr>
            <p:ph type="sldNum" sz="quarter"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557213" indent="-214313">
              <a:defRPr>
                <a:solidFill>
                  <a:schemeClr val="tx1"/>
                </a:solidFill>
                <a:latin typeface="Arial" panose="020B0604020202020204" pitchFamily="34" charset="0"/>
                <a:ea typeface="MS PGothic" panose="020B0600070205080204" pitchFamily="34" charset="-128"/>
              </a:defRPr>
            </a:lvl2pPr>
            <a:lvl3pPr marL="857250" indent="-171450">
              <a:defRPr>
                <a:solidFill>
                  <a:schemeClr val="tx1"/>
                </a:solidFill>
                <a:latin typeface="Arial" panose="020B0604020202020204" pitchFamily="34" charset="0"/>
                <a:ea typeface="MS PGothic" panose="020B0600070205080204" pitchFamily="34" charset="-128"/>
              </a:defRPr>
            </a:lvl3pPr>
            <a:lvl4pPr marL="1200150" indent="-171450">
              <a:defRPr>
                <a:solidFill>
                  <a:schemeClr val="tx1"/>
                </a:solidFill>
                <a:latin typeface="Arial" panose="020B0604020202020204" pitchFamily="34" charset="0"/>
                <a:ea typeface="MS PGothic" panose="020B0600070205080204" pitchFamily="34" charset="-128"/>
              </a:defRPr>
            </a:lvl4pPr>
            <a:lvl5pPr marL="1543050" indent="-171450">
              <a:defRPr>
                <a:solidFill>
                  <a:schemeClr val="tx1"/>
                </a:solidFill>
                <a:latin typeface="Arial" panose="020B0604020202020204" pitchFamily="34" charset="0"/>
                <a:ea typeface="MS PGothic" panose="020B0600070205080204" pitchFamily="34" charset="-128"/>
              </a:defRPr>
            </a:lvl5pPr>
            <a:lvl6pPr marL="1885950" indent="-17145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228850" indent="-17145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2571750" indent="-17145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2914650" indent="-17145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8312C50E-7652-4C5B-8548-EF1A4341CA89}" type="slidenum">
              <a:rPr lang="en-US" altLang="en-US">
                <a:solidFill>
                  <a:srgbClr val="898989"/>
                </a:solidFill>
                <a:latin typeface="Calibri" panose="020F0502020204030204" pitchFamily="34" charset="0"/>
              </a:rPr>
              <a:pPr/>
              <a:t>22</a:t>
            </a:fld>
            <a:endParaRPr lang="en-US" altLang="en-US">
              <a:solidFill>
                <a:srgbClr val="898989"/>
              </a:solidFill>
              <a:latin typeface="Calibri" panose="020F0502020204030204" pitchFamily="34" charset="0"/>
            </a:endParaRPr>
          </a:p>
        </p:txBody>
      </p:sp>
    </p:spTree>
    <p:extLst>
      <p:ext uri="{BB962C8B-B14F-4D97-AF65-F5344CB8AC3E}">
        <p14:creationId xmlns:p14="http://schemas.microsoft.com/office/powerpoint/2010/main" val="143975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xmlns="" id="{F6D7A401-1DF1-40B4-9CF1-341F1B299ED2}"/>
              </a:ext>
            </a:extLst>
          </p:cNvPr>
          <p:cNvSpPr>
            <a:spLocks noGrp="1"/>
          </p:cNvSpPr>
          <p:nvPr>
            <p:ph type="title"/>
          </p:nvPr>
        </p:nvSpPr>
        <p:spPr>
          <a:xfrm>
            <a:off x="2152650" y="283965"/>
            <a:ext cx="7886700" cy="816769"/>
          </a:xfrm>
        </p:spPr>
        <p:txBody>
          <a:bodyPr/>
          <a:lstStyle/>
          <a:p>
            <a:pPr eaLnBrk="1" hangingPunct="1">
              <a:defRPr/>
            </a:pPr>
            <a:r>
              <a:rPr lang="en-US" altLang="en-US" b="1" dirty="0">
                <a:latin typeface="+mn-lt"/>
              </a:rPr>
              <a:t>Mixed method research </a:t>
            </a:r>
            <a:endParaRPr lang="en-GB" altLang="en-US" b="1" dirty="0">
              <a:latin typeface="+mn-lt"/>
            </a:endParaRPr>
          </a:p>
        </p:txBody>
      </p:sp>
      <p:sp>
        <p:nvSpPr>
          <p:cNvPr id="3" name="Content Placeholder 2">
            <a:extLst>
              <a:ext uri="{FF2B5EF4-FFF2-40B4-BE49-F238E27FC236}">
                <a16:creationId xmlns:a16="http://schemas.microsoft.com/office/drawing/2014/main" xmlns="" id="{E0FCB995-2C13-4EFA-8717-999A93E5A356}"/>
              </a:ext>
            </a:extLst>
          </p:cNvPr>
          <p:cNvSpPr>
            <a:spLocks noGrp="1"/>
          </p:cNvSpPr>
          <p:nvPr>
            <p:ph idx="1"/>
          </p:nvPr>
        </p:nvSpPr>
        <p:spPr>
          <a:xfrm>
            <a:off x="3163155" y="1913476"/>
            <a:ext cx="6510969" cy="3086100"/>
          </a:xfrm>
        </p:spPr>
        <p:txBody>
          <a:bodyPr rtlCol="0">
            <a:normAutofit/>
          </a:bodyPr>
          <a:lstStyle/>
          <a:p>
            <a:pPr marL="0" indent="0">
              <a:buNone/>
              <a:defRPr/>
            </a:pPr>
            <a:r>
              <a:rPr lang="en-US" sz="2400" dirty="0"/>
              <a:t>Refers to: </a:t>
            </a:r>
          </a:p>
          <a:p>
            <a:pPr lvl="1">
              <a:defRPr/>
            </a:pPr>
            <a:endParaRPr lang="en-US" sz="1600" dirty="0"/>
          </a:p>
          <a:p>
            <a:pPr lvl="1">
              <a:defRPr/>
            </a:pPr>
            <a:r>
              <a:rPr lang="en-US" sz="2800" dirty="0"/>
              <a:t>collecting </a:t>
            </a:r>
          </a:p>
          <a:p>
            <a:pPr lvl="1">
              <a:defRPr/>
            </a:pPr>
            <a:r>
              <a:rPr lang="en-US" sz="2800" dirty="0"/>
              <a:t>analyzing </a:t>
            </a:r>
          </a:p>
          <a:p>
            <a:pPr lvl="1">
              <a:defRPr/>
            </a:pPr>
            <a:r>
              <a:rPr lang="en-US" sz="2800" dirty="0"/>
              <a:t>interpreting </a:t>
            </a:r>
          </a:p>
          <a:p>
            <a:pPr marL="0" indent="0" algn="ctr">
              <a:buNone/>
              <a:defRPr/>
            </a:pPr>
            <a:endParaRPr lang="en-US" sz="2400" dirty="0"/>
          </a:p>
          <a:p>
            <a:pPr marL="0" indent="0" algn="ctr">
              <a:buNone/>
              <a:defRPr/>
            </a:pPr>
            <a:endParaRPr lang="en-US" sz="2400" dirty="0"/>
          </a:p>
          <a:p>
            <a:pPr>
              <a:defRPr/>
            </a:pPr>
            <a:endParaRPr lang="en-GB" sz="2400" dirty="0"/>
          </a:p>
        </p:txBody>
      </p:sp>
      <p:sp>
        <p:nvSpPr>
          <p:cNvPr id="6" name="Right Bracket 5">
            <a:extLst>
              <a:ext uri="{FF2B5EF4-FFF2-40B4-BE49-F238E27FC236}">
                <a16:creationId xmlns:a16="http://schemas.microsoft.com/office/drawing/2014/main" xmlns="" id="{786A1720-8555-4142-8643-C59DBF6F5B97}"/>
              </a:ext>
            </a:extLst>
          </p:cNvPr>
          <p:cNvSpPr/>
          <p:nvPr/>
        </p:nvSpPr>
        <p:spPr>
          <a:xfrm>
            <a:off x="5266135" y="2487216"/>
            <a:ext cx="376238" cy="1657350"/>
          </a:xfrm>
          <a:prstGeom prst="rightBracket">
            <a:avLst/>
          </a:prstGeom>
          <a:ln w="3810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sz="1350"/>
          </a:p>
        </p:txBody>
      </p:sp>
      <p:cxnSp>
        <p:nvCxnSpPr>
          <p:cNvPr id="8" name="Straight Connector 7">
            <a:extLst>
              <a:ext uri="{FF2B5EF4-FFF2-40B4-BE49-F238E27FC236}">
                <a16:creationId xmlns:a16="http://schemas.microsoft.com/office/drawing/2014/main" xmlns="" id="{2295A5B2-2410-4C5D-AC5F-AE4797AF4C41}"/>
              </a:ext>
            </a:extLst>
          </p:cNvPr>
          <p:cNvCxnSpPr/>
          <p:nvPr/>
        </p:nvCxnSpPr>
        <p:spPr>
          <a:xfrm flipV="1">
            <a:off x="5653089" y="2800351"/>
            <a:ext cx="1029891" cy="411956"/>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xmlns="" id="{EEE07C6F-DD72-4951-963C-AF916F050797}"/>
              </a:ext>
            </a:extLst>
          </p:cNvPr>
          <p:cNvCxnSpPr/>
          <p:nvPr/>
        </p:nvCxnSpPr>
        <p:spPr>
          <a:xfrm>
            <a:off x="5653089" y="3230167"/>
            <a:ext cx="1029891" cy="246459"/>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xmlns="" id="{7DD8AE16-3DA0-44AA-B5C5-2FF90FBBD745}"/>
              </a:ext>
            </a:extLst>
          </p:cNvPr>
          <p:cNvSpPr txBox="1">
            <a:spLocks noChangeArrowheads="1"/>
          </p:cNvSpPr>
          <p:nvPr/>
        </p:nvSpPr>
        <p:spPr bwMode="auto">
          <a:xfrm>
            <a:off x="6693695" y="2543176"/>
            <a:ext cx="1617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lnSpc>
                <a:spcPct val="100000"/>
              </a:lnSpc>
              <a:spcBef>
                <a:spcPct val="0"/>
              </a:spcBef>
              <a:buFontTx/>
              <a:buNone/>
            </a:pPr>
            <a:r>
              <a:rPr lang="en-US" altLang="en-US" sz="2400"/>
              <a:t>Qualitative </a:t>
            </a:r>
            <a:endParaRPr lang="en-GB" altLang="en-US" sz="2400"/>
          </a:p>
        </p:txBody>
      </p:sp>
      <p:sp>
        <p:nvSpPr>
          <p:cNvPr id="17" name="TextBox 16">
            <a:extLst>
              <a:ext uri="{FF2B5EF4-FFF2-40B4-BE49-F238E27FC236}">
                <a16:creationId xmlns:a16="http://schemas.microsoft.com/office/drawing/2014/main" xmlns="" id="{A08D9ADE-109D-42F3-9807-92614C70D4E7}"/>
              </a:ext>
            </a:extLst>
          </p:cNvPr>
          <p:cNvSpPr txBox="1">
            <a:spLocks noChangeArrowheads="1"/>
          </p:cNvSpPr>
          <p:nvPr/>
        </p:nvSpPr>
        <p:spPr bwMode="auto">
          <a:xfrm>
            <a:off x="6652024" y="3290889"/>
            <a:ext cx="180876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lnSpc>
                <a:spcPct val="100000"/>
              </a:lnSpc>
              <a:spcBef>
                <a:spcPct val="0"/>
              </a:spcBef>
              <a:buFontTx/>
              <a:buNone/>
            </a:pPr>
            <a:r>
              <a:rPr lang="en-US" altLang="en-US" sz="2400"/>
              <a:t>Quantitative </a:t>
            </a:r>
            <a:endParaRPr lang="en-GB" altLang="en-US" sz="2400"/>
          </a:p>
        </p:txBody>
      </p:sp>
      <p:sp>
        <p:nvSpPr>
          <p:cNvPr id="18" name="Right Brace 17">
            <a:extLst>
              <a:ext uri="{FF2B5EF4-FFF2-40B4-BE49-F238E27FC236}">
                <a16:creationId xmlns:a16="http://schemas.microsoft.com/office/drawing/2014/main" xmlns="" id="{6CDEE538-38CC-4E0E-A91C-36A20F36263C}"/>
              </a:ext>
            </a:extLst>
          </p:cNvPr>
          <p:cNvSpPr/>
          <p:nvPr/>
        </p:nvSpPr>
        <p:spPr>
          <a:xfrm>
            <a:off x="8283179" y="2690813"/>
            <a:ext cx="342900" cy="971550"/>
          </a:xfrm>
          <a:prstGeom prst="rightBrace">
            <a:avLst/>
          </a:prstGeom>
          <a:ln w="38100">
            <a:solidFill>
              <a:srgbClr val="0070C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sz="1350" dirty="0"/>
          </a:p>
        </p:txBody>
      </p:sp>
      <p:sp>
        <p:nvSpPr>
          <p:cNvPr id="19" name="TextBox 18">
            <a:extLst>
              <a:ext uri="{FF2B5EF4-FFF2-40B4-BE49-F238E27FC236}">
                <a16:creationId xmlns:a16="http://schemas.microsoft.com/office/drawing/2014/main" xmlns="" id="{CCB8CA96-DC88-45ED-A042-5A4486172D33}"/>
              </a:ext>
            </a:extLst>
          </p:cNvPr>
          <p:cNvSpPr txBox="1">
            <a:spLocks noChangeArrowheads="1"/>
          </p:cNvSpPr>
          <p:nvPr/>
        </p:nvSpPr>
        <p:spPr bwMode="auto">
          <a:xfrm>
            <a:off x="8791576" y="2899174"/>
            <a:ext cx="882549"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lnSpc>
                <a:spcPct val="100000"/>
              </a:lnSpc>
              <a:spcBef>
                <a:spcPct val="0"/>
              </a:spcBef>
              <a:buFontTx/>
              <a:buNone/>
            </a:pPr>
            <a:r>
              <a:rPr lang="en-US" altLang="en-US" sz="2700"/>
              <a:t>data </a:t>
            </a:r>
            <a:endParaRPr lang="en-GB" altLang="en-US" sz="2700"/>
          </a:p>
        </p:txBody>
      </p:sp>
      <p:sp>
        <p:nvSpPr>
          <p:cNvPr id="21" name="Right Brace 20">
            <a:extLst>
              <a:ext uri="{FF2B5EF4-FFF2-40B4-BE49-F238E27FC236}">
                <a16:creationId xmlns:a16="http://schemas.microsoft.com/office/drawing/2014/main" xmlns="" id="{A0FAC274-6EF2-44B8-B9B3-5D4E1296B685}"/>
              </a:ext>
            </a:extLst>
          </p:cNvPr>
          <p:cNvSpPr/>
          <p:nvPr/>
        </p:nvSpPr>
        <p:spPr>
          <a:xfrm rot="5400000">
            <a:off x="6131124" y="1319808"/>
            <a:ext cx="514350" cy="6035278"/>
          </a:xfrm>
          <a:prstGeom prst="rightBrace">
            <a:avLst/>
          </a:prstGeom>
          <a:ln w="38100">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sz="1350"/>
          </a:p>
        </p:txBody>
      </p:sp>
      <p:sp>
        <p:nvSpPr>
          <p:cNvPr id="26" name="TextBox 25">
            <a:extLst>
              <a:ext uri="{FF2B5EF4-FFF2-40B4-BE49-F238E27FC236}">
                <a16:creationId xmlns:a16="http://schemas.microsoft.com/office/drawing/2014/main" xmlns="" id="{0A3CBBBC-5303-473D-B72D-62936B9C2570}"/>
              </a:ext>
            </a:extLst>
          </p:cNvPr>
          <p:cNvSpPr txBox="1">
            <a:spLocks noChangeArrowheads="1"/>
          </p:cNvSpPr>
          <p:nvPr/>
        </p:nvSpPr>
        <p:spPr bwMode="auto">
          <a:xfrm>
            <a:off x="5186364" y="4664869"/>
            <a:ext cx="2175339"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lnSpc>
                <a:spcPct val="100000"/>
              </a:lnSpc>
              <a:spcBef>
                <a:spcPct val="0"/>
              </a:spcBef>
              <a:buFontTx/>
              <a:buNone/>
            </a:pPr>
            <a:r>
              <a:rPr lang="en-US" altLang="en-US" sz="2400"/>
              <a:t>in a single study</a:t>
            </a:r>
            <a:endParaRPr lang="en-GB" altLang="en-US" sz="2400"/>
          </a:p>
          <a:p>
            <a:pPr eaLnBrk="1" hangingPunct="1">
              <a:lnSpc>
                <a:spcPct val="100000"/>
              </a:lnSpc>
              <a:spcBef>
                <a:spcPct val="0"/>
              </a:spcBef>
              <a:buFontTx/>
              <a:buNone/>
            </a:pPr>
            <a:endParaRPr lang="en-GB" altLang="en-US" sz="1350"/>
          </a:p>
        </p:txBody>
      </p:sp>
      <p:sp>
        <p:nvSpPr>
          <p:cNvPr id="27661" name="Slide Number Placeholder 3">
            <a:extLst>
              <a:ext uri="{FF2B5EF4-FFF2-40B4-BE49-F238E27FC236}">
                <a16:creationId xmlns:a16="http://schemas.microsoft.com/office/drawing/2014/main" xmlns="" id="{F9E16997-9B1F-447D-89CC-825C0ABA99C5}"/>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MS PGothic" panose="020B0600070205080204" pitchFamily="34" charset="-128"/>
              </a:defRPr>
            </a:lvl1pPr>
            <a:lvl2pPr marL="557213" indent="-214313">
              <a:lnSpc>
                <a:spcPct val="90000"/>
              </a:lnSpc>
              <a:spcBef>
                <a:spcPts val="375"/>
              </a:spcBef>
              <a:buFont typeface="Arial" panose="020B0604020202020204" pitchFamily="34" charset="0"/>
              <a:buChar char="•"/>
              <a:defRPr sz="1800">
                <a:solidFill>
                  <a:schemeClr val="tx1"/>
                </a:solidFill>
                <a:latin typeface="Calibri" panose="020F0502020204030204" pitchFamily="34" charset="0"/>
                <a:ea typeface="MS PGothic" panose="020B0600070205080204" pitchFamily="34" charset="-128"/>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3pPr>
            <a:lvl4pPr marL="12001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4pPr>
            <a:lvl5pPr marL="15430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5pPr>
            <a:lvl6pPr marL="18859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6pPr>
            <a:lvl7pPr marL="22288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7pPr>
            <a:lvl8pPr marL="25717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8pPr>
            <a:lvl9pPr marL="29146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9pPr>
          </a:lstStyle>
          <a:p>
            <a:pPr>
              <a:lnSpc>
                <a:spcPct val="100000"/>
              </a:lnSpc>
              <a:spcBef>
                <a:spcPct val="0"/>
              </a:spcBef>
              <a:buFontTx/>
              <a:buNone/>
            </a:pPr>
            <a:fld id="{079E32AC-DEDC-4B1E-BB1B-F2EC2731BA64}" type="slidenum">
              <a:rPr lang="en-US" altLang="en-US" sz="900">
                <a:solidFill>
                  <a:srgbClr val="898989"/>
                </a:solidFill>
              </a:rPr>
              <a:pPr>
                <a:lnSpc>
                  <a:spcPct val="100000"/>
                </a:lnSpc>
                <a:spcBef>
                  <a:spcPct val="0"/>
                </a:spcBef>
                <a:buFontTx/>
                <a:buNone/>
              </a:pPr>
              <a:t>23</a:t>
            </a:fld>
            <a:endParaRPr lang="en-US" altLang="en-US" sz="900">
              <a:solidFill>
                <a:srgbClr val="898989"/>
              </a:solidFill>
            </a:endParaRPr>
          </a:p>
        </p:txBody>
      </p:sp>
    </p:spTree>
    <p:extLst>
      <p:ext uri="{BB962C8B-B14F-4D97-AF65-F5344CB8AC3E}">
        <p14:creationId xmlns:p14="http://schemas.microsoft.com/office/powerpoint/2010/main" val="36477992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p:bldP spid="17" grpId="0"/>
      <p:bldP spid="18" grpId="0" animBg="1"/>
      <p:bldP spid="19" grpId="0"/>
      <p:bldP spid="21" grpId="0" animBg="1"/>
      <p:bldP spid="2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9858" y="365125"/>
            <a:ext cx="9743941" cy="1325563"/>
          </a:xfrm>
        </p:spPr>
        <p:txBody>
          <a:bodyPr/>
          <a:lstStyle/>
          <a:p>
            <a:r>
              <a:rPr lang="en-ZA" b="1" dirty="0"/>
              <a:t>Why Mixed Methods Research?</a:t>
            </a:r>
            <a:endParaRPr lang="en-US" dirty="0"/>
          </a:p>
        </p:txBody>
      </p:sp>
      <p:sp>
        <p:nvSpPr>
          <p:cNvPr id="3" name="Content Placeholder 2"/>
          <p:cNvSpPr>
            <a:spLocks noGrp="1"/>
          </p:cNvSpPr>
          <p:nvPr>
            <p:ph idx="1"/>
          </p:nvPr>
        </p:nvSpPr>
        <p:spPr>
          <a:xfrm>
            <a:off x="1944710" y="1825625"/>
            <a:ext cx="9409089" cy="4351338"/>
          </a:xfrm>
        </p:spPr>
        <p:txBody>
          <a:bodyPr>
            <a:normAutofit/>
          </a:bodyPr>
          <a:lstStyle/>
          <a:p>
            <a:r>
              <a:rPr lang="en-US" dirty="0" smtClean="0"/>
              <a:t>Triangulation</a:t>
            </a:r>
          </a:p>
          <a:p>
            <a:r>
              <a:rPr lang="en-US" dirty="0" smtClean="0"/>
              <a:t>Completeness</a:t>
            </a:r>
          </a:p>
          <a:p>
            <a:r>
              <a:rPr lang="en-US" dirty="0" smtClean="0"/>
              <a:t>Providing stronger inferences </a:t>
            </a:r>
          </a:p>
          <a:p>
            <a:r>
              <a:rPr lang="en-US" dirty="0" smtClean="0"/>
              <a:t>Reducing weaknesses in methods</a:t>
            </a:r>
          </a:p>
          <a:p>
            <a:r>
              <a:rPr lang="en-US" dirty="0" smtClean="0"/>
              <a:t>Answering different research questions</a:t>
            </a:r>
          </a:p>
          <a:p>
            <a:r>
              <a:rPr lang="en-US" dirty="0" smtClean="0"/>
              <a:t>Hypothesis development and testing</a:t>
            </a:r>
          </a:p>
          <a:p>
            <a:r>
              <a:rPr lang="en-US" dirty="0" smtClean="0"/>
              <a:t>Instrument development and testing</a:t>
            </a:r>
          </a:p>
          <a:p>
            <a:pPr marL="0" indent="0">
              <a:buNone/>
            </a:pPr>
            <a:endParaRPr lang="en-US" dirty="0"/>
          </a:p>
          <a:p>
            <a:pPr marL="0" indent="0">
              <a:buNone/>
            </a:pPr>
            <a:r>
              <a:rPr lang="en-US" sz="1900" i="1" dirty="0" smtClean="0"/>
              <a:t>(See Doyle et al (2009) for more details on rationale for a mixed methods research)</a:t>
            </a:r>
          </a:p>
          <a:p>
            <a:endParaRPr lang="en-US" dirty="0"/>
          </a:p>
        </p:txBody>
      </p:sp>
    </p:spTree>
    <p:extLst>
      <p:ext uri="{BB962C8B-B14F-4D97-AF65-F5344CB8AC3E}">
        <p14:creationId xmlns:p14="http://schemas.microsoft.com/office/powerpoint/2010/main" val="1477492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heel(1)">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heel(1)">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heel(1)">
                                      <p:cBhvr>
                                        <p:cTn id="23" dur="2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heel(1)">
                                      <p:cBhvr>
                                        <p:cTn id="28" dur="2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1"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wheel(1)">
                                      <p:cBhvr>
                                        <p:cTn id="33" dur="20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1" presetClass="entr" presetSubtype="1"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wheel(1)">
                                      <p:cBhvr>
                                        <p:cTn id="38" dur="20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wheel(1)">
                                      <p:cBhvr>
                                        <p:cTn id="43" dur="2000"/>
                                        <p:tgtEl>
                                          <p:spTgt spid="3">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1" presetClass="entr" presetSubtype="1" fill="hold" grpId="0" nodeType="clickEffect">
                                  <p:stCondLst>
                                    <p:cond delay="0"/>
                                  </p:stCondLst>
                                  <p:childTnLst>
                                    <p:set>
                                      <p:cBhvr>
                                        <p:cTn id="47" dur="1" fill="hold">
                                          <p:stCondLst>
                                            <p:cond delay="0"/>
                                          </p:stCondLst>
                                        </p:cTn>
                                        <p:tgtEl>
                                          <p:spTgt spid="3">
                                            <p:txEl>
                                              <p:pRg st="8" end="8"/>
                                            </p:txEl>
                                          </p:spTgt>
                                        </p:tgtEl>
                                        <p:attrNameLst>
                                          <p:attrName>style.visibility</p:attrName>
                                        </p:attrNameLst>
                                      </p:cBhvr>
                                      <p:to>
                                        <p:strVal val="visible"/>
                                      </p:to>
                                    </p:set>
                                    <p:animEffect transition="in" filter="wheel(1)">
                                      <p:cBhvr>
                                        <p:cTn id="48"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 xmlns:a16="http://schemas.microsoft.com/office/drawing/2014/main" id="{7BAE8FF5-8037-4A05-A1C0-1AA5B7931C5D}"/>
              </a:ext>
            </a:extLst>
          </p:cNvPr>
          <p:cNvSpPr>
            <a:spLocks noGrp="1"/>
          </p:cNvSpPr>
          <p:nvPr>
            <p:ph type="title"/>
          </p:nvPr>
        </p:nvSpPr>
        <p:spPr>
          <a:xfrm>
            <a:off x="1876541" y="355402"/>
            <a:ext cx="8162809" cy="994172"/>
          </a:xfrm>
        </p:spPr>
        <p:txBody>
          <a:bodyPr>
            <a:normAutofit/>
          </a:bodyPr>
          <a:lstStyle/>
          <a:p>
            <a:pPr algn="just" eaLnBrk="1" hangingPunct="1"/>
            <a:r>
              <a:rPr lang="en-US" altLang="en-US" sz="2400" dirty="0" smtClean="0"/>
              <a:t>An example of a mixed methods design:</a:t>
            </a:r>
            <a:br>
              <a:rPr lang="en-US" altLang="en-US" sz="2400" dirty="0" smtClean="0"/>
            </a:br>
            <a:r>
              <a:rPr lang="en-US" altLang="en-US" sz="2400" dirty="0" err="1" smtClean="0"/>
              <a:t>Acemoglu</a:t>
            </a:r>
            <a:r>
              <a:rPr lang="en-US" altLang="en-US" sz="2400" dirty="0" smtClean="0"/>
              <a:t> </a:t>
            </a:r>
            <a:r>
              <a:rPr lang="en-US" altLang="en-US" sz="2400" dirty="0"/>
              <a:t>et al (2001</a:t>
            </a:r>
            <a:r>
              <a:rPr lang="en-US" altLang="en-US" sz="2400" dirty="0" smtClean="0"/>
              <a:t>)</a:t>
            </a:r>
            <a:endParaRPr lang="en-US" altLang="en-US" sz="2400" dirty="0"/>
          </a:p>
        </p:txBody>
      </p:sp>
      <p:sp>
        <p:nvSpPr>
          <p:cNvPr id="3" name="Content Placeholder 2">
            <a:extLst>
              <a:ext uri="{FF2B5EF4-FFF2-40B4-BE49-F238E27FC236}">
                <a16:creationId xmlns="" xmlns:a16="http://schemas.microsoft.com/office/drawing/2014/main" id="{27A02B7B-9D42-45A3-B40D-13BBD9C0C9EB}"/>
              </a:ext>
            </a:extLst>
          </p:cNvPr>
          <p:cNvSpPr>
            <a:spLocks noGrp="1"/>
          </p:cNvSpPr>
          <p:nvPr>
            <p:ph idx="1"/>
          </p:nvPr>
        </p:nvSpPr>
        <p:spPr>
          <a:xfrm>
            <a:off x="2152649" y="1596231"/>
            <a:ext cx="7886700" cy="4351338"/>
          </a:xfrm>
        </p:spPr>
        <p:txBody>
          <a:bodyPr rtlCol="0">
            <a:normAutofit/>
          </a:bodyPr>
          <a:lstStyle/>
          <a:p>
            <a:pPr>
              <a:buNone/>
              <a:defRPr/>
            </a:pPr>
            <a:r>
              <a:rPr lang="fr-FR" sz="3200" b="1" u="sng" dirty="0"/>
              <a:t>Basic </a:t>
            </a:r>
            <a:r>
              <a:rPr lang="fr-FR" sz="3200" b="1" u="sng" dirty="0" err="1"/>
              <a:t>idea</a:t>
            </a:r>
            <a:r>
              <a:rPr lang="fr-FR" sz="3200" b="1" u="sng" dirty="0"/>
              <a:t>:</a:t>
            </a:r>
          </a:p>
          <a:p>
            <a:pPr>
              <a:spcBef>
                <a:spcPts val="0"/>
              </a:spcBef>
              <a:defRPr/>
            </a:pPr>
            <a:endParaRPr lang="fr-FR" sz="1350" b="1" dirty="0">
              <a:effectLst>
                <a:outerShdw blurRad="38100" dist="38100" dir="2700000" algn="tl">
                  <a:srgbClr val="000000">
                    <a:alpha val="43137"/>
                  </a:srgbClr>
                </a:outerShdw>
              </a:effectLst>
            </a:endParaRPr>
          </a:p>
          <a:p>
            <a:pPr algn="ctr">
              <a:spcBef>
                <a:spcPts val="0"/>
              </a:spcBef>
              <a:defRPr/>
            </a:pPr>
            <a:r>
              <a:rPr lang="fr-FR" sz="2800" b="1" dirty="0" err="1"/>
              <a:t>Economic</a:t>
            </a:r>
            <a:r>
              <a:rPr lang="fr-FR" sz="2800" b="1" dirty="0"/>
              <a:t> performance Vs </a:t>
            </a:r>
            <a:r>
              <a:rPr lang="fr-FR" sz="2800" b="1" dirty="0" err="1"/>
              <a:t>Quality</a:t>
            </a:r>
            <a:r>
              <a:rPr lang="fr-FR" sz="2800" b="1" dirty="0"/>
              <a:t> of Institutions</a:t>
            </a:r>
          </a:p>
          <a:p>
            <a:pPr algn="ctr">
              <a:spcBef>
                <a:spcPts val="0"/>
              </a:spcBef>
              <a:defRPr/>
            </a:pPr>
            <a:endParaRPr lang="fr-FR" sz="1800" b="1" dirty="0">
              <a:effectLst>
                <a:outerShdw blurRad="38100" dist="38100" dir="2700000" algn="tl">
                  <a:srgbClr val="000000">
                    <a:alpha val="43137"/>
                  </a:srgbClr>
                </a:outerShdw>
              </a:effectLst>
            </a:endParaRPr>
          </a:p>
          <a:p>
            <a:pPr algn="ctr">
              <a:spcBef>
                <a:spcPts val="0"/>
              </a:spcBef>
              <a:defRPr/>
            </a:pPr>
            <a:endParaRPr lang="fr-FR" sz="1800" b="1" dirty="0">
              <a:effectLst>
                <a:outerShdw blurRad="38100" dist="38100" dir="2700000" algn="tl">
                  <a:srgbClr val="000000">
                    <a:alpha val="43137"/>
                  </a:srgbClr>
                </a:outerShdw>
              </a:effectLst>
            </a:endParaRPr>
          </a:p>
        </p:txBody>
      </p:sp>
      <p:sp>
        <p:nvSpPr>
          <p:cNvPr id="4" name="Rectangle 3">
            <a:extLst>
              <a:ext uri="{FF2B5EF4-FFF2-40B4-BE49-F238E27FC236}">
                <a16:creationId xmlns="" xmlns:a16="http://schemas.microsoft.com/office/drawing/2014/main" id="{95BC1EDF-1CF8-4ABA-B7CA-C87BDF18BBEE}"/>
              </a:ext>
            </a:extLst>
          </p:cNvPr>
          <p:cNvSpPr/>
          <p:nvPr/>
        </p:nvSpPr>
        <p:spPr>
          <a:xfrm>
            <a:off x="2026921" y="3106757"/>
            <a:ext cx="1898757" cy="1665268"/>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a:defRPr/>
            </a:pPr>
            <a:r>
              <a:rPr lang="fr-FR" sz="2800" b="1" dirty="0" err="1">
                <a:solidFill>
                  <a:schemeClr val="tx1"/>
                </a:solidFill>
              </a:rPr>
              <a:t>Quality</a:t>
            </a:r>
            <a:r>
              <a:rPr lang="fr-FR" sz="2800" b="1" dirty="0">
                <a:solidFill>
                  <a:schemeClr val="tx1"/>
                </a:solidFill>
              </a:rPr>
              <a:t> of institutions</a:t>
            </a:r>
            <a:endParaRPr lang="en-US" sz="2800" b="1" dirty="0">
              <a:solidFill>
                <a:schemeClr val="tx1"/>
              </a:solidFill>
            </a:endParaRPr>
          </a:p>
        </p:txBody>
      </p:sp>
      <p:sp>
        <p:nvSpPr>
          <p:cNvPr id="5" name="Rectangle 4">
            <a:extLst>
              <a:ext uri="{FF2B5EF4-FFF2-40B4-BE49-F238E27FC236}">
                <a16:creationId xmlns="" xmlns:a16="http://schemas.microsoft.com/office/drawing/2014/main" id="{E962696B-B5BF-4A73-BFE4-1D1F37885ED1}"/>
              </a:ext>
            </a:extLst>
          </p:cNvPr>
          <p:cNvSpPr/>
          <p:nvPr/>
        </p:nvSpPr>
        <p:spPr>
          <a:xfrm>
            <a:off x="7472031" y="3106758"/>
            <a:ext cx="2310098" cy="1604159"/>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fr-FR" sz="2800" b="1" dirty="0" err="1">
                <a:solidFill>
                  <a:schemeClr val="tx1"/>
                </a:solidFill>
              </a:rPr>
              <a:t>Economic performance</a:t>
            </a:r>
            <a:endParaRPr lang="en-US" sz="2800" b="1" dirty="0" err="1">
              <a:solidFill>
                <a:schemeClr val="tx1"/>
              </a:solidFill>
            </a:endParaRPr>
          </a:p>
        </p:txBody>
      </p:sp>
      <p:sp>
        <p:nvSpPr>
          <p:cNvPr id="6" name="Right Arrow 5">
            <a:extLst>
              <a:ext uri="{FF2B5EF4-FFF2-40B4-BE49-F238E27FC236}">
                <a16:creationId xmlns="" xmlns:a16="http://schemas.microsoft.com/office/drawing/2014/main" id="{83699B79-7482-4975-A841-FEF4930D7217}"/>
              </a:ext>
            </a:extLst>
          </p:cNvPr>
          <p:cNvSpPr/>
          <p:nvPr/>
        </p:nvSpPr>
        <p:spPr>
          <a:xfrm>
            <a:off x="4069080" y="3314700"/>
            <a:ext cx="3185160" cy="5715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
        <p:nvSpPr>
          <p:cNvPr id="7" name="Left Arrow 6">
            <a:extLst>
              <a:ext uri="{FF2B5EF4-FFF2-40B4-BE49-F238E27FC236}">
                <a16:creationId xmlns="" xmlns:a16="http://schemas.microsoft.com/office/drawing/2014/main" id="{46F688AC-A6A2-4846-A45C-DF9C73F62182}"/>
              </a:ext>
            </a:extLst>
          </p:cNvPr>
          <p:cNvSpPr/>
          <p:nvPr/>
        </p:nvSpPr>
        <p:spPr>
          <a:xfrm>
            <a:off x="4069081" y="4089093"/>
            <a:ext cx="3185160" cy="457200"/>
          </a:xfrm>
          <a:prstGeom prst="lef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
        <p:nvSpPr>
          <p:cNvPr id="31752" name="Slide Number Placeholder 1">
            <a:extLst>
              <a:ext uri="{FF2B5EF4-FFF2-40B4-BE49-F238E27FC236}">
                <a16:creationId xmlns="" xmlns:a16="http://schemas.microsoft.com/office/drawing/2014/main" id="{A7116263-6335-491A-AABC-2781F011EC36}"/>
              </a:ext>
            </a:extLst>
          </p:cNvPr>
          <p:cNvSpPr>
            <a:spLocks noGrp="1"/>
          </p:cNvSpPr>
          <p:nvPr>
            <p:ph type="sldNum" sz="quarter"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MS PGothic" panose="020B0600070205080204" pitchFamily="34" charset="-128"/>
              </a:defRPr>
            </a:lvl1pPr>
            <a:lvl2pPr marL="557213" indent="-214313">
              <a:lnSpc>
                <a:spcPct val="90000"/>
              </a:lnSpc>
              <a:spcBef>
                <a:spcPts val="375"/>
              </a:spcBef>
              <a:buFont typeface="Arial" panose="020B0604020202020204" pitchFamily="34" charset="0"/>
              <a:buChar char="•"/>
              <a:defRPr sz="1800">
                <a:solidFill>
                  <a:schemeClr val="tx1"/>
                </a:solidFill>
                <a:latin typeface="Calibri" panose="020F0502020204030204" pitchFamily="34" charset="0"/>
                <a:ea typeface="MS PGothic" panose="020B0600070205080204" pitchFamily="34" charset="-128"/>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3pPr>
            <a:lvl4pPr marL="12001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4pPr>
            <a:lvl5pPr marL="15430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5pPr>
            <a:lvl6pPr marL="18859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6pPr>
            <a:lvl7pPr marL="22288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7pPr>
            <a:lvl8pPr marL="25717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8pPr>
            <a:lvl9pPr marL="29146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9pPr>
          </a:lstStyle>
          <a:p>
            <a:pPr>
              <a:lnSpc>
                <a:spcPct val="100000"/>
              </a:lnSpc>
              <a:spcBef>
                <a:spcPct val="0"/>
              </a:spcBef>
              <a:buFontTx/>
              <a:buNone/>
            </a:pPr>
            <a:fld id="{57624589-5305-4688-95E2-1D0FF76C08E3}" type="slidenum">
              <a:rPr lang="en-US" altLang="en-US" sz="900">
                <a:solidFill>
                  <a:srgbClr val="898989"/>
                </a:solidFill>
              </a:rPr>
              <a:pPr>
                <a:lnSpc>
                  <a:spcPct val="100000"/>
                </a:lnSpc>
                <a:spcBef>
                  <a:spcPct val="0"/>
                </a:spcBef>
                <a:buFontTx/>
                <a:buNone/>
              </a:pPr>
              <a:t>25</a:t>
            </a:fld>
            <a:endParaRPr lang="en-US" altLang="en-US" sz="900">
              <a:solidFill>
                <a:srgbClr val="898989"/>
              </a:solidFill>
            </a:endParaRPr>
          </a:p>
        </p:txBody>
      </p:sp>
    </p:spTree>
    <p:extLst>
      <p:ext uri="{BB962C8B-B14F-4D97-AF65-F5344CB8AC3E}">
        <p14:creationId xmlns:p14="http://schemas.microsoft.com/office/powerpoint/2010/main" val="29507850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 xmlns:a16="http://schemas.microsoft.com/office/drawing/2014/main" id="{39E3DF36-5E4D-4ED8-9595-2B720640EC98}"/>
              </a:ext>
            </a:extLst>
          </p:cNvPr>
          <p:cNvSpPr>
            <a:spLocks noGrp="1"/>
          </p:cNvSpPr>
          <p:nvPr>
            <p:ph type="title"/>
          </p:nvPr>
        </p:nvSpPr>
        <p:spPr>
          <a:xfrm>
            <a:off x="1185863" y="202061"/>
            <a:ext cx="9258300" cy="1011927"/>
          </a:xfrm>
        </p:spPr>
        <p:txBody>
          <a:bodyPr>
            <a:normAutofit/>
          </a:bodyPr>
          <a:lstStyle/>
          <a:p>
            <a:r>
              <a:rPr lang="fr-FR" altLang="en-US" sz="3600" dirty="0" err="1"/>
              <a:t>Problem</a:t>
            </a:r>
            <a:r>
              <a:rPr lang="fr-FR" altLang="en-US" sz="3600" dirty="0"/>
              <a:t>: </a:t>
            </a:r>
            <a:r>
              <a:rPr lang="en-AU" altLang="en-US" sz="3600" dirty="0"/>
              <a:t>Bi-directional</a:t>
            </a:r>
            <a:r>
              <a:rPr lang="fr-FR" altLang="en-US" sz="3600" dirty="0"/>
              <a:t> Relationship</a:t>
            </a:r>
            <a:endParaRPr lang="en-US" altLang="en-US" sz="3600" dirty="0"/>
          </a:p>
        </p:txBody>
      </p:sp>
      <p:sp>
        <p:nvSpPr>
          <p:cNvPr id="3" name="Content Placeholder 2">
            <a:extLst>
              <a:ext uri="{FF2B5EF4-FFF2-40B4-BE49-F238E27FC236}">
                <a16:creationId xmlns="" xmlns:a16="http://schemas.microsoft.com/office/drawing/2014/main" id="{66A63F73-B2C9-4ED1-9D7D-596B08598EAF}"/>
              </a:ext>
            </a:extLst>
          </p:cNvPr>
          <p:cNvSpPr>
            <a:spLocks noGrp="1"/>
          </p:cNvSpPr>
          <p:nvPr>
            <p:ph idx="1"/>
          </p:nvPr>
        </p:nvSpPr>
        <p:spPr>
          <a:xfrm>
            <a:off x="2074844" y="1143000"/>
            <a:ext cx="8207566" cy="914400"/>
          </a:xfrm>
        </p:spPr>
        <p:txBody>
          <a:bodyPr rtlCol="0">
            <a:normAutofit lnSpcReduction="10000"/>
          </a:bodyPr>
          <a:lstStyle/>
          <a:p>
            <a:pPr>
              <a:defRPr/>
            </a:pPr>
            <a:r>
              <a:rPr lang="en-AU" sz="2800" dirty="0"/>
              <a:t>Solution:  Factor in to the analysis </a:t>
            </a:r>
            <a:r>
              <a:rPr lang="en-AU" sz="2800" b="1" u="sng" dirty="0"/>
              <a:t>Process tracing (archival research)  </a:t>
            </a:r>
          </a:p>
          <a:p>
            <a:pPr>
              <a:defRPr/>
            </a:pPr>
            <a:endParaRPr lang="en-AU" u="sng" dirty="0">
              <a:effectLst>
                <a:outerShdw blurRad="38100" dist="38100" dir="2700000" algn="tl">
                  <a:srgbClr val="000000">
                    <a:alpha val="43137"/>
                  </a:srgbClr>
                </a:outerShdw>
              </a:effectLst>
              <a:ea typeface="+mn-ea"/>
              <a:cs typeface="+mn-cs"/>
            </a:endParaRPr>
          </a:p>
          <a:p>
            <a:pPr>
              <a:defRPr/>
            </a:pPr>
            <a:endParaRPr lang="en-AU" dirty="0">
              <a:ea typeface="+mn-ea"/>
              <a:cs typeface="+mn-cs"/>
            </a:endParaRPr>
          </a:p>
        </p:txBody>
      </p:sp>
      <p:graphicFrame>
        <p:nvGraphicFramePr>
          <p:cNvPr id="10" name="Diagram 9">
            <a:extLst>
              <a:ext uri="{FF2B5EF4-FFF2-40B4-BE49-F238E27FC236}">
                <a16:creationId xmlns="" xmlns:a16="http://schemas.microsoft.com/office/drawing/2014/main" id="{5B3B07EB-E36A-4AA8-947F-7BAB219FB3F1}"/>
              </a:ext>
            </a:extLst>
          </p:cNvPr>
          <p:cNvGraphicFramePr/>
          <p:nvPr>
            <p:extLst/>
          </p:nvPr>
        </p:nvGraphicFramePr>
        <p:xfrm>
          <a:off x="2848778" y="4251907"/>
          <a:ext cx="6172200" cy="1314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Diagram 10">
            <a:extLst>
              <a:ext uri="{FF2B5EF4-FFF2-40B4-BE49-F238E27FC236}">
                <a16:creationId xmlns="" xmlns:a16="http://schemas.microsoft.com/office/drawing/2014/main" id="{3366C28B-10B4-44DE-85CC-9160FE3FC2A0}"/>
              </a:ext>
            </a:extLst>
          </p:cNvPr>
          <p:cNvGraphicFramePr/>
          <p:nvPr>
            <p:extLst/>
          </p:nvPr>
        </p:nvGraphicFramePr>
        <p:xfrm>
          <a:off x="2152650" y="2325938"/>
          <a:ext cx="7332648" cy="131445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3798" name="Slide Number Placeholder 1">
            <a:extLst>
              <a:ext uri="{FF2B5EF4-FFF2-40B4-BE49-F238E27FC236}">
                <a16:creationId xmlns="" xmlns:a16="http://schemas.microsoft.com/office/drawing/2014/main" id="{58234C05-895E-463E-BF62-61D4AAF32165}"/>
              </a:ext>
            </a:extLst>
          </p:cNvPr>
          <p:cNvSpPr>
            <a:spLocks noGrp="1"/>
          </p:cNvSpPr>
          <p:nvPr>
            <p:ph type="sldNum" sz="quarter"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MS PGothic" panose="020B0600070205080204" pitchFamily="34" charset="-128"/>
              </a:defRPr>
            </a:lvl1pPr>
            <a:lvl2pPr marL="557213" indent="-214313">
              <a:lnSpc>
                <a:spcPct val="90000"/>
              </a:lnSpc>
              <a:spcBef>
                <a:spcPts val="375"/>
              </a:spcBef>
              <a:buFont typeface="Arial" panose="020B0604020202020204" pitchFamily="34" charset="0"/>
              <a:buChar char="•"/>
              <a:defRPr sz="1800">
                <a:solidFill>
                  <a:schemeClr val="tx1"/>
                </a:solidFill>
                <a:latin typeface="Calibri" panose="020F0502020204030204" pitchFamily="34" charset="0"/>
                <a:ea typeface="MS PGothic" panose="020B0600070205080204" pitchFamily="34" charset="-128"/>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3pPr>
            <a:lvl4pPr marL="12001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4pPr>
            <a:lvl5pPr marL="15430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5pPr>
            <a:lvl6pPr marL="18859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6pPr>
            <a:lvl7pPr marL="22288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7pPr>
            <a:lvl8pPr marL="25717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8pPr>
            <a:lvl9pPr marL="2914650" indent="-171450" eaLnBrk="0" fontAlgn="base" hangingPunct="0">
              <a:lnSpc>
                <a:spcPct val="90000"/>
              </a:lnSpc>
              <a:spcBef>
                <a:spcPts val="375"/>
              </a:spcBef>
              <a:spcAft>
                <a:spcPct val="0"/>
              </a:spcAft>
              <a:buFont typeface="Arial" panose="020B0604020202020204" pitchFamily="34" charset="0"/>
              <a:buChar char="•"/>
              <a:defRPr sz="1500">
                <a:solidFill>
                  <a:schemeClr val="tx1"/>
                </a:solidFill>
                <a:latin typeface="Calibri" panose="020F0502020204030204" pitchFamily="34" charset="0"/>
                <a:ea typeface="MS PGothic" panose="020B0600070205080204" pitchFamily="34" charset="-128"/>
              </a:defRPr>
            </a:lvl9pPr>
          </a:lstStyle>
          <a:p>
            <a:pPr>
              <a:lnSpc>
                <a:spcPct val="100000"/>
              </a:lnSpc>
              <a:spcBef>
                <a:spcPct val="0"/>
              </a:spcBef>
              <a:buFontTx/>
              <a:buNone/>
            </a:pPr>
            <a:fld id="{6B5DCCEF-AA23-44EC-8001-0D502D768533}" type="slidenum">
              <a:rPr lang="en-US" altLang="en-US" sz="900">
                <a:solidFill>
                  <a:srgbClr val="898989"/>
                </a:solidFill>
              </a:rPr>
              <a:pPr>
                <a:lnSpc>
                  <a:spcPct val="100000"/>
                </a:lnSpc>
                <a:spcBef>
                  <a:spcPct val="0"/>
                </a:spcBef>
                <a:buFontTx/>
                <a:buNone/>
              </a:pPr>
              <a:t>26</a:t>
            </a:fld>
            <a:endParaRPr lang="en-US" altLang="en-US" sz="900">
              <a:solidFill>
                <a:srgbClr val="898989"/>
              </a:solidFill>
            </a:endParaRPr>
          </a:p>
        </p:txBody>
      </p:sp>
      <p:grpSp>
        <p:nvGrpSpPr>
          <p:cNvPr id="7" name="Groupe 6">
            <a:extLst>
              <a:ext uri="{FF2B5EF4-FFF2-40B4-BE49-F238E27FC236}">
                <a16:creationId xmlns="" xmlns:a16="http://schemas.microsoft.com/office/drawing/2014/main" id="{A803E93D-C29C-824B-876A-2DFE75E79363}"/>
              </a:ext>
            </a:extLst>
          </p:cNvPr>
          <p:cNvGrpSpPr/>
          <p:nvPr/>
        </p:nvGrpSpPr>
        <p:grpSpPr>
          <a:xfrm>
            <a:off x="9670942" y="2807008"/>
            <a:ext cx="368408" cy="402109"/>
            <a:chOff x="4024034" y="456493"/>
            <a:chExt cx="368408" cy="402109"/>
          </a:xfrm>
        </p:grpSpPr>
        <p:sp>
          <p:nvSpPr>
            <p:cNvPr id="8" name="Flèche vers la droite 7">
              <a:extLst>
                <a:ext uri="{FF2B5EF4-FFF2-40B4-BE49-F238E27FC236}">
                  <a16:creationId xmlns="" xmlns:a16="http://schemas.microsoft.com/office/drawing/2014/main" id="{41B2D09D-BCF1-FF45-B393-544450983295}"/>
                </a:ext>
              </a:extLst>
            </p:cNvPr>
            <p:cNvSpPr/>
            <p:nvPr/>
          </p:nvSpPr>
          <p:spPr>
            <a:xfrm rot="21599033">
              <a:off x="4024034" y="456493"/>
              <a:ext cx="368408" cy="402109"/>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9" name="Flèche vers la droite 4">
              <a:extLst>
                <a:ext uri="{FF2B5EF4-FFF2-40B4-BE49-F238E27FC236}">
                  <a16:creationId xmlns="" xmlns:a16="http://schemas.microsoft.com/office/drawing/2014/main" id="{A46B0A97-7D2D-DD4F-9E59-D382C4F4E82F}"/>
                </a:ext>
              </a:extLst>
            </p:cNvPr>
            <p:cNvSpPr txBox="1"/>
            <p:nvPr/>
          </p:nvSpPr>
          <p:spPr>
            <a:xfrm rot="21599033">
              <a:off x="4024034" y="536931"/>
              <a:ext cx="257886" cy="24126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algn="ctr" defTabSz="622300">
                <a:lnSpc>
                  <a:spcPct val="90000"/>
                </a:lnSpc>
                <a:spcBef>
                  <a:spcPct val="0"/>
                </a:spcBef>
                <a:spcAft>
                  <a:spcPct val="35000"/>
                </a:spcAft>
              </a:pPr>
              <a:endParaRPr lang="en-US" sz="1400"/>
            </a:p>
          </p:txBody>
        </p:sp>
      </p:grpSp>
    </p:spTree>
    <p:extLst>
      <p:ext uri="{BB962C8B-B14F-4D97-AF65-F5344CB8AC3E}">
        <p14:creationId xmlns:p14="http://schemas.microsoft.com/office/powerpoint/2010/main" val="2474628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graphicEl>
                                              <a:dgm id="{18A50C49-2F82-45A1-886C-2031772BA442}"/>
                                            </p:graphicEl>
                                          </p:spTgt>
                                        </p:tgtEl>
                                        <p:attrNameLst>
                                          <p:attrName>style.visibility</p:attrName>
                                        </p:attrNameLst>
                                      </p:cBhvr>
                                      <p:to>
                                        <p:strVal val="visible"/>
                                      </p:to>
                                    </p:set>
                                    <p:animEffect transition="in" filter="fade">
                                      <p:cBhvr>
                                        <p:cTn id="7" dur="2000"/>
                                        <p:tgtEl>
                                          <p:spTgt spid="11">
                                            <p:graphicEl>
                                              <a:dgm id="{18A50C49-2F82-45A1-886C-2031772BA442}"/>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graphicEl>
                                              <a:dgm id="{867B71F5-83B3-4A92-9520-61F683D1C841}"/>
                                            </p:graphicEl>
                                          </p:spTgt>
                                        </p:tgtEl>
                                        <p:attrNameLst>
                                          <p:attrName>style.visibility</p:attrName>
                                        </p:attrNameLst>
                                      </p:cBhvr>
                                      <p:to>
                                        <p:strVal val="visible"/>
                                      </p:to>
                                    </p:set>
                                    <p:animEffect transition="in" filter="fade">
                                      <p:cBhvr>
                                        <p:cTn id="12" dur="2000"/>
                                        <p:tgtEl>
                                          <p:spTgt spid="11">
                                            <p:graphicEl>
                                              <a:dgm id="{867B71F5-83B3-4A92-9520-61F683D1C841}"/>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
                                            <p:graphicEl>
                                              <a:dgm id="{BD5E28DE-4166-481F-835C-4CD42CA834EB}"/>
                                            </p:graphicEl>
                                          </p:spTgt>
                                        </p:tgtEl>
                                        <p:attrNameLst>
                                          <p:attrName>style.visibility</p:attrName>
                                        </p:attrNameLst>
                                      </p:cBhvr>
                                      <p:to>
                                        <p:strVal val="visible"/>
                                      </p:to>
                                    </p:set>
                                    <p:animEffect transition="in" filter="fade">
                                      <p:cBhvr>
                                        <p:cTn id="15" dur="2000"/>
                                        <p:tgtEl>
                                          <p:spTgt spid="11">
                                            <p:graphicEl>
                                              <a:dgm id="{BD5E28DE-4166-481F-835C-4CD42CA834EB}"/>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graphicEl>
                                              <a:dgm id="{D08CB8D7-10E1-45F8-A905-23BD3C119CDC}"/>
                                            </p:graphicEl>
                                          </p:spTgt>
                                        </p:tgtEl>
                                        <p:attrNameLst>
                                          <p:attrName>style.visibility</p:attrName>
                                        </p:attrNameLst>
                                      </p:cBhvr>
                                      <p:to>
                                        <p:strVal val="visible"/>
                                      </p:to>
                                    </p:set>
                                    <p:animEffect transition="in" filter="fade">
                                      <p:cBhvr>
                                        <p:cTn id="20" dur="2000"/>
                                        <p:tgtEl>
                                          <p:spTgt spid="11">
                                            <p:graphicEl>
                                              <a:dgm id="{D08CB8D7-10E1-45F8-A905-23BD3C119CDC}"/>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1">
                                            <p:graphicEl>
                                              <a:dgm id="{A15146F4-2566-4B28-B6CE-221461A4D3F4}"/>
                                            </p:graphicEl>
                                          </p:spTgt>
                                        </p:tgtEl>
                                        <p:attrNameLst>
                                          <p:attrName>style.visibility</p:attrName>
                                        </p:attrNameLst>
                                      </p:cBhvr>
                                      <p:to>
                                        <p:strVal val="visible"/>
                                      </p:to>
                                    </p:set>
                                    <p:animEffect transition="in" filter="fade">
                                      <p:cBhvr>
                                        <p:cTn id="23" dur="2000"/>
                                        <p:tgtEl>
                                          <p:spTgt spid="11">
                                            <p:graphicEl>
                                              <a:dgm id="{A15146F4-2566-4B28-B6CE-221461A4D3F4}"/>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Graphic spid="11" grpId="0">
        <p:bldSub>
          <a:bldDgm bld="one"/>
        </p:bldSub>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6835" y="1028343"/>
            <a:ext cx="11171582" cy="3046988"/>
          </a:xfrm>
          <a:prstGeom prst="rect">
            <a:avLst/>
          </a:prstGeom>
        </p:spPr>
        <p:txBody>
          <a:bodyPr wrap="square">
            <a:spAutoFit/>
          </a:bodyPr>
          <a:lstStyle/>
          <a:p>
            <a:pPr algn="ctr"/>
            <a:r>
              <a:rPr lang="en-US" sz="3200" b="1" dirty="0" smtClean="0"/>
              <a:t>WHAT I HAVE LEARNT FROM THE WORKSHOP</a:t>
            </a:r>
          </a:p>
          <a:p>
            <a:endParaRPr lang="en-US" sz="3200" b="1" dirty="0"/>
          </a:p>
          <a:p>
            <a:endParaRPr lang="en-US" sz="3200" b="1" dirty="0" smtClean="0"/>
          </a:p>
          <a:p>
            <a:pPr algn="ctr"/>
            <a:r>
              <a:rPr lang="en-US" sz="9600" b="1" dirty="0" smtClean="0"/>
              <a:t>Want to share?</a:t>
            </a:r>
            <a:endParaRPr lang="en-US" sz="9600" dirty="0"/>
          </a:p>
        </p:txBody>
      </p:sp>
    </p:spTree>
    <p:extLst>
      <p:ext uri="{BB962C8B-B14F-4D97-AF65-F5344CB8AC3E}">
        <p14:creationId xmlns:p14="http://schemas.microsoft.com/office/powerpoint/2010/main" val="3085974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1"/>
            <a:ext cx="9144000" cy="4893647"/>
          </a:xfrm>
          <a:prstGeom prst="rect">
            <a:avLst/>
          </a:prstGeom>
        </p:spPr>
        <p:txBody>
          <a:bodyPr wrap="square">
            <a:spAutoFit/>
          </a:bodyPr>
          <a:lstStyle/>
          <a:p>
            <a:pPr algn="ctr" fontAlgn="base">
              <a:spcBef>
                <a:spcPct val="0"/>
              </a:spcBef>
              <a:spcAft>
                <a:spcPct val="0"/>
              </a:spcAft>
            </a:pPr>
            <a:endParaRPr lang="en-US" sz="3600" b="1" dirty="0" smtClean="0">
              <a:latin typeface="Bookman Old Style" pitchFamily="18" charset="0"/>
              <a:ea typeface="Calibri" pitchFamily="34" charset="0"/>
              <a:cs typeface="Times New Roman" pitchFamily="18" charset="0"/>
            </a:endParaRPr>
          </a:p>
          <a:p>
            <a:pPr algn="ctr" fontAlgn="base">
              <a:spcBef>
                <a:spcPct val="0"/>
              </a:spcBef>
              <a:spcAft>
                <a:spcPct val="0"/>
              </a:spcAft>
            </a:pPr>
            <a:r>
              <a:rPr lang="en-US" sz="3600" b="1" dirty="0" smtClean="0">
                <a:latin typeface="Bookman Old Style" pitchFamily="18" charset="0"/>
                <a:ea typeface="Calibri" pitchFamily="34" charset="0"/>
                <a:cs typeface="Times New Roman" pitchFamily="18" charset="0"/>
              </a:rPr>
              <a:t>GOALS AND OBJECTIVES</a:t>
            </a:r>
            <a:endParaRPr lang="en-US" sz="3600" b="1" dirty="0">
              <a:latin typeface="Bookman Old Style" pitchFamily="18" charset="0"/>
              <a:ea typeface="Calibri" pitchFamily="34" charset="0"/>
              <a:cs typeface="Times New Roman" pitchFamily="18" charset="0"/>
            </a:endParaRPr>
          </a:p>
          <a:p>
            <a:pPr fontAlgn="base">
              <a:spcBef>
                <a:spcPct val="0"/>
              </a:spcBef>
              <a:spcAft>
                <a:spcPct val="0"/>
              </a:spcAft>
            </a:pPr>
            <a:r>
              <a:rPr lang="en-US" sz="4800" b="1" dirty="0">
                <a:latin typeface="Bookman Old Style" pitchFamily="18" charset="0"/>
                <a:ea typeface="Calibri" pitchFamily="34" charset="0"/>
                <a:cs typeface="Times New Roman" pitchFamily="18" charset="0"/>
              </a:rPr>
              <a:t> </a:t>
            </a:r>
            <a:r>
              <a:rPr lang="en-US" sz="3200" b="1" dirty="0" smtClean="0">
                <a:latin typeface="Bookman Old Style" pitchFamily="18" charset="0"/>
                <a:ea typeface="Calibri" pitchFamily="34" charset="0"/>
                <a:cs typeface="Times New Roman" pitchFamily="18" charset="0"/>
              </a:rPr>
              <a:t>At the end of the workshop participants would be able to:</a:t>
            </a:r>
          </a:p>
          <a:p>
            <a:pPr marL="457200" indent="-457200" fontAlgn="base">
              <a:spcBef>
                <a:spcPct val="0"/>
              </a:spcBef>
              <a:spcAft>
                <a:spcPct val="0"/>
              </a:spcAft>
              <a:buFont typeface="Arial" panose="020B0604020202020204" pitchFamily="34" charset="0"/>
              <a:buChar char="•"/>
            </a:pPr>
            <a:r>
              <a:rPr lang="en-AU" sz="3200" dirty="0" smtClean="0"/>
              <a:t>Develop a researchable project topic</a:t>
            </a:r>
          </a:p>
          <a:p>
            <a:pPr marL="457200" indent="-457200" fontAlgn="base">
              <a:spcBef>
                <a:spcPct val="0"/>
              </a:spcBef>
              <a:spcAft>
                <a:spcPct val="0"/>
              </a:spcAft>
              <a:buFont typeface="Arial" panose="020B0604020202020204" pitchFamily="34" charset="0"/>
              <a:buChar char="•"/>
            </a:pPr>
            <a:r>
              <a:rPr lang="en-AU" sz="3200" dirty="0" smtClean="0"/>
              <a:t>Develop </a:t>
            </a:r>
            <a:r>
              <a:rPr lang="en-AU" sz="3200" dirty="0"/>
              <a:t>good research </a:t>
            </a:r>
            <a:r>
              <a:rPr lang="en-AU" sz="3200" dirty="0" smtClean="0"/>
              <a:t>question</a:t>
            </a:r>
          </a:p>
          <a:p>
            <a:pPr marL="457200" indent="-457200" fontAlgn="base">
              <a:spcBef>
                <a:spcPct val="0"/>
              </a:spcBef>
              <a:spcAft>
                <a:spcPct val="0"/>
              </a:spcAft>
              <a:buFont typeface="Arial" panose="020B0604020202020204" pitchFamily="34" charset="0"/>
              <a:buChar char="•"/>
            </a:pPr>
            <a:r>
              <a:rPr lang="en-AU" sz="3200" dirty="0" smtClean="0"/>
              <a:t>Describe the various research methods</a:t>
            </a:r>
          </a:p>
          <a:p>
            <a:pPr marL="457200" indent="-457200" fontAlgn="base">
              <a:spcBef>
                <a:spcPct val="0"/>
              </a:spcBef>
              <a:spcAft>
                <a:spcPct val="0"/>
              </a:spcAft>
              <a:buFont typeface="Arial" panose="020B0604020202020204" pitchFamily="34" charset="0"/>
              <a:buChar char="•"/>
            </a:pPr>
            <a:r>
              <a:rPr lang="en-AU" sz="3200" dirty="0" smtClean="0"/>
              <a:t>Explain data analytical procedures</a:t>
            </a:r>
            <a:endParaRPr lang="en-AU" sz="3200" dirty="0"/>
          </a:p>
          <a:p>
            <a:pPr marL="457200" indent="-457200" fontAlgn="base">
              <a:spcBef>
                <a:spcPct val="0"/>
              </a:spcBef>
              <a:spcAft>
                <a:spcPct val="0"/>
              </a:spcAft>
              <a:buFont typeface="Arial" panose="020B0604020202020204" pitchFamily="34" charset="0"/>
              <a:buChar char="•"/>
            </a:pPr>
            <a:endParaRPr lang="en-US" sz="3200" b="1" dirty="0" smtClean="0">
              <a:latin typeface="Bookman Old Style" pitchFamily="18" charset="0"/>
              <a:ea typeface="Calibri" pitchFamily="34" charset="0"/>
              <a:cs typeface="Times New Roman" pitchFamily="18" charset="0"/>
            </a:endParaRPr>
          </a:p>
        </p:txBody>
      </p:sp>
    </p:spTree>
    <p:extLst>
      <p:ext uri="{BB962C8B-B14F-4D97-AF65-F5344CB8AC3E}">
        <p14:creationId xmlns:p14="http://schemas.microsoft.com/office/powerpoint/2010/main" val="11097121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95450" y="971550"/>
            <a:ext cx="9144000" cy="4401205"/>
          </a:xfrm>
          <a:prstGeom prst="rect">
            <a:avLst/>
          </a:prstGeom>
        </p:spPr>
        <p:txBody>
          <a:bodyPr wrap="square">
            <a:spAutoFit/>
          </a:bodyPr>
          <a:lstStyle/>
          <a:p>
            <a:pPr algn="ctr" fontAlgn="base">
              <a:spcBef>
                <a:spcPct val="0"/>
              </a:spcBef>
              <a:spcAft>
                <a:spcPct val="0"/>
              </a:spcAft>
            </a:pPr>
            <a:r>
              <a:rPr lang="en-US" sz="2800" b="1" dirty="0" smtClean="0">
                <a:latin typeface="Bookman Old Style" pitchFamily="18" charset="0"/>
                <a:ea typeface="Calibri" pitchFamily="34" charset="0"/>
                <a:cs typeface="Times New Roman" pitchFamily="18" charset="0"/>
              </a:rPr>
              <a:t>INTRODUCTION</a:t>
            </a:r>
          </a:p>
          <a:p>
            <a:pPr algn="ctr" fontAlgn="base">
              <a:spcBef>
                <a:spcPct val="0"/>
              </a:spcBef>
              <a:spcAft>
                <a:spcPct val="0"/>
              </a:spcAft>
            </a:pPr>
            <a:endParaRPr lang="en-GB" sz="2800" b="1" dirty="0" smtClean="0">
              <a:latin typeface="Bookman Old Style" pitchFamily="18" charset="0"/>
              <a:ea typeface="Calibri" pitchFamily="34" charset="0"/>
              <a:cs typeface="Times New Roman" pitchFamily="18" charset="0"/>
            </a:endParaRPr>
          </a:p>
          <a:p>
            <a:pPr marL="457200" indent="-457200" algn="just" fontAlgn="base">
              <a:spcBef>
                <a:spcPct val="0"/>
              </a:spcBef>
              <a:spcAft>
                <a:spcPct val="0"/>
              </a:spcAft>
              <a:buFont typeface="Arial" panose="020B0604020202020204" pitchFamily="34" charset="0"/>
              <a:buChar char="•"/>
            </a:pPr>
            <a:r>
              <a:rPr lang="en-US" sz="3200" dirty="0" smtClean="0"/>
              <a:t>Conducting research is a major aspect of postgraduate training. </a:t>
            </a:r>
          </a:p>
          <a:p>
            <a:pPr marL="457200" indent="-457200" algn="just" fontAlgn="base">
              <a:spcBef>
                <a:spcPct val="0"/>
              </a:spcBef>
              <a:spcAft>
                <a:spcPct val="0"/>
              </a:spcAft>
              <a:buFont typeface="Arial" panose="020B0604020202020204" pitchFamily="34" charset="0"/>
              <a:buChar char="•"/>
            </a:pPr>
            <a:r>
              <a:rPr lang="en-US" sz="3200" dirty="0" smtClean="0"/>
              <a:t>Most of us if not all would be required to conduct and submit a research project in the course of completing a postgraduate </a:t>
            </a:r>
            <a:r>
              <a:rPr lang="en-US" sz="3200" dirty="0" err="1" smtClean="0"/>
              <a:t>programme</a:t>
            </a:r>
            <a:endParaRPr lang="en-US" sz="3200" dirty="0" smtClean="0"/>
          </a:p>
          <a:p>
            <a:pPr marL="457200" indent="-457200" algn="just" fontAlgn="base">
              <a:spcBef>
                <a:spcPct val="0"/>
              </a:spcBef>
              <a:spcAft>
                <a:spcPct val="0"/>
              </a:spcAft>
              <a:buFont typeface="Arial" panose="020B0604020202020204" pitchFamily="34" charset="0"/>
              <a:buChar char="•"/>
            </a:pPr>
            <a:r>
              <a:rPr lang="en-US" sz="3200" dirty="0" smtClean="0"/>
              <a:t>Thus, the need for adequate training on research methods</a:t>
            </a:r>
          </a:p>
        </p:txBody>
      </p:sp>
    </p:spTree>
    <p:extLst>
      <p:ext uri="{BB962C8B-B14F-4D97-AF65-F5344CB8AC3E}">
        <p14:creationId xmlns:p14="http://schemas.microsoft.com/office/powerpoint/2010/main" val="31836543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7" y="937260"/>
            <a:ext cx="9389993" cy="945039"/>
          </a:xfrm>
        </p:spPr>
        <p:txBody>
          <a:bodyPr>
            <a:noAutofit/>
          </a:bodyPr>
          <a:lstStyle/>
          <a:p>
            <a:r>
              <a:rPr lang="en-AU" sz="4000" b="1" dirty="0">
                <a:latin typeface="+mn-lt"/>
              </a:rPr>
              <a:t>Making decisions about your research</a:t>
            </a:r>
          </a:p>
        </p:txBody>
      </p:sp>
      <p:sp>
        <p:nvSpPr>
          <p:cNvPr id="3" name="Content Placeholder 2"/>
          <p:cNvSpPr>
            <a:spLocks noGrp="1"/>
          </p:cNvSpPr>
          <p:nvPr>
            <p:ph idx="1"/>
          </p:nvPr>
        </p:nvSpPr>
        <p:spPr>
          <a:xfrm>
            <a:off x="838200" y="1825624"/>
            <a:ext cx="10515600" cy="4879975"/>
          </a:xfrm>
        </p:spPr>
        <p:txBody>
          <a:bodyPr>
            <a:noAutofit/>
          </a:bodyPr>
          <a:lstStyle/>
          <a:p>
            <a:r>
              <a:rPr lang="en-AU" sz="3600" dirty="0"/>
              <a:t>What should I research?</a:t>
            </a:r>
          </a:p>
          <a:p>
            <a:pPr marL="0" indent="0">
              <a:buNone/>
            </a:pPr>
            <a:endParaRPr lang="en-AU" sz="3600" dirty="0"/>
          </a:p>
          <a:p>
            <a:r>
              <a:rPr lang="en-AU" sz="3600" dirty="0"/>
              <a:t>Why?</a:t>
            </a:r>
          </a:p>
          <a:p>
            <a:pPr marL="0" indent="0">
              <a:buNone/>
            </a:pPr>
            <a:endParaRPr lang="en-AU" sz="3600" dirty="0"/>
          </a:p>
          <a:p>
            <a:r>
              <a:rPr lang="en-AU" sz="3600" dirty="0"/>
              <a:t>How to conduct the research</a:t>
            </a:r>
          </a:p>
          <a:p>
            <a:endParaRPr lang="en-AU" sz="3600" dirty="0"/>
          </a:p>
          <a:p>
            <a:r>
              <a:rPr lang="en-AU" sz="3600" dirty="0"/>
              <a:t>Where?</a:t>
            </a:r>
          </a:p>
        </p:txBody>
      </p:sp>
    </p:spTree>
    <p:extLst>
      <p:ext uri="{BB962C8B-B14F-4D97-AF65-F5344CB8AC3E}">
        <p14:creationId xmlns:p14="http://schemas.microsoft.com/office/powerpoint/2010/main" val="4104804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90192"/>
            <a:ext cx="8058150" cy="539803"/>
          </a:xfrm>
        </p:spPr>
        <p:txBody>
          <a:bodyPr>
            <a:noAutofit/>
          </a:bodyPr>
          <a:lstStyle/>
          <a:p>
            <a:r>
              <a:rPr lang="en-AU" sz="3200" b="1" dirty="0">
                <a:latin typeface="+mn-lt"/>
              </a:rPr>
              <a:t>The dilemma of the chicken and egg</a:t>
            </a:r>
          </a:p>
        </p:txBody>
      </p:sp>
      <p:sp>
        <p:nvSpPr>
          <p:cNvPr id="3" name="Content Placeholder 2"/>
          <p:cNvSpPr>
            <a:spLocks noGrp="1"/>
          </p:cNvSpPr>
          <p:nvPr>
            <p:ph idx="1"/>
          </p:nvPr>
        </p:nvSpPr>
        <p:spPr>
          <a:xfrm>
            <a:off x="1824039" y="4203767"/>
            <a:ext cx="8706803" cy="1374543"/>
          </a:xfrm>
        </p:spPr>
        <p:txBody>
          <a:bodyPr>
            <a:noAutofit/>
          </a:bodyPr>
          <a:lstStyle/>
          <a:p>
            <a:pPr marL="0" indent="0">
              <a:buNone/>
            </a:pPr>
            <a:r>
              <a:rPr lang="en-AU" sz="2400" dirty="0"/>
              <a:t>Going with a topic or going with a problem?</a:t>
            </a:r>
          </a:p>
          <a:p>
            <a:pPr marL="0" indent="0">
              <a:buNone/>
            </a:pPr>
            <a:endParaRPr lang="en-AU" sz="2400" dirty="0"/>
          </a:p>
          <a:p>
            <a:pPr marL="0" indent="0">
              <a:buNone/>
            </a:pPr>
            <a:r>
              <a:rPr lang="en-AU" sz="2400" b="1" dirty="0"/>
              <a:t>The Method of Problems Versus the Method of Topics </a:t>
            </a:r>
            <a:r>
              <a:rPr lang="en-AU" sz="2000" b="1" dirty="0"/>
              <a:t>(</a:t>
            </a:r>
            <a:r>
              <a:rPr lang="en-AU" sz="2000" b="1" dirty="0" err="1"/>
              <a:t>Eidlin</a:t>
            </a:r>
            <a:r>
              <a:rPr lang="en-AU" sz="2000" b="1" dirty="0"/>
              <a:t>, 2010)</a:t>
            </a:r>
          </a:p>
        </p:txBody>
      </p:sp>
      <p:pic>
        <p:nvPicPr>
          <p:cNvPr id="4" name="Picture 3"/>
          <p:cNvPicPr>
            <a:picLocks noChangeAspect="1"/>
          </p:cNvPicPr>
          <p:nvPr/>
        </p:nvPicPr>
        <p:blipFill>
          <a:blip r:embed="rId3"/>
          <a:stretch>
            <a:fillRect/>
          </a:stretch>
        </p:blipFill>
        <p:spPr>
          <a:xfrm>
            <a:off x="3549996" y="1227336"/>
            <a:ext cx="4489446" cy="2602357"/>
          </a:xfrm>
          <a:prstGeom prst="rect">
            <a:avLst/>
          </a:prstGeom>
        </p:spPr>
      </p:pic>
    </p:spTree>
    <p:extLst>
      <p:ext uri="{BB962C8B-B14F-4D97-AF65-F5344CB8AC3E}">
        <p14:creationId xmlns:p14="http://schemas.microsoft.com/office/powerpoint/2010/main" val="3025591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Important questions to reflect on as you develop your research projects</a:t>
            </a:r>
            <a:endParaRPr lang="en-ZA" dirty="0"/>
          </a:p>
        </p:txBody>
      </p:sp>
      <p:sp>
        <p:nvSpPr>
          <p:cNvPr id="3" name="Content Placeholder 2"/>
          <p:cNvSpPr>
            <a:spLocks noGrp="1"/>
          </p:cNvSpPr>
          <p:nvPr>
            <p:ph idx="1"/>
          </p:nvPr>
        </p:nvSpPr>
        <p:spPr/>
        <p:txBody>
          <a:bodyPr/>
          <a:lstStyle/>
          <a:p>
            <a:r>
              <a:rPr lang="en-ZA" dirty="0" smtClean="0"/>
              <a:t>How does your research advance ongoing debate in the field?</a:t>
            </a:r>
          </a:p>
          <a:p>
            <a:r>
              <a:rPr lang="en-ZA" dirty="0" smtClean="0"/>
              <a:t> What will a researcher/reader learn from the research that she/he does not know before? </a:t>
            </a:r>
          </a:p>
          <a:p>
            <a:r>
              <a:rPr lang="en-ZA" dirty="0" smtClean="0"/>
              <a:t>Why is the knowledge important?</a:t>
            </a:r>
          </a:p>
          <a:p>
            <a:r>
              <a:rPr lang="en-ZA" dirty="0" smtClean="0"/>
              <a:t>What positive impact does the research propose?</a:t>
            </a:r>
          </a:p>
          <a:p>
            <a:r>
              <a:rPr lang="en-ZA" dirty="0" smtClean="0"/>
              <a:t>If the research is completed what will it be cited for in the future? </a:t>
            </a:r>
          </a:p>
          <a:p>
            <a:endParaRPr lang="en-ZA" dirty="0" smtClean="0"/>
          </a:p>
          <a:p>
            <a:endParaRPr lang="en-ZA" dirty="0"/>
          </a:p>
        </p:txBody>
      </p:sp>
    </p:spTree>
    <p:extLst>
      <p:ext uri="{BB962C8B-B14F-4D97-AF65-F5344CB8AC3E}">
        <p14:creationId xmlns:p14="http://schemas.microsoft.com/office/powerpoint/2010/main" val="36965883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EF5B247-3405-42AB-BD7B-4FFD952C09A3}"/>
              </a:ext>
            </a:extLst>
          </p:cNvPr>
          <p:cNvSpPr>
            <a:spLocks noGrp="1"/>
          </p:cNvSpPr>
          <p:nvPr>
            <p:ph type="title"/>
          </p:nvPr>
        </p:nvSpPr>
        <p:spPr/>
        <p:txBody>
          <a:bodyPr>
            <a:normAutofit/>
          </a:bodyPr>
          <a:lstStyle/>
          <a:p>
            <a:r>
              <a:rPr lang="en-ZA" sz="5400" dirty="0"/>
              <a:t>Importance of critical imagination</a:t>
            </a:r>
          </a:p>
        </p:txBody>
      </p:sp>
      <p:sp>
        <p:nvSpPr>
          <p:cNvPr id="3" name="Content Placeholder 2">
            <a:extLst>
              <a:ext uri="{FF2B5EF4-FFF2-40B4-BE49-F238E27FC236}">
                <a16:creationId xmlns="" xmlns:a16="http://schemas.microsoft.com/office/drawing/2014/main" id="{774FDD9D-D693-4BFD-89DA-66EC5001713B}"/>
              </a:ext>
            </a:extLst>
          </p:cNvPr>
          <p:cNvSpPr>
            <a:spLocks noGrp="1"/>
          </p:cNvSpPr>
          <p:nvPr>
            <p:ph idx="1"/>
          </p:nvPr>
        </p:nvSpPr>
        <p:spPr/>
        <p:txBody>
          <a:bodyPr>
            <a:normAutofit fontScale="77500" lnSpcReduction="20000"/>
          </a:bodyPr>
          <a:lstStyle/>
          <a:p>
            <a:r>
              <a:rPr lang="en-AU" sz="4000" dirty="0"/>
              <a:t>Critical imagination is a deliberate systematic decision making about research. It requires:</a:t>
            </a:r>
          </a:p>
          <a:p>
            <a:endParaRPr lang="en-AU" sz="4000" dirty="0"/>
          </a:p>
          <a:p>
            <a:pPr lvl="1">
              <a:lnSpc>
                <a:spcPct val="150000"/>
              </a:lnSpc>
            </a:pPr>
            <a:r>
              <a:rPr lang="en-AU" sz="4000" dirty="0"/>
              <a:t>A need for careful design</a:t>
            </a:r>
          </a:p>
          <a:p>
            <a:pPr lvl="1">
              <a:lnSpc>
                <a:spcPct val="150000"/>
              </a:lnSpc>
            </a:pPr>
            <a:r>
              <a:rPr lang="en-AU" sz="4000" dirty="0"/>
              <a:t>Understanding of the nature of science/research</a:t>
            </a:r>
          </a:p>
          <a:p>
            <a:pPr lvl="1">
              <a:lnSpc>
                <a:spcPct val="150000"/>
              </a:lnSpc>
            </a:pPr>
            <a:r>
              <a:rPr lang="en-AU" sz="4000" dirty="0"/>
              <a:t>Overcoming some common challenges to critical imagination</a:t>
            </a:r>
          </a:p>
          <a:p>
            <a:pPr marL="0" indent="0">
              <a:buNone/>
            </a:pPr>
            <a:endParaRPr lang="en-ZA" dirty="0"/>
          </a:p>
        </p:txBody>
      </p:sp>
    </p:spTree>
    <p:extLst>
      <p:ext uri="{BB962C8B-B14F-4D97-AF65-F5344CB8AC3E}">
        <p14:creationId xmlns:p14="http://schemas.microsoft.com/office/powerpoint/2010/main" val="12362701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806158"/>
            <a:ext cx="7886700" cy="600800"/>
          </a:xfrm>
        </p:spPr>
        <p:txBody>
          <a:bodyPr>
            <a:normAutofit/>
          </a:bodyPr>
          <a:lstStyle/>
          <a:p>
            <a:r>
              <a:rPr lang="en-AU" sz="2400" b="1" dirty="0">
                <a:latin typeface="+mn-lt"/>
              </a:rPr>
              <a:t>The Nature of Scientific Research (SR)</a:t>
            </a:r>
          </a:p>
        </p:txBody>
      </p:sp>
      <p:sp>
        <p:nvSpPr>
          <p:cNvPr id="3" name="Content Placeholder 2"/>
          <p:cNvSpPr>
            <a:spLocks noGrp="1"/>
          </p:cNvSpPr>
          <p:nvPr>
            <p:ph idx="1"/>
          </p:nvPr>
        </p:nvSpPr>
        <p:spPr>
          <a:xfrm>
            <a:off x="2152650" y="1683027"/>
            <a:ext cx="7886700" cy="4068416"/>
          </a:xfrm>
        </p:spPr>
        <p:txBody>
          <a:bodyPr>
            <a:noAutofit/>
          </a:bodyPr>
          <a:lstStyle/>
          <a:p>
            <a:r>
              <a:rPr lang="en-GB" altLang="en-US" sz="2400" dirty="0"/>
              <a:t>SR is based on the systematic </a:t>
            </a:r>
            <a:r>
              <a:rPr lang="en-GB" altLang="en-US" sz="2400" dirty="0">
                <a:solidFill>
                  <a:schemeClr val="accent2">
                    <a:lumMod val="75000"/>
                  </a:schemeClr>
                </a:solidFill>
              </a:rPr>
              <a:t>practice of disbelief</a:t>
            </a:r>
          </a:p>
          <a:p>
            <a:pPr lvl="1"/>
            <a:r>
              <a:rPr lang="en-GB" altLang="en-US" sz="2100" dirty="0"/>
              <a:t>Maintaining a sceptical attitude</a:t>
            </a:r>
          </a:p>
          <a:p>
            <a:pPr lvl="1"/>
            <a:endParaRPr lang="en-GB" altLang="en-US" sz="2100" dirty="0"/>
          </a:p>
          <a:p>
            <a:pPr>
              <a:lnSpc>
                <a:spcPct val="150000"/>
              </a:lnSpc>
            </a:pPr>
            <a:r>
              <a:rPr lang="en-AU" sz="2400" dirty="0"/>
              <a:t>SR involves </a:t>
            </a:r>
            <a:r>
              <a:rPr lang="en-AU" sz="2400" dirty="0">
                <a:solidFill>
                  <a:srgbClr val="E237DD"/>
                </a:solidFill>
              </a:rPr>
              <a:t>questioning </a:t>
            </a:r>
            <a:r>
              <a:rPr lang="en-AU" sz="2400" dirty="0"/>
              <a:t>stated</a:t>
            </a:r>
            <a:r>
              <a:rPr lang="en-AU" sz="2400" dirty="0">
                <a:solidFill>
                  <a:srgbClr val="E237DD"/>
                </a:solidFill>
              </a:rPr>
              <a:t> </a:t>
            </a:r>
            <a:r>
              <a:rPr lang="en-AU" sz="2400" dirty="0"/>
              <a:t>and unstated </a:t>
            </a:r>
            <a:r>
              <a:rPr lang="en-AU" sz="2400" dirty="0">
                <a:solidFill>
                  <a:srgbClr val="E237DD"/>
                </a:solidFill>
              </a:rPr>
              <a:t>assumptions</a:t>
            </a:r>
          </a:p>
          <a:p>
            <a:pPr>
              <a:lnSpc>
                <a:spcPct val="150000"/>
              </a:lnSpc>
            </a:pPr>
            <a:r>
              <a:rPr lang="en-AU" sz="2400" dirty="0"/>
              <a:t> SR helps in </a:t>
            </a:r>
            <a:r>
              <a:rPr lang="en-AU" sz="2400" dirty="0">
                <a:solidFill>
                  <a:srgbClr val="FF6600"/>
                </a:solidFill>
              </a:rPr>
              <a:t>pushing the boundaries </a:t>
            </a:r>
            <a:r>
              <a:rPr lang="en-AU" sz="2400" dirty="0"/>
              <a:t>of knowledge</a:t>
            </a:r>
          </a:p>
          <a:p>
            <a:pPr>
              <a:lnSpc>
                <a:spcPct val="150000"/>
              </a:lnSpc>
            </a:pPr>
            <a:r>
              <a:rPr lang="en-AU" sz="2400" dirty="0"/>
              <a:t>Good SR discoveries are concerned with </a:t>
            </a:r>
            <a:r>
              <a:rPr lang="en-AU" sz="2400" dirty="0">
                <a:solidFill>
                  <a:srgbClr val="AD2E11"/>
                </a:solidFill>
              </a:rPr>
              <a:t>unintended consequences </a:t>
            </a:r>
            <a:r>
              <a:rPr lang="en-AU" sz="2400" dirty="0"/>
              <a:t>of human actions </a:t>
            </a:r>
          </a:p>
        </p:txBody>
      </p:sp>
    </p:spTree>
    <p:extLst>
      <p:ext uri="{BB962C8B-B14F-4D97-AF65-F5344CB8AC3E}">
        <p14:creationId xmlns:p14="http://schemas.microsoft.com/office/powerpoint/2010/main" val="644213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dissolv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dissolve">
                                      <p:cBhvr>
                                        <p:cTn id="2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7715</TotalTime>
  <Words>1219</Words>
  <Application>Microsoft Office PowerPoint</Application>
  <PresentationFormat>Widescreen</PresentationFormat>
  <Paragraphs>221</Paragraphs>
  <Slides>27</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27</vt:i4>
      </vt:variant>
    </vt:vector>
  </HeadingPairs>
  <TitlesOfParts>
    <vt:vector size="37" baseType="lpstr">
      <vt:lpstr>Microsoft YaHei</vt:lpstr>
      <vt:lpstr>MS PGothic</vt:lpstr>
      <vt:lpstr>Arial</vt:lpstr>
      <vt:lpstr>Bookman Old Style</vt:lpstr>
      <vt:lpstr>Calibri</vt:lpstr>
      <vt:lpstr>Constantia</vt:lpstr>
      <vt:lpstr>Times New Roman</vt:lpstr>
      <vt:lpstr>Wingdings</vt:lpstr>
      <vt:lpstr>Wingdings 2</vt:lpstr>
      <vt:lpstr>Flow</vt:lpstr>
      <vt:lpstr>PowerPoint Presentation</vt:lpstr>
      <vt:lpstr>PowerPoint Presentation</vt:lpstr>
      <vt:lpstr>PowerPoint Presentation</vt:lpstr>
      <vt:lpstr>PowerPoint Presentation</vt:lpstr>
      <vt:lpstr>Making decisions about your research</vt:lpstr>
      <vt:lpstr>The dilemma of the chicken and egg</vt:lpstr>
      <vt:lpstr>Important questions to reflect on as you develop your research projects</vt:lpstr>
      <vt:lpstr>Importance of critical imagination</vt:lpstr>
      <vt:lpstr>The Nature of Scientific Research (SR)</vt:lpstr>
      <vt:lpstr>Challenges to critical imagination</vt:lpstr>
      <vt:lpstr>…a “messy” process in practice</vt:lpstr>
      <vt:lpstr>Developing a theoretical framework/model </vt:lpstr>
      <vt:lpstr>VARIABLES (Sekaran &amp; Bougie, 2013)</vt:lpstr>
      <vt:lpstr>VARIABLES  (Sekaran &amp; Bougie, 2013)</vt:lpstr>
      <vt:lpstr> Family Support</vt:lpstr>
      <vt:lpstr>Research Questions and Hypotheses </vt:lpstr>
      <vt:lpstr>   Considerations for selecting a research question </vt:lpstr>
      <vt:lpstr>Good hypotheses should…</vt:lpstr>
      <vt:lpstr>Research Methods</vt:lpstr>
      <vt:lpstr>PowerPoint Presentation</vt:lpstr>
      <vt:lpstr>PowerPoint Presentation</vt:lpstr>
      <vt:lpstr>Typical analytical approaches in Quantitative and Qualitative methods</vt:lpstr>
      <vt:lpstr>Mixed method research </vt:lpstr>
      <vt:lpstr>Why Mixed Methods Research?</vt:lpstr>
      <vt:lpstr>An example of a mixed methods design: Acemoglu et al (2001)</vt:lpstr>
      <vt:lpstr>Problem: Bi-directional Relationship</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Godsent Nnaemeka Nnaji</dc:creator>
  <cp:lastModifiedBy>Microsoft account</cp:lastModifiedBy>
  <cp:revision>341</cp:revision>
  <dcterms:created xsi:type="dcterms:W3CDTF">2014-02-27T21:32:32Z</dcterms:created>
  <dcterms:modified xsi:type="dcterms:W3CDTF">2024-07-24T03:01:28Z</dcterms:modified>
</cp:coreProperties>
</file>