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3" r:id="rId2"/>
    <p:sldId id="314" r:id="rId3"/>
    <p:sldId id="315" r:id="rId4"/>
    <p:sldId id="367" r:id="rId5"/>
    <p:sldId id="316" r:id="rId6"/>
    <p:sldId id="372" r:id="rId7"/>
    <p:sldId id="371" r:id="rId8"/>
    <p:sldId id="368" r:id="rId9"/>
    <p:sldId id="365" r:id="rId10"/>
    <p:sldId id="369" r:id="rId11"/>
    <p:sldId id="277" r:id="rId12"/>
    <p:sldId id="283" r:id="rId13"/>
    <p:sldId id="284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70C1A-4BCF-44D1-B07D-092E437EDF5A}" v="1" dt="2024-07-22T09:34:45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4799" autoAdjust="0"/>
  </p:normalViewPr>
  <p:slideViewPr>
    <p:cSldViewPr snapToGrid="0">
      <p:cViewPr varScale="1">
        <p:scale>
          <a:sx n="70" d="100"/>
          <a:sy n="70" d="100"/>
        </p:scale>
        <p:origin x="93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E. Conable Nweke" userId="63410431dea68791" providerId="LiveId" clId="{E3270C1A-4BCF-44D1-B07D-092E437EDF5A}"/>
    <pc:docChg chg="undo custSel modSld">
      <pc:chgData name="James E. Conable Nweke" userId="63410431dea68791" providerId="LiveId" clId="{E3270C1A-4BCF-44D1-B07D-092E437EDF5A}" dt="2024-07-06T14:24:35.193" v="53" actId="20577"/>
      <pc:docMkLst>
        <pc:docMk/>
      </pc:docMkLst>
      <pc:sldChg chg="modSp mod">
        <pc:chgData name="James E. Conable Nweke" userId="63410431dea68791" providerId="LiveId" clId="{E3270C1A-4BCF-44D1-B07D-092E437EDF5A}" dt="2024-07-06T06:59:21.154" v="32" actId="20577"/>
        <pc:sldMkLst>
          <pc:docMk/>
          <pc:sldMk cId="824066902" sldId="277"/>
        </pc:sldMkLst>
        <pc:spChg chg="mod">
          <ac:chgData name="James E. Conable Nweke" userId="63410431dea68791" providerId="LiveId" clId="{E3270C1A-4BCF-44D1-B07D-092E437EDF5A}" dt="2024-07-06T06:59:21.154" v="32" actId="20577"/>
          <ac:spMkLst>
            <pc:docMk/>
            <pc:sldMk cId="824066902" sldId="277"/>
            <ac:spMk id="2" creationId="{C05C108C-2520-B1ED-80A7-FF42DE143AEE}"/>
          </ac:spMkLst>
        </pc:spChg>
      </pc:sldChg>
      <pc:sldChg chg="modSp mod">
        <pc:chgData name="James E. Conable Nweke" userId="63410431dea68791" providerId="LiveId" clId="{E3270C1A-4BCF-44D1-B07D-092E437EDF5A}" dt="2024-07-06T06:59:27.458" v="33" actId="20577"/>
        <pc:sldMkLst>
          <pc:docMk/>
          <pc:sldMk cId="3699094958" sldId="283"/>
        </pc:sldMkLst>
        <pc:spChg chg="mod">
          <ac:chgData name="James E. Conable Nweke" userId="63410431dea68791" providerId="LiveId" clId="{E3270C1A-4BCF-44D1-B07D-092E437EDF5A}" dt="2024-07-06T06:59:27.458" v="33" actId="20577"/>
          <ac:spMkLst>
            <pc:docMk/>
            <pc:sldMk cId="3699094958" sldId="283"/>
            <ac:spMk id="2" creationId="{2AF8C708-C858-5F28-C005-374116EF3849}"/>
          </ac:spMkLst>
        </pc:spChg>
      </pc:sldChg>
      <pc:sldChg chg="modSp mod">
        <pc:chgData name="James E. Conable Nweke" userId="63410431dea68791" providerId="LiveId" clId="{E3270C1A-4BCF-44D1-B07D-092E437EDF5A}" dt="2024-07-06T14:24:35.193" v="53" actId="20577"/>
        <pc:sldMkLst>
          <pc:docMk/>
          <pc:sldMk cId="3129889136" sldId="314"/>
        </pc:sldMkLst>
        <pc:spChg chg="mod">
          <ac:chgData name="James E. Conable Nweke" userId="63410431dea68791" providerId="LiveId" clId="{E3270C1A-4BCF-44D1-B07D-092E437EDF5A}" dt="2024-07-06T14:24:35.193" v="53" actId="20577"/>
          <ac:spMkLst>
            <pc:docMk/>
            <pc:sldMk cId="3129889136" sldId="314"/>
            <ac:spMk id="3073" creationId="{00000000-0000-0000-0000-000000000000}"/>
          </ac:spMkLst>
        </pc:spChg>
      </pc:sldChg>
      <pc:sldChg chg="modSp mod">
        <pc:chgData name="James E. Conable Nweke" userId="63410431dea68791" providerId="LiveId" clId="{E3270C1A-4BCF-44D1-B07D-092E437EDF5A}" dt="2024-07-06T14:24:09.307" v="48" actId="20577"/>
        <pc:sldMkLst>
          <pc:docMk/>
          <pc:sldMk cId="2512971465" sldId="316"/>
        </pc:sldMkLst>
        <pc:spChg chg="mod">
          <ac:chgData name="James E. Conable Nweke" userId="63410431dea68791" providerId="LiveId" clId="{E3270C1A-4BCF-44D1-B07D-092E437EDF5A}" dt="2024-07-06T14:24:09.307" v="48" actId="20577"/>
          <ac:spMkLst>
            <pc:docMk/>
            <pc:sldMk cId="2512971465" sldId="316"/>
            <ac:spMk id="2" creationId="{00000000-0000-0000-0000-000000000000}"/>
          </ac:spMkLst>
        </pc:spChg>
      </pc:sldChg>
      <pc:sldChg chg="addSp delSp modSp mod">
        <pc:chgData name="James E. Conable Nweke" userId="63410431dea68791" providerId="LiveId" clId="{E3270C1A-4BCF-44D1-B07D-092E437EDF5A}" dt="2024-07-06T06:59:13.787" v="31" actId="20577"/>
        <pc:sldMkLst>
          <pc:docMk/>
          <pc:sldMk cId="1000491014" sldId="365"/>
        </pc:sldMkLst>
        <pc:spChg chg="add del mod">
          <ac:chgData name="James E. Conable Nweke" userId="63410431dea68791" providerId="LiveId" clId="{E3270C1A-4BCF-44D1-B07D-092E437EDF5A}" dt="2024-07-06T06:59:13.787" v="31" actId="20577"/>
          <ac:spMkLst>
            <pc:docMk/>
            <pc:sldMk cId="1000491014" sldId="365"/>
            <ac:spMk id="7" creationId="{8CF25373-3E30-36CB-5D5D-20684A6614D6}"/>
          </ac:spMkLst>
        </pc:spChg>
      </pc:sldChg>
      <pc:sldChg chg="modSp mod">
        <pc:chgData name="James E. Conable Nweke" userId="63410431dea68791" providerId="LiveId" clId="{E3270C1A-4BCF-44D1-B07D-092E437EDF5A}" dt="2024-07-06T06:57:35.831" v="11" actId="20577"/>
        <pc:sldMkLst>
          <pc:docMk/>
          <pc:sldMk cId="105171136" sldId="371"/>
        </pc:sldMkLst>
        <pc:spChg chg="mod">
          <ac:chgData name="James E. Conable Nweke" userId="63410431dea68791" providerId="LiveId" clId="{E3270C1A-4BCF-44D1-B07D-092E437EDF5A}" dt="2024-07-06T06:57:11.750" v="0" actId="20577"/>
          <ac:spMkLst>
            <pc:docMk/>
            <pc:sldMk cId="105171136" sldId="371"/>
            <ac:spMk id="3" creationId="{A615E666-A503-A902-6D8C-6BC3DBA50867}"/>
          </ac:spMkLst>
        </pc:spChg>
        <pc:spChg chg="mod">
          <ac:chgData name="James E. Conable Nweke" userId="63410431dea68791" providerId="LiveId" clId="{E3270C1A-4BCF-44D1-B07D-092E437EDF5A}" dt="2024-07-06T06:57:35.831" v="11" actId="20577"/>
          <ac:spMkLst>
            <pc:docMk/>
            <pc:sldMk cId="105171136" sldId="371"/>
            <ac:spMk id="4" creationId="{BF3E3FDF-E4A7-6E49-CF83-A2240A4BCFDE}"/>
          </ac:spMkLst>
        </pc:spChg>
      </pc:sldChg>
      <pc:sldChg chg="modSp mod">
        <pc:chgData name="James E. Conable Nweke" userId="63410431dea68791" providerId="LiveId" clId="{E3270C1A-4BCF-44D1-B07D-092E437EDF5A}" dt="2024-07-06T06:58:43.178" v="28" actId="20577"/>
        <pc:sldMkLst>
          <pc:docMk/>
          <pc:sldMk cId="3063157823" sldId="372"/>
        </pc:sldMkLst>
        <pc:spChg chg="mod">
          <ac:chgData name="James E. Conable Nweke" userId="63410431dea68791" providerId="LiveId" clId="{E3270C1A-4BCF-44D1-B07D-092E437EDF5A}" dt="2024-07-06T06:58:43.178" v="28" actId="20577"/>
          <ac:spMkLst>
            <pc:docMk/>
            <pc:sldMk cId="3063157823" sldId="372"/>
            <ac:spMk id="4" creationId="{BF2EDF07-919C-7AEA-3D26-73EE1FABABE2}"/>
          </ac:spMkLst>
        </pc:spChg>
      </pc:sldChg>
    </pc:docChg>
  </pc:docChgLst>
  <pc:docChgLst>
    <pc:chgData name="James E. Nweke-Conable" userId="63410431dea68791" providerId="LiveId" clId="{E3270C1A-4BCF-44D1-B07D-092E437EDF5A}"/>
    <pc:docChg chg="modSld">
      <pc:chgData name="James E. Nweke-Conable" userId="63410431dea68791" providerId="LiveId" clId="{E3270C1A-4BCF-44D1-B07D-092E437EDF5A}" dt="2024-07-18T10:19:47.779" v="69" actId="20577"/>
      <pc:docMkLst>
        <pc:docMk/>
      </pc:docMkLst>
      <pc:sldChg chg="modSp mod">
        <pc:chgData name="James E. Nweke-Conable" userId="63410431dea68791" providerId="LiveId" clId="{E3270C1A-4BCF-44D1-B07D-092E437EDF5A}" dt="2024-07-18T10:12:39.464" v="13" actId="20577"/>
        <pc:sldMkLst>
          <pc:docMk/>
          <pc:sldMk cId="1218713214" sldId="313"/>
        </pc:sldMkLst>
        <pc:spChg chg="mod">
          <ac:chgData name="James E. Nweke-Conable" userId="63410431dea68791" providerId="LiveId" clId="{E3270C1A-4BCF-44D1-B07D-092E437EDF5A}" dt="2024-07-18T10:12:39.464" v="13" actId="20577"/>
          <ac:spMkLst>
            <pc:docMk/>
            <pc:sldMk cId="1218713214" sldId="313"/>
            <ac:spMk id="1025" creationId="{00000000-0000-0000-0000-000000000000}"/>
          </ac:spMkLst>
        </pc:spChg>
      </pc:sldChg>
      <pc:sldChg chg="modSp mod">
        <pc:chgData name="James E. Nweke-Conable" userId="63410431dea68791" providerId="LiveId" clId="{E3270C1A-4BCF-44D1-B07D-092E437EDF5A}" dt="2024-07-18T10:19:47.779" v="69" actId="20577"/>
        <pc:sldMkLst>
          <pc:docMk/>
          <pc:sldMk cId="2512971465" sldId="316"/>
        </pc:sldMkLst>
        <pc:spChg chg="mod">
          <ac:chgData name="James E. Nweke-Conable" userId="63410431dea68791" providerId="LiveId" clId="{E3270C1A-4BCF-44D1-B07D-092E437EDF5A}" dt="2024-07-18T10:19:47.779" v="69" actId="20577"/>
          <ac:spMkLst>
            <pc:docMk/>
            <pc:sldMk cId="2512971465" sldId="316"/>
            <ac:spMk id="2" creationId="{00000000-0000-0000-0000-000000000000}"/>
          </ac:spMkLst>
        </pc:spChg>
      </pc:sldChg>
      <pc:sldChg chg="modSp mod">
        <pc:chgData name="James E. Nweke-Conable" userId="63410431dea68791" providerId="LiveId" clId="{E3270C1A-4BCF-44D1-B07D-092E437EDF5A}" dt="2024-07-18T10:16:12.819" v="50" actId="20577"/>
        <pc:sldMkLst>
          <pc:docMk/>
          <pc:sldMk cId="4088460414" sldId="367"/>
        </pc:sldMkLst>
        <pc:spChg chg="mod">
          <ac:chgData name="James E. Nweke-Conable" userId="63410431dea68791" providerId="LiveId" clId="{E3270C1A-4BCF-44D1-B07D-092E437EDF5A}" dt="2024-07-18T10:16:12.819" v="50" actId="20577"/>
          <ac:spMkLst>
            <pc:docMk/>
            <pc:sldMk cId="4088460414" sldId="367"/>
            <ac:spMk id="4" creationId="{EE54B35C-C877-FB5E-068C-2A98E3F895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6E41A-0A33-430C-B39D-924804FB5DFC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7F0CE-ED59-4271-8AFC-DA2F920C0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Treehouse</a:t>
            </a:r>
            <a:r>
              <a:rPr lang="sv-S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presuppose there are places where people build houses in the treetops? If Yes Or No, Why?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F0CE-ED59-4271-8AFC-DA2F920C00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8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F0CE-ED59-4271-8AFC-DA2F920C00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2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7F0CE-ED59-4271-8AFC-DA2F920C00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2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EE53-DF08-4D4F-B2FB-7A4CA120CFBF}" type="datetime1">
              <a:rPr lang="en-US" smtClean="0"/>
              <a:t>7/22/2024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352-2E81-425D-B909-1B83DAE4E49D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AF20-0FBB-40E2-B364-F6F54C4EC2E4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59FE-43DC-445D-B325-7EEE02CF6686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874E-4A04-47EA-AF59-9C8BA2B62181}" type="datetime1">
              <a:rPr lang="en-US" smtClean="0"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7AC-9A0F-411B-A584-6532977EEEB1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8EEA-670E-4B06-90C7-53E92B646BCB}" type="datetime1">
              <a:rPr lang="en-US" smtClean="0"/>
              <a:t>7/22/2024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6AFF-EFA0-4685-9390-F602113E574E}" type="datetime1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3412-BE1E-46A5-BB2F-428E22B508A0}" type="datetime1">
              <a:rPr lang="en-US" smtClean="0"/>
              <a:t>7/22/2024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6EAB-D3BD-4FAC-A0F9-A0922CCE8F27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85A0-A87A-444C-92D7-4D31140C4184}" type="datetime1">
              <a:rPr lang="en-US" smtClean="0"/>
              <a:t>7/22/2024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1BF8EF-7F61-42A6-8F0C-50BDFEC8AA40}" type="datetime1">
              <a:rPr lang="en-US" smtClean="0"/>
              <a:t>7/22/2024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30193-8D17-44EE-819D-920A6509B5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gs.unn.edu.ng/pg-school-mentoring-un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conable@unn.edu.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8343" y="304084"/>
            <a:ext cx="1118114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COLLEGE 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Opening Ceremony/Introduction to Graduate 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Resource Person</a:t>
            </a:r>
          </a:p>
          <a:p>
            <a:pPr algn="ctr"/>
            <a:r>
              <a:rPr lang="en-US" sz="2800" b="1" dirty="0"/>
              <a:t>Prof. James Conable-Nweke</a:t>
            </a:r>
          </a:p>
          <a:p>
            <a:pPr algn="ctr"/>
            <a:r>
              <a:rPr lang="en-GB" sz="2800" b="1" dirty="0"/>
              <a:t>CPGS RAW MENTORING UNIT</a:t>
            </a:r>
            <a:endParaRPr lang="en-US" sz="2800" b="1" dirty="0"/>
          </a:p>
          <a:p>
            <a:pPr algn="ctr"/>
            <a:r>
              <a:rPr lang="en-US" sz="2800" b="1" dirty="0"/>
              <a:t>Email: james.conable@unn.edu.ng</a:t>
            </a:r>
          </a:p>
          <a:p>
            <a:pPr algn="ctr"/>
            <a:r>
              <a:rPr lang="en-US" sz="2800" b="1" dirty="0"/>
              <a:t>WhatsApp:+</a:t>
            </a:r>
            <a:r>
              <a:rPr lang="en-US" sz="2800" b="1" dirty="0">
                <a:latin typeface="Aptos Display" panose="020B0004020202020204" pitchFamily="34" charset="0"/>
              </a:rPr>
              <a:t>234 81 6043 8899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7E384-41A8-5AB8-54C2-AF385770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FCB5F-EADE-622D-ADBB-DBA925CB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873"/>
            <a:ext cx="1192192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                                       </a:t>
            </a:r>
            <a:r>
              <a:rPr lang="en-US" sz="3200" b="1" dirty="0">
                <a:latin typeface="Bookman Old Style" panose="02050604050505020204" pitchFamily="18" charset="0"/>
              </a:rPr>
              <a:t>How we do it: </a:t>
            </a:r>
          </a:p>
          <a:p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/>
              <a:t>Employ feedback mechanism.</a:t>
            </a:r>
          </a:p>
          <a:p>
            <a:r>
              <a:rPr lang="en-US" sz="3600" dirty="0"/>
              <a:t>2. Practice literature evaluation.  </a:t>
            </a:r>
          </a:p>
          <a:p>
            <a:r>
              <a:rPr lang="en-US" sz="3600" dirty="0"/>
              <a:t>3. Guide to locate essential resources. </a:t>
            </a:r>
          </a:p>
          <a:p>
            <a:r>
              <a:rPr lang="en-US" sz="3600" dirty="0"/>
              <a:t>4. Facilitate academic &amp; professional networking &amp; collaboration.</a:t>
            </a:r>
          </a:p>
          <a:p>
            <a:r>
              <a:rPr lang="en-US" sz="3600" dirty="0"/>
              <a:t>5. Provides publication support.</a:t>
            </a:r>
          </a:p>
          <a:p>
            <a:r>
              <a:rPr lang="en-US" sz="3600" dirty="0"/>
              <a:t>6. Advise on stress and time management.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4CEEB-C981-5E0E-CE61-BDD20F22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5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C108C-2520-B1ED-80A7-FF42DE14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4" y="1002462"/>
            <a:ext cx="1153885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1. </a:t>
            </a:r>
            <a:r>
              <a:rPr lang="en-US" sz="3200" dirty="0"/>
              <a:t>Browse the CPGS website and book an online appointment at the following link:</a:t>
            </a:r>
          </a:p>
          <a:p>
            <a:pPr algn="just"/>
            <a:r>
              <a:rPr lang="en-US" sz="3200" dirty="0">
                <a:hlinkClick r:id="rId3"/>
              </a:rPr>
              <a:t>http://spgs.unn.edu.ng/pg-school-mentoring-unit/</a:t>
            </a:r>
            <a:endParaRPr lang="en-US" sz="3200" b="1" dirty="0"/>
          </a:p>
          <a:p>
            <a:r>
              <a:rPr lang="en-US" sz="3200" b="1" dirty="0"/>
              <a:t>2. Virtual Visiting Days:  </a:t>
            </a:r>
            <a:r>
              <a:rPr lang="en-US" sz="3200" dirty="0"/>
              <a:t>Monday to Friday. </a:t>
            </a:r>
          </a:p>
          <a:p>
            <a:r>
              <a:rPr lang="en-US" sz="3200" b="1" dirty="0"/>
              <a:t>3. Time: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13:00</a:t>
            </a:r>
            <a:r>
              <a:rPr lang="en-US" sz="3200" dirty="0"/>
              <a:t>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18:00 pm</a:t>
            </a:r>
            <a:r>
              <a:rPr lang="en-US" sz="3200" dirty="0"/>
              <a:t>.</a:t>
            </a:r>
          </a:p>
          <a:p>
            <a:endParaRPr lang="en-US" sz="3200" b="1" dirty="0"/>
          </a:p>
          <a:p>
            <a:r>
              <a:rPr lang="en-US" sz="3200" b="1" dirty="0"/>
              <a:t>4. Face-to-face Visiting: </a:t>
            </a:r>
            <a:r>
              <a:rPr lang="en-US" sz="3200" dirty="0"/>
              <a:t>Tuesdays &amp; Wednesdays (CPGS Main Building |Nsukka Campus, Room 106 between October-March when the Mentor is available ).</a:t>
            </a:r>
          </a:p>
          <a:p>
            <a:r>
              <a:rPr lang="en-US" sz="3200" b="1" dirty="0"/>
              <a:t>5.Time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r>
              <a:rPr lang="en-US" sz="3200" dirty="0"/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2:00 </a:t>
            </a:r>
            <a:r>
              <a:rPr lang="en-US" sz="3200" dirty="0"/>
              <a:t>pm.</a:t>
            </a:r>
          </a:p>
          <a:p>
            <a:r>
              <a:rPr lang="en-US" sz="3200" dirty="0"/>
              <a:t>                                                   </a:t>
            </a:r>
          </a:p>
          <a:p>
            <a:r>
              <a:rPr lang="en-US" sz="3200" b="1" dirty="0" err="1">
                <a:latin typeface="Bookman Old Style" pitchFamily="18" charset="0"/>
                <a:cs typeface="Times New Roman" pitchFamily="18" charset="0"/>
              </a:rPr>
              <a:t>Continue|NEXT</a:t>
            </a: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4DC22-1655-02DE-C1BC-0E9A4E443995}"/>
              </a:ext>
            </a:extLst>
          </p:cNvPr>
          <p:cNvSpPr txBox="1"/>
          <p:nvPr/>
        </p:nvSpPr>
        <p:spPr>
          <a:xfrm>
            <a:off x="3080657" y="30756"/>
            <a:ext cx="745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PARTICIPATION GUILDELINES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7EB3A-1DCA-291D-9171-3152113A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8C708-C858-5F28-C005-374116EF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31" y="1352950"/>
            <a:ext cx="1056239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    Who Qualifies to participate in the RAW Mentoring?</a:t>
            </a:r>
          </a:p>
          <a:p>
            <a:r>
              <a:rPr lang="en-US" sz="3200" b="1" dirty="0"/>
              <a:t> </a:t>
            </a:r>
          </a:p>
          <a:p>
            <a:pPr marL="514350" indent="-514350" algn="just">
              <a:buAutoNum type="arabicPeriod"/>
            </a:pPr>
            <a:r>
              <a:rPr lang="en-US" sz="3200" dirty="0"/>
              <a:t>You must have completed your course work and preparing to write a Master’s thesis or PhD Dissertation or Journal article.  </a:t>
            </a:r>
          </a:p>
          <a:p>
            <a:pPr algn="just"/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/>
              <a:t>Your have a course work relating to research that you think you need support to accomplish.</a:t>
            </a:r>
          </a:p>
          <a:p>
            <a:r>
              <a:rPr lang="en-US" sz="3200" dirty="0"/>
              <a:t>                                                  </a:t>
            </a:r>
          </a:p>
          <a:p>
            <a:r>
              <a:rPr lang="en-US" sz="3200" dirty="0"/>
              <a:t> </a:t>
            </a:r>
            <a:r>
              <a:rPr lang="en-US" sz="3200" b="1" dirty="0" err="1">
                <a:latin typeface="Bookman Old Style" pitchFamily="18" charset="0"/>
                <a:cs typeface="Times New Roman" pitchFamily="18" charset="0"/>
              </a:rPr>
              <a:t>Continue|NEXT</a:t>
            </a: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A7B870-D864-E594-9215-6C9499FB4DEE}"/>
              </a:ext>
            </a:extLst>
          </p:cNvPr>
          <p:cNvSpPr txBox="1"/>
          <p:nvPr/>
        </p:nvSpPr>
        <p:spPr>
          <a:xfrm>
            <a:off x="3243943" y="87086"/>
            <a:ext cx="752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PARTICIPATION QUALIFICATION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794B-011D-AF5D-EF39-C7C2467B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9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8025D0-3F8D-3E43-ABCA-287B0157A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245" y="533936"/>
            <a:ext cx="1044351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How do you prepare for your first mentoring session?</a:t>
            </a:r>
            <a:endParaRPr lang="en-US" sz="3200" dirty="0"/>
          </a:p>
          <a:p>
            <a:pPr algn="just"/>
            <a:r>
              <a:rPr lang="en-US" sz="3200" dirty="0"/>
              <a:t>Before the Session, do the following:</a:t>
            </a:r>
          </a:p>
          <a:p>
            <a:pPr algn="just"/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/>
              <a:t>Send the mentor your brief resume, i.e., two or three brief paragraphs describing your department or faculty, program, and personal data.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2. Give the mentor an idea of the research area you'd like to focus on. 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/>
              <a:t>3. Ask for the mentor’s WhatsApp number if you do not have it already.</a:t>
            </a:r>
          </a:p>
          <a:p>
            <a:r>
              <a:rPr lang="en-US" sz="3200" dirty="0"/>
              <a:t>                                                   </a:t>
            </a: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D8234-1AE1-0FA5-0779-DA82F8199D38}"/>
              </a:ext>
            </a:extLst>
          </p:cNvPr>
          <p:cNvSpPr txBox="1"/>
          <p:nvPr/>
        </p:nvSpPr>
        <p:spPr>
          <a:xfrm>
            <a:off x="1578429" y="76200"/>
            <a:ext cx="880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PREPARATION FOR MENTORING VISIT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74274-B2FC-E42E-CE03-39F3B6D8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945" y="-91689"/>
            <a:ext cx="1146412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CLOSING REMARK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4400" b="1" dirty="0">
              <a:latin typeface="Calibri" pitchFamily="34" charset="0"/>
              <a:cs typeface="Times New Roman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Take advantage of all opportunities to learn and to network with faculty and student peers/colleagues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4400" dirty="0">
                <a:latin typeface="Calibri" pitchFamily="34" charset="0"/>
                <a:cs typeface="Times New Roman" pitchFamily="18" charset="0"/>
              </a:rPr>
              <a:t>For RAW mentoring advising, please e</a:t>
            </a:r>
            <a:r>
              <a:rPr kumimoji="0" 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-mail me at</a:t>
            </a:r>
            <a:r>
              <a:rPr lang="en-US" sz="4400" dirty="0">
                <a:latin typeface="Calibri" pitchFamily="34" charset="0"/>
                <a:cs typeface="Times New Roman" pitchFamily="18" charset="0"/>
              </a:rPr>
              <a:t>: </a:t>
            </a:r>
            <a:r>
              <a:rPr kumimoji="0" lang="fr-FR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Email: </a:t>
            </a:r>
            <a:r>
              <a:rPr kumimoji="0" lang="fr-FR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  <a:hlinkClick r:id="rId2"/>
              </a:rPr>
              <a:t>james.conable@unn.edu.ng</a:t>
            </a:r>
            <a:endParaRPr lang="fr-FR" sz="44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Thank you all for your participation!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C3F38-8442-3045-5E6B-9B2D61C0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1" y="273639"/>
            <a:ext cx="11364685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cs typeface="Arial" pitchFamily="34" charset="0"/>
            </a:endParaRPr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3600" dirty="0"/>
              <a:t>WORKSHOP GOAL &amp; OBJECTIVES</a:t>
            </a:r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/>
              <a:t>PREPARATION KEYS FOR </a:t>
            </a:r>
            <a:r>
              <a:rPr lang="en-US" sz="3600" dirty="0"/>
              <a:t>GRADUATE RESEARCH</a:t>
            </a:r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/>
              <a:t>ADVANTAGES OF GRADUATE RESEARCH </a:t>
            </a:r>
            <a:endParaRPr lang="en-GB" sz="3600" dirty="0"/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3600" dirty="0"/>
              <a:t>WHAT CPGS MENTORING UNIT CAN DO FOR YOU.</a:t>
            </a:r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3600" dirty="0"/>
              <a:t>PARTICIPATION GUILDELINES </a:t>
            </a:r>
          </a:p>
          <a:p>
            <a:pPr marL="571500" indent="-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3600" dirty="0"/>
              <a:t>CONCLUSION.</a:t>
            </a:r>
            <a:endParaRPr lang="en-US" sz="36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B3780-D796-E6F6-7B61-1090DA3ADF89}"/>
              </a:ext>
            </a:extLst>
          </p:cNvPr>
          <p:cNvSpPr txBox="1"/>
          <p:nvPr/>
        </p:nvSpPr>
        <p:spPr>
          <a:xfrm>
            <a:off x="4767943" y="87086"/>
            <a:ext cx="422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OUTLINE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ECA07-D102-83A9-115D-B98E55CD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408" y="968828"/>
            <a:ext cx="10937183" cy="4369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ea typeface="Calibri" pitchFamily="34" charset="0"/>
                <a:cs typeface="Times New Roman" pitchFamily="18" charset="0"/>
              </a:rPr>
              <a:t>The primary goal is to equip graduate students with the essential knowledge and skills to conduct graduate research that aligns with the vision and mission of CPGS.</a:t>
            </a:r>
            <a:endParaRPr lang="en-US" sz="3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74DC8-8F6A-7FD8-B56E-FA979F500B3E}"/>
              </a:ext>
            </a:extLst>
          </p:cNvPr>
          <p:cNvSpPr txBox="1"/>
          <p:nvPr/>
        </p:nvSpPr>
        <p:spPr>
          <a:xfrm>
            <a:off x="2351315" y="0"/>
            <a:ext cx="6237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GOAL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10591-4F7D-70C8-E35D-2604C714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54B35C-C877-FB5E-068C-2A98E3F8953B}"/>
              </a:ext>
            </a:extLst>
          </p:cNvPr>
          <p:cNvSpPr/>
          <p:nvPr/>
        </p:nvSpPr>
        <p:spPr>
          <a:xfrm>
            <a:off x="804592" y="614779"/>
            <a:ext cx="10235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Highlight smart and effective ways to conduct graduate research.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685800" indent="-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Identify the tools and resources that you would need to complete graduate research.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0E4B0-7A0E-3BD2-9250-96654C948706}"/>
              </a:ext>
            </a:extLst>
          </p:cNvPr>
          <p:cNvSpPr txBox="1"/>
          <p:nvPr/>
        </p:nvSpPr>
        <p:spPr>
          <a:xfrm>
            <a:off x="4648199" y="0"/>
            <a:ext cx="4267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OBJECTIVES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AB2961-D209-1115-56A9-0ABEA49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6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585" y="91873"/>
            <a:ext cx="110538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PREPARATION KEYS FOR GRADUATE RESEARCH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1. </a:t>
            </a:r>
            <a:r>
              <a:rPr lang="en-US" sz="3600" b="1" dirty="0"/>
              <a:t>Critical thinking: </a:t>
            </a:r>
            <a:r>
              <a:rPr lang="en-US" sz="3600" dirty="0"/>
              <a:t>Develop and enhance your ability to </a:t>
            </a:r>
            <a:r>
              <a:rPr lang="en-US" sz="3600"/>
              <a:t>identify gaps, analyze </a:t>
            </a:r>
            <a:r>
              <a:rPr lang="en-US" sz="3600" dirty="0"/>
              <a:t>and evaluate ideas, arguments, and evidence.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/>
              <a:t>2. </a:t>
            </a:r>
            <a:r>
              <a:rPr lang="en-US" sz="3600" b="1" dirty="0"/>
              <a:t>Seeking accurate relevant information: </a:t>
            </a:r>
            <a:r>
              <a:rPr lang="en-US" sz="3600" dirty="0"/>
              <a:t>Prioritize finding and using precise and pertinent information to support your understanding and conclusions.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latin typeface="Bookman Old Style" pitchFamily="18" charset="0"/>
                <a:cs typeface="Times New Roman" pitchFamily="18" charset="0"/>
              </a:rPr>
              <a:t>Continue|NEXT</a:t>
            </a:r>
            <a:r>
              <a:rPr lang="en-US" sz="3200" b="1" dirty="0">
                <a:latin typeface="Bookman Old Style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313FBB-2C14-8DCA-200D-DAFDD01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2EDF07-919C-7AEA-3D26-73EE1FABABE2}"/>
              </a:ext>
            </a:extLst>
          </p:cNvPr>
          <p:cNvSpPr/>
          <p:nvPr/>
        </p:nvSpPr>
        <p:spPr>
          <a:xfrm>
            <a:off x="416689" y="810229"/>
            <a:ext cx="11250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3. Understanding the research methods: </a:t>
            </a:r>
            <a:r>
              <a:rPr lang="en-US" sz="3600" dirty="0"/>
              <a:t>Gain a comprehensive understanding of various research methods to explore research questions effectively and validate your findings.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/>
              <a:t>4. Pursue relevant research topics: </a:t>
            </a:r>
            <a:r>
              <a:rPr lang="en-US" sz="3600" dirty="0"/>
              <a:t>Choose research topics that are essential for making informed decisions and engaging in meaningful discussions.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latin typeface="Bookman Old Style" pitchFamily="18" charset="0"/>
                <a:cs typeface="Times New Roman" pitchFamily="18" charset="0"/>
              </a:rPr>
              <a:t>Continue|NEXT</a:t>
            </a:r>
            <a:endParaRPr lang="en-US" sz="3600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E78B0-86F5-5F24-2737-6C597500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4D065-69DC-6433-8155-7616EF14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62" y="50377"/>
            <a:ext cx="9322676" cy="6752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5E666-A503-A902-6D8C-6BC3DBA50867}"/>
              </a:ext>
            </a:extLst>
          </p:cNvPr>
          <p:cNvSpPr txBox="1"/>
          <p:nvPr/>
        </p:nvSpPr>
        <p:spPr>
          <a:xfrm>
            <a:off x="108857" y="1099458"/>
            <a:ext cx="1325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Treehouse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E3FDF-E4A7-6E49-CF83-A2240A4BCFDE}"/>
              </a:ext>
            </a:extLst>
          </p:cNvPr>
          <p:cNvSpPr txBox="1"/>
          <p:nvPr/>
        </p:nvSpPr>
        <p:spPr>
          <a:xfrm>
            <a:off x="10842171" y="740229"/>
            <a:ext cx="114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endParaRPr lang="sv-S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presuppose there are places where people build houses in the treetops? If Yes Or No, Why?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EBB7F-3D51-0866-14DD-C2749AEF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56B17844-E516-8FB5-43D9-2E5F3B0A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877" y="-22046"/>
            <a:ext cx="9553433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Bookman Old Style" pitchFamily="18" charset="0"/>
                <a:cs typeface="Times New Roman" pitchFamily="18" charset="0"/>
              </a:rPr>
              <a:t>ADVANTAGES OF GRADUATE RESEARCH</a:t>
            </a:r>
          </a:p>
          <a:p>
            <a:endParaRPr lang="en-US" sz="3600" dirty="0"/>
          </a:p>
          <a:p>
            <a:r>
              <a:rPr lang="en-US" sz="3600" dirty="0"/>
              <a:t>1. Facilitates Peer Review and Collaboration.</a:t>
            </a:r>
          </a:p>
          <a:p>
            <a:endParaRPr lang="en-US" sz="3600" dirty="0"/>
          </a:p>
          <a:p>
            <a:r>
              <a:rPr lang="en-US" sz="3600" dirty="0"/>
              <a:t>2. Permanent Record for Future Generations.</a:t>
            </a:r>
          </a:p>
          <a:p>
            <a:endParaRPr lang="en-US" sz="3600" dirty="0"/>
          </a:p>
          <a:p>
            <a:r>
              <a:rPr lang="en-US" sz="3600" dirty="0"/>
              <a:t>3. Skills Beyond Academia.</a:t>
            </a:r>
          </a:p>
          <a:p>
            <a:endParaRPr lang="en-US" sz="3600" dirty="0"/>
          </a:p>
          <a:p>
            <a:r>
              <a:rPr lang="en-US" sz="3600" dirty="0"/>
              <a:t>4. Informed Decision-making:</a:t>
            </a:r>
          </a:p>
          <a:p>
            <a:endParaRPr lang="en-US" sz="3600" dirty="0"/>
          </a:p>
          <a:p>
            <a:r>
              <a:rPr lang="en-US" sz="3600" dirty="0"/>
              <a:t>5. Broadens Perspective.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4161E-89C6-FCB0-DE5B-9A43B1F3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CF25373-3E30-36CB-5D5D-20684A661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74" y="873014"/>
            <a:ext cx="1155164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/>
              <a:t>Help students to identify research problem.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2. Help students to understand how to measure and analyze research problem.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3. Help students to draft standard research paper.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4. Guide students in crafting research papers suitable in any high-impact-factor journals. </a:t>
            </a:r>
          </a:p>
          <a:p>
            <a:endParaRPr lang="en-US" sz="3600" b="1" dirty="0">
              <a:latin typeface="Bookman Old Style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Bookman Old Style" pitchFamily="18" charset="0"/>
                <a:cs typeface="Times New Roman" pitchFamily="18" charset="0"/>
              </a:rPr>
              <a:t>Continue|NEXT</a:t>
            </a:r>
            <a:endParaRPr lang="en-US" sz="32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C9444-2120-7861-0538-791EB8AD033F}"/>
              </a:ext>
            </a:extLst>
          </p:cNvPr>
          <p:cNvSpPr txBox="1"/>
          <p:nvPr/>
        </p:nvSpPr>
        <p:spPr>
          <a:xfrm>
            <a:off x="1134319" y="104172"/>
            <a:ext cx="103246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man Old Style" panose="02050604050505020204" pitchFamily="18" charset="0"/>
              </a:rPr>
              <a:t>WHAT CPGS MENTORING UNIT CAN DO FOR YOU.</a:t>
            </a:r>
            <a:endParaRPr lang="en-US" sz="3200" dirty="0">
              <a:latin typeface="Bookman Old Style" panose="020506040505050202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911B00-0E70-49F0-2364-A23C686F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193-8D17-44EE-819D-920A6509B5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1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10339</TotalTime>
  <Words>718</Words>
  <Application>Microsoft Office PowerPoint</Application>
  <PresentationFormat>Widescreen</PresentationFormat>
  <Paragraphs>124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 Display</vt:lpstr>
      <vt:lpstr>Arial</vt:lpstr>
      <vt:lpstr>Bookman Old Style</vt:lpstr>
      <vt:lpstr>Calibri</vt:lpstr>
      <vt:lpstr>Constantia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Godsent Nnaemeka Nnaji</dc:creator>
  <cp:lastModifiedBy>Reviewer</cp:lastModifiedBy>
  <cp:revision>373</cp:revision>
  <dcterms:created xsi:type="dcterms:W3CDTF">2014-02-27T21:32:32Z</dcterms:created>
  <dcterms:modified xsi:type="dcterms:W3CDTF">2024-07-22T09:34:54Z</dcterms:modified>
</cp:coreProperties>
</file>