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wav" ContentType="audio/wav"/>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4"/>
  </p:notesMasterIdLst>
  <p:sldIdLst>
    <p:sldId id="257" r:id="rId2"/>
    <p:sldId id="333" r:id="rId3"/>
    <p:sldId id="334" r:id="rId4"/>
    <p:sldId id="336" r:id="rId5"/>
    <p:sldId id="305" r:id="rId6"/>
    <p:sldId id="260" r:id="rId7"/>
    <p:sldId id="261" r:id="rId8"/>
    <p:sldId id="265" r:id="rId9"/>
    <p:sldId id="337" r:id="rId10"/>
    <p:sldId id="338" r:id="rId11"/>
    <p:sldId id="279" r:id="rId12"/>
    <p:sldId id="280" r:id="rId13"/>
    <p:sldId id="281" r:id="rId14"/>
    <p:sldId id="282" r:id="rId15"/>
    <p:sldId id="283" r:id="rId16"/>
    <p:sldId id="284" r:id="rId17"/>
    <p:sldId id="285" r:id="rId18"/>
    <p:sldId id="286" r:id="rId19"/>
    <p:sldId id="287" r:id="rId20"/>
    <p:sldId id="288" r:id="rId21"/>
    <p:sldId id="290" r:id="rId22"/>
    <p:sldId id="291" r:id="rId23"/>
    <p:sldId id="307" r:id="rId24"/>
    <p:sldId id="309" r:id="rId25"/>
    <p:sldId id="311" r:id="rId26"/>
    <p:sldId id="312" r:id="rId27"/>
    <p:sldId id="313" r:id="rId28"/>
    <p:sldId id="314" r:id="rId29"/>
    <p:sldId id="315" r:id="rId30"/>
    <p:sldId id="316" r:id="rId31"/>
    <p:sldId id="331" r:id="rId32"/>
    <p:sldId id="318" r:id="rId33"/>
    <p:sldId id="319" r:id="rId34"/>
    <p:sldId id="320" r:id="rId35"/>
    <p:sldId id="329" r:id="rId36"/>
    <p:sldId id="325" r:id="rId37"/>
    <p:sldId id="327" r:id="rId38"/>
    <p:sldId id="339" r:id="rId39"/>
    <p:sldId id="342" r:id="rId40"/>
    <p:sldId id="345" r:id="rId41"/>
    <p:sldId id="347" r:id="rId42"/>
    <p:sldId id="304" r:id="rId4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8.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E1E069E-CFC3-4259-B93F-DCCDAFCAF954}" type="datetimeFigureOut">
              <a:rPr lang="en-US" smtClean="0"/>
              <a:t>10/16/2018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6C0C886-6972-4D07-8687-3A1376DEA9D8}" type="slidenum">
              <a:rPr lang="en-US" smtClean="0"/>
              <a:t>‹#›</a:t>
            </a:fld>
            <a:endParaRPr lang="en-US"/>
          </a:p>
        </p:txBody>
      </p:sp>
    </p:spTree>
    <p:extLst>
      <p:ext uri="{BB962C8B-B14F-4D97-AF65-F5344CB8AC3E}">
        <p14:creationId xmlns:p14="http://schemas.microsoft.com/office/powerpoint/2010/main" val="30622864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5018" eaLnBrk="0" hangingPunct="0">
              <a:defRPr sz="2400">
                <a:solidFill>
                  <a:schemeClr val="tx1"/>
                </a:solidFill>
                <a:latin typeface="Times New Roman" pitchFamily="18" charset="0"/>
              </a:defRPr>
            </a:lvl1pPr>
            <a:lvl2pPr marL="730766" indent="-281064" defTabSz="915018" eaLnBrk="0" hangingPunct="0">
              <a:defRPr sz="2400">
                <a:solidFill>
                  <a:schemeClr val="tx1"/>
                </a:solidFill>
                <a:latin typeface="Times New Roman" pitchFamily="18" charset="0"/>
              </a:defRPr>
            </a:lvl2pPr>
            <a:lvl3pPr marL="1124255" indent="-224851" defTabSz="915018" eaLnBrk="0" hangingPunct="0">
              <a:defRPr sz="2400">
                <a:solidFill>
                  <a:schemeClr val="tx1"/>
                </a:solidFill>
                <a:latin typeface="Times New Roman" pitchFamily="18" charset="0"/>
              </a:defRPr>
            </a:lvl3pPr>
            <a:lvl4pPr marL="1573957" indent="-224851" defTabSz="915018" eaLnBrk="0" hangingPunct="0">
              <a:defRPr sz="2400">
                <a:solidFill>
                  <a:schemeClr val="tx1"/>
                </a:solidFill>
                <a:latin typeface="Times New Roman" pitchFamily="18" charset="0"/>
              </a:defRPr>
            </a:lvl4pPr>
            <a:lvl5pPr marL="2023659" indent="-224851" defTabSz="915018" eaLnBrk="0" hangingPunct="0">
              <a:defRPr sz="2400">
                <a:solidFill>
                  <a:schemeClr val="tx1"/>
                </a:solidFill>
                <a:latin typeface="Times New Roman" pitchFamily="18" charset="0"/>
              </a:defRPr>
            </a:lvl5pPr>
            <a:lvl6pPr marL="2473361" indent="-224851" defTabSz="915018" eaLnBrk="0" fontAlgn="base" hangingPunct="0">
              <a:spcBef>
                <a:spcPct val="0"/>
              </a:spcBef>
              <a:spcAft>
                <a:spcPct val="0"/>
              </a:spcAft>
              <a:defRPr sz="2400">
                <a:solidFill>
                  <a:schemeClr val="tx1"/>
                </a:solidFill>
                <a:latin typeface="Times New Roman" pitchFamily="18" charset="0"/>
              </a:defRPr>
            </a:lvl6pPr>
            <a:lvl7pPr marL="2923062" indent="-224851" defTabSz="915018" eaLnBrk="0" fontAlgn="base" hangingPunct="0">
              <a:spcBef>
                <a:spcPct val="0"/>
              </a:spcBef>
              <a:spcAft>
                <a:spcPct val="0"/>
              </a:spcAft>
              <a:defRPr sz="2400">
                <a:solidFill>
                  <a:schemeClr val="tx1"/>
                </a:solidFill>
                <a:latin typeface="Times New Roman" pitchFamily="18" charset="0"/>
              </a:defRPr>
            </a:lvl7pPr>
            <a:lvl8pPr marL="3372764" indent="-224851" defTabSz="915018" eaLnBrk="0" fontAlgn="base" hangingPunct="0">
              <a:spcBef>
                <a:spcPct val="0"/>
              </a:spcBef>
              <a:spcAft>
                <a:spcPct val="0"/>
              </a:spcAft>
              <a:defRPr sz="2400">
                <a:solidFill>
                  <a:schemeClr val="tx1"/>
                </a:solidFill>
                <a:latin typeface="Times New Roman" pitchFamily="18" charset="0"/>
              </a:defRPr>
            </a:lvl8pPr>
            <a:lvl9pPr marL="3822466" indent="-224851" defTabSz="915018" eaLnBrk="0" fontAlgn="base" hangingPunct="0">
              <a:spcBef>
                <a:spcPct val="0"/>
              </a:spcBef>
              <a:spcAft>
                <a:spcPct val="0"/>
              </a:spcAft>
              <a:defRPr sz="2400">
                <a:solidFill>
                  <a:schemeClr val="tx1"/>
                </a:solidFill>
                <a:latin typeface="Times New Roman" pitchFamily="18" charset="0"/>
              </a:defRPr>
            </a:lvl9pPr>
          </a:lstStyle>
          <a:p>
            <a:pPr eaLnBrk="1" hangingPunct="1"/>
            <a:fld id="{A2209614-6790-4F66-8242-B5C1DBE38F9A}" type="slidenum">
              <a:rPr lang="en-GB" sz="1200">
                <a:latin typeface="Arial" charset="0"/>
              </a:rPr>
              <a:pPr eaLnBrk="1" hangingPunct="1"/>
              <a:t>23</a:t>
            </a:fld>
            <a:endParaRPr lang="en-GB" sz="1200">
              <a:latin typeface="Arial" charset="0"/>
            </a:endParaRPr>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xfrm>
            <a:off x="380308" y="4343713"/>
            <a:ext cx="6097385" cy="449538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90000"/>
              </a:lnSpc>
            </a:pPr>
            <a:r>
              <a:rPr lang="en-GB" dirty="0" smtClean="0"/>
              <a:t>Read and follow the grant guidelines.  </a:t>
            </a:r>
            <a:r>
              <a:rPr lang="en-GB" b="1" i="1" dirty="0" smtClean="0"/>
              <a:t>Great project vs. funded project!</a:t>
            </a:r>
          </a:p>
          <a:p>
            <a:pPr eaLnBrk="1" hangingPunct="1">
              <a:lnSpc>
                <a:spcPct val="90000"/>
              </a:lnSpc>
            </a:pPr>
            <a:r>
              <a:rPr lang="en-GB" dirty="0" smtClean="0"/>
              <a:t>If the grant guidelines provide a list of all required proposal elements, make a copy of it for quick reference—use it as a checklist to make sure the final proposal is complete. If there is no list in the guidelines, make your own.</a:t>
            </a:r>
          </a:p>
          <a:p>
            <a:pPr eaLnBrk="1" hangingPunct="1">
              <a:lnSpc>
                <a:spcPct val="90000"/>
              </a:lnSpc>
            </a:pPr>
            <a:r>
              <a:rPr lang="en-GB" dirty="0" smtClean="0"/>
              <a:t> </a:t>
            </a:r>
          </a:p>
          <a:p>
            <a:pPr eaLnBrk="1" hangingPunct="1">
              <a:lnSpc>
                <a:spcPct val="90000"/>
              </a:lnSpc>
            </a:pPr>
            <a:r>
              <a:rPr lang="en-GB" dirty="0" smtClean="0"/>
              <a:t>Keep in mind these </a:t>
            </a:r>
            <a:r>
              <a:rPr lang="en-GB" b="1" dirty="0" smtClean="0"/>
              <a:t>key points about</a:t>
            </a:r>
            <a:r>
              <a:rPr lang="en-GB" dirty="0" smtClean="0"/>
              <a:t> </a:t>
            </a:r>
            <a:r>
              <a:rPr lang="en-GB" b="1" dirty="0" smtClean="0"/>
              <a:t>effective writing</a:t>
            </a:r>
            <a:r>
              <a:rPr lang="en-GB" dirty="0" smtClean="0"/>
              <a:t>:</a:t>
            </a:r>
          </a:p>
          <a:p>
            <a:pPr eaLnBrk="1" hangingPunct="1">
              <a:lnSpc>
                <a:spcPct val="90000"/>
              </a:lnSpc>
              <a:buFontTx/>
              <a:buChar char="•"/>
            </a:pPr>
            <a:r>
              <a:rPr lang="en-GB" dirty="0" smtClean="0"/>
              <a:t>  Be clear and concise in your proposal narrative. (Don’t make the reader guess and don’t allow the reader to make false assumptions about your project.)</a:t>
            </a:r>
          </a:p>
          <a:p>
            <a:pPr eaLnBrk="1" hangingPunct="1">
              <a:lnSpc>
                <a:spcPct val="90000"/>
              </a:lnSpc>
              <a:buFontTx/>
              <a:buChar char="•"/>
            </a:pPr>
            <a:r>
              <a:rPr lang="en-GB" dirty="0" smtClean="0"/>
              <a:t>  Provide specific and relevant examples to illustrate your points; don’t overdo stats.</a:t>
            </a:r>
          </a:p>
          <a:p>
            <a:pPr eaLnBrk="1" hangingPunct="1">
              <a:lnSpc>
                <a:spcPct val="90000"/>
              </a:lnSpc>
            </a:pPr>
            <a:endParaRPr lang="en-GB" dirty="0" smtClean="0"/>
          </a:p>
          <a:p>
            <a:pPr eaLnBrk="1" hangingPunct="1">
              <a:lnSpc>
                <a:spcPct val="90000"/>
              </a:lnSpc>
            </a:pPr>
            <a:r>
              <a:rPr lang="en-GB" dirty="0" smtClean="0"/>
              <a:t>Also keep these </a:t>
            </a:r>
            <a:r>
              <a:rPr lang="en-GB" b="1" dirty="0" smtClean="0"/>
              <a:t>general points</a:t>
            </a:r>
            <a:r>
              <a:rPr lang="en-GB" dirty="0" smtClean="0"/>
              <a:t> in mind:</a:t>
            </a:r>
          </a:p>
          <a:p>
            <a:pPr eaLnBrk="1" hangingPunct="1">
              <a:lnSpc>
                <a:spcPct val="90000"/>
              </a:lnSpc>
              <a:buFontTx/>
              <a:buChar char="•"/>
            </a:pPr>
            <a:r>
              <a:rPr lang="en-GB" dirty="0" smtClean="0"/>
              <a:t>  Choose a clear, understandable </a:t>
            </a:r>
            <a:r>
              <a:rPr lang="en-GB" b="1" dirty="0" smtClean="0"/>
              <a:t>title</a:t>
            </a:r>
            <a:r>
              <a:rPr lang="en-GB" dirty="0" smtClean="0"/>
              <a:t>.</a:t>
            </a:r>
          </a:p>
          <a:p>
            <a:pPr eaLnBrk="1" hangingPunct="1">
              <a:lnSpc>
                <a:spcPct val="90000"/>
              </a:lnSpc>
              <a:buFontTx/>
              <a:buChar char="•"/>
            </a:pPr>
            <a:r>
              <a:rPr lang="en-GB" dirty="0" smtClean="0"/>
              <a:t>  Concentrate on the </a:t>
            </a:r>
            <a:r>
              <a:rPr lang="en-GB" b="1" dirty="0" smtClean="0"/>
              <a:t>required components</a:t>
            </a:r>
            <a:r>
              <a:rPr lang="en-GB" dirty="0" smtClean="0"/>
              <a:t> first and then any </a:t>
            </a:r>
            <a:r>
              <a:rPr lang="en-GB" b="1" dirty="0" smtClean="0"/>
              <a:t>optional elements</a:t>
            </a:r>
            <a:r>
              <a:rPr lang="en-GB" dirty="0" smtClean="0"/>
              <a:t>.</a:t>
            </a:r>
          </a:p>
          <a:p>
            <a:pPr eaLnBrk="1" hangingPunct="1">
              <a:lnSpc>
                <a:spcPct val="90000"/>
              </a:lnSpc>
              <a:buFontTx/>
              <a:buChar char="•"/>
            </a:pPr>
            <a:r>
              <a:rPr lang="en-GB" dirty="0" smtClean="0"/>
              <a:t>  Tell the reader </a:t>
            </a:r>
            <a:r>
              <a:rPr lang="en-GB" b="1" dirty="0" smtClean="0"/>
              <a:t>early on</a:t>
            </a:r>
            <a:r>
              <a:rPr lang="en-GB" dirty="0" smtClean="0"/>
              <a:t> exactly what you’re </a:t>
            </a:r>
            <a:r>
              <a:rPr lang="en-GB" b="1" dirty="0" smtClean="0"/>
              <a:t>looking to do and why</a:t>
            </a:r>
            <a:r>
              <a:rPr lang="en-GB" dirty="0" smtClean="0"/>
              <a:t>.</a:t>
            </a:r>
          </a:p>
          <a:p>
            <a:pPr eaLnBrk="1" hangingPunct="1">
              <a:lnSpc>
                <a:spcPct val="90000"/>
              </a:lnSpc>
              <a:buFontTx/>
              <a:buChar char="•"/>
            </a:pPr>
            <a:r>
              <a:rPr lang="en-GB" dirty="0" smtClean="0"/>
              <a:t>  Stay focused on the </a:t>
            </a:r>
            <a:r>
              <a:rPr lang="en-GB" b="1" dirty="0" smtClean="0"/>
              <a:t>problem or need</a:t>
            </a:r>
            <a:r>
              <a:rPr lang="en-GB" dirty="0" smtClean="0"/>
              <a:t> you seek to address and how to address it.</a:t>
            </a:r>
          </a:p>
          <a:p>
            <a:pPr eaLnBrk="1" hangingPunct="1">
              <a:lnSpc>
                <a:spcPct val="90000"/>
              </a:lnSpc>
              <a:buFontTx/>
              <a:buChar char="•"/>
            </a:pPr>
            <a:r>
              <a:rPr lang="en-GB" dirty="0" smtClean="0"/>
              <a:t>  Identify the </a:t>
            </a:r>
            <a:r>
              <a:rPr lang="en-GB" b="1" dirty="0" smtClean="0"/>
              <a:t>specific population</a:t>
            </a:r>
            <a:r>
              <a:rPr lang="en-GB" dirty="0" smtClean="0"/>
              <a:t> you intend to target; how and why you chose this population; what you want this population to achieve.</a:t>
            </a:r>
          </a:p>
          <a:p>
            <a:pPr eaLnBrk="1" hangingPunct="1">
              <a:lnSpc>
                <a:spcPct val="90000"/>
              </a:lnSpc>
              <a:buFontTx/>
              <a:buChar char="•"/>
            </a:pPr>
            <a:r>
              <a:rPr lang="en-GB" dirty="0" smtClean="0"/>
              <a:t>  Identify your </a:t>
            </a:r>
            <a:r>
              <a:rPr lang="en-GB" b="1" dirty="0" smtClean="0"/>
              <a:t>goals</a:t>
            </a:r>
            <a:r>
              <a:rPr lang="en-GB" dirty="0" smtClean="0"/>
              <a:t> for the programme—goals must be both achievable and measurable.</a:t>
            </a:r>
          </a:p>
          <a:p>
            <a:pPr eaLnBrk="1" hangingPunct="1">
              <a:lnSpc>
                <a:spcPct val="90000"/>
              </a:lnSpc>
              <a:buFontTx/>
              <a:buChar char="•"/>
            </a:pPr>
            <a:r>
              <a:rPr lang="en-GB" dirty="0" smtClean="0"/>
              <a:t>  Provide specific and </a:t>
            </a:r>
            <a:r>
              <a:rPr lang="en-GB" b="1" dirty="0" smtClean="0"/>
              <a:t>measurable objectives</a:t>
            </a:r>
            <a:r>
              <a:rPr lang="en-GB" dirty="0" smtClean="0"/>
              <a:t> and </a:t>
            </a:r>
            <a:r>
              <a:rPr lang="en-GB" b="1" dirty="0" smtClean="0"/>
              <a:t>specific activities</a:t>
            </a:r>
            <a:r>
              <a:rPr lang="en-GB" dirty="0" smtClean="0"/>
              <a:t>.</a:t>
            </a:r>
          </a:p>
          <a:p>
            <a:pPr eaLnBrk="1" hangingPunct="1">
              <a:lnSpc>
                <a:spcPct val="90000"/>
              </a:lnSpc>
              <a:buFontTx/>
              <a:buChar char="•"/>
            </a:pPr>
            <a:r>
              <a:rPr lang="en-GB" dirty="0" smtClean="0"/>
              <a:t>  Identify your </a:t>
            </a:r>
            <a:r>
              <a:rPr lang="en-GB" b="1" dirty="0" smtClean="0"/>
              <a:t>project implementation team</a:t>
            </a:r>
            <a:r>
              <a:rPr lang="en-GB" dirty="0" smtClean="0"/>
              <a:t>; include credentials and experience.</a:t>
            </a:r>
          </a:p>
          <a:p>
            <a:pPr eaLnBrk="1" hangingPunct="1">
              <a:lnSpc>
                <a:spcPct val="90000"/>
              </a:lnSpc>
              <a:buFontTx/>
              <a:buChar char="•"/>
            </a:pPr>
            <a:r>
              <a:rPr lang="en-GB" dirty="0" smtClean="0"/>
              <a:t>  Propose </a:t>
            </a:r>
            <a:r>
              <a:rPr lang="en-GB" b="1" dirty="0" smtClean="0"/>
              <a:t>reasonable costs</a:t>
            </a:r>
            <a:r>
              <a:rPr lang="en-GB" dirty="0" smtClean="0"/>
              <a:t> and provide a sound </a:t>
            </a:r>
            <a:r>
              <a:rPr lang="en-GB" b="1" dirty="0" smtClean="0"/>
              <a:t>cost basis</a:t>
            </a:r>
            <a:r>
              <a:rPr lang="en-GB" dirty="0" smtClean="0"/>
              <a:t>; </a:t>
            </a:r>
            <a:r>
              <a:rPr lang="en-GB" b="1" dirty="0" smtClean="0"/>
              <a:t>link costs to activities</a:t>
            </a:r>
            <a:r>
              <a:rPr lang="en-GB" dirty="0" smtClean="0"/>
              <a:t>.</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5018" eaLnBrk="0" hangingPunct="0">
              <a:defRPr sz="2400">
                <a:solidFill>
                  <a:schemeClr val="tx1"/>
                </a:solidFill>
                <a:latin typeface="Times New Roman" pitchFamily="18" charset="0"/>
              </a:defRPr>
            </a:lvl1pPr>
            <a:lvl2pPr marL="730766" indent="-281064" defTabSz="915018" eaLnBrk="0" hangingPunct="0">
              <a:defRPr sz="2400">
                <a:solidFill>
                  <a:schemeClr val="tx1"/>
                </a:solidFill>
                <a:latin typeface="Times New Roman" pitchFamily="18" charset="0"/>
              </a:defRPr>
            </a:lvl2pPr>
            <a:lvl3pPr marL="1124255" indent="-224851" defTabSz="915018" eaLnBrk="0" hangingPunct="0">
              <a:defRPr sz="2400">
                <a:solidFill>
                  <a:schemeClr val="tx1"/>
                </a:solidFill>
                <a:latin typeface="Times New Roman" pitchFamily="18" charset="0"/>
              </a:defRPr>
            </a:lvl3pPr>
            <a:lvl4pPr marL="1573957" indent="-224851" defTabSz="915018" eaLnBrk="0" hangingPunct="0">
              <a:defRPr sz="2400">
                <a:solidFill>
                  <a:schemeClr val="tx1"/>
                </a:solidFill>
                <a:latin typeface="Times New Roman" pitchFamily="18" charset="0"/>
              </a:defRPr>
            </a:lvl4pPr>
            <a:lvl5pPr marL="2023659" indent="-224851" defTabSz="915018" eaLnBrk="0" hangingPunct="0">
              <a:defRPr sz="2400">
                <a:solidFill>
                  <a:schemeClr val="tx1"/>
                </a:solidFill>
                <a:latin typeface="Times New Roman" pitchFamily="18" charset="0"/>
              </a:defRPr>
            </a:lvl5pPr>
            <a:lvl6pPr marL="2473361" indent="-224851" defTabSz="915018" eaLnBrk="0" fontAlgn="base" hangingPunct="0">
              <a:spcBef>
                <a:spcPct val="0"/>
              </a:spcBef>
              <a:spcAft>
                <a:spcPct val="0"/>
              </a:spcAft>
              <a:defRPr sz="2400">
                <a:solidFill>
                  <a:schemeClr val="tx1"/>
                </a:solidFill>
                <a:latin typeface="Times New Roman" pitchFamily="18" charset="0"/>
              </a:defRPr>
            </a:lvl6pPr>
            <a:lvl7pPr marL="2923062" indent="-224851" defTabSz="915018" eaLnBrk="0" fontAlgn="base" hangingPunct="0">
              <a:spcBef>
                <a:spcPct val="0"/>
              </a:spcBef>
              <a:spcAft>
                <a:spcPct val="0"/>
              </a:spcAft>
              <a:defRPr sz="2400">
                <a:solidFill>
                  <a:schemeClr val="tx1"/>
                </a:solidFill>
                <a:latin typeface="Times New Roman" pitchFamily="18" charset="0"/>
              </a:defRPr>
            </a:lvl7pPr>
            <a:lvl8pPr marL="3372764" indent="-224851" defTabSz="915018" eaLnBrk="0" fontAlgn="base" hangingPunct="0">
              <a:spcBef>
                <a:spcPct val="0"/>
              </a:spcBef>
              <a:spcAft>
                <a:spcPct val="0"/>
              </a:spcAft>
              <a:defRPr sz="2400">
                <a:solidFill>
                  <a:schemeClr val="tx1"/>
                </a:solidFill>
                <a:latin typeface="Times New Roman" pitchFamily="18" charset="0"/>
              </a:defRPr>
            </a:lvl8pPr>
            <a:lvl9pPr marL="3822466" indent="-224851" defTabSz="915018" eaLnBrk="0" fontAlgn="base" hangingPunct="0">
              <a:spcBef>
                <a:spcPct val="0"/>
              </a:spcBef>
              <a:spcAft>
                <a:spcPct val="0"/>
              </a:spcAft>
              <a:defRPr sz="2400">
                <a:solidFill>
                  <a:schemeClr val="tx1"/>
                </a:solidFill>
                <a:latin typeface="Times New Roman" pitchFamily="18" charset="0"/>
              </a:defRPr>
            </a:lvl9pPr>
          </a:lstStyle>
          <a:p>
            <a:pPr eaLnBrk="1" hangingPunct="1"/>
            <a:fld id="{1EAEC467-F9A6-4FB2-A2C6-631F40827A38}" type="slidenum">
              <a:rPr lang="en-GB" sz="1200">
                <a:latin typeface="Arial" charset="0"/>
              </a:rPr>
              <a:pPr eaLnBrk="1" hangingPunct="1"/>
              <a:t>34</a:t>
            </a:fld>
            <a:endParaRPr lang="en-GB" sz="1200">
              <a:latin typeface="Arial" charset="0"/>
            </a:endParaRPr>
          </a:p>
        </p:txBody>
      </p:sp>
      <p:sp>
        <p:nvSpPr>
          <p:cNvPr id="54275" name="Rectangle 2"/>
          <p:cNvSpPr>
            <a:spLocks noGrp="1" noRot="1" noChangeAspect="1" noChangeArrowheads="1" noTextEdit="1"/>
          </p:cNvSpPr>
          <p:nvPr>
            <p:ph type="sldImg"/>
          </p:nvPr>
        </p:nvSpPr>
        <p:spPr>
          <a:ln/>
        </p:spPr>
      </p:sp>
      <p:sp>
        <p:nvSpPr>
          <p:cNvPr id="54276" name="Rectangle 3"/>
          <p:cNvSpPr>
            <a:spLocks noGrp="1" noChangeArrowheads="1"/>
          </p:cNvSpPr>
          <p:nvPr>
            <p:ph type="body" idx="1"/>
          </p:nvPr>
        </p:nvSpPr>
        <p:spPr>
          <a:xfrm>
            <a:off x="456681" y="4343713"/>
            <a:ext cx="5944639" cy="435622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GB" dirty="0" smtClean="0"/>
              <a:t>Think about the </a:t>
            </a:r>
            <a:r>
              <a:rPr lang="en-GB" b="1" dirty="0" smtClean="0"/>
              <a:t>real cost</a:t>
            </a:r>
            <a:r>
              <a:rPr lang="en-GB" dirty="0" smtClean="0"/>
              <a:t> of the project regardless of funds your agency has available and regardless of the maximum grant award for which you would be eligible if selected for funding.  </a:t>
            </a:r>
          </a:p>
          <a:p>
            <a:pPr eaLnBrk="1" hangingPunct="1"/>
            <a:endParaRPr lang="en-GB" dirty="0" smtClean="0"/>
          </a:p>
          <a:p>
            <a:pPr eaLnBrk="1" hangingPunct="1"/>
            <a:r>
              <a:rPr lang="en-GB" dirty="0" smtClean="0"/>
              <a:t>Subtract from that “real cost” any funds/resources that your institution will contribute.  If the balance of the real cost is greater than the maximum grant award, identify how you will cover that balance, e.g., seeking additional grant funds from other sources, etc.  Show the readers that you have given careful thought to the practical aspects of project costs.  (If a max grant award is #10,000,000 and you apply for the full amount without showing any additional costs, it might look questionable as to just how your project just happens to cost exactly #10, 000,000.  Again, not a general revenue stream, but a grant for a specific project.  Be realistic and reasonable in your budget development.)</a:t>
            </a:r>
          </a:p>
          <a:p>
            <a:pPr eaLnBrk="1" hangingPunct="1"/>
            <a:endParaRPr lang="en-GB" dirty="0" smtClean="0"/>
          </a:p>
          <a:p>
            <a:pPr eaLnBrk="1" hangingPunct="1"/>
            <a:r>
              <a:rPr lang="en-GB" dirty="0" smtClean="0"/>
              <a:t>If the need is great enough to warrant grant funding, the need will likely continue to some degree even after grant funds run out.  How will your agency ensure that the need continues to be met?  Be concrete and specific.</a:t>
            </a:r>
          </a:p>
          <a:p>
            <a:pPr eaLnBrk="1" hangingPunct="1"/>
            <a:endParaRPr lang="en-GB" dirty="0" smtClean="0"/>
          </a:p>
          <a:p>
            <a:pPr eaLnBrk="1" hangingPunct="1"/>
            <a:r>
              <a:rPr lang="en-GB" dirty="0" smtClean="0"/>
              <a:t>Proposed expenses must be linked to activities – activity-based budgeting.</a:t>
            </a:r>
          </a:p>
          <a:p>
            <a:pPr eaLnBrk="1" hangingPunct="1"/>
            <a:endParaRPr lang="en-GB" dirty="0" smtClean="0"/>
          </a:p>
          <a:p>
            <a:pPr eaLnBrk="1" hangingPunct="1"/>
            <a:r>
              <a:rPr lang="en-GB" dirty="0" smtClean="0"/>
              <a:t>Cost basis on all.  Allowable costs are costs that are: </a:t>
            </a:r>
            <a:r>
              <a:rPr lang="en-GB" b="1" dirty="0" smtClean="0"/>
              <a:t>necessary, reasonable allocable</a:t>
            </a:r>
            <a:r>
              <a:rPr lang="en-GB" dirty="0" smtClean="0"/>
              <a:t>, authorized, in conformance, etc.</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5018" eaLnBrk="0" hangingPunct="0">
              <a:defRPr sz="2400">
                <a:solidFill>
                  <a:schemeClr val="tx1"/>
                </a:solidFill>
                <a:latin typeface="Times New Roman" pitchFamily="18" charset="0"/>
              </a:defRPr>
            </a:lvl1pPr>
            <a:lvl2pPr marL="730766" indent="-281064" defTabSz="915018" eaLnBrk="0" hangingPunct="0">
              <a:defRPr sz="2400">
                <a:solidFill>
                  <a:schemeClr val="tx1"/>
                </a:solidFill>
                <a:latin typeface="Times New Roman" pitchFamily="18" charset="0"/>
              </a:defRPr>
            </a:lvl2pPr>
            <a:lvl3pPr marL="1124255" indent="-224851" defTabSz="915018" eaLnBrk="0" hangingPunct="0">
              <a:defRPr sz="2400">
                <a:solidFill>
                  <a:schemeClr val="tx1"/>
                </a:solidFill>
                <a:latin typeface="Times New Roman" pitchFamily="18" charset="0"/>
              </a:defRPr>
            </a:lvl3pPr>
            <a:lvl4pPr marL="1573957" indent="-224851" defTabSz="915018" eaLnBrk="0" hangingPunct="0">
              <a:defRPr sz="2400">
                <a:solidFill>
                  <a:schemeClr val="tx1"/>
                </a:solidFill>
                <a:latin typeface="Times New Roman" pitchFamily="18" charset="0"/>
              </a:defRPr>
            </a:lvl4pPr>
            <a:lvl5pPr marL="2023659" indent="-224851" defTabSz="915018" eaLnBrk="0" hangingPunct="0">
              <a:defRPr sz="2400">
                <a:solidFill>
                  <a:schemeClr val="tx1"/>
                </a:solidFill>
                <a:latin typeface="Times New Roman" pitchFamily="18" charset="0"/>
              </a:defRPr>
            </a:lvl5pPr>
            <a:lvl6pPr marL="2473361" indent="-224851" defTabSz="915018" eaLnBrk="0" fontAlgn="base" hangingPunct="0">
              <a:spcBef>
                <a:spcPct val="0"/>
              </a:spcBef>
              <a:spcAft>
                <a:spcPct val="0"/>
              </a:spcAft>
              <a:defRPr sz="2400">
                <a:solidFill>
                  <a:schemeClr val="tx1"/>
                </a:solidFill>
                <a:latin typeface="Times New Roman" pitchFamily="18" charset="0"/>
              </a:defRPr>
            </a:lvl6pPr>
            <a:lvl7pPr marL="2923062" indent="-224851" defTabSz="915018" eaLnBrk="0" fontAlgn="base" hangingPunct="0">
              <a:spcBef>
                <a:spcPct val="0"/>
              </a:spcBef>
              <a:spcAft>
                <a:spcPct val="0"/>
              </a:spcAft>
              <a:defRPr sz="2400">
                <a:solidFill>
                  <a:schemeClr val="tx1"/>
                </a:solidFill>
                <a:latin typeface="Times New Roman" pitchFamily="18" charset="0"/>
              </a:defRPr>
            </a:lvl7pPr>
            <a:lvl8pPr marL="3372764" indent="-224851" defTabSz="915018" eaLnBrk="0" fontAlgn="base" hangingPunct="0">
              <a:spcBef>
                <a:spcPct val="0"/>
              </a:spcBef>
              <a:spcAft>
                <a:spcPct val="0"/>
              </a:spcAft>
              <a:defRPr sz="2400">
                <a:solidFill>
                  <a:schemeClr val="tx1"/>
                </a:solidFill>
                <a:latin typeface="Times New Roman" pitchFamily="18" charset="0"/>
              </a:defRPr>
            </a:lvl8pPr>
            <a:lvl9pPr marL="3822466" indent="-224851" defTabSz="915018" eaLnBrk="0" fontAlgn="base" hangingPunct="0">
              <a:spcBef>
                <a:spcPct val="0"/>
              </a:spcBef>
              <a:spcAft>
                <a:spcPct val="0"/>
              </a:spcAft>
              <a:defRPr sz="2400">
                <a:solidFill>
                  <a:schemeClr val="tx1"/>
                </a:solidFill>
                <a:latin typeface="Times New Roman" pitchFamily="18" charset="0"/>
              </a:defRPr>
            </a:lvl9pPr>
          </a:lstStyle>
          <a:p>
            <a:pPr eaLnBrk="1" hangingPunct="1"/>
            <a:fld id="{C34CA944-7FC5-4DB8-8728-1FB3AEA1B805}" type="slidenum">
              <a:rPr lang="en-GB" sz="1200">
                <a:latin typeface="Arial" charset="0"/>
              </a:rPr>
              <a:pPr eaLnBrk="1" hangingPunct="1"/>
              <a:t>36</a:t>
            </a:fld>
            <a:endParaRPr lang="en-GB" sz="1200">
              <a:latin typeface="Arial" charset="0"/>
            </a:endParaRPr>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xfrm>
            <a:off x="436418" y="4343713"/>
            <a:ext cx="5985164" cy="44312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GB" dirty="0" smtClean="0"/>
              <a:t>Some mistakes are fatal and others are not—at least not in all cases.</a:t>
            </a:r>
          </a:p>
          <a:p>
            <a:pPr eaLnBrk="1" hangingPunct="1"/>
            <a:endParaRPr lang="en-GB" dirty="0" smtClean="0"/>
          </a:p>
          <a:p>
            <a:pPr eaLnBrk="1" hangingPunct="1"/>
            <a:r>
              <a:rPr lang="en-GB" b="1" dirty="0" smtClean="0"/>
              <a:t>Two fatal mistakes:  Missing the proposal deadline and project is inconsistent with guidelines.</a:t>
            </a:r>
          </a:p>
          <a:p>
            <a:pPr eaLnBrk="1" hangingPunct="1"/>
            <a:endParaRPr lang="en-GB" b="1" dirty="0" smtClean="0"/>
          </a:p>
          <a:p>
            <a:pPr eaLnBrk="1" hangingPunct="1"/>
            <a:r>
              <a:rPr lang="en-GB" dirty="0" smtClean="0"/>
              <a:t>Project consistency with guidelines:  You don’t win grant awards for good writing alone – there must be substance to the project and that substance must relate directly to the goals of the grantor agency for a particular programme.</a:t>
            </a:r>
          </a:p>
          <a:p>
            <a:pPr eaLnBrk="1" hangingPunct="1"/>
            <a:r>
              <a:rPr lang="en-GB" b="1" dirty="0" err="1" smtClean="0"/>
              <a:t>Note:</a:t>
            </a:r>
            <a:r>
              <a:rPr lang="en-GB" dirty="0" err="1" smtClean="0"/>
              <a:t>Some</a:t>
            </a:r>
            <a:r>
              <a:rPr lang="en-GB" dirty="0" smtClean="0"/>
              <a:t> of the Slides in this presentation was adapted from the Thompson, L. (2003). N$LB – No Dollar Left Behind (Paper presented at the August 2003 Generation Next Conference sponsored by The New Jersey Department of Education, held at The Atlantic City Convention Centre Atlantic City, New Jersey)</a:t>
            </a:r>
          </a:p>
          <a:p>
            <a:pPr eaLnBrk="1" hangingPunct="1"/>
            <a:endParaRPr lang="en-GB" dirty="0" smtClean="0"/>
          </a:p>
          <a:p>
            <a:pPr algn="ctr" eaLnBrk="1" hangingPunct="1"/>
            <a:r>
              <a:rPr lang="en-GB" b="1" dirty="0" smtClean="0"/>
              <a:t>References</a:t>
            </a:r>
          </a:p>
          <a:p>
            <a:pPr eaLnBrk="1" hangingPunct="1"/>
            <a:r>
              <a:rPr lang="en-GB" dirty="0" smtClean="0"/>
              <a:t>Barrett, E. (1995). Hints fro writing successful NIH grants. Retrieved on 17</a:t>
            </a:r>
            <a:r>
              <a:rPr lang="en-GB" baseline="30000" dirty="0" smtClean="0"/>
              <a:t>th</a:t>
            </a:r>
            <a:r>
              <a:rPr lang="en-GB" dirty="0" smtClean="0"/>
              <a:t> June, 2006 from 	http://chroma.med.miami.edu/research/writing.html</a:t>
            </a:r>
          </a:p>
          <a:p>
            <a:pPr eaLnBrk="1" hangingPunct="1"/>
            <a:r>
              <a:rPr lang="en-GB" dirty="0" smtClean="0"/>
              <a:t>Barth, J. A., Stryker, B. W., Arrington, L. R., &amp; Syed, S. (1999). Implications of increased alternative revenue for 	the cooperative extension system: Present and future strategies for success. Retrieved on 29</a:t>
            </a:r>
            <a:r>
              <a:rPr lang="en-GB" baseline="30000" dirty="0" smtClean="0"/>
              <a:t>th</a:t>
            </a:r>
            <a:r>
              <a:rPr lang="en-GB" dirty="0" smtClean="0"/>
              <a:t> June, 2006 	from 	http://joe.org/joe/1999august/comm1.html.</a:t>
            </a:r>
          </a:p>
          <a:p>
            <a:pPr eaLnBrk="1" hangingPunct="1"/>
            <a:r>
              <a:rPr lang="en-GB" dirty="0" err="1" smtClean="0"/>
              <a:t>Moursund</a:t>
            </a:r>
            <a:r>
              <a:rPr lang="en-GB" dirty="0" smtClean="0"/>
              <a:t>, J. (1973). Evaluation: An introduction to research design. California: Brooks/Cole Publishing Company</a:t>
            </a:r>
          </a:p>
          <a:p>
            <a:pPr eaLnBrk="1" hangingPunct="1"/>
            <a:r>
              <a:rPr lang="en-GB" dirty="0" err="1" smtClean="0"/>
              <a:t>Schladweiler</a:t>
            </a:r>
            <a:r>
              <a:rPr lang="en-GB" dirty="0" smtClean="0"/>
              <a:t>, K. (Ed.) (2004). Foundation Fundamentals: A guide for </a:t>
            </a:r>
            <a:r>
              <a:rPr lang="en-GB" dirty="0" err="1" smtClean="0"/>
              <a:t>grantseekers</a:t>
            </a:r>
            <a:r>
              <a:rPr lang="en-GB" dirty="0" smtClean="0"/>
              <a:t>. Washington DC: The 	Foundation Centre</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5018" eaLnBrk="0" hangingPunct="0">
              <a:defRPr sz="2400">
                <a:solidFill>
                  <a:schemeClr val="tx1"/>
                </a:solidFill>
                <a:latin typeface="Times New Roman" pitchFamily="18" charset="0"/>
              </a:defRPr>
            </a:lvl1pPr>
            <a:lvl2pPr marL="730766" indent="-281064" defTabSz="915018" eaLnBrk="0" hangingPunct="0">
              <a:defRPr sz="2400">
                <a:solidFill>
                  <a:schemeClr val="tx1"/>
                </a:solidFill>
                <a:latin typeface="Times New Roman" pitchFamily="18" charset="0"/>
              </a:defRPr>
            </a:lvl2pPr>
            <a:lvl3pPr marL="1124255" indent="-224851" defTabSz="915018" eaLnBrk="0" hangingPunct="0">
              <a:defRPr sz="2400">
                <a:solidFill>
                  <a:schemeClr val="tx1"/>
                </a:solidFill>
                <a:latin typeface="Times New Roman" pitchFamily="18" charset="0"/>
              </a:defRPr>
            </a:lvl3pPr>
            <a:lvl4pPr marL="1573957" indent="-224851" defTabSz="915018" eaLnBrk="0" hangingPunct="0">
              <a:defRPr sz="2400">
                <a:solidFill>
                  <a:schemeClr val="tx1"/>
                </a:solidFill>
                <a:latin typeface="Times New Roman" pitchFamily="18" charset="0"/>
              </a:defRPr>
            </a:lvl4pPr>
            <a:lvl5pPr marL="2023659" indent="-224851" defTabSz="915018" eaLnBrk="0" hangingPunct="0">
              <a:defRPr sz="2400">
                <a:solidFill>
                  <a:schemeClr val="tx1"/>
                </a:solidFill>
                <a:latin typeface="Times New Roman" pitchFamily="18" charset="0"/>
              </a:defRPr>
            </a:lvl5pPr>
            <a:lvl6pPr marL="2473361" indent="-224851" defTabSz="915018" eaLnBrk="0" fontAlgn="base" hangingPunct="0">
              <a:spcBef>
                <a:spcPct val="0"/>
              </a:spcBef>
              <a:spcAft>
                <a:spcPct val="0"/>
              </a:spcAft>
              <a:defRPr sz="2400">
                <a:solidFill>
                  <a:schemeClr val="tx1"/>
                </a:solidFill>
                <a:latin typeface="Times New Roman" pitchFamily="18" charset="0"/>
              </a:defRPr>
            </a:lvl6pPr>
            <a:lvl7pPr marL="2923062" indent="-224851" defTabSz="915018" eaLnBrk="0" fontAlgn="base" hangingPunct="0">
              <a:spcBef>
                <a:spcPct val="0"/>
              </a:spcBef>
              <a:spcAft>
                <a:spcPct val="0"/>
              </a:spcAft>
              <a:defRPr sz="2400">
                <a:solidFill>
                  <a:schemeClr val="tx1"/>
                </a:solidFill>
                <a:latin typeface="Times New Roman" pitchFamily="18" charset="0"/>
              </a:defRPr>
            </a:lvl7pPr>
            <a:lvl8pPr marL="3372764" indent="-224851" defTabSz="915018" eaLnBrk="0" fontAlgn="base" hangingPunct="0">
              <a:spcBef>
                <a:spcPct val="0"/>
              </a:spcBef>
              <a:spcAft>
                <a:spcPct val="0"/>
              </a:spcAft>
              <a:defRPr sz="2400">
                <a:solidFill>
                  <a:schemeClr val="tx1"/>
                </a:solidFill>
                <a:latin typeface="Times New Roman" pitchFamily="18" charset="0"/>
              </a:defRPr>
            </a:lvl8pPr>
            <a:lvl9pPr marL="3822466" indent="-224851" defTabSz="915018" eaLnBrk="0" fontAlgn="base" hangingPunct="0">
              <a:spcBef>
                <a:spcPct val="0"/>
              </a:spcBef>
              <a:spcAft>
                <a:spcPct val="0"/>
              </a:spcAft>
              <a:defRPr sz="2400">
                <a:solidFill>
                  <a:schemeClr val="tx1"/>
                </a:solidFill>
                <a:latin typeface="Times New Roman" pitchFamily="18" charset="0"/>
              </a:defRPr>
            </a:lvl9pPr>
          </a:lstStyle>
          <a:p>
            <a:pPr eaLnBrk="1" hangingPunct="1"/>
            <a:fld id="{DCC4F19D-B7E7-40F9-B31C-706048D4FC5A}" type="slidenum">
              <a:rPr lang="en-GB" sz="1200">
                <a:latin typeface="Arial" charset="0"/>
              </a:rPr>
              <a:pPr eaLnBrk="1" hangingPunct="1"/>
              <a:t>24</a:t>
            </a:fld>
            <a:endParaRPr lang="en-GB" sz="1200">
              <a:latin typeface="Arial" charset="0"/>
            </a:endParaRPr>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xfrm>
            <a:off x="380308" y="4343713"/>
            <a:ext cx="6097385" cy="449538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GB" dirty="0" smtClean="0"/>
              <a:t>These are generally the common proposal elements.  Will vary somewhat by grantor agency--different section headings, more sections, fewer sections, e.g., sometimes there’s a project management plan to cover project staffing, etc. In some cases, the grantor agency may have already made form to be completed by the grant seeker, in which case this form must be used.</a:t>
            </a:r>
          </a:p>
          <a:p>
            <a:pPr eaLnBrk="1" hangingPunct="1"/>
            <a:endParaRPr lang="en-GB" dirty="0" smtClean="0"/>
          </a:p>
          <a:p>
            <a:pPr eaLnBrk="1" hangingPunct="1"/>
            <a:r>
              <a:rPr lang="en-GB" dirty="0" smtClean="0"/>
              <a:t>Each section of your proposal should contribute to the competent, professional presentation of the overall proposal. </a:t>
            </a:r>
          </a:p>
          <a:p>
            <a:pPr eaLnBrk="1" hangingPunct="1"/>
            <a:endParaRPr lang="en-GB" dirty="0" smtClean="0"/>
          </a:p>
          <a:p>
            <a:pPr eaLnBrk="1" hangingPunct="1"/>
            <a:r>
              <a:rPr lang="en-GB" dirty="0" smtClean="0"/>
              <a:t>Remember, you are preparing the proposal for signature by your Head of Department/Dean/Deputy Vice Chancellor Administration/Academic and, as such, the proposal will reflect upon that person as well as your entire University.</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5018" eaLnBrk="0" hangingPunct="0">
              <a:defRPr sz="2400">
                <a:solidFill>
                  <a:schemeClr val="tx1"/>
                </a:solidFill>
                <a:latin typeface="Times New Roman" pitchFamily="18" charset="0"/>
              </a:defRPr>
            </a:lvl1pPr>
            <a:lvl2pPr marL="730766" indent="-281064" defTabSz="915018" eaLnBrk="0" hangingPunct="0">
              <a:defRPr sz="2400">
                <a:solidFill>
                  <a:schemeClr val="tx1"/>
                </a:solidFill>
                <a:latin typeface="Times New Roman" pitchFamily="18" charset="0"/>
              </a:defRPr>
            </a:lvl2pPr>
            <a:lvl3pPr marL="1124255" indent="-224851" defTabSz="915018" eaLnBrk="0" hangingPunct="0">
              <a:defRPr sz="2400">
                <a:solidFill>
                  <a:schemeClr val="tx1"/>
                </a:solidFill>
                <a:latin typeface="Times New Roman" pitchFamily="18" charset="0"/>
              </a:defRPr>
            </a:lvl3pPr>
            <a:lvl4pPr marL="1573957" indent="-224851" defTabSz="915018" eaLnBrk="0" hangingPunct="0">
              <a:defRPr sz="2400">
                <a:solidFill>
                  <a:schemeClr val="tx1"/>
                </a:solidFill>
                <a:latin typeface="Times New Roman" pitchFamily="18" charset="0"/>
              </a:defRPr>
            </a:lvl4pPr>
            <a:lvl5pPr marL="2023659" indent="-224851" defTabSz="915018" eaLnBrk="0" hangingPunct="0">
              <a:defRPr sz="2400">
                <a:solidFill>
                  <a:schemeClr val="tx1"/>
                </a:solidFill>
                <a:latin typeface="Times New Roman" pitchFamily="18" charset="0"/>
              </a:defRPr>
            </a:lvl5pPr>
            <a:lvl6pPr marL="2473361" indent="-224851" defTabSz="915018" eaLnBrk="0" fontAlgn="base" hangingPunct="0">
              <a:spcBef>
                <a:spcPct val="0"/>
              </a:spcBef>
              <a:spcAft>
                <a:spcPct val="0"/>
              </a:spcAft>
              <a:defRPr sz="2400">
                <a:solidFill>
                  <a:schemeClr val="tx1"/>
                </a:solidFill>
                <a:latin typeface="Times New Roman" pitchFamily="18" charset="0"/>
              </a:defRPr>
            </a:lvl6pPr>
            <a:lvl7pPr marL="2923062" indent="-224851" defTabSz="915018" eaLnBrk="0" fontAlgn="base" hangingPunct="0">
              <a:spcBef>
                <a:spcPct val="0"/>
              </a:spcBef>
              <a:spcAft>
                <a:spcPct val="0"/>
              </a:spcAft>
              <a:defRPr sz="2400">
                <a:solidFill>
                  <a:schemeClr val="tx1"/>
                </a:solidFill>
                <a:latin typeface="Times New Roman" pitchFamily="18" charset="0"/>
              </a:defRPr>
            </a:lvl7pPr>
            <a:lvl8pPr marL="3372764" indent="-224851" defTabSz="915018" eaLnBrk="0" fontAlgn="base" hangingPunct="0">
              <a:spcBef>
                <a:spcPct val="0"/>
              </a:spcBef>
              <a:spcAft>
                <a:spcPct val="0"/>
              </a:spcAft>
              <a:defRPr sz="2400">
                <a:solidFill>
                  <a:schemeClr val="tx1"/>
                </a:solidFill>
                <a:latin typeface="Times New Roman" pitchFamily="18" charset="0"/>
              </a:defRPr>
            </a:lvl8pPr>
            <a:lvl9pPr marL="3822466" indent="-224851" defTabSz="915018" eaLnBrk="0" fontAlgn="base" hangingPunct="0">
              <a:spcBef>
                <a:spcPct val="0"/>
              </a:spcBef>
              <a:spcAft>
                <a:spcPct val="0"/>
              </a:spcAft>
              <a:defRPr sz="2400">
                <a:solidFill>
                  <a:schemeClr val="tx1"/>
                </a:solidFill>
                <a:latin typeface="Times New Roman" pitchFamily="18" charset="0"/>
              </a:defRPr>
            </a:lvl9pPr>
          </a:lstStyle>
          <a:p>
            <a:pPr eaLnBrk="1" hangingPunct="1"/>
            <a:fld id="{0084A585-F381-4F69-B775-F7328B38D92B}" type="slidenum">
              <a:rPr lang="en-GB" sz="1200">
                <a:latin typeface="Arial" charset="0"/>
              </a:rPr>
              <a:pPr eaLnBrk="1" hangingPunct="1"/>
              <a:t>25</a:t>
            </a:fld>
            <a:endParaRPr lang="en-GB" sz="1200">
              <a:latin typeface="Arial" charset="0"/>
            </a:endParaRPr>
          </a:p>
        </p:txBody>
      </p:sp>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xfrm>
            <a:off x="380308" y="4343713"/>
            <a:ext cx="6097385" cy="44187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buFontTx/>
              <a:buChar char="•"/>
            </a:pPr>
            <a:r>
              <a:rPr lang="en-GB" dirty="0" smtClean="0"/>
              <a:t>  Capture the reader’s attention with a focused, clear, and concise description of your proposed project.  </a:t>
            </a:r>
          </a:p>
          <a:p>
            <a:pPr eaLnBrk="1" hangingPunct="1"/>
            <a:endParaRPr lang="en-GB" dirty="0" smtClean="0"/>
          </a:p>
          <a:p>
            <a:pPr eaLnBrk="1" hangingPunct="1">
              <a:buFontTx/>
              <a:buChar char="•"/>
            </a:pPr>
            <a:r>
              <a:rPr lang="en-GB" dirty="0" smtClean="0"/>
              <a:t>  Describe the proposed project in terms of the problem or need you seek to address, why and how you plan to address it, and the projected outcomes.</a:t>
            </a:r>
          </a:p>
          <a:p>
            <a:pPr eaLnBrk="1" hangingPunct="1">
              <a:buFontTx/>
              <a:buChar char="•"/>
            </a:pPr>
            <a:endParaRPr lang="en-GB" dirty="0" smtClean="0"/>
          </a:p>
          <a:p>
            <a:pPr eaLnBrk="1" hangingPunct="1">
              <a:buFontTx/>
              <a:buChar char="•"/>
            </a:pPr>
            <a:r>
              <a:rPr lang="en-GB" dirty="0" smtClean="0"/>
              <a:t>  Link the information in your agency’s need statement with the project description.</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5018" eaLnBrk="0" hangingPunct="0">
              <a:defRPr sz="2400">
                <a:solidFill>
                  <a:schemeClr val="tx1"/>
                </a:solidFill>
                <a:latin typeface="Times New Roman" pitchFamily="18" charset="0"/>
              </a:defRPr>
            </a:lvl1pPr>
            <a:lvl2pPr marL="730766" indent="-281064" defTabSz="915018" eaLnBrk="0" hangingPunct="0">
              <a:defRPr sz="2400">
                <a:solidFill>
                  <a:schemeClr val="tx1"/>
                </a:solidFill>
                <a:latin typeface="Times New Roman" pitchFamily="18" charset="0"/>
              </a:defRPr>
            </a:lvl2pPr>
            <a:lvl3pPr marL="1124255" indent="-224851" defTabSz="915018" eaLnBrk="0" hangingPunct="0">
              <a:defRPr sz="2400">
                <a:solidFill>
                  <a:schemeClr val="tx1"/>
                </a:solidFill>
                <a:latin typeface="Times New Roman" pitchFamily="18" charset="0"/>
              </a:defRPr>
            </a:lvl3pPr>
            <a:lvl4pPr marL="1573957" indent="-224851" defTabSz="915018" eaLnBrk="0" hangingPunct="0">
              <a:defRPr sz="2400">
                <a:solidFill>
                  <a:schemeClr val="tx1"/>
                </a:solidFill>
                <a:latin typeface="Times New Roman" pitchFamily="18" charset="0"/>
              </a:defRPr>
            </a:lvl4pPr>
            <a:lvl5pPr marL="2023659" indent="-224851" defTabSz="915018" eaLnBrk="0" hangingPunct="0">
              <a:defRPr sz="2400">
                <a:solidFill>
                  <a:schemeClr val="tx1"/>
                </a:solidFill>
                <a:latin typeface="Times New Roman" pitchFamily="18" charset="0"/>
              </a:defRPr>
            </a:lvl5pPr>
            <a:lvl6pPr marL="2473361" indent="-224851" defTabSz="915018" eaLnBrk="0" fontAlgn="base" hangingPunct="0">
              <a:spcBef>
                <a:spcPct val="0"/>
              </a:spcBef>
              <a:spcAft>
                <a:spcPct val="0"/>
              </a:spcAft>
              <a:defRPr sz="2400">
                <a:solidFill>
                  <a:schemeClr val="tx1"/>
                </a:solidFill>
                <a:latin typeface="Times New Roman" pitchFamily="18" charset="0"/>
              </a:defRPr>
            </a:lvl6pPr>
            <a:lvl7pPr marL="2923062" indent="-224851" defTabSz="915018" eaLnBrk="0" fontAlgn="base" hangingPunct="0">
              <a:spcBef>
                <a:spcPct val="0"/>
              </a:spcBef>
              <a:spcAft>
                <a:spcPct val="0"/>
              </a:spcAft>
              <a:defRPr sz="2400">
                <a:solidFill>
                  <a:schemeClr val="tx1"/>
                </a:solidFill>
                <a:latin typeface="Times New Roman" pitchFamily="18" charset="0"/>
              </a:defRPr>
            </a:lvl7pPr>
            <a:lvl8pPr marL="3372764" indent="-224851" defTabSz="915018" eaLnBrk="0" fontAlgn="base" hangingPunct="0">
              <a:spcBef>
                <a:spcPct val="0"/>
              </a:spcBef>
              <a:spcAft>
                <a:spcPct val="0"/>
              </a:spcAft>
              <a:defRPr sz="2400">
                <a:solidFill>
                  <a:schemeClr val="tx1"/>
                </a:solidFill>
                <a:latin typeface="Times New Roman" pitchFamily="18" charset="0"/>
              </a:defRPr>
            </a:lvl8pPr>
            <a:lvl9pPr marL="3822466" indent="-224851" defTabSz="915018" eaLnBrk="0" fontAlgn="base" hangingPunct="0">
              <a:spcBef>
                <a:spcPct val="0"/>
              </a:spcBef>
              <a:spcAft>
                <a:spcPct val="0"/>
              </a:spcAft>
              <a:defRPr sz="2400">
                <a:solidFill>
                  <a:schemeClr val="tx1"/>
                </a:solidFill>
                <a:latin typeface="Times New Roman" pitchFamily="18" charset="0"/>
              </a:defRPr>
            </a:lvl9pPr>
          </a:lstStyle>
          <a:p>
            <a:pPr eaLnBrk="1" hangingPunct="1"/>
            <a:fld id="{B3294502-2BA1-42BB-81C7-451389D95FDA}" type="slidenum">
              <a:rPr lang="en-GB" sz="1200">
                <a:latin typeface="Arial" charset="0"/>
              </a:rPr>
              <a:pPr eaLnBrk="1" hangingPunct="1"/>
              <a:t>26</a:t>
            </a:fld>
            <a:endParaRPr lang="en-GB" sz="1200">
              <a:latin typeface="Arial" charset="0"/>
            </a:endParaRPr>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xfrm>
            <a:off x="380308" y="4343713"/>
            <a:ext cx="6097385" cy="44187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buFont typeface="Wingdings" pitchFamily="2" charset="2"/>
              <a:buChar char="§"/>
            </a:pPr>
            <a:r>
              <a:rPr lang="en-GB" dirty="0" smtClean="0"/>
              <a:t>  Identify the need or problem you seek to address through the proposed project. (Need:  What is vs. what you want.)</a:t>
            </a:r>
          </a:p>
          <a:p>
            <a:pPr eaLnBrk="1" hangingPunct="1">
              <a:buFont typeface="Wingdings" pitchFamily="2" charset="2"/>
              <a:buNone/>
            </a:pPr>
            <a:endParaRPr lang="en-GB" dirty="0" smtClean="0"/>
          </a:p>
          <a:p>
            <a:pPr eaLnBrk="1" hangingPunct="1">
              <a:buFont typeface="Wingdings" pitchFamily="2" charset="2"/>
              <a:buChar char="§"/>
            </a:pPr>
            <a:r>
              <a:rPr lang="en-GB" dirty="0" smtClean="0"/>
              <a:t>  Be consistent with and supportive of the grantor agency’s vision (goal) and purpose (need) for offering the grant programme.</a:t>
            </a:r>
          </a:p>
          <a:p>
            <a:pPr eaLnBrk="1" hangingPunct="1">
              <a:buFont typeface="Wingdings" pitchFamily="2" charset="2"/>
              <a:buNone/>
            </a:pPr>
            <a:endParaRPr lang="en-GB" dirty="0" smtClean="0"/>
          </a:p>
          <a:p>
            <a:pPr eaLnBrk="1" hangingPunct="1">
              <a:buFont typeface="Wingdings" pitchFamily="2" charset="2"/>
              <a:buChar char="§"/>
            </a:pPr>
            <a:r>
              <a:rPr lang="en-GB" dirty="0" smtClean="0"/>
              <a:t>  Include appropriate and adequate documentation to substantiate the need, </a:t>
            </a:r>
            <a:r>
              <a:rPr lang="en-GB" i="1" dirty="0" smtClean="0"/>
              <a:t>e.g.,</a:t>
            </a:r>
            <a:r>
              <a:rPr lang="en-GB" dirty="0" smtClean="0"/>
              <a:t> demographics, test data, description of target population, student data, personnel data, and research.</a:t>
            </a:r>
          </a:p>
          <a:p>
            <a:pPr eaLnBrk="1" hangingPunct="1">
              <a:buFont typeface="Wingdings" pitchFamily="2" charset="2"/>
              <a:buNone/>
            </a:pPr>
            <a:endParaRPr lang="en-GB" dirty="0" smtClean="0"/>
          </a:p>
          <a:p>
            <a:pPr eaLnBrk="1" hangingPunct="1">
              <a:buFont typeface="Wingdings" pitchFamily="2" charset="2"/>
              <a:buChar char="§"/>
            </a:pPr>
            <a:r>
              <a:rPr lang="en-GB" dirty="0" smtClean="0"/>
              <a:t>  Identify the needs of eligible project participants (where applicable), particularly as they relate to those who are members of groups that have been traditionally under-represented based on race, </a:t>
            </a:r>
            <a:r>
              <a:rPr lang="en-GB" dirty="0" err="1" smtClean="0"/>
              <a:t>color</a:t>
            </a:r>
            <a:r>
              <a:rPr lang="en-GB" dirty="0" smtClean="0"/>
              <a:t>, national origin, gender, age, or disability.</a:t>
            </a:r>
          </a:p>
          <a:p>
            <a:pPr eaLnBrk="1" hangingPunct="1">
              <a:buFont typeface="Wingdings" pitchFamily="2" charset="2"/>
              <a:buNone/>
            </a:pPr>
            <a:endParaRPr lang="en-GB" dirty="0" smtClean="0"/>
          </a:p>
          <a:p>
            <a:pPr eaLnBrk="1" hangingPunct="1">
              <a:buFont typeface="Wingdings" pitchFamily="2" charset="2"/>
              <a:buChar char="§"/>
            </a:pPr>
            <a:r>
              <a:rPr lang="en-GB" dirty="0" smtClean="0"/>
              <a:t>  Present a clear and comprehensive picture of the conditions that can be appropriately addressed by the project and your agency.</a:t>
            </a:r>
          </a:p>
          <a:p>
            <a:pPr eaLnBrk="1" hangingPunct="1">
              <a:buFont typeface="Wingdings" pitchFamily="2" charset="2"/>
              <a:buNone/>
            </a:pPr>
            <a:endParaRPr lang="en-GB" dirty="0" smtClean="0"/>
          </a:p>
          <a:p>
            <a:pPr eaLnBrk="1" hangingPunct="1">
              <a:buFont typeface="Wingdings" pitchFamily="2" charset="2"/>
              <a:buChar char="§"/>
            </a:pPr>
            <a:r>
              <a:rPr lang="en-GB" dirty="0" smtClean="0"/>
              <a:t>  Include descriptions of related efforts by your organization in order to help define the scope and magnitude of the need, and to demonstrate our commitment to the project.</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5018" eaLnBrk="0" hangingPunct="0">
              <a:defRPr sz="2400">
                <a:solidFill>
                  <a:schemeClr val="tx1"/>
                </a:solidFill>
                <a:latin typeface="Times New Roman" pitchFamily="18" charset="0"/>
              </a:defRPr>
            </a:lvl1pPr>
            <a:lvl2pPr marL="730766" indent="-281064" defTabSz="915018" eaLnBrk="0" hangingPunct="0">
              <a:defRPr sz="2400">
                <a:solidFill>
                  <a:schemeClr val="tx1"/>
                </a:solidFill>
                <a:latin typeface="Times New Roman" pitchFamily="18" charset="0"/>
              </a:defRPr>
            </a:lvl2pPr>
            <a:lvl3pPr marL="1124255" indent="-224851" defTabSz="915018" eaLnBrk="0" hangingPunct="0">
              <a:defRPr sz="2400">
                <a:solidFill>
                  <a:schemeClr val="tx1"/>
                </a:solidFill>
                <a:latin typeface="Times New Roman" pitchFamily="18" charset="0"/>
              </a:defRPr>
            </a:lvl3pPr>
            <a:lvl4pPr marL="1573957" indent="-224851" defTabSz="915018" eaLnBrk="0" hangingPunct="0">
              <a:defRPr sz="2400">
                <a:solidFill>
                  <a:schemeClr val="tx1"/>
                </a:solidFill>
                <a:latin typeface="Times New Roman" pitchFamily="18" charset="0"/>
              </a:defRPr>
            </a:lvl4pPr>
            <a:lvl5pPr marL="2023659" indent="-224851" defTabSz="915018" eaLnBrk="0" hangingPunct="0">
              <a:defRPr sz="2400">
                <a:solidFill>
                  <a:schemeClr val="tx1"/>
                </a:solidFill>
                <a:latin typeface="Times New Roman" pitchFamily="18" charset="0"/>
              </a:defRPr>
            </a:lvl5pPr>
            <a:lvl6pPr marL="2473361" indent="-224851" defTabSz="915018" eaLnBrk="0" fontAlgn="base" hangingPunct="0">
              <a:spcBef>
                <a:spcPct val="0"/>
              </a:spcBef>
              <a:spcAft>
                <a:spcPct val="0"/>
              </a:spcAft>
              <a:defRPr sz="2400">
                <a:solidFill>
                  <a:schemeClr val="tx1"/>
                </a:solidFill>
                <a:latin typeface="Times New Roman" pitchFamily="18" charset="0"/>
              </a:defRPr>
            </a:lvl6pPr>
            <a:lvl7pPr marL="2923062" indent="-224851" defTabSz="915018" eaLnBrk="0" fontAlgn="base" hangingPunct="0">
              <a:spcBef>
                <a:spcPct val="0"/>
              </a:spcBef>
              <a:spcAft>
                <a:spcPct val="0"/>
              </a:spcAft>
              <a:defRPr sz="2400">
                <a:solidFill>
                  <a:schemeClr val="tx1"/>
                </a:solidFill>
                <a:latin typeface="Times New Roman" pitchFamily="18" charset="0"/>
              </a:defRPr>
            </a:lvl7pPr>
            <a:lvl8pPr marL="3372764" indent="-224851" defTabSz="915018" eaLnBrk="0" fontAlgn="base" hangingPunct="0">
              <a:spcBef>
                <a:spcPct val="0"/>
              </a:spcBef>
              <a:spcAft>
                <a:spcPct val="0"/>
              </a:spcAft>
              <a:defRPr sz="2400">
                <a:solidFill>
                  <a:schemeClr val="tx1"/>
                </a:solidFill>
                <a:latin typeface="Times New Roman" pitchFamily="18" charset="0"/>
              </a:defRPr>
            </a:lvl8pPr>
            <a:lvl9pPr marL="3822466" indent="-224851" defTabSz="915018" eaLnBrk="0" fontAlgn="base" hangingPunct="0">
              <a:spcBef>
                <a:spcPct val="0"/>
              </a:spcBef>
              <a:spcAft>
                <a:spcPct val="0"/>
              </a:spcAft>
              <a:defRPr sz="2400">
                <a:solidFill>
                  <a:schemeClr val="tx1"/>
                </a:solidFill>
                <a:latin typeface="Times New Roman" pitchFamily="18" charset="0"/>
              </a:defRPr>
            </a:lvl9pPr>
          </a:lstStyle>
          <a:p>
            <a:pPr eaLnBrk="1" hangingPunct="1"/>
            <a:fld id="{44848042-7A43-4E3F-9623-268BC5897ADF}" type="slidenum">
              <a:rPr lang="en-GB" sz="1200">
                <a:latin typeface="Arial" charset="0"/>
              </a:rPr>
              <a:pPr eaLnBrk="1" hangingPunct="1"/>
              <a:t>27</a:t>
            </a:fld>
            <a:endParaRPr lang="en-GB" sz="1200">
              <a:latin typeface="Arial" charset="0"/>
            </a:endParaRPr>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xfrm>
            <a:off x="380308" y="4343713"/>
            <a:ext cx="6097385" cy="44187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Aft>
                <a:spcPct val="75000"/>
              </a:spcAft>
              <a:buFontTx/>
              <a:buChar char="•"/>
            </a:pPr>
            <a:r>
              <a:rPr lang="en-GB" dirty="0" smtClean="0"/>
              <a:t>  Narrative format – How would you describe the project “verbally” to someone? </a:t>
            </a:r>
          </a:p>
          <a:p>
            <a:pPr eaLnBrk="1" hangingPunct="1">
              <a:spcAft>
                <a:spcPct val="75000"/>
              </a:spcAft>
              <a:buFontTx/>
              <a:buChar char="•"/>
            </a:pPr>
            <a:r>
              <a:rPr lang="en-GB" dirty="0" smtClean="0"/>
              <a:t>  Present a clear and concise description of your project, and provide sufficient information to enable the reader to understand and describe your project.</a:t>
            </a:r>
          </a:p>
          <a:p>
            <a:pPr eaLnBrk="1" hangingPunct="1">
              <a:spcAft>
                <a:spcPct val="75000"/>
              </a:spcAft>
              <a:buFontTx/>
              <a:buChar char="•"/>
            </a:pPr>
            <a:r>
              <a:rPr lang="en-GB" dirty="0" smtClean="0"/>
              <a:t>  Identify project design, duration, and dates for implementation, </a:t>
            </a:r>
            <a:r>
              <a:rPr lang="en-GB" i="1" dirty="0" smtClean="0"/>
              <a:t>e.g.,</a:t>
            </a:r>
            <a:r>
              <a:rPr lang="en-GB" dirty="0" smtClean="0"/>
              <a:t> </a:t>
            </a:r>
            <a:r>
              <a:rPr lang="en-GB" dirty="0" smtClean="0">
                <a:solidFill>
                  <a:srgbClr val="33CC33"/>
                </a:solidFill>
              </a:rPr>
              <a:t>number</a:t>
            </a:r>
            <a:r>
              <a:rPr lang="en-GB" dirty="0" smtClean="0"/>
              <a:t> of years and dates for the grant period, must be consistent with the grant guidelines.</a:t>
            </a:r>
          </a:p>
          <a:p>
            <a:pPr eaLnBrk="1" hangingPunct="1">
              <a:spcAft>
                <a:spcPct val="75000"/>
              </a:spcAft>
              <a:buFontTx/>
              <a:buChar char="•"/>
            </a:pPr>
            <a:r>
              <a:rPr lang="en-GB" dirty="0" smtClean="0"/>
              <a:t>  Define the project scope, </a:t>
            </a:r>
            <a:r>
              <a:rPr lang="en-GB" i="1" dirty="0" smtClean="0"/>
              <a:t>i.e.,</a:t>
            </a:r>
            <a:r>
              <a:rPr lang="en-GB" dirty="0" smtClean="0"/>
              <a:t> how “big” or how “small” the project will be.</a:t>
            </a:r>
          </a:p>
          <a:p>
            <a:pPr eaLnBrk="1" hangingPunct="1">
              <a:spcAft>
                <a:spcPct val="75000"/>
              </a:spcAft>
              <a:buFontTx/>
              <a:buChar char="•"/>
            </a:pPr>
            <a:r>
              <a:rPr lang="en-GB" dirty="0" smtClean="0"/>
              <a:t>  Identify sub grants, if applicable.</a:t>
            </a:r>
          </a:p>
          <a:p>
            <a:pPr eaLnBrk="1" hangingPunct="1">
              <a:spcAft>
                <a:spcPct val="75000"/>
              </a:spcAft>
              <a:buFontTx/>
              <a:buChar char="•"/>
            </a:pPr>
            <a:r>
              <a:rPr lang="en-GB" dirty="0" smtClean="0"/>
              <a:t>  Identify the specific population to be served.</a:t>
            </a:r>
          </a:p>
          <a:p>
            <a:pPr eaLnBrk="1" hangingPunct="1">
              <a:spcAft>
                <a:spcPct val="75000"/>
              </a:spcAft>
              <a:buFontTx/>
              <a:buChar char="•"/>
            </a:pPr>
            <a:r>
              <a:rPr lang="en-GB" dirty="0" smtClean="0"/>
              <a:t>  Provide the rationale for the project and the proposed approach to implementation.</a:t>
            </a:r>
          </a:p>
          <a:p>
            <a:pPr eaLnBrk="1" hangingPunct="1">
              <a:spcAft>
                <a:spcPct val="75000"/>
              </a:spcAft>
              <a:buFontTx/>
              <a:buChar char="•"/>
            </a:pPr>
            <a:r>
              <a:rPr lang="en-GB" dirty="0" smtClean="0"/>
              <a:t>  Identify the specific desired outcomes, and describe clearly how the project will lead to the achievement of those outcomes.</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5018" eaLnBrk="0" hangingPunct="0">
              <a:defRPr sz="2400">
                <a:solidFill>
                  <a:schemeClr val="tx1"/>
                </a:solidFill>
                <a:latin typeface="Times New Roman" pitchFamily="18" charset="0"/>
              </a:defRPr>
            </a:lvl1pPr>
            <a:lvl2pPr marL="730766" indent="-281064" defTabSz="915018" eaLnBrk="0" hangingPunct="0">
              <a:defRPr sz="2400">
                <a:solidFill>
                  <a:schemeClr val="tx1"/>
                </a:solidFill>
                <a:latin typeface="Times New Roman" pitchFamily="18" charset="0"/>
              </a:defRPr>
            </a:lvl2pPr>
            <a:lvl3pPr marL="1124255" indent="-224851" defTabSz="915018" eaLnBrk="0" hangingPunct="0">
              <a:defRPr sz="2400">
                <a:solidFill>
                  <a:schemeClr val="tx1"/>
                </a:solidFill>
                <a:latin typeface="Times New Roman" pitchFamily="18" charset="0"/>
              </a:defRPr>
            </a:lvl3pPr>
            <a:lvl4pPr marL="1573957" indent="-224851" defTabSz="915018" eaLnBrk="0" hangingPunct="0">
              <a:defRPr sz="2400">
                <a:solidFill>
                  <a:schemeClr val="tx1"/>
                </a:solidFill>
                <a:latin typeface="Times New Roman" pitchFamily="18" charset="0"/>
              </a:defRPr>
            </a:lvl4pPr>
            <a:lvl5pPr marL="2023659" indent="-224851" defTabSz="915018" eaLnBrk="0" hangingPunct="0">
              <a:defRPr sz="2400">
                <a:solidFill>
                  <a:schemeClr val="tx1"/>
                </a:solidFill>
                <a:latin typeface="Times New Roman" pitchFamily="18" charset="0"/>
              </a:defRPr>
            </a:lvl5pPr>
            <a:lvl6pPr marL="2473361" indent="-224851" defTabSz="915018" eaLnBrk="0" fontAlgn="base" hangingPunct="0">
              <a:spcBef>
                <a:spcPct val="0"/>
              </a:spcBef>
              <a:spcAft>
                <a:spcPct val="0"/>
              </a:spcAft>
              <a:defRPr sz="2400">
                <a:solidFill>
                  <a:schemeClr val="tx1"/>
                </a:solidFill>
                <a:latin typeface="Times New Roman" pitchFamily="18" charset="0"/>
              </a:defRPr>
            </a:lvl6pPr>
            <a:lvl7pPr marL="2923062" indent="-224851" defTabSz="915018" eaLnBrk="0" fontAlgn="base" hangingPunct="0">
              <a:spcBef>
                <a:spcPct val="0"/>
              </a:spcBef>
              <a:spcAft>
                <a:spcPct val="0"/>
              </a:spcAft>
              <a:defRPr sz="2400">
                <a:solidFill>
                  <a:schemeClr val="tx1"/>
                </a:solidFill>
                <a:latin typeface="Times New Roman" pitchFamily="18" charset="0"/>
              </a:defRPr>
            </a:lvl7pPr>
            <a:lvl8pPr marL="3372764" indent="-224851" defTabSz="915018" eaLnBrk="0" fontAlgn="base" hangingPunct="0">
              <a:spcBef>
                <a:spcPct val="0"/>
              </a:spcBef>
              <a:spcAft>
                <a:spcPct val="0"/>
              </a:spcAft>
              <a:defRPr sz="2400">
                <a:solidFill>
                  <a:schemeClr val="tx1"/>
                </a:solidFill>
                <a:latin typeface="Times New Roman" pitchFamily="18" charset="0"/>
              </a:defRPr>
            </a:lvl8pPr>
            <a:lvl9pPr marL="3822466" indent="-224851" defTabSz="915018" eaLnBrk="0" fontAlgn="base" hangingPunct="0">
              <a:spcBef>
                <a:spcPct val="0"/>
              </a:spcBef>
              <a:spcAft>
                <a:spcPct val="0"/>
              </a:spcAft>
              <a:defRPr sz="2400">
                <a:solidFill>
                  <a:schemeClr val="tx1"/>
                </a:solidFill>
                <a:latin typeface="Times New Roman" pitchFamily="18" charset="0"/>
              </a:defRPr>
            </a:lvl9pPr>
          </a:lstStyle>
          <a:p>
            <a:pPr eaLnBrk="1" hangingPunct="1"/>
            <a:fld id="{6AA2F044-7DF2-46A5-8252-CB2288A4ACE8}" type="slidenum">
              <a:rPr lang="en-GB" sz="1200">
                <a:latin typeface="Arial" charset="0"/>
              </a:rPr>
              <a:pPr eaLnBrk="1" hangingPunct="1"/>
              <a:t>28</a:t>
            </a:fld>
            <a:endParaRPr lang="en-GB" sz="1200">
              <a:latin typeface="Arial" charset="0"/>
            </a:endParaRPr>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xfrm>
            <a:off x="456681" y="4343713"/>
            <a:ext cx="6021012" cy="44187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GB" dirty="0" smtClean="0"/>
              <a:t>Present properly constructed and logically sequenced goals the identify the overall “vision” for the project.</a:t>
            </a:r>
          </a:p>
          <a:p>
            <a:pPr eaLnBrk="1" hangingPunct="1"/>
            <a:endParaRPr lang="en-GB" dirty="0" smtClean="0"/>
          </a:p>
          <a:p>
            <a:pPr eaLnBrk="1" hangingPunct="1"/>
            <a:r>
              <a:rPr lang="en-GB" dirty="0" smtClean="0"/>
              <a:t>Goal and objective writing is a challenging task for almost anyone, so the better you become at it, the better are your chances of success. Here are some basic guidelines to help you develop your goal and objective writing skills.</a:t>
            </a:r>
          </a:p>
          <a:p>
            <a:pPr eaLnBrk="1" hangingPunct="1"/>
            <a:endParaRPr lang="en-GB" dirty="0" smtClean="0"/>
          </a:p>
          <a:p>
            <a:pPr eaLnBrk="1" hangingPunct="1"/>
            <a:r>
              <a:rPr lang="en-GB" dirty="0" smtClean="0"/>
              <a:t>1.  </a:t>
            </a:r>
            <a:r>
              <a:rPr lang="en-GB" b="1" dirty="0" smtClean="0"/>
              <a:t>Project Goals</a:t>
            </a:r>
            <a:r>
              <a:rPr lang="en-GB" dirty="0" smtClean="0"/>
              <a:t>:  Your project goals should be a statement or series of statements that answers these questions:</a:t>
            </a:r>
          </a:p>
          <a:p>
            <a:pPr lvl="1" eaLnBrk="1" hangingPunct="1">
              <a:buFontTx/>
              <a:buChar char="•"/>
            </a:pPr>
            <a:r>
              <a:rPr lang="en-GB" dirty="0" smtClean="0"/>
              <a:t>  What does the institution/department want to accomplish through this grant programme?</a:t>
            </a:r>
          </a:p>
          <a:p>
            <a:pPr lvl="1" eaLnBrk="1" hangingPunct="1">
              <a:buFontTx/>
              <a:buChar char="•"/>
            </a:pPr>
            <a:r>
              <a:rPr lang="en-GB" dirty="0" smtClean="0"/>
              <a:t>  What will be different in the institution/department, in relation to the needs you identified, as a result of the successful implementation of this grant programme?</a:t>
            </a:r>
          </a:p>
          <a:p>
            <a:pPr lvl="1" eaLnBrk="1" hangingPunct="1"/>
            <a:endParaRPr lang="en-GB" dirty="0" smtClean="0"/>
          </a:p>
          <a:p>
            <a:pPr eaLnBrk="1" hangingPunct="1"/>
            <a:r>
              <a:rPr lang="en-GB" dirty="0" smtClean="0"/>
              <a:t>2.  </a:t>
            </a:r>
            <a:r>
              <a:rPr lang="en-GB" b="1" dirty="0" smtClean="0"/>
              <a:t>Project objectives</a:t>
            </a:r>
            <a:r>
              <a:rPr lang="en-GB" dirty="0" smtClean="0"/>
              <a:t>:  Your objectives should support the achievement of your goals and should</a:t>
            </a:r>
            <a:r>
              <a:rPr lang="en-GB" b="1" dirty="0" smtClean="0"/>
              <a:t> </a:t>
            </a:r>
            <a:r>
              <a:rPr lang="en-GB" dirty="0" smtClean="0"/>
              <a:t>answer these questions:</a:t>
            </a:r>
          </a:p>
          <a:p>
            <a:pPr lvl="1" eaLnBrk="1" hangingPunct="1">
              <a:buFontTx/>
              <a:buChar char="•"/>
            </a:pPr>
            <a:r>
              <a:rPr lang="en-GB" dirty="0" smtClean="0"/>
              <a:t>  How will you evaluate the project to know whether the state goals have been met?</a:t>
            </a:r>
          </a:p>
          <a:p>
            <a:pPr lvl="1" eaLnBrk="1" hangingPunct="1">
              <a:buFontTx/>
              <a:buChar char="•"/>
            </a:pPr>
            <a:r>
              <a:rPr lang="en-GB" dirty="0" smtClean="0"/>
              <a:t>  How will you know (specifically) that the grant programme has made a difference in the state?</a:t>
            </a:r>
          </a:p>
          <a:p>
            <a:pPr eaLnBrk="1" hangingPunct="1"/>
            <a:endParaRPr lang="en-GB" dirty="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5018" eaLnBrk="0" hangingPunct="0">
              <a:defRPr sz="2400">
                <a:solidFill>
                  <a:schemeClr val="tx1"/>
                </a:solidFill>
                <a:latin typeface="Times New Roman" pitchFamily="18" charset="0"/>
              </a:defRPr>
            </a:lvl1pPr>
            <a:lvl2pPr marL="730766" indent="-281064" defTabSz="915018" eaLnBrk="0" hangingPunct="0">
              <a:defRPr sz="2400">
                <a:solidFill>
                  <a:schemeClr val="tx1"/>
                </a:solidFill>
                <a:latin typeface="Times New Roman" pitchFamily="18" charset="0"/>
              </a:defRPr>
            </a:lvl2pPr>
            <a:lvl3pPr marL="1124255" indent="-224851" defTabSz="915018" eaLnBrk="0" hangingPunct="0">
              <a:defRPr sz="2400">
                <a:solidFill>
                  <a:schemeClr val="tx1"/>
                </a:solidFill>
                <a:latin typeface="Times New Roman" pitchFamily="18" charset="0"/>
              </a:defRPr>
            </a:lvl3pPr>
            <a:lvl4pPr marL="1573957" indent="-224851" defTabSz="915018" eaLnBrk="0" hangingPunct="0">
              <a:defRPr sz="2400">
                <a:solidFill>
                  <a:schemeClr val="tx1"/>
                </a:solidFill>
                <a:latin typeface="Times New Roman" pitchFamily="18" charset="0"/>
              </a:defRPr>
            </a:lvl4pPr>
            <a:lvl5pPr marL="2023659" indent="-224851" defTabSz="915018" eaLnBrk="0" hangingPunct="0">
              <a:defRPr sz="2400">
                <a:solidFill>
                  <a:schemeClr val="tx1"/>
                </a:solidFill>
                <a:latin typeface="Times New Roman" pitchFamily="18" charset="0"/>
              </a:defRPr>
            </a:lvl5pPr>
            <a:lvl6pPr marL="2473361" indent="-224851" defTabSz="915018" eaLnBrk="0" fontAlgn="base" hangingPunct="0">
              <a:spcBef>
                <a:spcPct val="0"/>
              </a:spcBef>
              <a:spcAft>
                <a:spcPct val="0"/>
              </a:spcAft>
              <a:defRPr sz="2400">
                <a:solidFill>
                  <a:schemeClr val="tx1"/>
                </a:solidFill>
                <a:latin typeface="Times New Roman" pitchFamily="18" charset="0"/>
              </a:defRPr>
            </a:lvl6pPr>
            <a:lvl7pPr marL="2923062" indent="-224851" defTabSz="915018" eaLnBrk="0" fontAlgn="base" hangingPunct="0">
              <a:spcBef>
                <a:spcPct val="0"/>
              </a:spcBef>
              <a:spcAft>
                <a:spcPct val="0"/>
              </a:spcAft>
              <a:defRPr sz="2400">
                <a:solidFill>
                  <a:schemeClr val="tx1"/>
                </a:solidFill>
                <a:latin typeface="Times New Roman" pitchFamily="18" charset="0"/>
              </a:defRPr>
            </a:lvl7pPr>
            <a:lvl8pPr marL="3372764" indent="-224851" defTabSz="915018" eaLnBrk="0" fontAlgn="base" hangingPunct="0">
              <a:spcBef>
                <a:spcPct val="0"/>
              </a:spcBef>
              <a:spcAft>
                <a:spcPct val="0"/>
              </a:spcAft>
              <a:defRPr sz="2400">
                <a:solidFill>
                  <a:schemeClr val="tx1"/>
                </a:solidFill>
                <a:latin typeface="Times New Roman" pitchFamily="18" charset="0"/>
              </a:defRPr>
            </a:lvl8pPr>
            <a:lvl9pPr marL="3822466" indent="-224851" defTabSz="915018" eaLnBrk="0" fontAlgn="base" hangingPunct="0">
              <a:spcBef>
                <a:spcPct val="0"/>
              </a:spcBef>
              <a:spcAft>
                <a:spcPct val="0"/>
              </a:spcAft>
              <a:defRPr sz="2400">
                <a:solidFill>
                  <a:schemeClr val="tx1"/>
                </a:solidFill>
                <a:latin typeface="Times New Roman" pitchFamily="18" charset="0"/>
              </a:defRPr>
            </a:lvl9pPr>
          </a:lstStyle>
          <a:p>
            <a:pPr eaLnBrk="1" hangingPunct="1"/>
            <a:fld id="{336EBA00-5A5A-40E6-9B0A-733C2444AC74}" type="slidenum">
              <a:rPr lang="en-GB" sz="1200">
                <a:latin typeface="Arial" charset="0"/>
              </a:rPr>
              <a:pPr eaLnBrk="1" hangingPunct="1"/>
              <a:t>29</a:t>
            </a:fld>
            <a:endParaRPr lang="en-GB" sz="1200">
              <a:latin typeface="Arial" charset="0"/>
            </a:endParaRPr>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xfrm>
            <a:off x="380308" y="4343713"/>
            <a:ext cx="6097385" cy="44187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4851" indent="-224851">
              <a:spcBef>
                <a:spcPct val="75000"/>
              </a:spcBef>
              <a:buFontTx/>
              <a:buAutoNum type="alphaLcPeriod"/>
            </a:pPr>
            <a:r>
              <a:rPr lang="en-GB" dirty="0" smtClean="0"/>
              <a:t>Each objective should contain a </a:t>
            </a:r>
            <a:r>
              <a:rPr lang="en-GB" b="1" dirty="0" smtClean="0"/>
              <a:t>standard </a:t>
            </a:r>
            <a:r>
              <a:rPr lang="en-GB" dirty="0" smtClean="0"/>
              <a:t>and an</a:t>
            </a:r>
            <a:r>
              <a:rPr lang="en-GB" b="1" dirty="0" smtClean="0"/>
              <a:t> action</a:t>
            </a:r>
          </a:p>
          <a:p>
            <a:pPr marL="224851" indent="-224851">
              <a:spcBef>
                <a:spcPct val="75000"/>
              </a:spcBef>
            </a:pPr>
            <a:r>
              <a:rPr lang="en-GB" dirty="0" smtClean="0"/>
              <a:t>	</a:t>
            </a:r>
            <a:r>
              <a:rPr lang="en-GB" b="1" dirty="0" smtClean="0"/>
              <a:t>Action</a:t>
            </a:r>
            <a:r>
              <a:rPr lang="en-GB" dirty="0" smtClean="0"/>
              <a:t>: the most important characteristic of a useful objective; identifies what will be required to show that the intended outcome has been achieved. For example, “placement of students in approved occupational training programmes” is a precise, observable, and measurable outcome that describes in terms of action what a grant recipient agency will be required to do.</a:t>
            </a:r>
            <a:endParaRPr lang="en-GB" u="sng" dirty="0" smtClean="0"/>
          </a:p>
          <a:p>
            <a:pPr marL="224851" indent="-224851">
              <a:spcBef>
                <a:spcPct val="75000"/>
              </a:spcBef>
            </a:pPr>
            <a:r>
              <a:rPr lang="en-GB" dirty="0" smtClean="0"/>
              <a:t>	</a:t>
            </a:r>
            <a:r>
              <a:rPr lang="en-GB" b="1" dirty="0" smtClean="0"/>
              <a:t>Standard</a:t>
            </a:r>
            <a:r>
              <a:rPr lang="en-GB" dirty="0" smtClean="0"/>
              <a:t>: The performance standard tells how well a task is expected to be completed.  The standard can be stated in terms such as the actual percentage of achievement expected, the number of students to be served, the number of students placed, or the degree to which achievement is anticipated.</a:t>
            </a:r>
          </a:p>
          <a:p>
            <a:pPr marL="224851" indent="-224851">
              <a:spcBef>
                <a:spcPct val="75000"/>
              </a:spcBef>
            </a:pPr>
            <a:r>
              <a:rPr lang="en-GB" dirty="0" smtClean="0"/>
              <a:t>b.   Each objective should be stated as an </a:t>
            </a:r>
            <a:r>
              <a:rPr lang="en-GB" b="1" dirty="0" smtClean="0"/>
              <a:t>expected outcome</a:t>
            </a:r>
            <a:r>
              <a:rPr lang="en-GB" dirty="0" smtClean="0"/>
              <a:t>.</a:t>
            </a:r>
          </a:p>
          <a:p>
            <a:pPr marL="224851" indent="-224851">
              <a:spcBef>
                <a:spcPct val="75000"/>
              </a:spcBef>
            </a:pPr>
            <a:r>
              <a:rPr lang="en-GB" dirty="0" smtClean="0"/>
              <a:t>c.   Each specific outcome should use an verb that specifies the </a:t>
            </a:r>
            <a:r>
              <a:rPr lang="en-GB" b="1" dirty="0" smtClean="0"/>
              <a:t>definite, observable, and measurable action</a:t>
            </a:r>
            <a:r>
              <a:rPr lang="en-GB" dirty="0" smtClean="0"/>
              <a:t> that will demonstrate the achievement of the objective.</a:t>
            </a:r>
          </a:p>
          <a:p>
            <a:pPr marL="224851" indent="-224851">
              <a:spcBef>
                <a:spcPct val="75000"/>
              </a:spcBef>
            </a:pPr>
            <a:r>
              <a:rPr lang="en-GB" dirty="0" smtClean="0"/>
              <a:t>d.  The </a:t>
            </a:r>
            <a:r>
              <a:rPr lang="en-GB" b="1" dirty="0" smtClean="0"/>
              <a:t>timelines</a:t>
            </a:r>
            <a:r>
              <a:rPr lang="en-GB" dirty="0" smtClean="0"/>
              <a:t> established for the achievement of the objectives should be consistent with the award period of the grant programme. For example, if you’re applying for a grant with a 12-month award period, your objectives should be achievable by the end of those 12 months.</a:t>
            </a:r>
            <a:endParaRPr lang="en-GB" b="1" dirty="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5018" eaLnBrk="0" hangingPunct="0">
              <a:defRPr sz="2400">
                <a:solidFill>
                  <a:schemeClr val="tx1"/>
                </a:solidFill>
                <a:latin typeface="Times New Roman" pitchFamily="18" charset="0"/>
              </a:defRPr>
            </a:lvl1pPr>
            <a:lvl2pPr marL="730766" indent="-281064" defTabSz="915018" eaLnBrk="0" hangingPunct="0">
              <a:defRPr sz="2400">
                <a:solidFill>
                  <a:schemeClr val="tx1"/>
                </a:solidFill>
                <a:latin typeface="Times New Roman" pitchFamily="18" charset="0"/>
              </a:defRPr>
            </a:lvl2pPr>
            <a:lvl3pPr marL="1124255" indent="-224851" defTabSz="915018" eaLnBrk="0" hangingPunct="0">
              <a:defRPr sz="2400">
                <a:solidFill>
                  <a:schemeClr val="tx1"/>
                </a:solidFill>
                <a:latin typeface="Times New Roman" pitchFamily="18" charset="0"/>
              </a:defRPr>
            </a:lvl3pPr>
            <a:lvl4pPr marL="1573957" indent="-224851" defTabSz="915018" eaLnBrk="0" hangingPunct="0">
              <a:defRPr sz="2400">
                <a:solidFill>
                  <a:schemeClr val="tx1"/>
                </a:solidFill>
                <a:latin typeface="Times New Roman" pitchFamily="18" charset="0"/>
              </a:defRPr>
            </a:lvl4pPr>
            <a:lvl5pPr marL="2023659" indent="-224851" defTabSz="915018" eaLnBrk="0" hangingPunct="0">
              <a:defRPr sz="2400">
                <a:solidFill>
                  <a:schemeClr val="tx1"/>
                </a:solidFill>
                <a:latin typeface="Times New Roman" pitchFamily="18" charset="0"/>
              </a:defRPr>
            </a:lvl5pPr>
            <a:lvl6pPr marL="2473361" indent="-224851" defTabSz="915018" eaLnBrk="0" fontAlgn="base" hangingPunct="0">
              <a:spcBef>
                <a:spcPct val="0"/>
              </a:spcBef>
              <a:spcAft>
                <a:spcPct val="0"/>
              </a:spcAft>
              <a:defRPr sz="2400">
                <a:solidFill>
                  <a:schemeClr val="tx1"/>
                </a:solidFill>
                <a:latin typeface="Times New Roman" pitchFamily="18" charset="0"/>
              </a:defRPr>
            </a:lvl6pPr>
            <a:lvl7pPr marL="2923062" indent="-224851" defTabSz="915018" eaLnBrk="0" fontAlgn="base" hangingPunct="0">
              <a:spcBef>
                <a:spcPct val="0"/>
              </a:spcBef>
              <a:spcAft>
                <a:spcPct val="0"/>
              </a:spcAft>
              <a:defRPr sz="2400">
                <a:solidFill>
                  <a:schemeClr val="tx1"/>
                </a:solidFill>
                <a:latin typeface="Times New Roman" pitchFamily="18" charset="0"/>
              </a:defRPr>
            </a:lvl7pPr>
            <a:lvl8pPr marL="3372764" indent="-224851" defTabSz="915018" eaLnBrk="0" fontAlgn="base" hangingPunct="0">
              <a:spcBef>
                <a:spcPct val="0"/>
              </a:spcBef>
              <a:spcAft>
                <a:spcPct val="0"/>
              </a:spcAft>
              <a:defRPr sz="2400">
                <a:solidFill>
                  <a:schemeClr val="tx1"/>
                </a:solidFill>
                <a:latin typeface="Times New Roman" pitchFamily="18" charset="0"/>
              </a:defRPr>
            </a:lvl8pPr>
            <a:lvl9pPr marL="3822466" indent="-224851" defTabSz="915018" eaLnBrk="0" fontAlgn="base" hangingPunct="0">
              <a:spcBef>
                <a:spcPct val="0"/>
              </a:spcBef>
              <a:spcAft>
                <a:spcPct val="0"/>
              </a:spcAft>
              <a:defRPr sz="2400">
                <a:solidFill>
                  <a:schemeClr val="tx1"/>
                </a:solidFill>
                <a:latin typeface="Times New Roman" pitchFamily="18" charset="0"/>
              </a:defRPr>
            </a:lvl9pPr>
          </a:lstStyle>
          <a:p>
            <a:pPr eaLnBrk="1" hangingPunct="1"/>
            <a:fld id="{67EB2336-6A63-43F0-A8B4-F200C0007EA6}" type="slidenum">
              <a:rPr lang="en-GB" sz="1200">
                <a:latin typeface="Arial" charset="0"/>
              </a:rPr>
              <a:pPr eaLnBrk="1" hangingPunct="1"/>
              <a:t>30</a:t>
            </a:fld>
            <a:endParaRPr lang="en-GB" sz="1200">
              <a:latin typeface="Arial" charset="0"/>
            </a:endParaRPr>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xfrm>
            <a:off x="380308" y="4343713"/>
            <a:ext cx="6021013" cy="44187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100000"/>
              </a:spcBef>
              <a:buFontTx/>
              <a:buChar char="•"/>
            </a:pPr>
            <a:r>
              <a:rPr lang="en-GB" dirty="0" smtClean="0"/>
              <a:t>  Properly constructed, logically sequenced activities that are based on the project description and rationale.</a:t>
            </a:r>
          </a:p>
          <a:p>
            <a:pPr eaLnBrk="1" hangingPunct="1">
              <a:spcBef>
                <a:spcPct val="100000"/>
              </a:spcBef>
              <a:buFontTx/>
              <a:buChar char="•"/>
            </a:pPr>
            <a:r>
              <a:rPr lang="en-GB" dirty="0" smtClean="0"/>
              <a:t>  Describe how the successful implementation of the proposed approaches, methods, and activities described will lead to the achievement of the objectives.</a:t>
            </a:r>
          </a:p>
          <a:p>
            <a:pPr eaLnBrk="1" hangingPunct="1">
              <a:spcBef>
                <a:spcPct val="100000"/>
              </a:spcBef>
              <a:buFontTx/>
              <a:buChar char="•"/>
            </a:pPr>
            <a:r>
              <a:rPr lang="en-GB" dirty="0" smtClean="0"/>
              <a:t>  Define the appropriate elements of each activity, including the timeline and persons responsible for implementation of each activity.  </a:t>
            </a:r>
          </a:p>
          <a:p>
            <a:pPr eaLnBrk="1" hangingPunct="1">
              <a:spcBef>
                <a:spcPct val="100000"/>
              </a:spcBef>
              <a:buFontTx/>
              <a:buChar char="•"/>
            </a:pPr>
            <a:r>
              <a:rPr lang="en-GB" dirty="0" smtClean="0"/>
              <a:t>  Identify clear and appropriate documentation that will be required to indicate the successful completion of each activity.</a:t>
            </a:r>
          </a:p>
          <a:p>
            <a:pPr eaLnBrk="1" hangingPunct="1">
              <a:spcBef>
                <a:spcPct val="100000"/>
              </a:spcBef>
              <a:buFontTx/>
              <a:buChar char="•"/>
            </a:pPr>
            <a:r>
              <a:rPr lang="en-GB" dirty="0" smtClean="0"/>
              <a:t>  Identify the timeframe in which each activity will be completed.  </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5018" eaLnBrk="0" hangingPunct="0">
              <a:defRPr sz="2400">
                <a:solidFill>
                  <a:schemeClr val="tx1"/>
                </a:solidFill>
                <a:latin typeface="Times New Roman" pitchFamily="18" charset="0"/>
              </a:defRPr>
            </a:lvl1pPr>
            <a:lvl2pPr marL="730766" indent="-281064" defTabSz="915018" eaLnBrk="0" hangingPunct="0">
              <a:defRPr sz="2400">
                <a:solidFill>
                  <a:schemeClr val="tx1"/>
                </a:solidFill>
                <a:latin typeface="Times New Roman" pitchFamily="18" charset="0"/>
              </a:defRPr>
            </a:lvl2pPr>
            <a:lvl3pPr marL="1124255" indent="-224851" defTabSz="915018" eaLnBrk="0" hangingPunct="0">
              <a:defRPr sz="2400">
                <a:solidFill>
                  <a:schemeClr val="tx1"/>
                </a:solidFill>
                <a:latin typeface="Times New Roman" pitchFamily="18" charset="0"/>
              </a:defRPr>
            </a:lvl3pPr>
            <a:lvl4pPr marL="1573957" indent="-224851" defTabSz="915018" eaLnBrk="0" hangingPunct="0">
              <a:defRPr sz="2400">
                <a:solidFill>
                  <a:schemeClr val="tx1"/>
                </a:solidFill>
                <a:latin typeface="Times New Roman" pitchFamily="18" charset="0"/>
              </a:defRPr>
            </a:lvl4pPr>
            <a:lvl5pPr marL="2023659" indent="-224851" defTabSz="915018" eaLnBrk="0" hangingPunct="0">
              <a:defRPr sz="2400">
                <a:solidFill>
                  <a:schemeClr val="tx1"/>
                </a:solidFill>
                <a:latin typeface="Times New Roman" pitchFamily="18" charset="0"/>
              </a:defRPr>
            </a:lvl5pPr>
            <a:lvl6pPr marL="2473361" indent="-224851" defTabSz="915018" eaLnBrk="0" fontAlgn="base" hangingPunct="0">
              <a:spcBef>
                <a:spcPct val="0"/>
              </a:spcBef>
              <a:spcAft>
                <a:spcPct val="0"/>
              </a:spcAft>
              <a:defRPr sz="2400">
                <a:solidFill>
                  <a:schemeClr val="tx1"/>
                </a:solidFill>
                <a:latin typeface="Times New Roman" pitchFamily="18" charset="0"/>
              </a:defRPr>
            </a:lvl6pPr>
            <a:lvl7pPr marL="2923062" indent="-224851" defTabSz="915018" eaLnBrk="0" fontAlgn="base" hangingPunct="0">
              <a:spcBef>
                <a:spcPct val="0"/>
              </a:spcBef>
              <a:spcAft>
                <a:spcPct val="0"/>
              </a:spcAft>
              <a:defRPr sz="2400">
                <a:solidFill>
                  <a:schemeClr val="tx1"/>
                </a:solidFill>
                <a:latin typeface="Times New Roman" pitchFamily="18" charset="0"/>
              </a:defRPr>
            </a:lvl7pPr>
            <a:lvl8pPr marL="3372764" indent="-224851" defTabSz="915018" eaLnBrk="0" fontAlgn="base" hangingPunct="0">
              <a:spcBef>
                <a:spcPct val="0"/>
              </a:spcBef>
              <a:spcAft>
                <a:spcPct val="0"/>
              </a:spcAft>
              <a:defRPr sz="2400">
                <a:solidFill>
                  <a:schemeClr val="tx1"/>
                </a:solidFill>
                <a:latin typeface="Times New Roman" pitchFamily="18" charset="0"/>
              </a:defRPr>
            </a:lvl8pPr>
            <a:lvl9pPr marL="3822466" indent="-224851" defTabSz="915018" eaLnBrk="0" fontAlgn="base" hangingPunct="0">
              <a:spcBef>
                <a:spcPct val="0"/>
              </a:spcBef>
              <a:spcAft>
                <a:spcPct val="0"/>
              </a:spcAft>
              <a:defRPr sz="2400">
                <a:solidFill>
                  <a:schemeClr val="tx1"/>
                </a:solidFill>
                <a:latin typeface="Times New Roman" pitchFamily="18" charset="0"/>
              </a:defRPr>
            </a:lvl9pPr>
          </a:lstStyle>
          <a:p>
            <a:pPr eaLnBrk="1" hangingPunct="1"/>
            <a:fld id="{40CF20CA-2BFF-4004-94A6-9803D1E19C71}" type="slidenum">
              <a:rPr lang="en-GB" sz="1200">
                <a:latin typeface="Arial" charset="0"/>
              </a:rPr>
              <a:pPr eaLnBrk="1" hangingPunct="1"/>
              <a:t>33</a:t>
            </a:fld>
            <a:endParaRPr lang="en-GB" sz="1200">
              <a:latin typeface="Arial" charset="0"/>
            </a:endParaRPr>
          </a:p>
        </p:txBody>
      </p:sp>
      <p:sp>
        <p:nvSpPr>
          <p:cNvPr id="53251" name="Rectangle 2"/>
          <p:cNvSpPr>
            <a:spLocks noGrp="1" noRot="1" noChangeAspect="1" noChangeArrowheads="1" noTextEdit="1"/>
          </p:cNvSpPr>
          <p:nvPr>
            <p:ph type="sldImg"/>
          </p:nvPr>
        </p:nvSpPr>
        <p:spPr>
          <a:ln/>
        </p:spPr>
      </p:sp>
      <p:sp>
        <p:nvSpPr>
          <p:cNvPr id="53252" name="Rectangle 3"/>
          <p:cNvSpPr>
            <a:spLocks noGrp="1" noChangeArrowheads="1"/>
          </p:cNvSpPr>
          <p:nvPr>
            <p:ph type="body" idx="1"/>
          </p:nvPr>
        </p:nvSpPr>
        <p:spPr>
          <a:xfrm>
            <a:off x="456681" y="4343713"/>
            <a:ext cx="6021012" cy="44187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GB" dirty="0" smtClean="0"/>
              <a:t>Describe how you’ll determine whether the project goals have been achieved.  Identify specific project information, </a:t>
            </a:r>
            <a:r>
              <a:rPr lang="en-GB" i="1" dirty="0" smtClean="0"/>
              <a:t>e.g.,</a:t>
            </a:r>
            <a:r>
              <a:rPr lang="en-GB" dirty="0" smtClean="0"/>
              <a:t> reports, data, etc., on which your agency base its periodic and final analysis of the project’s success.</a:t>
            </a:r>
          </a:p>
          <a:p>
            <a:pPr eaLnBrk="1" hangingPunct="1"/>
            <a:endParaRPr lang="en-GB" dirty="0" smtClean="0"/>
          </a:p>
          <a:p>
            <a:pPr eaLnBrk="1" hangingPunct="1"/>
            <a:r>
              <a:rPr lang="en-GB" dirty="0" smtClean="0"/>
              <a:t>Link the evaluation process to the desired project outcomes, your agency’s own priorities, and the grantor agency’s vision and purpose for the programme.</a:t>
            </a:r>
          </a:p>
          <a:p>
            <a:pPr eaLnBrk="1" hangingPunct="1"/>
            <a:endParaRPr lang="en-GB" dirty="0" smtClean="0"/>
          </a:p>
          <a:p>
            <a:pPr eaLnBrk="1" hangingPunct="1"/>
            <a:r>
              <a:rPr lang="en-GB" dirty="0" smtClean="0"/>
              <a:t>Identify appropriate types of data to be collected, and provide a list of data and/or documentation to be collected.</a:t>
            </a:r>
          </a:p>
          <a:p>
            <a:pPr eaLnBrk="1" hangingPunct="1"/>
            <a:endParaRPr lang="en-GB" dirty="0" smtClean="0"/>
          </a:p>
          <a:p>
            <a:pPr eaLnBrk="1" hangingPunct="1"/>
            <a:r>
              <a:rPr lang="en-GB" dirty="0" smtClean="0"/>
              <a:t>Describe your plan to </a:t>
            </a:r>
            <a:r>
              <a:rPr lang="en-GB" dirty="0" err="1" smtClean="0"/>
              <a:t>analyze</a:t>
            </a:r>
            <a:r>
              <a:rPr lang="en-GB" dirty="0" smtClean="0"/>
              <a:t> the data and/or documentation that will be collected as a result of project implementation.</a:t>
            </a:r>
          </a:p>
          <a:p>
            <a:pPr lvl="1" eaLnBrk="1" hangingPunct="1">
              <a:buFontTx/>
              <a:buChar char="•"/>
            </a:pPr>
            <a:r>
              <a:rPr lang="en-GB" dirty="0" smtClean="0"/>
              <a:t> Describe your plans to include soft data, such as interviews with staff and/or project participants, and anecdotal evidence in the project evaluation.</a:t>
            </a:r>
          </a:p>
          <a:p>
            <a:pPr eaLnBrk="1" hangingPunct="1"/>
            <a:endParaRPr lang="en-GB" dirty="0" smtClean="0"/>
          </a:p>
          <a:p>
            <a:pPr eaLnBrk="1" hangingPunct="1"/>
            <a:r>
              <a:rPr lang="en-GB" dirty="0" smtClean="0"/>
              <a:t>Describe how the information gathered from the project evaluation process will be used, </a:t>
            </a:r>
            <a:r>
              <a:rPr lang="en-GB" i="1" dirty="0" smtClean="0"/>
              <a:t>e.g.,</a:t>
            </a:r>
            <a:r>
              <a:rPr lang="en-GB" dirty="0" smtClean="0"/>
              <a:t> whether your agency will use its findings to create new programmes or experiment with different methods.</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prstClr val="white"/>
              </a:solidFill>
            </a:endParaRPr>
          </a:p>
        </p:txBody>
      </p:sp>
      <p:sp>
        <p:nvSpPr>
          <p:cNvPr id="5" name="Rectangle 4"/>
          <p:cNvSpPr/>
          <p:nvPr/>
        </p:nvSpPr>
        <p:spPr bwMode="auto">
          <a:xfrm>
            <a:off x="276225" y="0"/>
            <a:ext cx="104775"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prstClr val="white"/>
              </a:solidFill>
            </a:endParaRPr>
          </a:p>
        </p:txBody>
      </p:sp>
      <p:sp>
        <p:nvSpPr>
          <p:cNvPr id="6" name="Rectangle 5"/>
          <p:cNvSpPr/>
          <p:nvPr/>
        </p:nvSpPr>
        <p:spPr bwMode="auto">
          <a:xfrm>
            <a:off x="990600" y="0"/>
            <a:ext cx="182563"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prstClr val="white"/>
              </a:solidFill>
            </a:endParaRPr>
          </a:p>
        </p:txBody>
      </p:sp>
      <p:sp>
        <p:nvSpPr>
          <p:cNvPr id="7" name="Rectangle 6"/>
          <p:cNvSpPr/>
          <p:nvPr/>
        </p:nvSpPr>
        <p:spPr bwMode="auto">
          <a:xfrm>
            <a:off x="1141413" y="0"/>
            <a:ext cx="230187"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prstClr val="white"/>
              </a:solidFill>
            </a:endParaRPr>
          </a:p>
        </p:txBody>
      </p:sp>
      <p:sp>
        <p:nvSpPr>
          <p:cNvPr id="10" name="Straight Connector 9"/>
          <p:cNvSpPr>
            <a:spLocks noChangeShapeType="1"/>
          </p:cNvSpPr>
          <p:nvPr/>
        </p:nvSpPr>
        <p:spPr bwMode="auto">
          <a:xfrm>
            <a:off x="106363"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a:lstStyle/>
          <a:p>
            <a:pPr>
              <a:defRPr/>
            </a:pPr>
            <a:endParaRPr lang="en-US">
              <a:solidFill>
                <a:prstClr val="black"/>
              </a:solidFill>
              <a:cs typeface="Arial" charset="0"/>
            </a:endParaRPr>
          </a:p>
        </p:txBody>
      </p:sp>
      <p:sp>
        <p:nvSpPr>
          <p:cNvPr id="11" name="Straight Connector 10"/>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a:lstStyle/>
          <a:p>
            <a:pPr>
              <a:defRPr/>
            </a:pPr>
            <a:endParaRPr lang="en-US">
              <a:solidFill>
                <a:prstClr val="black"/>
              </a:solidFill>
              <a:cs typeface="Arial" charset="0"/>
            </a:endParaRPr>
          </a:p>
        </p:txBody>
      </p:sp>
      <p:sp>
        <p:nvSpPr>
          <p:cNvPr id="12" name="Straight Connector 11"/>
          <p:cNvSpPr>
            <a:spLocks noChangeShapeType="1"/>
          </p:cNvSpPr>
          <p:nvPr/>
        </p:nvSpPr>
        <p:spPr bwMode="auto">
          <a:xfrm>
            <a:off x="854075"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a:lstStyle/>
          <a:p>
            <a:pPr>
              <a:defRPr/>
            </a:pPr>
            <a:endParaRPr lang="en-US">
              <a:solidFill>
                <a:prstClr val="black"/>
              </a:solidFill>
              <a:cs typeface="Arial" charset="0"/>
            </a:endParaRPr>
          </a:p>
        </p:txBody>
      </p:sp>
      <p:sp>
        <p:nvSpPr>
          <p:cNvPr id="13" name="Straight Connector 12"/>
          <p:cNvSpPr>
            <a:spLocks noChangeShapeType="1"/>
          </p:cNvSpPr>
          <p:nvPr/>
        </p:nvSpPr>
        <p:spPr bwMode="auto">
          <a:xfrm>
            <a:off x="172720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a:lstStyle/>
          <a:p>
            <a:pPr>
              <a:defRPr/>
            </a:pPr>
            <a:endParaRPr lang="en-US">
              <a:solidFill>
                <a:prstClr val="black"/>
              </a:solidFill>
              <a:cs typeface="Arial" charset="0"/>
            </a:endParaRPr>
          </a:p>
        </p:txBody>
      </p:sp>
      <p:sp>
        <p:nvSpPr>
          <p:cNvPr id="14" name="Straight Connector 13"/>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a:lstStyle/>
          <a:p>
            <a:pPr>
              <a:defRPr/>
            </a:pPr>
            <a:endParaRPr lang="en-US">
              <a:solidFill>
                <a:prstClr val="black"/>
              </a:solidFill>
              <a:cs typeface="Arial" charset="0"/>
            </a:endParaRPr>
          </a:p>
        </p:txBody>
      </p:sp>
      <p:sp>
        <p:nvSpPr>
          <p:cNvPr id="15" name="Straight Connector 14"/>
          <p:cNvSpPr>
            <a:spLocks noChangeShapeType="1"/>
          </p:cNvSpPr>
          <p:nvPr/>
        </p:nvSpPr>
        <p:spPr bwMode="auto">
          <a:xfrm>
            <a:off x="9113838"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a:defRPr/>
            </a:pPr>
            <a:endParaRPr lang="en-US">
              <a:solidFill>
                <a:prstClr val="black"/>
              </a:solidFill>
              <a:cs typeface="Arial" charset="0"/>
            </a:endParaRPr>
          </a:p>
        </p:txBody>
      </p:sp>
      <p:sp>
        <p:nvSpPr>
          <p:cNvPr id="16" name="Rectangle 15"/>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solidFill>
                <a:prstClr val="white"/>
              </a:solidFill>
            </a:endParaRPr>
          </a:p>
        </p:txBody>
      </p:sp>
      <p:sp>
        <p:nvSpPr>
          <p:cNvPr id="17" name="Oval 16"/>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solidFill>
                <a:prstClr val="white"/>
              </a:solidFill>
            </a:endParaRPr>
          </a:p>
        </p:txBody>
      </p:sp>
      <p:sp>
        <p:nvSpPr>
          <p:cNvPr id="18" name="Oval 17"/>
          <p:cNvSpPr/>
          <p:nvPr/>
        </p:nvSpPr>
        <p:spPr bwMode="auto">
          <a:xfrm>
            <a:off x="1309688" y="4867275"/>
            <a:ext cx="641350" cy="64135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solidFill>
                <a:prstClr val="white"/>
              </a:solidFill>
            </a:endParaRPr>
          </a:p>
        </p:txBody>
      </p:sp>
      <p:sp>
        <p:nvSpPr>
          <p:cNvPr id="19" name="Oval 18"/>
          <p:cNvSpPr/>
          <p:nvPr/>
        </p:nvSpPr>
        <p:spPr bwMode="auto">
          <a:xfrm>
            <a:off x="1090613" y="5500688"/>
            <a:ext cx="138112" cy="136525"/>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solidFill>
                <a:prstClr val="white"/>
              </a:solidFill>
            </a:endParaRPr>
          </a:p>
        </p:txBody>
      </p:sp>
      <p:sp>
        <p:nvSpPr>
          <p:cNvPr id="20" name="Oval 19"/>
          <p:cNvSpPr/>
          <p:nvPr/>
        </p:nvSpPr>
        <p:spPr bwMode="auto">
          <a:xfrm>
            <a:off x="1663700" y="5788025"/>
            <a:ext cx="274638" cy="274638"/>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solidFill>
                <a:prstClr val="white"/>
              </a:solidFill>
            </a:endParaRPr>
          </a:p>
        </p:txBody>
      </p:sp>
      <p:sp>
        <p:nvSpPr>
          <p:cNvPr id="21" name="Oval 20"/>
          <p:cNvSpPr/>
          <p:nvPr/>
        </p:nvSpPr>
        <p:spPr>
          <a:xfrm>
            <a:off x="1905000" y="4495800"/>
            <a:ext cx="365125" cy="365125"/>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solidFill>
                <a:prstClr val="white"/>
              </a:solidFill>
            </a:endParaRPr>
          </a:p>
        </p:txBody>
      </p:sp>
      <p:sp>
        <p:nvSpPr>
          <p:cNvPr id="8" name="Title 7"/>
          <p:cNvSpPr>
            <a:spLocks noGrp="1"/>
          </p:cNvSpPr>
          <p:nvPr>
            <p:ph type="ctrTitle"/>
          </p:nvPr>
        </p:nvSpPr>
        <p:spPr>
          <a:xfrm>
            <a:off x="2286000" y="3124200"/>
            <a:ext cx="6172200" cy="1894362"/>
          </a:xfrm>
        </p:spPr>
        <p:txBody>
          <a:bodyPr/>
          <a:lstStyle>
            <a:lvl1pPr>
              <a:defRPr b="1"/>
            </a:lvl1pPr>
          </a:lstStyle>
          <a:p>
            <a:r>
              <a:rPr lang="en-US" smtClean="0"/>
              <a:t>Click to edit Master title style</a:t>
            </a:r>
            <a:endParaRPr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22" name="Date Placeholder 27"/>
          <p:cNvSpPr>
            <a:spLocks noGrp="1"/>
          </p:cNvSpPr>
          <p:nvPr>
            <p:ph type="dt" sz="half" idx="10"/>
          </p:nvPr>
        </p:nvSpPr>
        <p:spPr bwMode="auto">
          <a:xfrm rot="5400000">
            <a:off x="7764463" y="1174750"/>
            <a:ext cx="2286000" cy="381000"/>
          </a:xfrm>
        </p:spPr>
        <p:txBody>
          <a:bodyPr/>
          <a:lstStyle>
            <a:lvl1pPr>
              <a:defRPr/>
            </a:lvl1pPr>
          </a:lstStyle>
          <a:p>
            <a:pPr>
              <a:defRPr/>
            </a:pPr>
            <a:fld id="{652BB148-6BC6-4587-A3E5-D9175D09FC60}" type="datetimeFigureOut">
              <a:rPr lang="en-US">
                <a:solidFill>
                  <a:srgbClr val="676A55"/>
                </a:solidFill>
              </a:rPr>
              <a:pPr>
                <a:defRPr/>
              </a:pPr>
              <a:t>10/16/2018</a:t>
            </a:fld>
            <a:endParaRPr lang="en-US" dirty="0">
              <a:solidFill>
                <a:srgbClr val="676A55"/>
              </a:solidFill>
            </a:endParaRPr>
          </a:p>
        </p:txBody>
      </p:sp>
      <p:sp>
        <p:nvSpPr>
          <p:cNvPr id="23" name="Footer Placeholder 16"/>
          <p:cNvSpPr>
            <a:spLocks noGrp="1"/>
          </p:cNvSpPr>
          <p:nvPr>
            <p:ph type="ftr" sz="quarter" idx="11"/>
          </p:nvPr>
        </p:nvSpPr>
        <p:spPr bwMode="auto">
          <a:xfrm rot="5400000">
            <a:off x="7077076" y="4181475"/>
            <a:ext cx="3657600" cy="384175"/>
          </a:xfrm>
        </p:spPr>
        <p:txBody>
          <a:bodyPr/>
          <a:lstStyle>
            <a:lvl1pPr>
              <a:defRPr/>
            </a:lvl1pPr>
          </a:lstStyle>
          <a:p>
            <a:pPr>
              <a:defRPr/>
            </a:pPr>
            <a:endParaRPr lang="en-US">
              <a:solidFill>
                <a:srgbClr val="676A55"/>
              </a:solidFill>
            </a:endParaRPr>
          </a:p>
        </p:txBody>
      </p:sp>
      <p:sp>
        <p:nvSpPr>
          <p:cNvPr id="24" name="Slide Number Placeholder 28"/>
          <p:cNvSpPr>
            <a:spLocks noGrp="1"/>
          </p:cNvSpPr>
          <p:nvPr>
            <p:ph type="sldNum" sz="quarter" idx="12"/>
          </p:nvPr>
        </p:nvSpPr>
        <p:spPr bwMode="auto">
          <a:xfrm>
            <a:off x="1325563" y="4929188"/>
            <a:ext cx="609600" cy="517525"/>
          </a:xfrm>
        </p:spPr>
        <p:txBody>
          <a:bodyPr/>
          <a:lstStyle>
            <a:lvl1pPr>
              <a:defRPr/>
            </a:lvl1pPr>
          </a:lstStyle>
          <a:p>
            <a:pPr>
              <a:defRPr/>
            </a:pPr>
            <a:fld id="{D52E50F2-38C5-4B32-AA66-D5A5A32EDE0E}" type="slidenum">
              <a:rPr lang="en-US"/>
              <a:pPr>
                <a:defRPr/>
              </a:pPr>
              <a:t>‹#›</a:t>
            </a:fld>
            <a:endParaRPr lang="en-US" dirty="0"/>
          </a:p>
        </p:txBody>
      </p:sp>
    </p:spTree>
    <p:extLst>
      <p:ext uri="{BB962C8B-B14F-4D97-AF65-F5344CB8AC3E}">
        <p14:creationId xmlns:p14="http://schemas.microsoft.com/office/powerpoint/2010/main" val="1538107466"/>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D2022224-4654-4A23-9B91-B8B8B8A60EFE}" type="datetimeFigureOut">
              <a:rPr lang="en-US">
                <a:solidFill>
                  <a:srgbClr val="676A55"/>
                </a:solidFill>
              </a:rPr>
              <a:pPr>
                <a:defRPr/>
              </a:pPr>
              <a:t>10/16/2018</a:t>
            </a:fld>
            <a:endParaRPr lang="en-US" dirty="0">
              <a:solidFill>
                <a:srgbClr val="676A55"/>
              </a:solidFill>
            </a:endParaRPr>
          </a:p>
        </p:txBody>
      </p:sp>
      <p:sp>
        <p:nvSpPr>
          <p:cNvPr id="5" name="Footer Placeholder 2"/>
          <p:cNvSpPr>
            <a:spLocks noGrp="1"/>
          </p:cNvSpPr>
          <p:nvPr>
            <p:ph type="ftr" sz="quarter" idx="11"/>
          </p:nvPr>
        </p:nvSpPr>
        <p:spPr/>
        <p:txBody>
          <a:bodyPr/>
          <a:lstStyle>
            <a:lvl1pPr>
              <a:defRPr/>
            </a:lvl1pPr>
          </a:lstStyle>
          <a:p>
            <a:pPr>
              <a:defRPr/>
            </a:pPr>
            <a:endParaRPr lang="en-US">
              <a:solidFill>
                <a:srgbClr val="676A55"/>
              </a:solidFill>
            </a:endParaRPr>
          </a:p>
        </p:txBody>
      </p:sp>
      <p:sp>
        <p:nvSpPr>
          <p:cNvPr id="6" name="Slide Number Placeholder 22"/>
          <p:cNvSpPr>
            <a:spLocks noGrp="1"/>
          </p:cNvSpPr>
          <p:nvPr>
            <p:ph type="sldNum" sz="quarter" idx="12"/>
          </p:nvPr>
        </p:nvSpPr>
        <p:spPr/>
        <p:txBody>
          <a:bodyPr/>
          <a:lstStyle>
            <a:lvl1pPr>
              <a:defRPr/>
            </a:lvl1pPr>
          </a:lstStyle>
          <a:p>
            <a:pPr>
              <a:defRPr/>
            </a:pPr>
            <a:fld id="{9B665261-1107-4D8F-9FE7-A9310005FD94}" type="slidenum">
              <a:rPr lang="en-US"/>
              <a:pPr>
                <a:defRPr/>
              </a:pPr>
              <a:t>‹#›</a:t>
            </a:fld>
            <a:endParaRPr lang="en-US" dirty="0"/>
          </a:p>
        </p:txBody>
      </p:sp>
    </p:spTree>
    <p:extLst>
      <p:ext uri="{BB962C8B-B14F-4D97-AF65-F5344CB8AC3E}">
        <p14:creationId xmlns:p14="http://schemas.microsoft.com/office/powerpoint/2010/main" val="33738653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35A658FE-B0F0-48A7-890F-3198A4A79D3D}" type="datetimeFigureOut">
              <a:rPr lang="en-US">
                <a:solidFill>
                  <a:srgbClr val="676A55"/>
                </a:solidFill>
              </a:rPr>
              <a:pPr>
                <a:defRPr/>
              </a:pPr>
              <a:t>10/16/2018</a:t>
            </a:fld>
            <a:endParaRPr lang="en-US" dirty="0">
              <a:solidFill>
                <a:srgbClr val="676A55"/>
              </a:solidFill>
            </a:endParaRPr>
          </a:p>
        </p:txBody>
      </p:sp>
      <p:sp>
        <p:nvSpPr>
          <p:cNvPr id="5" name="Footer Placeholder 2"/>
          <p:cNvSpPr>
            <a:spLocks noGrp="1"/>
          </p:cNvSpPr>
          <p:nvPr>
            <p:ph type="ftr" sz="quarter" idx="11"/>
          </p:nvPr>
        </p:nvSpPr>
        <p:spPr/>
        <p:txBody>
          <a:bodyPr/>
          <a:lstStyle>
            <a:lvl1pPr>
              <a:defRPr/>
            </a:lvl1pPr>
          </a:lstStyle>
          <a:p>
            <a:pPr>
              <a:defRPr/>
            </a:pPr>
            <a:endParaRPr lang="en-US">
              <a:solidFill>
                <a:srgbClr val="676A55"/>
              </a:solidFill>
            </a:endParaRPr>
          </a:p>
        </p:txBody>
      </p:sp>
      <p:sp>
        <p:nvSpPr>
          <p:cNvPr id="6" name="Slide Number Placeholder 22"/>
          <p:cNvSpPr>
            <a:spLocks noGrp="1"/>
          </p:cNvSpPr>
          <p:nvPr>
            <p:ph type="sldNum" sz="quarter" idx="12"/>
          </p:nvPr>
        </p:nvSpPr>
        <p:spPr/>
        <p:txBody>
          <a:bodyPr/>
          <a:lstStyle>
            <a:lvl1pPr>
              <a:defRPr/>
            </a:lvl1pPr>
          </a:lstStyle>
          <a:p>
            <a:pPr>
              <a:defRPr/>
            </a:pPr>
            <a:fld id="{DA9CB5EF-A37A-42E2-9FEE-8986CD6DD5B8}" type="slidenum">
              <a:rPr lang="en-US"/>
              <a:pPr>
                <a:defRPr/>
              </a:pPr>
              <a:t>‹#›</a:t>
            </a:fld>
            <a:endParaRPr lang="en-US" dirty="0"/>
          </a:p>
        </p:txBody>
      </p:sp>
    </p:spTree>
    <p:extLst>
      <p:ext uri="{BB962C8B-B14F-4D97-AF65-F5344CB8AC3E}">
        <p14:creationId xmlns:p14="http://schemas.microsoft.com/office/powerpoint/2010/main" val="34949701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8" name="Content Placeholder 7"/>
          <p:cNvSpPr>
            <a:spLocks noGrp="1"/>
          </p:cNvSpPr>
          <p:nvPr>
            <p:ph sz="quarter" idx="1"/>
          </p:nvPr>
        </p:nvSpPr>
        <p:spPr>
          <a:xfrm>
            <a:off x="457200" y="1600200"/>
            <a:ext cx="7467600" cy="487375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6"/>
          <p:cNvSpPr>
            <a:spLocks noGrp="1"/>
          </p:cNvSpPr>
          <p:nvPr>
            <p:ph type="dt" sz="half" idx="10"/>
          </p:nvPr>
        </p:nvSpPr>
        <p:spPr/>
        <p:txBody>
          <a:bodyPr rtlCol="0"/>
          <a:lstStyle>
            <a:lvl1pPr>
              <a:defRPr/>
            </a:lvl1pPr>
          </a:lstStyle>
          <a:p>
            <a:pPr>
              <a:defRPr/>
            </a:pPr>
            <a:fld id="{4C951868-8F9D-43B9-8427-13FF5577DC1E}" type="datetimeFigureOut">
              <a:rPr lang="en-US">
                <a:solidFill>
                  <a:srgbClr val="676A55"/>
                </a:solidFill>
              </a:rPr>
              <a:pPr>
                <a:defRPr/>
              </a:pPr>
              <a:t>10/16/2018</a:t>
            </a:fld>
            <a:endParaRPr lang="en-US">
              <a:solidFill>
                <a:srgbClr val="676A55"/>
              </a:solidFill>
            </a:endParaRPr>
          </a:p>
        </p:txBody>
      </p:sp>
      <p:sp>
        <p:nvSpPr>
          <p:cNvPr id="5" name="Slide Number Placeholder 8"/>
          <p:cNvSpPr>
            <a:spLocks noGrp="1"/>
          </p:cNvSpPr>
          <p:nvPr>
            <p:ph type="sldNum" sz="quarter" idx="11"/>
          </p:nvPr>
        </p:nvSpPr>
        <p:spPr/>
        <p:txBody>
          <a:bodyPr rtlCol="0"/>
          <a:lstStyle>
            <a:lvl1pPr>
              <a:defRPr/>
            </a:lvl1pPr>
          </a:lstStyle>
          <a:p>
            <a:pPr>
              <a:defRPr/>
            </a:pPr>
            <a:fld id="{ACE51316-D187-4D9D-95F5-9E72BCDB2D85}" type="slidenum">
              <a:rPr lang="en-US"/>
              <a:pPr>
                <a:defRPr/>
              </a:pPr>
              <a:t>‹#›</a:t>
            </a:fld>
            <a:endParaRPr lang="en-US"/>
          </a:p>
        </p:txBody>
      </p:sp>
      <p:sp>
        <p:nvSpPr>
          <p:cNvPr id="6" name="Footer Placeholder 9"/>
          <p:cNvSpPr>
            <a:spLocks noGrp="1"/>
          </p:cNvSpPr>
          <p:nvPr>
            <p:ph type="ftr" sz="quarter" idx="12"/>
          </p:nvPr>
        </p:nvSpPr>
        <p:spPr/>
        <p:txBody>
          <a:bodyPr rtlCol="0"/>
          <a:lstStyle>
            <a:lvl1pPr>
              <a:defRPr/>
            </a:lvl1pPr>
          </a:lstStyle>
          <a:p>
            <a:pPr>
              <a:defRPr/>
            </a:pPr>
            <a:endParaRPr lang="en-US">
              <a:solidFill>
                <a:srgbClr val="676A55"/>
              </a:solidFill>
            </a:endParaRPr>
          </a:p>
        </p:txBody>
      </p:sp>
    </p:spTree>
    <p:extLst>
      <p:ext uri="{BB962C8B-B14F-4D97-AF65-F5344CB8AC3E}">
        <p14:creationId xmlns:p14="http://schemas.microsoft.com/office/powerpoint/2010/main" val="6523273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4" name="Rectangle 3"/>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prstClr val="white"/>
              </a:solidFill>
            </a:endParaRPr>
          </a:p>
        </p:txBody>
      </p:sp>
      <p:sp>
        <p:nvSpPr>
          <p:cNvPr id="5" name="Rectangle 4"/>
          <p:cNvSpPr/>
          <p:nvPr/>
        </p:nvSpPr>
        <p:spPr bwMode="auto">
          <a:xfrm>
            <a:off x="276225" y="0"/>
            <a:ext cx="104775"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prstClr val="white"/>
              </a:solidFill>
            </a:endParaRPr>
          </a:p>
        </p:txBody>
      </p:sp>
      <p:sp>
        <p:nvSpPr>
          <p:cNvPr id="6" name="Rectangle 5"/>
          <p:cNvSpPr/>
          <p:nvPr/>
        </p:nvSpPr>
        <p:spPr bwMode="auto">
          <a:xfrm>
            <a:off x="990600" y="0"/>
            <a:ext cx="182563"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prstClr val="white"/>
              </a:solidFill>
            </a:endParaRPr>
          </a:p>
        </p:txBody>
      </p:sp>
      <p:sp>
        <p:nvSpPr>
          <p:cNvPr id="7" name="Rectangle 6"/>
          <p:cNvSpPr/>
          <p:nvPr/>
        </p:nvSpPr>
        <p:spPr bwMode="auto">
          <a:xfrm>
            <a:off x="1141413" y="0"/>
            <a:ext cx="230187"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prstClr val="white"/>
              </a:solidFill>
            </a:endParaRPr>
          </a:p>
        </p:txBody>
      </p:sp>
      <p:sp>
        <p:nvSpPr>
          <p:cNvPr id="8" name="Straight Connector 7"/>
          <p:cNvSpPr>
            <a:spLocks noChangeShapeType="1"/>
          </p:cNvSpPr>
          <p:nvPr/>
        </p:nvSpPr>
        <p:spPr bwMode="auto">
          <a:xfrm>
            <a:off x="106363"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a:lstStyle/>
          <a:p>
            <a:pPr>
              <a:defRPr/>
            </a:pPr>
            <a:endParaRPr lang="en-US">
              <a:solidFill>
                <a:prstClr val="white"/>
              </a:solidFill>
              <a:cs typeface="Arial" charset="0"/>
            </a:endParaRPr>
          </a:p>
        </p:txBody>
      </p:sp>
      <p:sp>
        <p:nvSpPr>
          <p:cNvPr id="9" name="Straight Connector 8"/>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a:lstStyle/>
          <a:p>
            <a:pPr>
              <a:defRPr/>
            </a:pPr>
            <a:endParaRPr lang="en-US">
              <a:solidFill>
                <a:prstClr val="white"/>
              </a:solidFill>
              <a:cs typeface="Arial" charset="0"/>
            </a:endParaRPr>
          </a:p>
        </p:txBody>
      </p:sp>
      <p:sp>
        <p:nvSpPr>
          <p:cNvPr id="10" name="Straight Connector 9"/>
          <p:cNvSpPr>
            <a:spLocks noChangeShapeType="1"/>
          </p:cNvSpPr>
          <p:nvPr/>
        </p:nvSpPr>
        <p:spPr bwMode="auto">
          <a:xfrm>
            <a:off x="854075"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a:lstStyle/>
          <a:p>
            <a:pPr>
              <a:defRPr/>
            </a:pPr>
            <a:endParaRPr lang="en-US">
              <a:solidFill>
                <a:prstClr val="white"/>
              </a:solidFill>
              <a:cs typeface="Arial" charset="0"/>
            </a:endParaRPr>
          </a:p>
        </p:txBody>
      </p:sp>
      <p:sp>
        <p:nvSpPr>
          <p:cNvPr id="11" name="Straight Connector 10"/>
          <p:cNvSpPr>
            <a:spLocks noChangeShapeType="1"/>
          </p:cNvSpPr>
          <p:nvPr/>
        </p:nvSpPr>
        <p:spPr bwMode="auto">
          <a:xfrm>
            <a:off x="172720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a:lstStyle/>
          <a:p>
            <a:pPr>
              <a:defRPr/>
            </a:pPr>
            <a:endParaRPr lang="en-US">
              <a:solidFill>
                <a:prstClr val="white"/>
              </a:solidFill>
              <a:cs typeface="Arial" charset="0"/>
            </a:endParaRPr>
          </a:p>
        </p:txBody>
      </p:sp>
      <p:sp>
        <p:nvSpPr>
          <p:cNvPr id="12" name="Straight Connector 11"/>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a:lstStyle/>
          <a:p>
            <a:pPr>
              <a:defRPr/>
            </a:pPr>
            <a:endParaRPr lang="en-US">
              <a:solidFill>
                <a:prstClr val="white"/>
              </a:solidFill>
              <a:cs typeface="Arial" charset="0"/>
            </a:endParaRPr>
          </a:p>
        </p:txBody>
      </p:sp>
      <p:sp>
        <p:nvSpPr>
          <p:cNvPr id="13" name="Rectangle 12"/>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solidFill>
                <a:prstClr val="white"/>
              </a:solidFill>
            </a:endParaRPr>
          </a:p>
        </p:txBody>
      </p:sp>
      <p:sp>
        <p:nvSpPr>
          <p:cNvPr id="14" name="Oval 13"/>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solidFill>
                <a:prstClr val="white"/>
              </a:solidFill>
            </a:endParaRPr>
          </a:p>
        </p:txBody>
      </p:sp>
      <p:sp>
        <p:nvSpPr>
          <p:cNvPr id="15" name="Oval 14"/>
          <p:cNvSpPr/>
          <p:nvPr/>
        </p:nvSpPr>
        <p:spPr bwMode="auto">
          <a:xfrm>
            <a:off x="1323975" y="4867275"/>
            <a:ext cx="642938" cy="64135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solidFill>
                <a:prstClr val="white"/>
              </a:solidFill>
            </a:endParaRPr>
          </a:p>
        </p:txBody>
      </p:sp>
      <p:sp>
        <p:nvSpPr>
          <p:cNvPr id="16" name="Oval 15"/>
          <p:cNvSpPr/>
          <p:nvPr/>
        </p:nvSpPr>
        <p:spPr bwMode="auto">
          <a:xfrm>
            <a:off x="1090613" y="5500688"/>
            <a:ext cx="138112" cy="136525"/>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solidFill>
                <a:prstClr val="white"/>
              </a:solidFill>
            </a:endParaRPr>
          </a:p>
        </p:txBody>
      </p:sp>
      <p:sp>
        <p:nvSpPr>
          <p:cNvPr id="17" name="Oval 16"/>
          <p:cNvSpPr/>
          <p:nvPr/>
        </p:nvSpPr>
        <p:spPr bwMode="auto">
          <a:xfrm>
            <a:off x="1663700" y="5791200"/>
            <a:ext cx="274638" cy="274638"/>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solidFill>
                <a:prstClr val="white"/>
              </a:solidFill>
            </a:endParaRPr>
          </a:p>
        </p:txBody>
      </p:sp>
      <p:sp>
        <p:nvSpPr>
          <p:cNvPr id="18" name="Oval 17"/>
          <p:cNvSpPr/>
          <p:nvPr/>
        </p:nvSpPr>
        <p:spPr bwMode="auto">
          <a:xfrm>
            <a:off x="1879600" y="4479925"/>
            <a:ext cx="365125" cy="365125"/>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solidFill>
                <a:prstClr val="white"/>
              </a:solidFill>
            </a:endParaRPr>
          </a:p>
        </p:txBody>
      </p:sp>
      <p:sp>
        <p:nvSpPr>
          <p:cNvPr id="19" name="Straight Connector 18"/>
          <p:cNvSpPr>
            <a:spLocks noChangeShapeType="1"/>
          </p:cNvSpPr>
          <p:nvPr/>
        </p:nvSpPr>
        <p:spPr bwMode="auto">
          <a:xfrm>
            <a:off x="9097963"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a:defRPr/>
            </a:pPr>
            <a:endParaRPr lang="en-US">
              <a:solidFill>
                <a:prstClr val="white"/>
              </a:solidFill>
              <a:cs typeface="Arial" charset="0"/>
            </a:endParaRPr>
          </a:p>
        </p:txBody>
      </p:sp>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lang="en-US" smtClean="0"/>
              <a:t>Click to edit Master title style</a:t>
            </a:r>
            <a:endParaRPr lang="en-US"/>
          </a:p>
        </p:txBody>
      </p:sp>
      <p:sp>
        <p:nvSpPr>
          <p:cNvPr id="3" name="Text Placeholder 2"/>
          <p:cNvSpPr>
            <a:spLocks noGrp="1"/>
          </p:cNvSpPr>
          <p:nvPr>
            <p:ph type="body" idx="1"/>
          </p:nvPr>
        </p:nvSpPr>
        <p:spPr>
          <a:xfrm>
            <a:off x="2286000" y="5010150"/>
            <a:ext cx="6172200" cy="1371600"/>
          </a:xfrm>
        </p:spPr>
        <p:txBody>
          <a:bodyPr/>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20" name="Date Placeholder 3"/>
          <p:cNvSpPr>
            <a:spLocks noGrp="1"/>
          </p:cNvSpPr>
          <p:nvPr>
            <p:ph type="dt" sz="half" idx="10"/>
          </p:nvPr>
        </p:nvSpPr>
        <p:spPr bwMode="auto">
          <a:xfrm rot="5400000">
            <a:off x="7762875" y="1169988"/>
            <a:ext cx="2286000" cy="381000"/>
          </a:xfrm>
        </p:spPr>
        <p:txBody>
          <a:bodyPr/>
          <a:lstStyle>
            <a:lvl1pPr>
              <a:defRPr/>
            </a:lvl1pPr>
          </a:lstStyle>
          <a:p>
            <a:pPr>
              <a:defRPr/>
            </a:pPr>
            <a:fld id="{5499327E-C433-4707-A643-74349E746FF2}" type="datetimeFigureOut">
              <a:rPr lang="en-US">
                <a:solidFill>
                  <a:srgbClr val="EAEBDE"/>
                </a:solidFill>
              </a:rPr>
              <a:pPr>
                <a:defRPr/>
              </a:pPr>
              <a:t>10/16/2018</a:t>
            </a:fld>
            <a:endParaRPr lang="en-US">
              <a:solidFill>
                <a:srgbClr val="EAEBDE"/>
              </a:solidFill>
            </a:endParaRPr>
          </a:p>
        </p:txBody>
      </p:sp>
      <p:sp>
        <p:nvSpPr>
          <p:cNvPr id="21" name="Footer Placeholder 4"/>
          <p:cNvSpPr>
            <a:spLocks noGrp="1"/>
          </p:cNvSpPr>
          <p:nvPr>
            <p:ph type="ftr" sz="quarter" idx="11"/>
          </p:nvPr>
        </p:nvSpPr>
        <p:spPr bwMode="auto">
          <a:xfrm rot="5400000">
            <a:off x="7077076" y="4178300"/>
            <a:ext cx="3657600" cy="384175"/>
          </a:xfrm>
        </p:spPr>
        <p:txBody>
          <a:bodyPr/>
          <a:lstStyle>
            <a:lvl1pPr>
              <a:defRPr/>
            </a:lvl1pPr>
          </a:lstStyle>
          <a:p>
            <a:pPr>
              <a:defRPr/>
            </a:pPr>
            <a:endParaRPr lang="en-US">
              <a:solidFill>
                <a:srgbClr val="EAEBDE"/>
              </a:solidFill>
            </a:endParaRPr>
          </a:p>
        </p:txBody>
      </p:sp>
      <p:sp>
        <p:nvSpPr>
          <p:cNvPr id="22" name="Slide Number Placeholder 5"/>
          <p:cNvSpPr>
            <a:spLocks noGrp="1"/>
          </p:cNvSpPr>
          <p:nvPr>
            <p:ph type="sldNum" sz="quarter" idx="12"/>
          </p:nvPr>
        </p:nvSpPr>
        <p:spPr bwMode="auto">
          <a:xfrm>
            <a:off x="1339850" y="4929188"/>
            <a:ext cx="609600" cy="517525"/>
          </a:xfrm>
        </p:spPr>
        <p:txBody>
          <a:bodyPr/>
          <a:lstStyle>
            <a:lvl1pPr>
              <a:defRPr/>
            </a:lvl1pPr>
          </a:lstStyle>
          <a:p>
            <a:pPr>
              <a:defRPr/>
            </a:pPr>
            <a:fld id="{D3D572B6-7AFF-4D21-9D1D-ECA0392BC76E}" type="slidenum">
              <a:rPr lang="en-US"/>
              <a:pPr>
                <a:defRPr/>
              </a:pPr>
              <a:t>‹#›</a:t>
            </a:fld>
            <a:endParaRPr lang="en-US"/>
          </a:p>
        </p:txBody>
      </p:sp>
    </p:spTree>
    <p:extLst>
      <p:ext uri="{BB962C8B-B14F-4D97-AF65-F5344CB8AC3E}">
        <p14:creationId xmlns:p14="http://schemas.microsoft.com/office/powerpoint/2010/main" val="2320357667"/>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
          </p:nvPr>
        </p:nvSpPr>
        <p:spPr>
          <a:xfrm>
            <a:off x="457200" y="1600200"/>
            <a:ext cx="36576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2"/>
          </p:nvPr>
        </p:nvSpPr>
        <p:spPr>
          <a:xfrm>
            <a:off x="4270248" y="1600200"/>
            <a:ext cx="36576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fld id="{11DABE2A-E58A-4B6F-A5CA-F8FC99E16F63}" type="datetimeFigureOut">
              <a:rPr lang="en-US">
                <a:solidFill>
                  <a:srgbClr val="676A55"/>
                </a:solidFill>
              </a:rPr>
              <a:pPr>
                <a:defRPr/>
              </a:pPr>
              <a:t>10/16/2018</a:t>
            </a:fld>
            <a:endParaRPr lang="en-US" dirty="0">
              <a:solidFill>
                <a:srgbClr val="676A55"/>
              </a:solidFill>
            </a:endParaRPr>
          </a:p>
        </p:txBody>
      </p:sp>
      <p:sp>
        <p:nvSpPr>
          <p:cNvPr id="6" name="Footer Placeholder 2"/>
          <p:cNvSpPr>
            <a:spLocks noGrp="1"/>
          </p:cNvSpPr>
          <p:nvPr>
            <p:ph type="ftr" sz="quarter" idx="11"/>
          </p:nvPr>
        </p:nvSpPr>
        <p:spPr/>
        <p:txBody>
          <a:bodyPr/>
          <a:lstStyle>
            <a:lvl1pPr>
              <a:defRPr/>
            </a:lvl1pPr>
          </a:lstStyle>
          <a:p>
            <a:pPr>
              <a:defRPr/>
            </a:pPr>
            <a:endParaRPr lang="en-US">
              <a:solidFill>
                <a:srgbClr val="676A55"/>
              </a:solidFill>
            </a:endParaRPr>
          </a:p>
        </p:txBody>
      </p:sp>
      <p:sp>
        <p:nvSpPr>
          <p:cNvPr id="7" name="Slide Number Placeholder 22"/>
          <p:cNvSpPr>
            <a:spLocks noGrp="1"/>
          </p:cNvSpPr>
          <p:nvPr>
            <p:ph type="sldNum" sz="quarter" idx="12"/>
          </p:nvPr>
        </p:nvSpPr>
        <p:spPr/>
        <p:txBody>
          <a:bodyPr/>
          <a:lstStyle>
            <a:lvl1pPr>
              <a:defRPr/>
            </a:lvl1pPr>
          </a:lstStyle>
          <a:p>
            <a:pPr>
              <a:defRPr/>
            </a:pPr>
            <a:fld id="{C07CE360-99AC-43AB-99C7-6B23DFFC3D9B}" type="slidenum">
              <a:rPr lang="en-US"/>
              <a:pPr>
                <a:defRPr/>
              </a:pPr>
              <a:t>‹#›</a:t>
            </a:fld>
            <a:endParaRPr lang="en-US" dirty="0"/>
          </a:p>
        </p:txBody>
      </p:sp>
    </p:spTree>
    <p:extLst>
      <p:ext uri="{BB962C8B-B14F-4D97-AF65-F5344CB8AC3E}">
        <p14:creationId xmlns:p14="http://schemas.microsoft.com/office/powerpoint/2010/main" val="42222507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lstStyle>
            <a:lvl1pPr>
              <a:defRPr/>
            </a:lvl1pPr>
          </a:lstStyle>
          <a:p>
            <a:r>
              <a:rPr lang="en-US" smtClean="0"/>
              <a:t>Click to edit Master title style</a:t>
            </a:r>
            <a:endParaRPr lang="en-US"/>
          </a:p>
        </p:txBody>
      </p:sp>
      <p:sp>
        <p:nvSpPr>
          <p:cNvPr id="11" name="Content Placeholder 10"/>
          <p:cNvSpPr>
            <a:spLocks noGrp="1"/>
          </p:cNvSpPr>
          <p:nvPr>
            <p:ph sz="quarter" idx="2"/>
          </p:nvPr>
        </p:nvSpPr>
        <p:spPr>
          <a:xfrm>
            <a:off x="457200"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371975"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a:r>
              <a:rPr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a:r>
              <a:rPr lang="en-US" smtClean="0"/>
              <a:t>Click to edit Master text styles</a:t>
            </a:r>
          </a:p>
        </p:txBody>
      </p:sp>
      <p:sp>
        <p:nvSpPr>
          <p:cNvPr id="7" name="Date Placeholder 13"/>
          <p:cNvSpPr>
            <a:spLocks noGrp="1"/>
          </p:cNvSpPr>
          <p:nvPr>
            <p:ph type="dt" sz="half" idx="10"/>
          </p:nvPr>
        </p:nvSpPr>
        <p:spPr/>
        <p:txBody>
          <a:bodyPr/>
          <a:lstStyle>
            <a:lvl1pPr>
              <a:defRPr/>
            </a:lvl1pPr>
          </a:lstStyle>
          <a:p>
            <a:pPr>
              <a:defRPr/>
            </a:pPr>
            <a:fld id="{E3811396-9C3C-46B6-810A-30E87ACD4144}" type="datetimeFigureOut">
              <a:rPr lang="en-US">
                <a:solidFill>
                  <a:srgbClr val="676A55"/>
                </a:solidFill>
              </a:rPr>
              <a:pPr>
                <a:defRPr/>
              </a:pPr>
              <a:t>10/16/2018</a:t>
            </a:fld>
            <a:endParaRPr lang="en-US" dirty="0">
              <a:solidFill>
                <a:srgbClr val="676A55"/>
              </a:solidFill>
            </a:endParaRPr>
          </a:p>
        </p:txBody>
      </p:sp>
      <p:sp>
        <p:nvSpPr>
          <p:cNvPr id="8" name="Footer Placeholder 2"/>
          <p:cNvSpPr>
            <a:spLocks noGrp="1"/>
          </p:cNvSpPr>
          <p:nvPr>
            <p:ph type="ftr" sz="quarter" idx="11"/>
          </p:nvPr>
        </p:nvSpPr>
        <p:spPr/>
        <p:txBody>
          <a:bodyPr/>
          <a:lstStyle>
            <a:lvl1pPr>
              <a:defRPr/>
            </a:lvl1pPr>
          </a:lstStyle>
          <a:p>
            <a:pPr>
              <a:defRPr/>
            </a:pPr>
            <a:endParaRPr lang="en-US">
              <a:solidFill>
                <a:srgbClr val="676A55"/>
              </a:solidFill>
            </a:endParaRPr>
          </a:p>
        </p:txBody>
      </p:sp>
      <p:sp>
        <p:nvSpPr>
          <p:cNvPr id="9" name="Slide Number Placeholder 22"/>
          <p:cNvSpPr>
            <a:spLocks noGrp="1"/>
          </p:cNvSpPr>
          <p:nvPr>
            <p:ph type="sldNum" sz="quarter" idx="12"/>
          </p:nvPr>
        </p:nvSpPr>
        <p:spPr/>
        <p:txBody>
          <a:bodyPr/>
          <a:lstStyle>
            <a:lvl1pPr>
              <a:defRPr/>
            </a:lvl1pPr>
          </a:lstStyle>
          <a:p>
            <a:pPr>
              <a:defRPr/>
            </a:pPr>
            <a:fld id="{A5D3D45D-E677-42BE-A038-6A245C580EEA}" type="slidenum">
              <a:rPr lang="en-US"/>
              <a:pPr>
                <a:defRPr/>
              </a:pPr>
              <a:t>‹#›</a:t>
            </a:fld>
            <a:endParaRPr lang="en-US" dirty="0"/>
          </a:p>
        </p:txBody>
      </p:sp>
    </p:spTree>
    <p:extLst>
      <p:ext uri="{BB962C8B-B14F-4D97-AF65-F5344CB8AC3E}">
        <p14:creationId xmlns:p14="http://schemas.microsoft.com/office/powerpoint/2010/main" val="4862049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5"/>
          <p:cNvSpPr>
            <a:spLocks noGrp="1"/>
          </p:cNvSpPr>
          <p:nvPr>
            <p:ph type="dt" sz="half" idx="10"/>
          </p:nvPr>
        </p:nvSpPr>
        <p:spPr/>
        <p:txBody>
          <a:bodyPr rtlCol="0"/>
          <a:lstStyle>
            <a:lvl1pPr>
              <a:defRPr/>
            </a:lvl1pPr>
          </a:lstStyle>
          <a:p>
            <a:pPr>
              <a:defRPr/>
            </a:pPr>
            <a:fld id="{E521620E-71B2-4F14-87DA-6C59587289FA}" type="datetimeFigureOut">
              <a:rPr lang="en-US">
                <a:solidFill>
                  <a:srgbClr val="676A55"/>
                </a:solidFill>
              </a:rPr>
              <a:pPr>
                <a:defRPr/>
              </a:pPr>
              <a:t>10/16/2018</a:t>
            </a:fld>
            <a:endParaRPr lang="en-US">
              <a:solidFill>
                <a:srgbClr val="676A55"/>
              </a:solidFill>
            </a:endParaRPr>
          </a:p>
        </p:txBody>
      </p:sp>
      <p:sp>
        <p:nvSpPr>
          <p:cNvPr id="4" name="Slide Number Placeholder 6"/>
          <p:cNvSpPr>
            <a:spLocks noGrp="1"/>
          </p:cNvSpPr>
          <p:nvPr>
            <p:ph type="sldNum" sz="quarter" idx="11"/>
          </p:nvPr>
        </p:nvSpPr>
        <p:spPr/>
        <p:txBody>
          <a:bodyPr rtlCol="0"/>
          <a:lstStyle>
            <a:lvl1pPr>
              <a:defRPr/>
            </a:lvl1pPr>
          </a:lstStyle>
          <a:p>
            <a:pPr>
              <a:defRPr/>
            </a:pPr>
            <a:fld id="{E5B4927B-2E97-49C3-A457-71D03BE26F30}" type="slidenum">
              <a:rPr lang="en-US"/>
              <a:pPr>
                <a:defRPr/>
              </a:pPr>
              <a:t>‹#›</a:t>
            </a:fld>
            <a:endParaRPr lang="en-US"/>
          </a:p>
        </p:txBody>
      </p:sp>
      <p:sp>
        <p:nvSpPr>
          <p:cNvPr id="5" name="Footer Placeholder 7"/>
          <p:cNvSpPr>
            <a:spLocks noGrp="1"/>
          </p:cNvSpPr>
          <p:nvPr>
            <p:ph type="ftr" sz="quarter" idx="12"/>
          </p:nvPr>
        </p:nvSpPr>
        <p:spPr/>
        <p:txBody>
          <a:bodyPr rtlCol="0"/>
          <a:lstStyle>
            <a:lvl1pPr>
              <a:defRPr/>
            </a:lvl1pPr>
          </a:lstStyle>
          <a:p>
            <a:pPr>
              <a:defRPr/>
            </a:pPr>
            <a:endParaRPr lang="en-US">
              <a:solidFill>
                <a:srgbClr val="676A55"/>
              </a:solidFill>
            </a:endParaRPr>
          </a:p>
        </p:txBody>
      </p:sp>
    </p:spTree>
    <p:extLst>
      <p:ext uri="{BB962C8B-B14F-4D97-AF65-F5344CB8AC3E}">
        <p14:creationId xmlns:p14="http://schemas.microsoft.com/office/powerpoint/2010/main" val="7603603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p:cNvSpPr>
            <a:spLocks noGrp="1"/>
          </p:cNvSpPr>
          <p:nvPr>
            <p:ph type="dt" sz="half" idx="10"/>
          </p:nvPr>
        </p:nvSpPr>
        <p:spPr/>
        <p:txBody>
          <a:bodyPr/>
          <a:lstStyle>
            <a:lvl1pPr>
              <a:defRPr/>
            </a:lvl1pPr>
          </a:lstStyle>
          <a:p>
            <a:pPr>
              <a:defRPr/>
            </a:pPr>
            <a:fld id="{B0C07D6B-2E46-4128-8A44-34E43CD996CA}" type="datetimeFigureOut">
              <a:rPr lang="en-US">
                <a:solidFill>
                  <a:srgbClr val="676A55"/>
                </a:solidFill>
              </a:rPr>
              <a:pPr>
                <a:defRPr/>
              </a:pPr>
              <a:t>10/16/2018</a:t>
            </a:fld>
            <a:endParaRPr lang="en-US" dirty="0">
              <a:solidFill>
                <a:srgbClr val="676A55"/>
              </a:solidFill>
            </a:endParaRPr>
          </a:p>
        </p:txBody>
      </p:sp>
      <p:sp>
        <p:nvSpPr>
          <p:cNvPr id="3" name="Footer Placeholder 2"/>
          <p:cNvSpPr>
            <a:spLocks noGrp="1"/>
          </p:cNvSpPr>
          <p:nvPr>
            <p:ph type="ftr" sz="quarter" idx="11"/>
          </p:nvPr>
        </p:nvSpPr>
        <p:spPr/>
        <p:txBody>
          <a:bodyPr/>
          <a:lstStyle>
            <a:lvl1pPr>
              <a:defRPr/>
            </a:lvl1pPr>
          </a:lstStyle>
          <a:p>
            <a:pPr>
              <a:defRPr/>
            </a:pPr>
            <a:endParaRPr lang="en-US">
              <a:solidFill>
                <a:srgbClr val="676A55"/>
              </a:solidFill>
            </a:endParaRPr>
          </a:p>
        </p:txBody>
      </p:sp>
      <p:sp>
        <p:nvSpPr>
          <p:cNvPr id="4" name="Slide Number Placeholder 22"/>
          <p:cNvSpPr>
            <a:spLocks noGrp="1"/>
          </p:cNvSpPr>
          <p:nvPr>
            <p:ph type="sldNum" sz="quarter" idx="12"/>
          </p:nvPr>
        </p:nvSpPr>
        <p:spPr/>
        <p:txBody>
          <a:bodyPr/>
          <a:lstStyle>
            <a:lvl1pPr>
              <a:defRPr/>
            </a:lvl1pPr>
          </a:lstStyle>
          <a:p>
            <a:pPr>
              <a:defRPr/>
            </a:pPr>
            <a:fld id="{E17B03C1-39B7-4390-9CAC-106B94E53365}" type="slidenum">
              <a:rPr lang="en-US"/>
              <a:pPr>
                <a:defRPr/>
              </a:pPr>
              <a:t>‹#›</a:t>
            </a:fld>
            <a:endParaRPr lang="en-US" dirty="0"/>
          </a:p>
        </p:txBody>
      </p:sp>
    </p:spTree>
    <p:extLst>
      <p:ext uri="{BB962C8B-B14F-4D97-AF65-F5344CB8AC3E}">
        <p14:creationId xmlns:p14="http://schemas.microsoft.com/office/powerpoint/2010/main" val="27782464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Straight Connector 4"/>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a:lstStyle/>
          <a:p>
            <a:pPr>
              <a:defRPr/>
            </a:pPr>
            <a:endParaRPr lang="en-US" dirty="0">
              <a:solidFill>
                <a:prstClr val="black"/>
              </a:solidFill>
              <a:cs typeface="Arial" charset="0"/>
            </a:endParaRPr>
          </a:p>
        </p:txBody>
      </p:sp>
      <p:sp>
        <p:nvSpPr>
          <p:cNvPr id="6" name="Straight Connector 5"/>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a:defRPr/>
            </a:pPr>
            <a:endParaRPr lang="en-US" dirty="0">
              <a:solidFill>
                <a:prstClr val="black"/>
              </a:solidFill>
              <a:cs typeface="Arial" charset="0"/>
            </a:endParaRPr>
          </a:p>
        </p:txBody>
      </p:sp>
      <p:sp>
        <p:nvSpPr>
          <p:cNvPr id="7" name="Straight Connector 6"/>
          <p:cNvSpPr>
            <a:spLocks noChangeShapeType="1"/>
          </p:cNvSpPr>
          <p:nvPr/>
        </p:nvSpPr>
        <p:spPr bwMode="auto">
          <a:xfrm>
            <a:off x="6192838" y="0"/>
            <a:ext cx="0" cy="6858000"/>
          </a:xfrm>
          <a:prstGeom prst="line">
            <a:avLst/>
          </a:prstGeom>
          <a:noFill/>
          <a:ln w="12700" cap="flat" cmpd="sng" algn="ctr">
            <a:solidFill>
              <a:schemeClr val="accent1"/>
            </a:solidFill>
            <a:prstDash val="solid"/>
            <a:round/>
            <a:headEnd type="none" w="med" len="med"/>
            <a:tailEnd type="none" w="med" len="med"/>
          </a:ln>
          <a:effectLst/>
        </p:spPr>
        <p:txBody>
          <a:bodyPr/>
          <a:lstStyle/>
          <a:p>
            <a:pPr>
              <a:defRPr/>
            </a:pPr>
            <a:endParaRPr lang="en-US" dirty="0">
              <a:solidFill>
                <a:prstClr val="black"/>
              </a:solidFill>
              <a:cs typeface="Arial" charset="0"/>
            </a:endParaRPr>
          </a:p>
        </p:txBody>
      </p:sp>
      <p:sp>
        <p:nvSpPr>
          <p:cNvPr id="8" name="Straight Connector 7"/>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a:lstStyle/>
          <a:p>
            <a:pPr>
              <a:defRPr/>
            </a:pPr>
            <a:endParaRPr lang="en-US">
              <a:solidFill>
                <a:prstClr val="black"/>
              </a:solidFill>
              <a:cs typeface="Arial" charset="0"/>
            </a:endParaRPr>
          </a:p>
        </p:txBody>
      </p:sp>
      <p:sp>
        <p:nvSpPr>
          <p:cNvPr id="9" name="Rectangle 8"/>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prstClr val="white"/>
              </a:solidFill>
            </a:endParaRPr>
          </a:p>
        </p:txBody>
      </p:sp>
      <p:sp>
        <p:nvSpPr>
          <p:cNvPr id="10" name="Straight Connector 9"/>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a:lstStyle/>
          <a:p>
            <a:pPr>
              <a:defRPr/>
            </a:pPr>
            <a:endParaRPr lang="en-US">
              <a:solidFill>
                <a:prstClr val="black"/>
              </a:solidFill>
              <a:cs typeface="Arial" charset="0"/>
            </a:endParaRPr>
          </a:p>
        </p:txBody>
      </p:sp>
      <p:sp>
        <p:nvSpPr>
          <p:cNvPr id="11" name="Oval 10"/>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solidFill>
                <a:prstClr val="white"/>
              </a:solidFill>
            </a:endParaRPr>
          </a:p>
        </p:txBody>
      </p:sp>
      <p:sp>
        <p:nvSpPr>
          <p:cNvPr id="2" name="Title 1"/>
          <p:cNvSpPr>
            <a:spLocks noGrp="1"/>
          </p:cNvSpPr>
          <p:nvPr>
            <p:ph type="title"/>
          </p:nvPr>
        </p:nvSpPr>
        <p:spPr>
          <a:xfrm rot="5400000">
            <a:off x="3371850" y="3200400"/>
            <a:ext cx="6309360" cy="457200"/>
          </a:xfrm>
        </p:spPr>
        <p:txBody>
          <a:bodyPr/>
          <a:lstStyle>
            <a:lvl1pPr algn="l">
              <a:buNone/>
              <a:defRPr sz="2000" b="1" cap="small" baseline="0"/>
            </a:lvl1pPr>
          </a:lstStyle>
          <a:p>
            <a:r>
              <a:rPr lang="en-US" smtClean="0"/>
              <a:t>Click to edit Master title style</a:t>
            </a:r>
            <a:endParaRPr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18" name="Content Placeholder 17"/>
          <p:cNvSpPr>
            <a:spLocks noGrp="1"/>
          </p:cNvSpPr>
          <p:nvPr>
            <p:ph sz="quarter" idx="1"/>
          </p:nvPr>
        </p:nvSpPr>
        <p:spPr>
          <a:xfrm>
            <a:off x="304800" y="274320"/>
            <a:ext cx="5638800" cy="632764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2" name="Date Placeholder 20"/>
          <p:cNvSpPr>
            <a:spLocks noGrp="1"/>
          </p:cNvSpPr>
          <p:nvPr>
            <p:ph type="dt" sz="half" idx="10"/>
          </p:nvPr>
        </p:nvSpPr>
        <p:spPr/>
        <p:txBody>
          <a:bodyPr rtlCol="0"/>
          <a:lstStyle>
            <a:lvl1pPr>
              <a:defRPr/>
            </a:lvl1pPr>
          </a:lstStyle>
          <a:p>
            <a:pPr>
              <a:defRPr/>
            </a:pPr>
            <a:fld id="{2AAA429C-4C3A-456D-81D9-31DA90825EBA}" type="datetimeFigureOut">
              <a:rPr lang="en-US">
                <a:solidFill>
                  <a:srgbClr val="676A55"/>
                </a:solidFill>
              </a:rPr>
              <a:pPr>
                <a:defRPr/>
              </a:pPr>
              <a:t>10/16/2018</a:t>
            </a:fld>
            <a:endParaRPr lang="en-US" dirty="0">
              <a:solidFill>
                <a:srgbClr val="676A55"/>
              </a:solidFill>
            </a:endParaRPr>
          </a:p>
        </p:txBody>
      </p:sp>
      <p:sp>
        <p:nvSpPr>
          <p:cNvPr id="13" name="Slide Number Placeholder 21"/>
          <p:cNvSpPr>
            <a:spLocks noGrp="1"/>
          </p:cNvSpPr>
          <p:nvPr>
            <p:ph type="sldNum" sz="quarter" idx="11"/>
          </p:nvPr>
        </p:nvSpPr>
        <p:spPr/>
        <p:txBody>
          <a:bodyPr rtlCol="0"/>
          <a:lstStyle>
            <a:lvl1pPr>
              <a:defRPr/>
            </a:lvl1pPr>
          </a:lstStyle>
          <a:p>
            <a:pPr>
              <a:defRPr/>
            </a:pPr>
            <a:fld id="{A467762E-8752-4B55-B469-E8FC624E5C48}" type="slidenum">
              <a:rPr lang="en-US"/>
              <a:pPr>
                <a:defRPr/>
              </a:pPr>
              <a:t>‹#›</a:t>
            </a:fld>
            <a:endParaRPr lang="en-US"/>
          </a:p>
        </p:txBody>
      </p:sp>
      <p:sp>
        <p:nvSpPr>
          <p:cNvPr id="14" name="Footer Placeholder 22"/>
          <p:cNvSpPr>
            <a:spLocks noGrp="1"/>
          </p:cNvSpPr>
          <p:nvPr>
            <p:ph type="ftr" sz="quarter" idx="12"/>
          </p:nvPr>
        </p:nvSpPr>
        <p:spPr/>
        <p:txBody>
          <a:bodyPr rtlCol="0"/>
          <a:lstStyle>
            <a:lvl1pPr>
              <a:defRPr/>
            </a:lvl1pPr>
          </a:lstStyle>
          <a:p>
            <a:pPr>
              <a:defRPr/>
            </a:pPr>
            <a:endParaRPr lang="en-US">
              <a:solidFill>
                <a:srgbClr val="676A55"/>
              </a:solidFill>
            </a:endParaRPr>
          </a:p>
        </p:txBody>
      </p:sp>
    </p:spTree>
    <p:extLst>
      <p:ext uri="{BB962C8B-B14F-4D97-AF65-F5344CB8AC3E}">
        <p14:creationId xmlns:p14="http://schemas.microsoft.com/office/powerpoint/2010/main" val="3190533343"/>
      </p:ext>
    </p:extLst>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traight Connector 4"/>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a:defRPr/>
            </a:pPr>
            <a:endParaRPr lang="en-US">
              <a:solidFill>
                <a:prstClr val="black"/>
              </a:solidFill>
              <a:cs typeface="Arial" charset="0"/>
            </a:endParaRPr>
          </a:p>
        </p:txBody>
      </p:sp>
      <p:sp>
        <p:nvSpPr>
          <p:cNvPr id="6" name="Oval 5"/>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solidFill>
                <a:prstClr val="white"/>
              </a:solidFill>
            </a:endParaRPr>
          </a:p>
        </p:txBody>
      </p:sp>
      <p:sp>
        <p:nvSpPr>
          <p:cNvPr id="7" name="Straight Connector 6"/>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a:lstStyle/>
          <a:p>
            <a:pPr>
              <a:defRPr/>
            </a:pPr>
            <a:endParaRPr lang="en-US">
              <a:solidFill>
                <a:prstClr val="black"/>
              </a:solidFill>
              <a:cs typeface="Arial" charset="0"/>
            </a:endParaRPr>
          </a:p>
        </p:txBody>
      </p:sp>
      <p:sp>
        <p:nvSpPr>
          <p:cNvPr id="8" name="Rectangle 7"/>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prstClr val="white"/>
              </a:solidFill>
            </a:endParaRPr>
          </a:p>
        </p:txBody>
      </p:sp>
      <p:sp>
        <p:nvSpPr>
          <p:cNvPr id="9" name="Straight Connector 8"/>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a:lstStyle/>
          <a:p>
            <a:pPr>
              <a:defRPr/>
            </a:pPr>
            <a:endParaRPr lang="en-US">
              <a:solidFill>
                <a:prstClr val="black"/>
              </a:solidFill>
              <a:cs typeface="Arial" charset="0"/>
            </a:endParaRPr>
          </a:p>
        </p:txBody>
      </p:sp>
      <p:sp>
        <p:nvSpPr>
          <p:cNvPr id="10" name="Straight Connector 9"/>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a:defRPr/>
            </a:pPr>
            <a:endParaRPr lang="en-US" dirty="0">
              <a:solidFill>
                <a:prstClr val="black"/>
              </a:solidFill>
              <a:cs typeface="Arial" charset="0"/>
            </a:endParaRPr>
          </a:p>
        </p:txBody>
      </p:sp>
      <p:sp>
        <p:nvSpPr>
          <p:cNvPr id="11" name="Straight Connector 10"/>
          <p:cNvSpPr>
            <a:spLocks noChangeShapeType="1"/>
          </p:cNvSpPr>
          <p:nvPr/>
        </p:nvSpPr>
        <p:spPr bwMode="auto">
          <a:xfrm>
            <a:off x="6192838" y="0"/>
            <a:ext cx="0" cy="6858000"/>
          </a:xfrm>
          <a:prstGeom prst="line">
            <a:avLst/>
          </a:prstGeom>
          <a:noFill/>
          <a:ln w="12700" cap="flat" cmpd="sng" algn="ctr">
            <a:solidFill>
              <a:schemeClr val="accent1"/>
            </a:solidFill>
            <a:prstDash val="solid"/>
            <a:round/>
            <a:headEnd type="none" w="med" len="med"/>
            <a:tailEnd type="none" w="med" len="med"/>
          </a:ln>
          <a:effectLst/>
        </p:spPr>
        <p:txBody>
          <a:bodyPr/>
          <a:lstStyle/>
          <a:p>
            <a:pPr>
              <a:defRPr/>
            </a:pPr>
            <a:endParaRPr lang="en-US" dirty="0">
              <a:solidFill>
                <a:prstClr val="black"/>
              </a:solidFill>
              <a:cs typeface="Arial" charset="0"/>
            </a:endParaRPr>
          </a:p>
        </p:txBody>
      </p:sp>
      <p:sp>
        <p:nvSpPr>
          <p:cNvPr id="2" name="Title 1"/>
          <p:cNvSpPr>
            <a:spLocks noGrp="1"/>
          </p:cNvSpPr>
          <p:nvPr>
            <p:ph type="title"/>
          </p:nvPr>
        </p:nvSpPr>
        <p:spPr>
          <a:xfrm rot="5400000">
            <a:off x="3350133" y="3200400"/>
            <a:ext cx="6309360" cy="457200"/>
          </a:xfrm>
        </p:spPr>
        <p:txBody>
          <a:bodyPr/>
          <a:lstStyle>
            <a:lvl1pPr algn="l">
              <a:buNone/>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ormAutofit/>
          </a:bodyPr>
          <a:lstStyle>
            <a:lvl1pPr marL="0" indent="0">
              <a:buNone/>
              <a:defRPr sz="3200"/>
            </a:lvl1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spcCol="274320" rtlCol="0" fromWordArt="0" forceAA="0">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a:r>
              <a:rPr lang="en-US" smtClean="0"/>
              <a:t>Click to edit Master text styles</a:t>
            </a:r>
          </a:p>
        </p:txBody>
      </p:sp>
      <p:sp>
        <p:nvSpPr>
          <p:cNvPr id="12" name="Date Placeholder 16"/>
          <p:cNvSpPr>
            <a:spLocks noGrp="1"/>
          </p:cNvSpPr>
          <p:nvPr>
            <p:ph type="dt" sz="half" idx="10"/>
          </p:nvPr>
        </p:nvSpPr>
        <p:spPr/>
        <p:txBody>
          <a:bodyPr rtlCol="0"/>
          <a:lstStyle>
            <a:lvl1pPr>
              <a:defRPr/>
            </a:lvl1pPr>
          </a:lstStyle>
          <a:p>
            <a:pPr>
              <a:defRPr/>
            </a:pPr>
            <a:fld id="{DB3A9361-9E7D-4542-A42D-21571797FD19}" type="datetimeFigureOut">
              <a:rPr lang="en-US">
                <a:solidFill>
                  <a:srgbClr val="676A55"/>
                </a:solidFill>
              </a:rPr>
              <a:pPr>
                <a:defRPr/>
              </a:pPr>
              <a:t>10/16/2018</a:t>
            </a:fld>
            <a:endParaRPr lang="en-US">
              <a:solidFill>
                <a:srgbClr val="676A55"/>
              </a:solidFill>
            </a:endParaRPr>
          </a:p>
        </p:txBody>
      </p:sp>
      <p:sp>
        <p:nvSpPr>
          <p:cNvPr id="13" name="Slide Number Placeholder 17"/>
          <p:cNvSpPr>
            <a:spLocks noGrp="1"/>
          </p:cNvSpPr>
          <p:nvPr>
            <p:ph type="sldNum" sz="quarter" idx="11"/>
          </p:nvPr>
        </p:nvSpPr>
        <p:spPr/>
        <p:txBody>
          <a:bodyPr rtlCol="0"/>
          <a:lstStyle>
            <a:lvl1pPr>
              <a:defRPr/>
            </a:lvl1pPr>
          </a:lstStyle>
          <a:p>
            <a:pPr>
              <a:defRPr/>
            </a:pPr>
            <a:fld id="{B232525D-8DA9-4CA2-85EA-7C9D13163188}" type="slidenum">
              <a:rPr lang="en-US"/>
              <a:pPr>
                <a:defRPr/>
              </a:pPr>
              <a:t>‹#›</a:t>
            </a:fld>
            <a:endParaRPr lang="en-US"/>
          </a:p>
        </p:txBody>
      </p:sp>
      <p:sp>
        <p:nvSpPr>
          <p:cNvPr id="14" name="Footer Placeholder 20"/>
          <p:cNvSpPr>
            <a:spLocks noGrp="1"/>
          </p:cNvSpPr>
          <p:nvPr>
            <p:ph type="ftr" sz="quarter" idx="12"/>
          </p:nvPr>
        </p:nvSpPr>
        <p:spPr/>
        <p:txBody>
          <a:bodyPr rtlCol="0"/>
          <a:lstStyle>
            <a:lvl1pPr>
              <a:defRPr/>
            </a:lvl1pPr>
          </a:lstStyle>
          <a:p>
            <a:pPr>
              <a:defRPr/>
            </a:pPr>
            <a:endParaRPr lang="en-US">
              <a:solidFill>
                <a:srgbClr val="676A55"/>
              </a:solidFill>
            </a:endParaRPr>
          </a:p>
        </p:txBody>
      </p:sp>
    </p:spTree>
    <p:extLst>
      <p:ext uri="{BB962C8B-B14F-4D97-AF65-F5344CB8AC3E}">
        <p14:creationId xmlns:p14="http://schemas.microsoft.com/office/powerpoint/2010/main" val="36337144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a:lstStyle/>
          <a:p>
            <a:pPr>
              <a:defRPr/>
            </a:pPr>
            <a:endParaRPr lang="en-US" dirty="0">
              <a:solidFill>
                <a:prstClr val="black"/>
              </a:solidFill>
              <a:cs typeface="Arial" charset="0"/>
            </a:endParaRPr>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lang="en-US" smtClean="0"/>
              <a:t>Click to edit Master title style</a:t>
            </a:r>
            <a:endParaRPr lang="en-US"/>
          </a:p>
        </p:txBody>
      </p:sp>
      <p:sp>
        <p:nvSpPr>
          <p:cNvPr id="1028" name="Text Placeholder 12"/>
          <p:cNvSpPr>
            <a:spLocks noGrp="1"/>
          </p:cNvSpPr>
          <p:nvPr>
            <p:ph type="body" idx="1"/>
          </p:nvPr>
        </p:nvSpPr>
        <p:spPr bwMode="auto">
          <a:xfrm>
            <a:off x="457200" y="1600200"/>
            <a:ext cx="7467600" cy="48736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 name="Date Placeholder 13"/>
          <p:cNvSpPr>
            <a:spLocks noGrp="1"/>
          </p:cNvSpPr>
          <p:nvPr>
            <p:ph type="dt" sz="half" idx="2"/>
          </p:nvPr>
        </p:nvSpPr>
        <p:spPr>
          <a:xfrm rot="5400000">
            <a:off x="7589045" y="1081881"/>
            <a:ext cx="2011362" cy="384175"/>
          </a:xfrm>
          <a:prstGeom prst="rect">
            <a:avLst/>
          </a:prstGeom>
        </p:spPr>
        <p:txBody>
          <a:bodyPr vert="horz" anchor="ctr" anchorCtr="0"/>
          <a:lstStyle>
            <a:lvl1pPr algn="r" eaLnBrk="1" fontAlgn="auto" latinLnBrk="0" hangingPunct="1">
              <a:spcBef>
                <a:spcPts val="0"/>
              </a:spcBef>
              <a:spcAft>
                <a:spcPts val="0"/>
              </a:spcAft>
              <a:defRPr kumimoji="0" sz="1200">
                <a:solidFill>
                  <a:schemeClr val="tx2"/>
                </a:solidFill>
                <a:latin typeface="+mn-lt"/>
                <a:cs typeface="+mn-cs"/>
              </a:defRPr>
            </a:lvl1pPr>
          </a:lstStyle>
          <a:p>
            <a:pPr>
              <a:defRPr/>
            </a:pPr>
            <a:fld id="{CCF4D9D6-F31F-46EC-96CB-7B5B00423F58}" type="datetimeFigureOut">
              <a:rPr lang="en-US">
                <a:solidFill>
                  <a:srgbClr val="676A55"/>
                </a:solidFill>
              </a:rPr>
              <a:pPr>
                <a:defRPr/>
              </a:pPr>
              <a:t>10/16/2018</a:t>
            </a:fld>
            <a:endParaRPr lang="en-US" dirty="0">
              <a:solidFill>
                <a:srgbClr val="676A55"/>
              </a:solidFill>
            </a:endParaRPr>
          </a:p>
        </p:txBody>
      </p:sp>
      <p:sp>
        <p:nvSpPr>
          <p:cNvPr id="3" name="Footer Placeholder 2"/>
          <p:cNvSpPr>
            <a:spLocks noGrp="1"/>
          </p:cNvSpPr>
          <p:nvPr>
            <p:ph type="ftr" sz="quarter" idx="3"/>
          </p:nvPr>
        </p:nvSpPr>
        <p:spPr>
          <a:xfrm rot="5400000">
            <a:off x="6989763" y="3736975"/>
            <a:ext cx="3200400" cy="365125"/>
          </a:xfrm>
          <a:prstGeom prst="rect">
            <a:avLst/>
          </a:prstGeom>
        </p:spPr>
        <p:txBody>
          <a:bodyPr vert="horz" anchor="ctr" anchorCtr="0"/>
          <a:lstStyle>
            <a:lvl1pPr algn="l" eaLnBrk="1" fontAlgn="auto" latinLnBrk="0" hangingPunct="1">
              <a:spcBef>
                <a:spcPts val="0"/>
              </a:spcBef>
              <a:spcAft>
                <a:spcPts val="0"/>
              </a:spcAft>
              <a:defRPr kumimoji="0" sz="1200">
                <a:solidFill>
                  <a:schemeClr val="tx2"/>
                </a:solidFill>
                <a:latin typeface="+mn-lt"/>
                <a:cs typeface="+mn-cs"/>
              </a:defRPr>
            </a:lvl1pPr>
          </a:lstStyle>
          <a:p>
            <a:pPr>
              <a:defRPr/>
            </a:pPr>
            <a:endParaRPr lang="en-US">
              <a:solidFill>
                <a:srgbClr val="676A55"/>
              </a:solidFill>
            </a:endParaRPr>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a:defRPr/>
            </a:pPr>
            <a:endParaRPr lang="en-US">
              <a:solidFill>
                <a:prstClr val="black"/>
              </a:solidFill>
              <a:cs typeface="Arial" charset="0"/>
            </a:endParaRPr>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a:lstStyle/>
          <a:p>
            <a:pPr>
              <a:defRPr/>
            </a:pPr>
            <a:endParaRPr lang="en-US">
              <a:solidFill>
                <a:prstClr val="black"/>
              </a:solidFill>
              <a:cs typeface="Arial" charset="0"/>
            </a:endParaRPr>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prstClr val="white"/>
              </a:solidFill>
            </a:endParaRPr>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a:lstStyle/>
          <a:p>
            <a:pPr>
              <a:defRPr/>
            </a:pPr>
            <a:endParaRPr lang="en-US">
              <a:solidFill>
                <a:prstClr val="black"/>
              </a:solidFill>
              <a:cs typeface="Arial" charset="0"/>
            </a:endParaRPr>
          </a:p>
        </p:txBody>
      </p:sp>
      <p:sp>
        <p:nvSpPr>
          <p:cNvPr id="12" name="Oval 11"/>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solidFill>
                <a:prstClr val="white"/>
              </a:solidFill>
            </a:endParaRPr>
          </a:p>
        </p:txBody>
      </p:sp>
      <p:sp>
        <p:nvSpPr>
          <p:cNvPr id="23" name="Slide Number Placeholder 22"/>
          <p:cNvSpPr>
            <a:spLocks noGrp="1"/>
          </p:cNvSpPr>
          <p:nvPr>
            <p:ph type="sldNum" sz="quarter" idx="4"/>
          </p:nvPr>
        </p:nvSpPr>
        <p:spPr>
          <a:xfrm>
            <a:off x="8129588" y="5734050"/>
            <a:ext cx="609600" cy="520700"/>
          </a:xfrm>
          <a:prstGeom prst="rect">
            <a:avLst/>
          </a:prstGeom>
        </p:spPr>
        <p:txBody>
          <a:bodyPr vert="horz" anchor="ctr"/>
          <a:lstStyle>
            <a:lvl1pPr algn="ctr" eaLnBrk="1" fontAlgn="auto" latinLnBrk="0" hangingPunct="1">
              <a:spcBef>
                <a:spcPts val="0"/>
              </a:spcBef>
              <a:spcAft>
                <a:spcPts val="0"/>
              </a:spcAft>
              <a:defRPr kumimoji="0" sz="1400" b="1">
                <a:solidFill>
                  <a:srgbClr val="FFFFFF"/>
                </a:solidFill>
                <a:latin typeface="+mn-lt"/>
                <a:cs typeface="+mn-cs"/>
              </a:defRPr>
            </a:lvl1pPr>
          </a:lstStyle>
          <a:p>
            <a:pPr>
              <a:defRPr/>
            </a:pPr>
            <a:fld id="{DA86B17B-FCBE-4620-B659-23B1D60AD9FD}" type="slidenum">
              <a:rPr lang="en-US"/>
              <a:pPr>
                <a:defRPr/>
              </a:pPr>
              <a:t>‹#›</a:t>
            </a:fld>
            <a:endParaRPr lang="en-US" dirty="0"/>
          </a:p>
        </p:txBody>
      </p:sp>
    </p:spTree>
    <p:extLst>
      <p:ext uri="{BB962C8B-B14F-4D97-AF65-F5344CB8AC3E}">
        <p14:creationId xmlns:p14="http://schemas.microsoft.com/office/powerpoint/2010/main" val="7501636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0" fontAlgn="base" hangingPunct="0">
        <a:spcBef>
          <a:spcPct val="0"/>
        </a:spcBef>
        <a:spcAft>
          <a:spcPct val="0"/>
        </a:spcAft>
        <a:defRPr sz="3000" kern="1200" cap="small">
          <a:solidFill>
            <a:schemeClr val="tx2"/>
          </a:solidFill>
          <a:latin typeface="+mj-lt"/>
          <a:ea typeface="+mj-ea"/>
          <a:cs typeface="+mj-cs"/>
        </a:defRPr>
      </a:lvl1pPr>
      <a:lvl2pPr algn="l" rtl="0" eaLnBrk="0" fontAlgn="base" hangingPunct="0">
        <a:spcBef>
          <a:spcPct val="0"/>
        </a:spcBef>
        <a:spcAft>
          <a:spcPct val="0"/>
        </a:spcAft>
        <a:defRPr sz="3000">
          <a:solidFill>
            <a:schemeClr val="tx2"/>
          </a:solidFill>
          <a:latin typeface="Century Schoolbook" pitchFamily="18" charset="0"/>
        </a:defRPr>
      </a:lvl2pPr>
      <a:lvl3pPr algn="l" rtl="0" eaLnBrk="0" fontAlgn="base" hangingPunct="0">
        <a:spcBef>
          <a:spcPct val="0"/>
        </a:spcBef>
        <a:spcAft>
          <a:spcPct val="0"/>
        </a:spcAft>
        <a:defRPr sz="3000">
          <a:solidFill>
            <a:schemeClr val="tx2"/>
          </a:solidFill>
          <a:latin typeface="Century Schoolbook" pitchFamily="18" charset="0"/>
        </a:defRPr>
      </a:lvl3pPr>
      <a:lvl4pPr algn="l" rtl="0" eaLnBrk="0" fontAlgn="base" hangingPunct="0">
        <a:spcBef>
          <a:spcPct val="0"/>
        </a:spcBef>
        <a:spcAft>
          <a:spcPct val="0"/>
        </a:spcAft>
        <a:defRPr sz="3000">
          <a:solidFill>
            <a:schemeClr val="tx2"/>
          </a:solidFill>
          <a:latin typeface="Century Schoolbook" pitchFamily="18" charset="0"/>
        </a:defRPr>
      </a:lvl4pPr>
      <a:lvl5pPr algn="l" rtl="0" eaLnBrk="0" fontAlgn="base" hangingPunct="0">
        <a:spcBef>
          <a:spcPct val="0"/>
        </a:spcBef>
        <a:spcAft>
          <a:spcPct val="0"/>
        </a:spcAft>
        <a:defRPr sz="3000">
          <a:solidFill>
            <a:schemeClr val="tx2"/>
          </a:solidFill>
          <a:latin typeface="Century Schoolbook" pitchFamily="18" charset="0"/>
        </a:defRPr>
      </a:lvl5pPr>
      <a:lvl6pPr marL="457200" algn="l" rtl="0" fontAlgn="base">
        <a:spcBef>
          <a:spcPct val="0"/>
        </a:spcBef>
        <a:spcAft>
          <a:spcPct val="0"/>
        </a:spcAft>
        <a:defRPr sz="3000">
          <a:solidFill>
            <a:schemeClr val="tx2"/>
          </a:solidFill>
          <a:latin typeface="Century Schoolbook" pitchFamily="18" charset="0"/>
        </a:defRPr>
      </a:lvl6pPr>
      <a:lvl7pPr marL="914400" algn="l" rtl="0" fontAlgn="base">
        <a:spcBef>
          <a:spcPct val="0"/>
        </a:spcBef>
        <a:spcAft>
          <a:spcPct val="0"/>
        </a:spcAft>
        <a:defRPr sz="3000">
          <a:solidFill>
            <a:schemeClr val="tx2"/>
          </a:solidFill>
          <a:latin typeface="Century Schoolbook" pitchFamily="18" charset="0"/>
        </a:defRPr>
      </a:lvl7pPr>
      <a:lvl8pPr marL="1371600" algn="l" rtl="0" fontAlgn="base">
        <a:spcBef>
          <a:spcPct val="0"/>
        </a:spcBef>
        <a:spcAft>
          <a:spcPct val="0"/>
        </a:spcAft>
        <a:defRPr sz="3000">
          <a:solidFill>
            <a:schemeClr val="tx2"/>
          </a:solidFill>
          <a:latin typeface="Century Schoolbook" pitchFamily="18" charset="0"/>
        </a:defRPr>
      </a:lvl8pPr>
      <a:lvl9pPr marL="1828800" algn="l" rtl="0" fontAlgn="base">
        <a:spcBef>
          <a:spcPct val="0"/>
        </a:spcBef>
        <a:spcAft>
          <a:spcPct val="0"/>
        </a:spcAft>
        <a:defRPr sz="3000">
          <a:solidFill>
            <a:schemeClr val="tx2"/>
          </a:solidFill>
          <a:latin typeface="Century Schoolbook" pitchFamily="18" charset="0"/>
        </a:defRPr>
      </a:lvl9pPr>
    </p:titleStyle>
    <p:bodyStyle>
      <a:lvl1pPr marL="273050" indent="-273050" algn="l" rtl="0" eaLnBrk="0" fontAlgn="base" hangingPunct="0">
        <a:spcBef>
          <a:spcPts val="600"/>
        </a:spcBef>
        <a:spcAft>
          <a:spcPct val="0"/>
        </a:spcAft>
        <a:buClr>
          <a:schemeClr val="accent1"/>
        </a:buClr>
        <a:buSzPct val="70000"/>
        <a:buFont typeface="Wingdings" pitchFamily="2" charset="2"/>
        <a:buChar char=""/>
        <a:defRPr sz="2400" kern="1200">
          <a:solidFill>
            <a:schemeClr val="tx1"/>
          </a:solidFill>
          <a:latin typeface="+mn-lt"/>
          <a:ea typeface="+mn-ea"/>
          <a:cs typeface="+mn-cs"/>
        </a:defRPr>
      </a:lvl1pPr>
      <a:lvl2pPr marL="639763" indent="-273050" algn="l" rtl="0" eaLnBrk="0" fontAlgn="base" hangingPunct="0">
        <a:spcBef>
          <a:spcPct val="20000"/>
        </a:spcBef>
        <a:spcAft>
          <a:spcPct val="0"/>
        </a:spcAft>
        <a:buClr>
          <a:schemeClr val="accent1"/>
        </a:buClr>
        <a:buSzPct val="80000"/>
        <a:buFont typeface="Wingdings 2" pitchFamily="18" charset="2"/>
        <a:buChar char=""/>
        <a:defRPr sz="2100" kern="1200">
          <a:solidFill>
            <a:schemeClr val="tx1"/>
          </a:solidFill>
          <a:latin typeface="+mn-lt"/>
          <a:ea typeface="+mn-ea"/>
          <a:cs typeface="+mn-cs"/>
        </a:defRPr>
      </a:lvl2pPr>
      <a:lvl3pPr marL="914400" indent="-182563" algn="l" rtl="0" eaLnBrk="0" fontAlgn="base" hangingPunct="0">
        <a:spcBef>
          <a:spcPct val="20000"/>
        </a:spcBef>
        <a:spcAft>
          <a:spcPct val="0"/>
        </a:spcAft>
        <a:buClr>
          <a:srgbClr val="648F67"/>
        </a:buClr>
        <a:buSzPct val="60000"/>
        <a:buFont typeface="Wingdings" pitchFamily="2" charset="2"/>
        <a:buChar char=""/>
        <a:defRPr sz="2400" kern="1200">
          <a:solidFill>
            <a:schemeClr val="tx1"/>
          </a:solidFill>
          <a:latin typeface="+mn-lt"/>
          <a:ea typeface="+mn-ea"/>
          <a:cs typeface="+mn-cs"/>
        </a:defRPr>
      </a:lvl3pPr>
      <a:lvl4pPr marL="1187450" indent="-182563" algn="l" rtl="0" eaLnBrk="0" fontAlgn="base" hangingPunct="0">
        <a:spcBef>
          <a:spcPct val="20000"/>
        </a:spcBef>
        <a:spcAft>
          <a:spcPct val="0"/>
        </a:spcAft>
        <a:buClr>
          <a:srgbClr val="BCCEBD"/>
        </a:buClr>
        <a:buSzPct val="60000"/>
        <a:buFont typeface="Wingdings" pitchFamily="2" charset="2"/>
        <a:buChar char=""/>
        <a:defRPr sz="2000" kern="1200">
          <a:solidFill>
            <a:schemeClr val="tx1"/>
          </a:solidFill>
          <a:latin typeface="+mn-lt"/>
          <a:ea typeface="+mn-ea"/>
          <a:cs typeface="+mn-cs"/>
        </a:defRPr>
      </a:lvl4pPr>
      <a:lvl5pPr marL="1462088" indent="-182563" algn="l" rtl="0" eaLnBrk="0" fontAlgn="base" hangingPunct="0">
        <a:spcBef>
          <a:spcPct val="20000"/>
        </a:spcBef>
        <a:spcAft>
          <a:spcPct val="0"/>
        </a:spcAft>
        <a:buClr>
          <a:srgbClr val="D4E2D4"/>
        </a:buClr>
        <a:buSzPct val="68000"/>
        <a:buFont typeface="Wingdings 2" pitchFamily="18" charset="2"/>
        <a:buChar char=""/>
        <a:defRPr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kenneth.ofokansi@unn.edu.ng"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5.wmf"/><Relationship Id="rId4" Type="http://schemas.openxmlformats.org/officeDocument/2006/relationships/image" Target="../media/image4.wmf"/></Relationships>
</file>

<file path=ppt/slides/_rels/slide26.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6.wmf"/></Relationships>
</file>

<file path=ppt/slides/_rels/slide27.xml.rels><?xml version="1.0" encoding="UTF-8" standalone="yes"?>
<Relationships xmlns="http://schemas.openxmlformats.org/package/2006/relationships"><Relationship Id="rId3" Type="http://schemas.openxmlformats.org/officeDocument/2006/relationships/audio" Target="../media/audio3.wav"/><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7.wmf"/><Relationship Id="rId4" Type="http://schemas.openxmlformats.org/officeDocument/2006/relationships/audio" Target="../media/audio4.wav"/></Relationships>
</file>

<file path=ppt/slides/_rels/slide28.xml.rels><?xml version="1.0" encoding="UTF-8" standalone="yes"?>
<Relationships xmlns="http://schemas.openxmlformats.org/package/2006/relationships"><Relationship Id="rId3" Type="http://schemas.openxmlformats.org/officeDocument/2006/relationships/audio" Target="../media/audio4.wav"/><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8.wmf"/><Relationship Id="rId4" Type="http://schemas.openxmlformats.org/officeDocument/2006/relationships/audio" Target="../media/audio1.wav"/></Relationships>
</file>

<file path=ppt/slides/_rels/slide29.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9.wm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audio" Target="../media/audio4.wav"/><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10.wmf"/></Relationships>
</file>

<file path=ppt/slides/_rels/slide3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12.wmf"/></Relationships>
</file>

<file path=ppt/slides/_rels/slide34.x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image" Target="../media/image16.wmf"/><Relationship Id="rId5" Type="http://schemas.openxmlformats.org/officeDocument/2006/relationships/image" Target="../media/image15.wmf"/><Relationship Id="rId4" Type="http://schemas.openxmlformats.org/officeDocument/2006/relationships/image" Target="../media/image14.wmf"/></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17.wmf"/></Relationships>
</file>

<file path=ppt/slides/_rels/slide37.xml.rels><?xml version="1.0" encoding="UTF-8" standalone="yes"?>
<Relationships xmlns="http://schemas.openxmlformats.org/package/2006/relationships"><Relationship Id="rId3" Type="http://schemas.openxmlformats.org/officeDocument/2006/relationships/hyperlink" Target="http://www.igc.org/" TargetMode="External"/><Relationship Id="rId2" Type="http://schemas.openxmlformats.org/officeDocument/2006/relationships/hyperlink" Target="http://www.usaid.gov/"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18.wmf"/></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228600"/>
            <a:ext cx="8991600" cy="1184275"/>
          </a:xfrm>
        </p:spPr>
        <p:txBody>
          <a:bodyPr/>
          <a:lstStyle/>
          <a:p>
            <a:pPr>
              <a:defRPr/>
            </a:pPr>
            <a:r>
              <a:rPr lang="en-US" dirty="0" smtClean="0"/>
              <a:t> </a:t>
            </a:r>
            <a:endParaRPr lang="en-US" dirty="0"/>
          </a:p>
        </p:txBody>
      </p:sp>
      <p:sp>
        <p:nvSpPr>
          <p:cNvPr id="8195" name="Subtitle 2"/>
          <p:cNvSpPr>
            <a:spLocks noGrp="1"/>
          </p:cNvSpPr>
          <p:nvPr>
            <p:ph type="subTitle" idx="1"/>
          </p:nvPr>
        </p:nvSpPr>
        <p:spPr>
          <a:xfrm>
            <a:off x="152400" y="0"/>
            <a:ext cx="8991600" cy="6597650"/>
          </a:xfrm>
        </p:spPr>
        <p:txBody>
          <a:bodyPr/>
          <a:lstStyle/>
          <a:p>
            <a:pPr algn="ctr"/>
            <a:r>
              <a:rPr lang="en-US" sz="3200" dirty="0" smtClean="0"/>
              <a:t>UNIVERSITY OF NIGERIA, NSUKKA</a:t>
            </a:r>
          </a:p>
          <a:p>
            <a:pPr algn="ctr"/>
            <a:r>
              <a:rPr lang="en-US" sz="2800" dirty="0" smtClean="0"/>
              <a:t>SCHOOL OF POSTGRADUATE STUDIES</a:t>
            </a:r>
            <a:endParaRPr lang="en-US" sz="4000" dirty="0" smtClean="0"/>
          </a:p>
          <a:p>
            <a:pPr algn="ctr"/>
            <a:endParaRPr lang="en-US" sz="4400" dirty="0" smtClean="0"/>
          </a:p>
          <a:p>
            <a:pPr algn="ctr"/>
            <a:r>
              <a:rPr lang="en-US" sz="4400" dirty="0" smtClean="0"/>
              <a:t>Research </a:t>
            </a:r>
            <a:r>
              <a:rPr lang="en-US" sz="4400" dirty="0" smtClean="0"/>
              <a:t>Grant </a:t>
            </a:r>
            <a:r>
              <a:rPr lang="en-US" sz="4400" dirty="0" smtClean="0"/>
              <a:t>Writing</a:t>
            </a:r>
            <a:endParaRPr lang="en-US" sz="3200" dirty="0" smtClean="0"/>
          </a:p>
          <a:p>
            <a:pPr algn="ctr"/>
            <a:r>
              <a:rPr lang="en-US" sz="3200" dirty="0" smtClean="0"/>
              <a:t> </a:t>
            </a:r>
            <a:r>
              <a:rPr lang="en-US" sz="3200" dirty="0" smtClean="0"/>
              <a:t>(</a:t>
            </a:r>
            <a:r>
              <a:rPr lang="en-US" sz="3200" dirty="0" err="1" smtClean="0"/>
              <a:t>Grantsmanship</a:t>
            </a:r>
            <a:r>
              <a:rPr lang="en-US" sz="3200" dirty="0" smtClean="0"/>
              <a:t>)</a:t>
            </a:r>
          </a:p>
          <a:p>
            <a:pPr algn="ctr"/>
            <a:endParaRPr lang="en-US" sz="4400" dirty="0" smtClean="0"/>
          </a:p>
          <a:p>
            <a:pPr algn="ctr"/>
            <a:r>
              <a:rPr lang="en-US" sz="3200" dirty="0" smtClean="0"/>
              <a:t>         Professor Kenneth </a:t>
            </a:r>
            <a:r>
              <a:rPr lang="en-US" sz="3200" dirty="0" smtClean="0"/>
              <a:t>C. </a:t>
            </a:r>
            <a:r>
              <a:rPr lang="en-US" sz="3200" dirty="0" err="1" smtClean="0"/>
              <a:t>Ofokansi</a:t>
            </a:r>
            <a:endParaRPr lang="en-US" sz="3200" dirty="0" smtClean="0"/>
          </a:p>
          <a:p>
            <a:pPr algn="ctr"/>
            <a:r>
              <a:rPr lang="en-US" sz="2000" dirty="0" smtClean="0"/>
              <a:t>   Department</a:t>
            </a:r>
            <a:r>
              <a:rPr lang="en-US" sz="2000" dirty="0" smtClean="0"/>
              <a:t> </a:t>
            </a:r>
            <a:r>
              <a:rPr lang="en-US" sz="2000" dirty="0" smtClean="0"/>
              <a:t>of </a:t>
            </a:r>
            <a:r>
              <a:rPr lang="en-US" sz="2000" dirty="0" smtClean="0"/>
              <a:t>Pharmaceutics</a:t>
            </a:r>
            <a:endParaRPr lang="en-US" sz="2000" dirty="0" smtClean="0"/>
          </a:p>
          <a:p>
            <a:pPr algn="ctr"/>
            <a:r>
              <a:rPr lang="en-US" sz="2000" dirty="0" smtClean="0"/>
              <a:t>   University </a:t>
            </a:r>
            <a:r>
              <a:rPr lang="en-US" sz="2000" dirty="0" smtClean="0"/>
              <a:t>of Nigeria, </a:t>
            </a:r>
            <a:r>
              <a:rPr lang="en-US" sz="2000" dirty="0" err="1" smtClean="0"/>
              <a:t>Nsukka</a:t>
            </a:r>
            <a:endParaRPr lang="en-US" sz="2000" dirty="0" smtClean="0"/>
          </a:p>
          <a:p>
            <a:pPr algn="ctr"/>
            <a:r>
              <a:rPr lang="en-US" sz="2000" dirty="0" smtClean="0"/>
              <a:t>Email: </a:t>
            </a:r>
            <a:r>
              <a:rPr lang="en-US" sz="2000" dirty="0" smtClean="0">
                <a:hlinkClick r:id="rId2"/>
              </a:rPr>
              <a:t>kenneth.ofokansi@unn.edu.ng</a:t>
            </a:r>
            <a:endParaRPr lang="en-US" sz="2000" dirty="0" smtClean="0"/>
          </a:p>
          <a:p>
            <a:pPr algn="ctr"/>
            <a:r>
              <a:rPr lang="en-US" sz="2000" dirty="0" smtClean="0"/>
              <a:t>Phone: +23481-31245821</a:t>
            </a:r>
            <a:endParaRPr lang="en-US" sz="2000" dirty="0" smtClean="0"/>
          </a:p>
        </p:txBody>
      </p:sp>
    </p:spTree>
    <p:extLst>
      <p:ext uri="{BB962C8B-B14F-4D97-AF65-F5344CB8AC3E}">
        <p14:creationId xmlns:p14="http://schemas.microsoft.com/office/powerpoint/2010/main" val="878258698"/>
      </p:ext>
    </p:extLst>
  </p:cSld>
  <p:clrMapOvr>
    <a:masterClrMapping/>
  </p:clrMapOvr>
  <p:transition>
    <p:wipe dir="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382000" cy="944562"/>
          </a:xfrm>
        </p:spPr>
        <p:txBody>
          <a:bodyPr>
            <a:normAutofit/>
          </a:bodyPr>
          <a:lstStyle/>
          <a:p>
            <a:r>
              <a:rPr lang="en-US" sz="2800" b="1" dirty="0" smtClean="0"/>
              <a:t>STRUCTURE OF A RESEARCH PROPOSAL</a:t>
            </a:r>
            <a:endParaRPr lang="en-US" sz="2800" b="1" dirty="0"/>
          </a:p>
        </p:txBody>
      </p:sp>
      <p:sp>
        <p:nvSpPr>
          <p:cNvPr id="3" name="Content Placeholder 2"/>
          <p:cNvSpPr>
            <a:spLocks noGrp="1"/>
          </p:cNvSpPr>
          <p:nvPr>
            <p:ph sz="quarter" idx="1"/>
          </p:nvPr>
        </p:nvSpPr>
        <p:spPr>
          <a:xfrm>
            <a:off x="304800" y="1447800"/>
            <a:ext cx="8153400" cy="5257800"/>
          </a:xfrm>
        </p:spPr>
        <p:txBody>
          <a:bodyPr/>
          <a:lstStyle/>
          <a:p>
            <a:pPr marL="0" lvl="0" indent="0" eaLnBrk="1" hangingPunct="1">
              <a:buClr>
                <a:srgbClr val="72A376"/>
              </a:buClr>
              <a:buNone/>
              <a:defRPr/>
            </a:pPr>
            <a:r>
              <a:rPr lang="en-US" sz="4000" b="1" dirty="0">
                <a:solidFill>
                  <a:prstClr val="black"/>
                </a:solidFill>
              </a:rPr>
              <a:t>Title</a:t>
            </a:r>
            <a:endParaRPr lang="en-US" sz="4000" dirty="0">
              <a:solidFill>
                <a:prstClr val="black"/>
              </a:solidFill>
            </a:endParaRPr>
          </a:p>
          <a:p>
            <a:pPr lvl="0" eaLnBrk="1" hangingPunct="1">
              <a:buClr>
                <a:srgbClr val="72A376"/>
              </a:buClr>
              <a:buFont typeface="Wingdings" pitchFamily="2" charset="2"/>
              <a:buChar char="v"/>
              <a:defRPr/>
            </a:pPr>
            <a:r>
              <a:rPr lang="en-US" sz="4000" dirty="0">
                <a:solidFill>
                  <a:prstClr val="black"/>
                </a:solidFill>
              </a:rPr>
              <a:t>An effective title attracts the reader’s interest. </a:t>
            </a:r>
          </a:p>
          <a:p>
            <a:pPr lvl="0" eaLnBrk="1" hangingPunct="1">
              <a:buClr>
                <a:srgbClr val="72A376"/>
              </a:buClr>
              <a:buFont typeface="Wingdings" pitchFamily="2" charset="2"/>
              <a:buChar char="v"/>
              <a:defRPr/>
            </a:pPr>
            <a:r>
              <a:rPr lang="en-US" sz="4000" dirty="0">
                <a:solidFill>
                  <a:prstClr val="black"/>
                </a:solidFill>
              </a:rPr>
              <a:t>It should be comprehensive enough to indicate the nature of the proposed work</a:t>
            </a:r>
          </a:p>
          <a:p>
            <a:pPr lvl="0" eaLnBrk="1" hangingPunct="1">
              <a:buClr>
                <a:srgbClr val="72A376"/>
              </a:buClr>
              <a:buFont typeface="Wingdings" pitchFamily="2" charset="2"/>
              <a:buChar char="v"/>
              <a:defRPr/>
            </a:pPr>
            <a:r>
              <a:rPr lang="en-US" sz="4000" dirty="0">
                <a:solidFill>
                  <a:prstClr val="black"/>
                </a:solidFill>
              </a:rPr>
              <a:t>Should be precise, specific and descriptive </a:t>
            </a:r>
          </a:p>
          <a:p>
            <a:endParaRPr lang="en-US" dirty="0"/>
          </a:p>
        </p:txBody>
      </p:sp>
    </p:spTree>
    <p:extLst>
      <p:ext uri="{BB962C8B-B14F-4D97-AF65-F5344CB8AC3E}">
        <p14:creationId xmlns:p14="http://schemas.microsoft.com/office/powerpoint/2010/main" val="10895280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51520" y="188640"/>
            <a:ext cx="8424936" cy="6552728"/>
          </a:xfrm>
        </p:spPr>
        <p:txBody>
          <a:bodyPr/>
          <a:lstStyle/>
          <a:p>
            <a:pPr marL="0" indent="0">
              <a:buNone/>
            </a:pPr>
            <a:r>
              <a:rPr lang="en-US" sz="4000" dirty="0"/>
              <a:t>An appealing </a:t>
            </a:r>
            <a:r>
              <a:rPr lang="en-US" sz="4000" b="1" dirty="0"/>
              <a:t>project </a:t>
            </a:r>
            <a:r>
              <a:rPr lang="en-US" sz="4000" b="1" dirty="0" smtClean="0"/>
              <a:t>identifier</a:t>
            </a:r>
            <a:endParaRPr lang="en-US" sz="4000" dirty="0"/>
          </a:p>
          <a:p>
            <a:pPr marL="0" indent="0">
              <a:buNone/>
            </a:pPr>
            <a:r>
              <a:rPr lang="en-US" sz="4000" dirty="0"/>
              <a:t>– Should </a:t>
            </a:r>
            <a:r>
              <a:rPr lang="en-US" sz="4000" dirty="0" smtClean="0"/>
              <a:t>briefly </a:t>
            </a:r>
            <a:r>
              <a:rPr lang="en-US" sz="4000" dirty="0"/>
              <a:t>and rigorously summarize </a:t>
            </a:r>
            <a:r>
              <a:rPr lang="en-US" sz="4000" dirty="0" smtClean="0"/>
              <a:t>the </a:t>
            </a:r>
            <a:r>
              <a:rPr lang="en-US" sz="4000" b="1" dirty="0" smtClean="0"/>
              <a:t>essence </a:t>
            </a:r>
            <a:r>
              <a:rPr lang="en-US" sz="4000" b="1" dirty="0"/>
              <a:t>of the project</a:t>
            </a:r>
            <a:endParaRPr lang="en-US" sz="4000" dirty="0"/>
          </a:p>
          <a:p>
            <a:pPr marL="0" indent="0">
              <a:buNone/>
            </a:pPr>
            <a:r>
              <a:rPr lang="en-US" sz="4000" dirty="0"/>
              <a:t>• Attractive, objective, precise, fully descriptive, </a:t>
            </a:r>
            <a:r>
              <a:rPr lang="en-US" sz="4000" dirty="0" smtClean="0"/>
              <a:t>concise and </a:t>
            </a:r>
            <a:r>
              <a:rPr lang="en-US" sz="4000" dirty="0"/>
              <a:t>clear title</a:t>
            </a:r>
          </a:p>
          <a:p>
            <a:pPr marL="0" indent="0">
              <a:buNone/>
            </a:pPr>
            <a:r>
              <a:rPr lang="en-US" sz="4000" dirty="0"/>
              <a:t>– Should be </a:t>
            </a:r>
            <a:r>
              <a:rPr lang="en-US" sz="4000" b="1" dirty="0"/>
              <a:t>specific </a:t>
            </a:r>
            <a:r>
              <a:rPr lang="en-US" sz="4000" dirty="0"/>
              <a:t>(not too general)</a:t>
            </a:r>
          </a:p>
          <a:p>
            <a:pPr marL="0" indent="0">
              <a:buNone/>
            </a:pPr>
            <a:endParaRPr lang="en-US" sz="3200" dirty="0"/>
          </a:p>
          <a:p>
            <a:endParaRPr lang="en-US" dirty="0"/>
          </a:p>
        </p:txBody>
      </p:sp>
    </p:spTree>
    <p:extLst>
      <p:ext uri="{BB962C8B-B14F-4D97-AF65-F5344CB8AC3E}">
        <p14:creationId xmlns:p14="http://schemas.microsoft.com/office/powerpoint/2010/main" val="31745561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Content Placeholder 2"/>
          <p:cNvSpPr>
            <a:spLocks noGrp="1"/>
          </p:cNvSpPr>
          <p:nvPr>
            <p:ph sz="quarter" idx="1"/>
          </p:nvPr>
        </p:nvSpPr>
        <p:spPr>
          <a:xfrm>
            <a:off x="179512" y="260648"/>
            <a:ext cx="8280920" cy="6213177"/>
          </a:xfrm>
        </p:spPr>
        <p:txBody>
          <a:bodyPr/>
          <a:lstStyle/>
          <a:p>
            <a:pPr eaLnBrk="1" hangingPunct="1">
              <a:defRPr/>
            </a:pPr>
            <a:r>
              <a:rPr lang="en-US" sz="3200" b="1" dirty="0" smtClean="0"/>
              <a:t>Abstract/Executive Summary</a:t>
            </a:r>
            <a:endParaRPr lang="en-US" b="1" dirty="0" smtClean="0"/>
          </a:p>
          <a:p>
            <a:pPr marL="0" indent="0" eaLnBrk="1" hangingPunct="1">
              <a:buNone/>
              <a:defRPr/>
            </a:pPr>
            <a:endParaRPr lang="en-US" dirty="0" smtClean="0"/>
          </a:p>
          <a:p>
            <a:pPr marL="0" indent="0" eaLnBrk="1" hangingPunct="1">
              <a:buNone/>
              <a:defRPr/>
            </a:pPr>
            <a:r>
              <a:rPr lang="en-US" sz="2800" dirty="0" smtClean="0"/>
              <a:t>Usually one page abstract/executive summary </a:t>
            </a:r>
            <a:r>
              <a:rPr lang="en-US" sz="2800" dirty="0"/>
              <a:t>of the research proposal. It should be </a:t>
            </a:r>
            <a:r>
              <a:rPr lang="en-US" sz="2800" dirty="0" smtClean="0"/>
              <a:t>short, </a:t>
            </a:r>
            <a:r>
              <a:rPr lang="en-US" sz="2800" dirty="0"/>
              <a:t>precise and complete. The abstract of Biological Research must in brief contain the following points </a:t>
            </a:r>
          </a:p>
          <a:p>
            <a:pPr eaLnBrk="1" hangingPunct="1">
              <a:defRPr/>
            </a:pPr>
            <a:r>
              <a:rPr lang="en-US" sz="2800" dirty="0"/>
              <a:t>	- Background </a:t>
            </a:r>
          </a:p>
          <a:p>
            <a:pPr eaLnBrk="1" hangingPunct="1">
              <a:defRPr/>
            </a:pPr>
            <a:r>
              <a:rPr lang="en-US" sz="2800" dirty="0"/>
              <a:t>	- Aim of the Research </a:t>
            </a:r>
          </a:p>
          <a:p>
            <a:pPr eaLnBrk="1" hangingPunct="1">
              <a:defRPr/>
            </a:pPr>
            <a:r>
              <a:rPr lang="en-US" sz="2800" dirty="0"/>
              <a:t>	- Methods used </a:t>
            </a:r>
          </a:p>
          <a:p>
            <a:pPr eaLnBrk="1" hangingPunct="1">
              <a:defRPr/>
            </a:pPr>
            <a:r>
              <a:rPr lang="en-US" sz="2800" dirty="0"/>
              <a:t>	- Results </a:t>
            </a:r>
          </a:p>
          <a:p>
            <a:pPr eaLnBrk="1" hangingPunct="1">
              <a:defRPr/>
            </a:pPr>
            <a:r>
              <a:rPr lang="en-US" sz="2800" dirty="0"/>
              <a:t>	- Conclusion of the research </a:t>
            </a:r>
            <a:r>
              <a:rPr lang="en-US" sz="2800" dirty="0" smtClean="0"/>
              <a:t> 	experiment </a:t>
            </a:r>
            <a:endParaRPr lang="en-US" sz="2800" dirty="0"/>
          </a:p>
          <a:p>
            <a:endParaRPr lang="en-US" dirty="0" smtClean="0"/>
          </a:p>
        </p:txBody>
      </p:sp>
    </p:spTree>
    <p:extLst>
      <p:ext uri="{BB962C8B-B14F-4D97-AF65-F5344CB8AC3E}">
        <p14:creationId xmlns:p14="http://schemas.microsoft.com/office/powerpoint/2010/main" val="352516409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179512" y="260648"/>
            <a:ext cx="8568952" cy="6480720"/>
          </a:xfrm>
        </p:spPr>
        <p:txBody>
          <a:bodyPr/>
          <a:lstStyle/>
          <a:p>
            <a:pPr marL="0" indent="0">
              <a:buNone/>
            </a:pPr>
            <a:r>
              <a:rPr lang="en-US" sz="3600" dirty="0"/>
              <a:t>Like the title, </a:t>
            </a:r>
            <a:r>
              <a:rPr lang="en-US" sz="3600" dirty="0" smtClean="0"/>
              <a:t>abstract should </a:t>
            </a:r>
            <a:r>
              <a:rPr lang="en-US" sz="3600" dirty="0"/>
              <a:t>be </a:t>
            </a:r>
            <a:r>
              <a:rPr lang="en-US" sz="3600" b="1" dirty="0"/>
              <a:t>brief </a:t>
            </a:r>
            <a:r>
              <a:rPr lang="en-US" sz="3600" dirty="0"/>
              <a:t>and </a:t>
            </a:r>
            <a:r>
              <a:rPr lang="en-US" sz="3600" dirty="0" smtClean="0"/>
              <a:t>rigorously summarize </a:t>
            </a:r>
            <a:r>
              <a:rPr lang="en-US" sz="3600" dirty="0"/>
              <a:t>the </a:t>
            </a:r>
            <a:r>
              <a:rPr lang="en-US" sz="3600" b="1" dirty="0"/>
              <a:t>essence of the project</a:t>
            </a:r>
            <a:r>
              <a:rPr lang="en-US" sz="3600" dirty="0"/>
              <a:t>, now with </a:t>
            </a:r>
            <a:r>
              <a:rPr lang="en-US" sz="3600" dirty="0" smtClean="0"/>
              <a:t>a few </a:t>
            </a:r>
            <a:r>
              <a:rPr lang="en-US" sz="3600" dirty="0"/>
              <a:t>more words (typically, between 200 and </a:t>
            </a:r>
            <a:r>
              <a:rPr lang="en-US" sz="3600" dirty="0" smtClean="0"/>
              <a:t>400 words</a:t>
            </a:r>
            <a:r>
              <a:rPr lang="en-US" sz="3600" dirty="0"/>
              <a:t>)</a:t>
            </a:r>
          </a:p>
          <a:p>
            <a:pPr marL="0" indent="0">
              <a:buNone/>
            </a:pPr>
            <a:r>
              <a:rPr lang="en-US" sz="3600" dirty="0"/>
              <a:t>• Like the title, may be the only thing evaluators read</a:t>
            </a:r>
          </a:p>
          <a:p>
            <a:pPr marL="0" indent="0">
              <a:buNone/>
            </a:pPr>
            <a:r>
              <a:rPr lang="en-US" sz="3600" dirty="0"/>
              <a:t>– If it is not catchy, the proposal may be </a:t>
            </a:r>
            <a:r>
              <a:rPr lang="en-US" sz="3600" b="1" dirty="0"/>
              <a:t>excluded </a:t>
            </a:r>
            <a:r>
              <a:rPr lang="en-US" sz="3600" b="1" dirty="0" smtClean="0"/>
              <a:t>without further </a:t>
            </a:r>
            <a:r>
              <a:rPr lang="en-US" sz="3600" b="1" dirty="0"/>
              <a:t>reading</a:t>
            </a:r>
            <a:endParaRPr lang="en-US" sz="3600" dirty="0"/>
          </a:p>
          <a:p>
            <a:endParaRPr lang="en-US" dirty="0"/>
          </a:p>
        </p:txBody>
      </p:sp>
    </p:spTree>
    <p:extLst>
      <p:ext uri="{BB962C8B-B14F-4D97-AF65-F5344CB8AC3E}">
        <p14:creationId xmlns:p14="http://schemas.microsoft.com/office/powerpoint/2010/main" val="10679821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Content Placeholder 2"/>
          <p:cNvSpPr>
            <a:spLocks noGrp="1"/>
          </p:cNvSpPr>
          <p:nvPr>
            <p:ph sz="quarter" idx="1"/>
          </p:nvPr>
        </p:nvSpPr>
        <p:spPr>
          <a:xfrm>
            <a:off x="107504" y="116632"/>
            <a:ext cx="8136904" cy="6552728"/>
          </a:xfrm>
        </p:spPr>
        <p:txBody>
          <a:bodyPr/>
          <a:lstStyle/>
          <a:p>
            <a:pPr marL="0" indent="0">
              <a:buNone/>
            </a:pPr>
            <a:r>
              <a:rPr lang="en-US" dirty="0" smtClean="0"/>
              <a:t>The funder may use the abstract to make preliminary decisions about the proposal. An effective summary states the problem addressed by the proposer, identifies the solution, and specifies the objectives and methods of the project.</a:t>
            </a:r>
          </a:p>
          <a:p>
            <a:pPr marL="0" indent="0">
              <a:buNone/>
            </a:pPr>
            <a:endParaRPr lang="en-US" dirty="0"/>
          </a:p>
          <a:p>
            <a:pPr marL="0" indent="0">
              <a:buNone/>
            </a:pPr>
            <a:r>
              <a:rPr lang="en-US" sz="3200" b="1" dirty="0">
                <a:solidFill>
                  <a:srgbClr val="008000"/>
                </a:solidFill>
              </a:rPr>
              <a:t>Project </a:t>
            </a:r>
            <a:r>
              <a:rPr lang="en-US" sz="3200" b="1" dirty="0" smtClean="0">
                <a:solidFill>
                  <a:srgbClr val="008000"/>
                </a:solidFill>
              </a:rPr>
              <a:t>Background/Introduction</a:t>
            </a:r>
          </a:p>
          <a:p>
            <a:pPr marL="0" lvl="1" indent="0">
              <a:spcBef>
                <a:spcPts val="600"/>
              </a:spcBef>
              <a:buSzPct val="70000"/>
              <a:buNone/>
            </a:pPr>
            <a:endParaRPr lang="en-US" u="sng" dirty="0" smtClean="0">
              <a:solidFill>
                <a:srgbClr val="008000"/>
              </a:solidFill>
            </a:endParaRPr>
          </a:p>
          <a:p>
            <a:pPr marL="0" lvl="1" indent="0">
              <a:spcBef>
                <a:spcPts val="600"/>
              </a:spcBef>
              <a:buSzPct val="70000"/>
              <a:buNone/>
            </a:pPr>
            <a:r>
              <a:rPr lang="en-US" sz="2800" dirty="0" smtClean="0"/>
              <a:t>Statement of the problem or gap in the current research in your field of study.</a:t>
            </a:r>
          </a:p>
          <a:p>
            <a:pPr marL="0" indent="0">
              <a:buNone/>
            </a:pPr>
            <a:r>
              <a:rPr lang="en-US" sz="3200" dirty="0" smtClean="0"/>
              <a:t>		</a:t>
            </a:r>
            <a:r>
              <a:rPr lang="en-US" sz="3200" b="1" i="1" dirty="0" smtClean="0">
                <a:solidFill>
                  <a:srgbClr val="CC0000"/>
                </a:solidFill>
              </a:rPr>
              <a:t> </a:t>
            </a:r>
            <a:r>
              <a:rPr lang="en-US" sz="3200" b="1" i="1" dirty="0">
                <a:solidFill>
                  <a:srgbClr val="CC0000"/>
                </a:solidFill>
              </a:rPr>
              <a:t>Introductory </a:t>
            </a:r>
            <a:r>
              <a:rPr lang="en-US" sz="3200" b="1" i="1" dirty="0" smtClean="0">
                <a:solidFill>
                  <a:srgbClr val="CC0000"/>
                </a:solidFill>
              </a:rPr>
              <a:t>paragraphs</a:t>
            </a:r>
          </a:p>
          <a:p>
            <a:pPr marL="0" indent="0">
              <a:buNone/>
            </a:pPr>
            <a:r>
              <a:rPr lang="en-US" sz="3200" b="1" i="1" dirty="0">
                <a:solidFill>
                  <a:srgbClr val="CC0000"/>
                </a:solidFill>
              </a:rPr>
              <a:t>		 Statement of the </a:t>
            </a:r>
            <a:r>
              <a:rPr lang="en-US" sz="3200" b="1" i="1" dirty="0" smtClean="0">
                <a:solidFill>
                  <a:srgbClr val="CC0000"/>
                </a:solidFill>
              </a:rPr>
              <a:t>Problem</a:t>
            </a:r>
          </a:p>
          <a:p>
            <a:pPr marL="0" indent="0">
              <a:buNone/>
            </a:pPr>
            <a:r>
              <a:rPr lang="en-US" sz="3200" b="1" i="1" dirty="0">
                <a:solidFill>
                  <a:srgbClr val="CC0000"/>
                </a:solidFill>
              </a:rPr>
              <a:t>		 Significance of the Study</a:t>
            </a:r>
            <a:endParaRPr lang="en-US" sz="3200" dirty="0" smtClean="0"/>
          </a:p>
        </p:txBody>
      </p:sp>
    </p:spTree>
    <p:extLst>
      <p:ext uri="{BB962C8B-B14F-4D97-AF65-F5344CB8AC3E}">
        <p14:creationId xmlns:p14="http://schemas.microsoft.com/office/powerpoint/2010/main" val="290416975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Content Placeholder 2"/>
          <p:cNvSpPr>
            <a:spLocks noGrp="1"/>
          </p:cNvSpPr>
          <p:nvPr>
            <p:ph sz="quarter" idx="1"/>
          </p:nvPr>
        </p:nvSpPr>
        <p:spPr>
          <a:xfrm>
            <a:off x="179512" y="0"/>
            <a:ext cx="8496944" cy="6858000"/>
          </a:xfrm>
        </p:spPr>
        <p:txBody>
          <a:bodyPr/>
          <a:lstStyle/>
          <a:p>
            <a:pPr marL="0" indent="0" eaLnBrk="1" hangingPunct="1">
              <a:spcBef>
                <a:spcPts val="0"/>
              </a:spcBef>
              <a:buNone/>
              <a:defRPr/>
            </a:pPr>
            <a:r>
              <a:rPr lang="en-US" sz="3200" b="1" dirty="0" smtClean="0"/>
              <a:t>The </a:t>
            </a:r>
            <a:r>
              <a:rPr lang="en-US" sz="3200" b="1" dirty="0"/>
              <a:t>introduction begins with a general statement of the problem </a:t>
            </a:r>
            <a:r>
              <a:rPr lang="en-US" sz="3200" b="1" dirty="0" smtClean="0"/>
              <a:t>area</a:t>
            </a:r>
          </a:p>
          <a:p>
            <a:pPr marL="0" indent="0" eaLnBrk="1" hangingPunct="1">
              <a:spcBef>
                <a:spcPts val="0"/>
              </a:spcBef>
              <a:buNone/>
              <a:defRPr/>
            </a:pPr>
            <a:r>
              <a:rPr lang="en-US" sz="3200" b="1" dirty="0" smtClean="0"/>
              <a:t> </a:t>
            </a:r>
            <a:endParaRPr lang="en-US" sz="3200" b="1" dirty="0"/>
          </a:p>
          <a:p>
            <a:pPr eaLnBrk="1" hangingPunct="1">
              <a:lnSpc>
                <a:spcPct val="150000"/>
              </a:lnSpc>
              <a:defRPr/>
            </a:pPr>
            <a:r>
              <a:rPr lang="en-US" sz="3200" dirty="0"/>
              <a:t>With a focus on research problems to be followed by the </a:t>
            </a:r>
          </a:p>
          <a:p>
            <a:pPr eaLnBrk="1" hangingPunct="1">
              <a:lnSpc>
                <a:spcPct val="150000"/>
              </a:lnSpc>
              <a:defRPr/>
            </a:pPr>
            <a:r>
              <a:rPr lang="en-US" sz="3200" dirty="0"/>
              <a:t>Rationale/Justification for the proposed study. </a:t>
            </a:r>
          </a:p>
          <a:p>
            <a:pPr eaLnBrk="1" hangingPunct="1">
              <a:lnSpc>
                <a:spcPct val="150000"/>
              </a:lnSpc>
              <a:defRPr/>
            </a:pPr>
            <a:r>
              <a:rPr lang="en-US" sz="3200" dirty="0"/>
              <a:t>should </a:t>
            </a:r>
            <a:r>
              <a:rPr lang="en-US" sz="3200" dirty="0" smtClean="0"/>
              <a:t>stress </a:t>
            </a:r>
            <a:r>
              <a:rPr lang="en-US" sz="3200" dirty="0"/>
              <a:t>the research problem, which is often referred </a:t>
            </a:r>
            <a:r>
              <a:rPr lang="en-US" sz="3200" dirty="0" smtClean="0"/>
              <a:t>as </a:t>
            </a:r>
            <a:r>
              <a:rPr lang="en-US" sz="3200" dirty="0"/>
              <a:t>purpose of the </a:t>
            </a:r>
            <a:r>
              <a:rPr lang="en-US" sz="3200" dirty="0" smtClean="0"/>
              <a:t>study</a:t>
            </a:r>
            <a:endParaRPr lang="en-US" sz="3200" dirty="0"/>
          </a:p>
        </p:txBody>
      </p:sp>
    </p:spTree>
    <p:extLst>
      <p:ext uri="{BB962C8B-B14F-4D97-AF65-F5344CB8AC3E}">
        <p14:creationId xmlns:p14="http://schemas.microsoft.com/office/powerpoint/2010/main" val="220689451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51520" y="260648"/>
            <a:ext cx="8424936" cy="6480720"/>
          </a:xfrm>
        </p:spPr>
        <p:txBody>
          <a:bodyPr/>
          <a:lstStyle/>
          <a:p>
            <a:pPr marL="0" indent="0" eaLnBrk="1" hangingPunct="1">
              <a:lnSpc>
                <a:spcPct val="150000"/>
              </a:lnSpc>
              <a:buNone/>
              <a:defRPr/>
            </a:pPr>
            <a:r>
              <a:rPr lang="en-US" sz="3200" b="1" dirty="0"/>
              <a:t>Rationale , Justification</a:t>
            </a:r>
          </a:p>
          <a:p>
            <a:pPr eaLnBrk="1" hangingPunct="1">
              <a:lnSpc>
                <a:spcPct val="150000"/>
              </a:lnSpc>
              <a:defRPr/>
            </a:pPr>
            <a:r>
              <a:rPr lang="en-US" sz="3200" dirty="0"/>
              <a:t>States the Research Questions, its importance </a:t>
            </a:r>
          </a:p>
          <a:p>
            <a:pPr eaLnBrk="1" hangingPunct="1">
              <a:lnSpc>
                <a:spcPct val="150000"/>
              </a:lnSpc>
              <a:defRPr/>
            </a:pPr>
            <a:r>
              <a:rPr lang="en-US" sz="3200" dirty="0"/>
              <a:t>Major problems and sub problems to be addressed by  research</a:t>
            </a:r>
          </a:p>
          <a:p>
            <a:pPr eaLnBrk="1" hangingPunct="1">
              <a:lnSpc>
                <a:spcPct val="150000"/>
              </a:lnSpc>
              <a:defRPr/>
            </a:pPr>
            <a:r>
              <a:rPr lang="en-US" sz="3200" dirty="0"/>
              <a:t>Presents rationale of the proposed study and </a:t>
            </a:r>
            <a:r>
              <a:rPr lang="en-US" sz="3200" dirty="0" smtClean="0"/>
              <a:t>indicates </a:t>
            </a:r>
            <a:r>
              <a:rPr lang="en-US" sz="3200" dirty="0"/>
              <a:t>why it is worth doing.</a:t>
            </a:r>
          </a:p>
          <a:p>
            <a:pPr marL="0" indent="0">
              <a:lnSpc>
                <a:spcPct val="150000"/>
              </a:lnSpc>
              <a:buNone/>
            </a:pPr>
            <a:endParaRPr lang="en-US" sz="3200" dirty="0"/>
          </a:p>
          <a:p>
            <a:endParaRPr lang="en-US" dirty="0"/>
          </a:p>
        </p:txBody>
      </p:sp>
    </p:spTree>
    <p:extLst>
      <p:ext uri="{BB962C8B-B14F-4D97-AF65-F5344CB8AC3E}">
        <p14:creationId xmlns:p14="http://schemas.microsoft.com/office/powerpoint/2010/main" val="161884212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188640"/>
            <a:ext cx="7683624" cy="5616624"/>
          </a:xfrm>
        </p:spPr>
        <p:txBody>
          <a:bodyPr>
            <a:normAutofit/>
          </a:bodyPr>
          <a:lstStyle/>
          <a:p>
            <a:pPr eaLnBrk="1" hangingPunct="1">
              <a:lnSpc>
                <a:spcPct val="80000"/>
              </a:lnSpc>
            </a:pPr>
            <a:r>
              <a:rPr lang="en-US" b="1" i="1" dirty="0">
                <a:solidFill>
                  <a:srgbClr val="CC0000"/>
                </a:solidFill>
              </a:rPr>
              <a:t>Statement of the Problem</a:t>
            </a:r>
            <a:br>
              <a:rPr lang="en-US" b="1" i="1" dirty="0">
                <a:solidFill>
                  <a:srgbClr val="CC0000"/>
                </a:solidFill>
              </a:rPr>
            </a:br>
            <a:r>
              <a:rPr lang="en-US" i="1" dirty="0"/>
              <a:t/>
            </a:r>
            <a:br>
              <a:rPr lang="en-US" i="1" dirty="0"/>
            </a:br>
            <a:r>
              <a:rPr lang="en-US" dirty="0"/>
              <a:t>It is just one sentence (with several paragraphs of elaboration</a:t>
            </a:r>
            <a:r>
              <a:rPr lang="en-US" dirty="0" smtClean="0"/>
              <a:t>).</a:t>
            </a:r>
            <a:br>
              <a:rPr lang="en-US" dirty="0" smtClean="0"/>
            </a:br>
            <a:r>
              <a:rPr lang="en-US" dirty="0" smtClean="0"/>
              <a:t/>
            </a:r>
            <a:br>
              <a:rPr lang="en-US" dirty="0" smtClean="0"/>
            </a:br>
            <a:r>
              <a:rPr lang="en-US" b="1" dirty="0" smtClean="0"/>
              <a:t>You are looking for something wrong.</a:t>
            </a:r>
            <a:br>
              <a:rPr lang="en-US" b="1" dirty="0" smtClean="0"/>
            </a:br>
            <a:r>
              <a:rPr lang="en-US" b="1" dirty="0" smtClean="0"/>
              <a:t>     ....Or something that needs close attention</a:t>
            </a:r>
            <a:br>
              <a:rPr lang="en-US" b="1" dirty="0" smtClean="0"/>
            </a:br>
            <a:r>
              <a:rPr lang="en-US" b="1" dirty="0" smtClean="0"/>
              <a:t>     ....Or existing methods that no longer seem to be working</a:t>
            </a:r>
            <a:r>
              <a:rPr lang="en-US" dirty="0" smtClean="0"/>
              <a:t>.</a:t>
            </a:r>
            <a:r>
              <a:rPr lang="en-US" dirty="0"/>
              <a:t/>
            </a:r>
            <a:br>
              <a:rPr lang="en-US" dirty="0"/>
            </a:br>
            <a:r>
              <a:rPr lang="en-US" dirty="0"/>
              <a:t/>
            </a:r>
            <a:br>
              <a:rPr lang="en-US" dirty="0"/>
            </a:br>
            <a:r>
              <a:rPr lang="en-US" dirty="0"/>
              <a:t/>
            </a:r>
            <a:br>
              <a:rPr lang="en-US" dirty="0"/>
            </a:br>
            <a:endParaRPr lang="en-US" b="1" dirty="0"/>
          </a:p>
        </p:txBody>
      </p:sp>
    </p:spTree>
    <p:extLst>
      <p:ext uri="{BB962C8B-B14F-4D97-AF65-F5344CB8AC3E}">
        <p14:creationId xmlns:p14="http://schemas.microsoft.com/office/powerpoint/2010/main" val="266821740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0"/>
            <a:ext cx="8496944" cy="6381328"/>
          </a:xfrm>
        </p:spPr>
        <p:txBody>
          <a:bodyPr>
            <a:normAutofit/>
          </a:bodyPr>
          <a:lstStyle/>
          <a:p>
            <a:pPr eaLnBrk="1" hangingPunct="1">
              <a:lnSpc>
                <a:spcPct val="80000"/>
              </a:lnSpc>
            </a:pPr>
            <a:r>
              <a:rPr lang="en-US" b="1" dirty="0" smtClean="0">
                <a:solidFill>
                  <a:srgbClr val="CC0000"/>
                </a:solidFill>
              </a:rPr>
              <a:t>Significance Of The Study</a:t>
            </a:r>
            <a:r>
              <a:rPr lang="en-US" b="1" i="1" dirty="0">
                <a:solidFill>
                  <a:srgbClr val="CC0000"/>
                </a:solidFill>
              </a:rPr>
              <a:t/>
            </a:r>
            <a:br>
              <a:rPr lang="en-US" b="1" i="1" dirty="0">
                <a:solidFill>
                  <a:srgbClr val="CC0000"/>
                </a:solidFill>
              </a:rPr>
            </a:br>
            <a:r>
              <a:rPr lang="en-US" b="1" i="1" dirty="0"/>
              <a:t/>
            </a:r>
            <a:br>
              <a:rPr lang="en-US" b="1" i="1" dirty="0"/>
            </a:br>
            <a:r>
              <a:rPr lang="en-US" dirty="0"/>
              <a:t>It points out how your study relates to the larger </a:t>
            </a:r>
            <a:r>
              <a:rPr lang="en-US" dirty="0" smtClean="0"/>
              <a:t>issues</a:t>
            </a:r>
            <a:br>
              <a:rPr lang="en-US" dirty="0" smtClean="0"/>
            </a:br>
            <a:r>
              <a:rPr lang="en-US" dirty="0"/>
              <a:t/>
            </a:r>
            <a:br>
              <a:rPr lang="en-US" dirty="0"/>
            </a:br>
            <a:r>
              <a:rPr lang="en-US" dirty="0" smtClean="0"/>
              <a:t/>
            </a:r>
            <a:br>
              <a:rPr lang="en-US" dirty="0" smtClean="0"/>
            </a:br>
            <a:r>
              <a:rPr lang="en-US" sz="3200" dirty="0"/>
              <a:t>The significance of the study answers the questions:</a:t>
            </a:r>
            <a:br>
              <a:rPr lang="en-US" sz="3200" dirty="0"/>
            </a:br>
            <a:r>
              <a:rPr lang="en-US" sz="3200" dirty="0"/>
              <a:t/>
            </a:r>
            <a:br>
              <a:rPr lang="en-US" sz="3200" dirty="0"/>
            </a:br>
            <a:r>
              <a:rPr lang="en-US" sz="3200" dirty="0"/>
              <a:t>     - Why is your study important?</a:t>
            </a:r>
            <a:br>
              <a:rPr lang="en-US" sz="3200" dirty="0"/>
            </a:br>
            <a:r>
              <a:rPr lang="en-US" sz="3200" dirty="0"/>
              <a:t>     - To whom is it important?</a:t>
            </a:r>
            <a:br>
              <a:rPr lang="en-US" sz="3200" dirty="0"/>
            </a:br>
            <a:r>
              <a:rPr lang="en-US" sz="3200" dirty="0"/>
              <a:t>     - What benefit(s) will occur </a:t>
            </a:r>
            <a:r>
              <a:rPr lang="en-US" sz="3200" dirty="0" smtClean="0"/>
              <a:t>if your </a:t>
            </a:r>
            <a:r>
              <a:rPr lang="en-US" sz="3200" dirty="0"/>
              <a:t>study is done? </a:t>
            </a:r>
            <a:br>
              <a:rPr lang="en-US" sz="3200" dirty="0"/>
            </a:br>
            <a:r>
              <a:rPr lang="en-US" dirty="0"/>
              <a:t/>
            </a:r>
            <a:br>
              <a:rPr lang="en-US" dirty="0"/>
            </a:br>
            <a:endParaRPr lang="en-US" b="1" dirty="0"/>
          </a:p>
        </p:txBody>
      </p:sp>
    </p:spTree>
    <p:extLst>
      <p:ext uri="{BB962C8B-B14F-4D97-AF65-F5344CB8AC3E}">
        <p14:creationId xmlns:p14="http://schemas.microsoft.com/office/powerpoint/2010/main" val="349749689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Content Placeholder 4"/>
          <p:cNvSpPr>
            <a:spLocks noGrp="1"/>
          </p:cNvSpPr>
          <p:nvPr>
            <p:ph sz="quarter" idx="1"/>
          </p:nvPr>
        </p:nvSpPr>
        <p:spPr>
          <a:xfrm>
            <a:off x="179512" y="116632"/>
            <a:ext cx="8280920" cy="6741368"/>
          </a:xfrm>
        </p:spPr>
        <p:txBody>
          <a:bodyPr/>
          <a:lstStyle/>
          <a:p>
            <a:pPr eaLnBrk="1" hangingPunct="1">
              <a:buFontTx/>
              <a:buNone/>
            </a:pPr>
            <a:r>
              <a:rPr lang="en-GB" sz="3200" b="1" dirty="0">
                <a:solidFill>
                  <a:srgbClr val="008000"/>
                </a:solidFill>
              </a:rPr>
              <a:t>Objectives</a:t>
            </a:r>
          </a:p>
          <a:p>
            <a:pPr marL="0" indent="0" eaLnBrk="1" hangingPunct="1">
              <a:buNone/>
            </a:pPr>
            <a:r>
              <a:rPr lang="en-US" sz="3200" dirty="0"/>
              <a:t>A few typical statements are:</a:t>
            </a:r>
            <a:br>
              <a:rPr lang="en-US" sz="3200" dirty="0"/>
            </a:br>
            <a:r>
              <a:rPr lang="en-US" sz="3200" dirty="0"/>
              <a:t>The goal of this study is to...</a:t>
            </a:r>
            <a:br>
              <a:rPr lang="en-US" sz="3200" dirty="0"/>
            </a:br>
            <a:r>
              <a:rPr lang="en-US" sz="3200" dirty="0"/>
              <a:t>     ... overcome the difficulty with ...</a:t>
            </a:r>
            <a:br>
              <a:rPr lang="en-US" sz="3200" dirty="0"/>
            </a:br>
            <a:r>
              <a:rPr lang="en-US" sz="3200" dirty="0"/>
              <a:t>     ... discover what ... </a:t>
            </a:r>
            <a:br>
              <a:rPr lang="en-US" sz="3200" dirty="0"/>
            </a:br>
            <a:r>
              <a:rPr lang="en-US" sz="3200" dirty="0"/>
              <a:t>     ... understand the causes or effects of </a:t>
            </a:r>
            <a:r>
              <a:rPr lang="en-US" sz="3200" dirty="0" smtClean="0"/>
              <a:t>	...</a:t>
            </a:r>
            <a:r>
              <a:rPr lang="en-US" sz="3200" dirty="0"/>
              <a:t/>
            </a:r>
            <a:br>
              <a:rPr lang="en-US" sz="3200" dirty="0"/>
            </a:br>
            <a:r>
              <a:rPr lang="en-US" sz="3200" dirty="0"/>
              <a:t>     ... refine our current understanding </a:t>
            </a:r>
            <a:r>
              <a:rPr lang="en-US" sz="3200" dirty="0" smtClean="0"/>
              <a:t>	of </a:t>
            </a:r>
            <a:r>
              <a:rPr lang="en-US" sz="3200" dirty="0"/>
              <a:t>...</a:t>
            </a:r>
            <a:br>
              <a:rPr lang="en-US" sz="3200" dirty="0"/>
            </a:br>
            <a:r>
              <a:rPr lang="en-US" sz="3200" dirty="0"/>
              <a:t>     ... provide a new interpretation of ...</a:t>
            </a:r>
            <a:br>
              <a:rPr lang="en-US" sz="3200" dirty="0"/>
            </a:br>
            <a:r>
              <a:rPr lang="en-US" sz="3200" dirty="0"/>
              <a:t>     ... understand what makes </a:t>
            </a:r>
            <a:r>
              <a:rPr lang="en-US" sz="3200" dirty="0" smtClean="0"/>
              <a:t>successful 	or unsuccessful</a:t>
            </a:r>
          </a:p>
        </p:txBody>
      </p:sp>
      <p:sp>
        <p:nvSpPr>
          <p:cNvPr id="19460" name="Content Placeholder 4"/>
          <p:cNvSpPr txBox="1">
            <a:spLocks/>
          </p:cNvSpPr>
          <p:nvPr/>
        </p:nvSpPr>
        <p:spPr bwMode="auto">
          <a:xfrm>
            <a:off x="609600" y="1071563"/>
            <a:ext cx="7467600" cy="714375"/>
          </a:xfrm>
          <a:prstGeom prst="rect">
            <a:avLst/>
          </a:prstGeom>
          <a:noFill/>
          <a:ln w="9525">
            <a:noFill/>
            <a:miter lim="800000"/>
            <a:headEnd/>
            <a:tailEnd/>
          </a:ln>
        </p:spPr>
        <p:txBody>
          <a:bodyPr/>
          <a:lstStyle/>
          <a:p>
            <a:pPr fontAlgn="base">
              <a:spcBef>
                <a:spcPct val="0"/>
              </a:spcBef>
              <a:spcAft>
                <a:spcPct val="0"/>
              </a:spcAft>
            </a:pPr>
            <a:endParaRPr lang="en-US" sz="2400" dirty="0">
              <a:solidFill>
                <a:prstClr val="black"/>
              </a:solidFill>
              <a:latin typeface="Arial" charset="0"/>
              <a:cs typeface="Arial" charset="0"/>
            </a:endParaRPr>
          </a:p>
        </p:txBody>
      </p:sp>
    </p:spTree>
    <p:extLst>
      <p:ext uri="{BB962C8B-B14F-4D97-AF65-F5344CB8AC3E}">
        <p14:creationId xmlns:p14="http://schemas.microsoft.com/office/powerpoint/2010/main" val="125200889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Content Placeholder 2"/>
          <p:cNvSpPr>
            <a:spLocks noGrp="1"/>
          </p:cNvSpPr>
          <p:nvPr>
            <p:ph sz="quarter" idx="1"/>
          </p:nvPr>
        </p:nvSpPr>
        <p:spPr>
          <a:xfrm>
            <a:off x="76200" y="188640"/>
            <a:ext cx="8610600" cy="6593160"/>
          </a:xfrm>
        </p:spPr>
        <p:txBody>
          <a:bodyPr/>
          <a:lstStyle/>
          <a:p>
            <a:pPr marL="0" indent="0" algn="ctr" eaLnBrk="1" hangingPunct="1">
              <a:lnSpc>
                <a:spcPct val="90000"/>
              </a:lnSpc>
              <a:buNone/>
            </a:pPr>
            <a:r>
              <a:rPr lang="en-US" sz="3200" b="1" dirty="0" smtClean="0"/>
              <a:t>PRESENTATION</a:t>
            </a:r>
            <a:r>
              <a:rPr lang="en-US" sz="3200" b="1" dirty="0" smtClean="0"/>
              <a:t> OUTLINE</a:t>
            </a:r>
            <a:endParaRPr lang="en-US" dirty="0"/>
          </a:p>
          <a:p>
            <a:pPr eaLnBrk="1" hangingPunct="1">
              <a:lnSpc>
                <a:spcPct val="90000"/>
              </a:lnSpc>
            </a:pPr>
            <a:r>
              <a:rPr lang="en-US" sz="3200" dirty="0" smtClean="0">
                <a:latin typeface="Calibri" pitchFamily="34" charset="0"/>
                <a:cs typeface="Calibri" pitchFamily="34" charset="0"/>
              </a:rPr>
              <a:t>INTRODUCTION</a:t>
            </a:r>
          </a:p>
          <a:p>
            <a:pPr lvl="2" eaLnBrk="1" hangingPunct="1">
              <a:lnSpc>
                <a:spcPct val="90000"/>
              </a:lnSpc>
            </a:pPr>
            <a:r>
              <a:rPr lang="en-US" sz="3200" dirty="0" smtClean="0">
                <a:latin typeface="Calibri" pitchFamily="34" charset="0"/>
                <a:cs typeface="Calibri" pitchFamily="34" charset="0"/>
              </a:rPr>
              <a:t>What is Research?</a:t>
            </a:r>
          </a:p>
          <a:p>
            <a:pPr lvl="2" eaLnBrk="1" hangingPunct="1">
              <a:lnSpc>
                <a:spcPct val="90000"/>
              </a:lnSpc>
            </a:pPr>
            <a:r>
              <a:rPr lang="en-US" sz="3200" dirty="0" smtClean="0">
                <a:latin typeface="Calibri" pitchFamily="34" charset="0"/>
                <a:cs typeface="Calibri" pitchFamily="34" charset="0"/>
              </a:rPr>
              <a:t>What is a Research Proposal?</a:t>
            </a:r>
          </a:p>
          <a:p>
            <a:pPr lvl="2" eaLnBrk="1" hangingPunct="1">
              <a:lnSpc>
                <a:spcPct val="90000"/>
              </a:lnSpc>
            </a:pPr>
            <a:r>
              <a:rPr lang="en-US" sz="3200" dirty="0" smtClean="0">
                <a:latin typeface="Calibri" pitchFamily="34" charset="0"/>
                <a:cs typeface="Calibri" pitchFamily="34" charset="0"/>
              </a:rPr>
              <a:t>What makes a Good Proposal?</a:t>
            </a:r>
            <a:endParaRPr lang="en-US" sz="2800" dirty="0" smtClean="0">
              <a:latin typeface="Calibri" pitchFamily="34" charset="0"/>
              <a:cs typeface="Calibri" pitchFamily="34" charset="0"/>
            </a:endParaRPr>
          </a:p>
          <a:p>
            <a:pPr marL="366713" lvl="1" indent="0" eaLnBrk="1" hangingPunct="1">
              <a:lnSpc>
                <a:spcPct val="90000"/>
              </a:lnSpc>
              <a:buNone/>
            </a:pPr>
            <a:r>
              <a:rPr lang="en-US" sz="2800" dirty="0" smtClean="0">
                <a:latin typeface="Calibri" pitchFamily="34" charset="0"/>
                <a:cs typeface="Calibri" pitchFamily="34" charset="0"/>
              </a:rPr>
              <a:t>GOALS AND OBJECTIVES OF THIS PRESENTATION</a:t>
            </a:r>
          </a:p>
          <a:p>
            <a:pPr marL="366713" lvl="1" indent="0" eaLnBrk="1" hangingPunct="1">
              <a:lnSpc>
                <a:spcPct val="90000"/>
              </a:lnSpc>
              <a:buNone/>
            </a:pPr>
            <a:r>
              <a:rPr lang="en-US" sz="2800" dirty="0" smtClean="0">
                <a:latin typeface="Calibri" pitchFamily="34" charset="0"/>
                <a:cs typeface="Calibri" pitchFamily="34" charset="0"/>
              </a:rPr>
              <a:t>STRUCTURE OF A RESEARCH PROPOSAL</a:t>
            </a:r>
          </a:p>
          <a:p>
            <a:pPr eaLnBrk="1" hangingPunct="1">
              <a:lnSpc>
                <a:spcPct val="90000"/>
              </a:lnSpc>
            </a:pPr>
            <a:r>
              <a:rPr lang="en-US" sz="3200" dirty="0" smtClean="0">
                <a:latin typeface="Calibri" pitchFamily="34" charset="0"/>
                <a:cs typeface="Calibri" pitchFamily="34" charset="0"/>
              </a:rPr>
              <a:t>Title Page</a:t>
            </a:r>
          </a:p>
          <a:p>
            <a:pPr eaLnBrk="1" hangingPunct="1">
              <a:lnSpc>
                <a:spcPct val="90000"/>
              </a:lnSpc>
            </a:pPr>
            <a:r>
              <a:rPr lang="en-US" sz="3200" dirty="0" smtClean="0">
                <a:latin typeface="Calibri" pitchFamily="34" charset="0"/>
                <a:cs typeface="Calibri" pitchFamily="34" charset="0"/>
              </a:rPr>
              <a:t>Abstract/Executive </a:t>
            </a:r>
            <a:r>
              <a:rPr lang="en-US" sz="3200" dirty="0">
                <a:latin typeface="Calibri" pitchFamily="34" charset="0"/>
                <a:cs typeface="Calibri" pitchFamily="34" charset="0"/>
              </a:rPr>
              <a:t>S</a:t>
            </a:r>
            <a:r>
              <a:rPr lang="en-US" sz="3200" dirty="0" smtClean="0">
                <a:latin typeface="Calibri" pitchFamily="34" charset="0"/>
                <a:cs typeface="Calibri" pitchFamily="34" charset="0"/>
              </a:rPr>
              <a:t>ummary</a:t>
            </a:r>
          </a:p>
          <a:p>
            <a:pPr eaLnBrk="1" hangingPunct="1">
              <a:lnSpc>
                <a:spcPct val="90000"/>
              </a:lnSpc>
            </a:pPr>
            <a:r>
              <a:rPr lang="en-US" sz="3200" dirty="0" smtClean="0">
                <a:latin typeface="Calibri" pitchFamily="34" charset="0"/>
                <a:cs typeface="Calibri" pitchFamily="34" charset="0"/>
              </a:rPr>
              <a:t>Project Background/Introduction</a:t>
            </a:r>
            <a:endParaRPr lang="en-GB" sz="3200" dirty="0" smtClean="0">
              <a:latin typeface="Calibri" pitchFamily="34" charset="0"/>
              <a:cs typeface="Calibri" pitchFamily="34" charset="0"/>
            </a:endParaRPr>
          </a:p>
          <a:p>
            <a:pPr eaLnBrk="1" hangingPunct="1">
              <a:lnSpc>
                <a:spcPct val="90000"/>
              </a:lnSpc>
              <a:buFont typeface="Courier New" pitchFamily="49" charset="0"/>
              <a:buChar char="o"/>
            </a:pPr>
            <a:r>
              <a:rPr lang="en-GB" sz="3200" dirty="0" smtClean="0">
                <a:latin typeface="Calibri" pitchFamily="34" charset="0"/>
                <a:cs typeface="Calibri" pitchFamily="34" charset="0"/>
              </a:rPr>
              <a:t>Objectives</a:t>
            </a:r>
          </a:p>
          <a:p>
            <a:pPr eaLnBrk="1" hangingPunct="1">
              <a:lnSpc>
                <a:spcPct val="90000"/>
              </a:lnSpc>
            </a:pPr>
            <a:r>
              <a:rPr lang="en-GB" sz="3200" dirty="0" smtClean="0">
                <a:latin typeface="Calibri" pitchFamily="34" charset="0"/>
                <a:cs typeface="Calibri" pitchFamily="34" charset="0"/>
              </a:rPr>
              <a:t>Literature Review</a:t>
            </a:r>
          </a:p>
          <a:p>
            <a:pPr eaLnBrk="1" hangingPunct="1">
              <a:lnSpc>
                <a:spcPct val="90000"/>
              </a:lnSpc>
            </a:pPr>
            <a:endParaRPr lang="en-GB" sz="2800" dirty="0" smtClean="0">
              <a:latin typeface="Calibri" pitchFamily="34" charset="0"/>
              <a:cs typeface="Calibri" pitchFamily="34" charset="0"/>
            </a:endParaRPr>
          </a:p>
          <a:p>
            <a:pPr eaLnBrk="1" hangingPunct="1">
              <a:lnSpc>
                <a:spcPct val="90000"/>
              </a:lnSpc>
            </a:pPr>
            <a:endParaRPr lang="en-US" dirty="0"/>
          </a:p>
          <a:p>
            <a:endParaRPr lang="en-US" dirty="0" smtClean="0"/>
          </a:p>
        </p:txBody>
      </p:sp>
    </p:spTree>
    <p:extLst>
      <p:ext uri="{BB962C8B-B14F-4D97-AF65-F5344CB8AC3E}">
        <p14:creationId xmlns:p14="http://schemas.microsoft.com/office/powerpoint/2010/main" val="23962443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Content Placeholder 4"/>
          <p:cNvSpPr>
            <a:spLocks noGrp="1"/>
          </p:cNvSpPr>
          <p:nvPr>
            <p:ph sz="quarter" idx="1"/>
          </p:nvPr>
        </p:nvSpPr>
        <p:spPr>
          <a:xfrm>
            <a:off x="251520" y="116632"/>
            <a:ext cx="8178105" cy="6552728"/>
          </a:xfrm>
        </p:spPr>
        <p:txBody>
          <a:bodyPr/>
          <a:lstStyle/>
          <a:p>
            <a:pPr eaLnBrk="1" hangingPunct="1">
              <a:buFontTx/>
              <a:buNone/>
            </a:pPr>
            <a:r>
              <a:rPr lang="en-GB" sz="3200" b="1" dirty="0">
                <a:solidFill>
                  <a:srgbClr val="0000FF"/>
                </a:solidFill>
              </a:rPr>
              <a:t>Literature Review</a:t>
            </a:r>
            <a:endParaRPr lang="en-US" sz="3200" b="1" dirty="0"/>
          </a:p>
          <a:p>
            <a:pPr lvl="1" eaLnBrk="1" hangingPunct="1"/>
            <a:r>
              <a:rPr lang="en-US" sz="2400" dirty="0">
                <a:solidFill>
                  <a:srgbClr val="0000FF"/>
                </a:solidFill>
              </a:rPr>
              <a:t>Context in which the problem arises; </a:t>
            </a:r>
            <a:r>
              <a:rPr lang="en-US" sz="2400" u="sng" dirty="0">
                <a:solidFill>
                  <a:srgbClr val="0000FF"/>
                </a:solidFill>
              </a:rPr>
              <a:t>historical and current researches in the field</a:t>
            </a:r>
          </a:p>
          <a:p>
            <a:pPr marL="0" indent="0">
              <a:buNone/>
            </a:pPr>
            <a:endParaRPr lang="en-US" dirty="0" smtClean="0"/>
          </a:p>
          <a:p>
            <a:pPr marL="342900" indent="-342900" eaLnBrk="1" hangingPunct="1">
              <a:lnSpc>
                <a:spcPct val="80000"/>
              </a:lnSpc>
              <a:spcBef>
                <a:spcPct val="20000"/>
              </a:spcBef>
              <a:buFontTx/>
              <a:buChar char="•"/>
            </a:pPr>
            <a:r>
              <a:rPr lang="en-US" sz="3200" dirty="0"/>
              <a:t>Important - shows what previous researchers have discovered (and have not discovered). </a:t>
            </a:r>
          </a:p>
          <a:p>
            <a:pPr marL="0" indent="0" eaLnBrk="1" hangingPunct="1">
              <a:lnSpc>
                <a:spcPct val="80000"/>
              </a:lnSpc>
              <a:spcBef>
                <a:spcPct val="20000"/>
              </a:spcBef>
              <a:buNone/>
            </a:pPr>
            <a:endParaRPr lang="en-US" sz="3200" dirty="0"/>
          </a:p>
          <a:p>
            <a:pPr marL="342900" indent="-342900" eaLnBrk="1" hangingPunct="1">
              <a:lnSpc>
                <a:spcPct val="80000"/>
              </a:lnSpc>
              <a:spcBef>
                <a:spcPct val="20000"/>
              </a:spcBef>
              <a:buFontTx/>
              <a:buChar char="•"/>
            </a:pPr>
            <a:r>
              <a:rPr lang="en-US" sz="3200" dirty="0"/>
              <a:t>*One of the key elements that proposal readers look at, when deciding whether or not to approve a proposal.</a:t>
            </a:r>
            <a:r>
              <a:rPr lang="en-US" dirty="0"/>
              <a:t/>
            </a:r>
            <a:br>
              <a:rPr lang="en-US" dirty="0"/>
            </a:br>
            <a:endParaRPr lang="en-US" dirty="0"/>
          </a:p>
          <a:p>
            <a:pPr marL="0" indent="0">
              <a:buNone/>
            </a:pPr>
            <a:endParaRPr lang="en-US" dirty="0" smtClean="0"/>
          </a:p>
          <a:p>
            <a:pPr marL="0" indent="0">
              <a:buNone/>
            </a:pPr>
            <a:r>
              <a:rPr lang="en-US" sz="2800" b="1" u="sng" dirty="0">
                <a:solidFill>
                  <a:schemeClr val="tx2"/>
                </a:solidFill>
              </a:rPr>
              <a:t>Never say that your area is so new</a:t>
            </a:r>
            <a:r>
              <a:rPr lang="en-US" sz="2800" b="1" dirty="0">
                <a:solidFill>
                  <a:schemeClr val="tx2"/>
                </a:solidFill>
              </a:rPr>
              <a:t> that no research exists.</a:t>
            </a:r>
          </a:p>
          <a:p>
            <a:pPr marL="0" indent="0">
              <a:buNone/>
            </a:pPr>
            <a:endParaRPr lang="en-US" dirty="0" smtClean="0"/>
          </a:p>
        </p:txBody>
      </p:sp>
      <p:sp>
        <p:nvSpPr>
          <p:cNvPr id="20483" name="Content Placeholder 4"/>
          <p:cNvSpPr txBox="1">
            <a:spLocks/>
          </p:cNvSpPr>
          <p:nvPr/>
        </p:nvSpPr>
        <p:spPr bwMode="auto">
          <a:xfrm>
            <a:off x="609600" y="285750"/>
            <a:ext cx="7467600" cy="714375"/>
          </a:xfrm>
          <a:prstGeom prst="rect">
            <a:avLst/>
          </a:prstGeom>
          <a:noFill/>
          <a:ln w="9525">
            <a:noFill/>
            <a:miter lim="800000"/>
            <a:headEnd/>
            <a:tailEnd/>
          </a:ln>
        </p:spPr>
        <p:txBody>
          <a:bodyPr/>
          <a:lstStyle/>
          <a:p>
            <a:pPr fontAlgn="base">
              <a:spcBef>
                <a:spcPct val="0"/>
              </a:spcBef>
              <a:spcAft>
                <a:spcPct val="0"/>
              </a:spcAft>
            </a:pPr>
            <a:endParaRPr lang="en-US" sz="2400" dirty="0">
              <a:solidFill>
                <a:prstClr val="black"/>
              </a:solidFill>
              <a:latin typeface="Arial" charset="0"/>
              <a:cs typeface="Arial" charset="0"/>
            </a:endParaRPr>
          </a:p>
        </p:txBody>
      </p:sp>
    </p:spTree>
    <p:extLst>
      <p:ext uri="{BB962C8B-B14F-4D97-AF65-F5344CB8AC3E}">
        <p14:creationId xmlns:p14="http://schemas.microsoft.com/office/powerpoint/2010/main" val="56877164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Content Placeholder 4"/>
          <p:cNvSpPr>
            <a:spLocks noGrp="1"/>
          </p:cNvSpPr>
          <p:nvPr>
            <p:ph sz="quarter" idx="1"/>
          </p:nvPr>
        </p:nvSpPr>
        <p:spPr>
          <a:xfrm>
            <a:off x="179512" y="116632"/>
            <a:ext cx="8568952" cy="6624735"/>
          </a:xfrm>
        </p:spPr>
        <p:txBody>
          <a:bodyPr/>
          <a:lstStyle/>
          <a:p>
            <a:pPr>
              <a:lnSpc>
                <a:spcPct val="90000"/>
              </a:lnSpc>
              <a:buFontTx/>
              <a:buNone/>
              <a:defRPr/>
            </a:pPr>
            <a:r>
              <a:rPr lang="en-US" sz="3600" b="1" dirty="0">
                <a:solidFill>
                  <a:schemeClr val="folHlink"/>
                </a:solidFill>
              </a:rPr>
              <a:t>Methodology</a:t>
            </a:r>
          </a:p>
          <a:p>
            <a:pPr>
              <a:lnSpc>
                <a:spcPct val="90000"/>
              </a:lnSpc>
              <a:buFontTx/>
              <a:buNone/>
              <a:defRPr/>
            </a:pPr>
            <a:r>
              <a:rPr lang="en-US" sz="3200" dirty="0"/>
              <a:t>State clearly how you plan to conduct your research:</a:t>
            </a:r>
          </a:p>
          <a:p>
            <a:pPr lvl="1" eaLnBrk="1" hangingPunct="1">
              <a:lnSpc>
                <a:spcPct val="90000"/>
              </a:lnSpc>
              <a:defRPr/>
            </a:pPr>
            <a:r>
              <a:rPr lang="en-US" sz="2800" dirty="0"/>
              <a:t>What methodology are you using? Why?</a:t>
            </a:r>
          </a:p>
          <a:p>
            <a:pPr lvl="1" eaLnBrk="1" hangingPunct="1">
              <a:lnSpc>
                <a:spcPct val="90000"/>
              </a:lnSpc>
              <a:defRPr/>
            </a:pPr>
            <a:r>
              <a:rPr lang="en-US" sz="2800" dirty="0"/>
              <a:t>What information needs to be gathered?</a:t>
            </a:r>
          </a:p>
          <a:p>
            <a:pPr lvl="1" eaLnBrk="1" hangingPunct="1">
              <a:lnSpc>
                <a:spcPct val="90000"/>
              </a:lnSpc>
              <a:defRPr/>
            </a:pPr>
            <a:r>
              <a:rPr lang="en-US" sz="2800" dirty="0"/>
              <a:t>Will this data be applicable to the research questions?</a:t>
            </a:r>
          </a:p>
          <a:p>
            <a:pPr lvl="1" eaLnBrk="1" hangingPunct="1">
              <a:lnSpc>
                <a:spcPct val="90000"/>
              </a:lnSpc>
              <a:defRPr/>
            </a:pPr>
            <a:r>
              <a:rPr lang="en-US" sz="2800" dirty="0"/>
              <a:t>Who or what will you use as the data source?</a:t>
            </a:r>
          </a:p>
          <a:p>
            <a:pPr lvl="1" eaLnBrk="1" hangingPunct="1">
              <a:lnSpc>
                <a:spcPct val="90000"/>
              </a:lnSpc>
              <a:defRPr/>
            </a:pPr>
            <a:r>
              <a:rPr lang="en-US" sz="2800" dirty="0"/>
              <a:t>How will you collect data or construct experiments?</a:t>
            </a:r>
          </a:p>
          <a:p>
            <a:pPr lvl="1" eaLnBrk="1" hangingPunct="1">
              <a:lnSpc>
                <a:spcPct val="90000"/>
              </a:lnSpc>
              <a:defRPr/>
            </a:pPr>
            <a:r>
              <a:rPr lang="en-US" sz="2800" dirty="0"/>
              <a:t>What controls are in place?</a:t>
            </a:r>
          </a:p>
          <a:p>
            <a:pPr lvl="1" eaLnBrk="1" hangingPunct="1">
              <a:lnSpc>
                <a:spcPct val="90000"/>
              </a:lnSpc>
              <a:defRPr/>
            </a:pPr>
            <a:r>
              <a:rPr lang="en-US" sz="2800" dirty="0"/>
              <a:t>How will the data be </a:t>
            </a:r>
            <a:r>
              <a:rPr lang="en-US" sz="2800" dirty="0" err="1"/>
              <a:t>analysed</a:t>
            </a:r>
            <a:r>
              <a:rPr lang="en-US" sz="2800" dirty="0"/>
              <a:t>?</a:t>
            </a:r>
          </a:p>
          <a:p>
            <a:pPr lvl="1" eaLnBrk="1" hangingPunct="1">
              <a:lnSpc>
                <a:spcPct val="90000"/>
              </a:lnSpc>
              <a:defRPr/>
            </a:pPr>
            <a:r>
              <a:rPr lang="en-US" sz="2800" dirty="0"/>
              <a:t>Do you need ethics approval?</a:t>
            </a:r>
          </a:p>
          <a:p>
            <a:pPr>
              <a:buFont typeface="Wingdings" pitchFamily="2" charset="2"/>
              <a:buNone/>
            </a:pPr>
            <a:endParaRPr lang="en-US" dirty="0" smtClean="0"/>
          </a:p>
        </p:txBody>
      </p:sp>
      <p:sp>
        <p:nvSpPr>
          <p:cNvPr id="22531" name="Content Placeholder 4"/>
          <p:cNvSpPr txBox="1">
            <a:spLocks/>
          </p:cNvSpPr>
          <p:nvPr/>
        </p:nvSpPr>
        <p:spPr bwMode="auto">
          <a:xfrm>
            <a:off x="609600" y="285750"/>
            <a:ext cx="7467600" cy="714375"/>
          </a:xfrm>
          <a:prstGeom prst="rect">
            <a:avLst/>
          </a:prstGeom>
          <a:noFill/>
          <a:ln w="9525">
            <a:noFill/>
            <a:miter lim="800000"/>
            <a:headEnd/>
            <a:tailEnd/>
          </a:ln>
        </p:spPr>
        <p:txBody>
          <a:bodyPr/>
          <a:lstStyle/>
          <a:p>
            <a:pPr fontAlgn="base">
              <a:spcBef>
                <a:spcPct val="0"/>
              </a:spcBef>
              <a:spcAft>
                <a:spcPct val="0"/>
              </a:spcAft>
            </a:pPr>
            <a:endParaRPr lang="en-US" sz="2400" dirty="0">
              <a:solidFill>
                <a:prstClr val="black"/>
              </a:solidFill>
              <a:latin typeface="Arial" charset="0"/>
              <a:cs typeface="Arial" charset="0"/>
            </a:endParaRPr>
          </a:p>
        </p:txBody>
      </p:sp>
    </p:spTree>
    <p:extLst>
      <p:ext uri="{BB962C8B-B14F-4D97-AF65-F5344CB8AC3E}">
        <p14:creationId xmlns:p14="http://schemas.microsoft.com/office/powerpoint/2010/main" val="251919244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Content Placeholder 2"/>
          <p:cNvSpPr>
            <a:spLocks noGrp="1"/>
          </p:cNvSpPr>
          <p:nvPr>
            <p:ph sz="quarter" idx="1"/>
          </p:nvPr>
        </p:nvSpPr>
        <p:spPr>
          <a:xfrm>
            <a:off x="179512" y="0"/>
            <a:ext cx="8496944" cy="6741368"/>
          </a:xfrm>
        </p:spPr>
        <p:txBody>
          <a:bodyPr/>
          <a:lstStyle/>
          <a:p>
            <a:pPr eaLnBrk="1" hangingPunct="1">
              <a:buFontTx/>
              <a:buNone/>
            </a:pPr>
            <a:r>
              <a:rPr lang="en-US" sz="3600" b="1" dirty="0">
                <a:solidFill>
                  <a:srgbClr val="CC0000"/>
                </a:solidFill>
              </a:rPr>
              <a:t>Expected Outcomes</a:t>
            </a:r>
          </a:p>
          <a:p>
            <a:pPr lvl="1" eaLnBrk="1" hangingPunct="1"/>
            <a:r>
              <a:rPr lang="en-US" sz="3200" b="1" dirty="0">
                <a:solidFill>
                  <a:srgbClr val="CC0000"/>
                </a:solidFill>
              </a:rPr>
              <a:t>Predicted results</a:t>
            </a:r>
          </a:p>
          <a:p>
            <a:pPr lvl="1" eaLnBrk="1" hangingPunct="1"/>
            <a:r>
              <a:rPr lang="en-US" sz="3200" b="1" dirty="0">
                <a:solidFill>
                  <a:srgbClr val="CC0000"/>
                </a:solidFill>
              </a:rPr>
              <a:t>Expected contribution to knowledge</a:t>
            </a:r>
          </a:p>
          <a:p>
            <a:pPr lvl="1" eaLnBrk="1" hangingPunct="1"/>
            <a:endParaRPr lang="en-US" sz="2000" b="1" dirty="0">
              <a:solidFill>
                <a:srgbClr val="CC0000"/>
              </a:solidFill>
            </a:endParaRPr>
          </a:p>
          <a:p>
            <a:endParaRPr lang="en-US" dirty="0" smtClean="0"/>
          </a:p>
        </p:txBody>
      </p:sp>
      <p:sp>
        <p:nvSpPr>
          <p:cNvPr id="23555" name="Content Placeholder 4"/>
          <p:cNvSpPr txBox="1">
            <a:spLocks/>
          </p:cNvSpPr>
          <p:nvPr/>
        </p:nvSpPr>
        <p:spPr bwMode="auto">
          <a:xfrm>
            <a:off x="609600" y="285750"/>
            <a:ext cx="7467600" cy="714375"/>
          </a:xfrm>
          <a:prstGeom prst="rect">
            <a:avLst/>
          </a:prstGeom>
          <a:noFill/>
          <a:ln w="9525">
            <a:noFill/>
            <a:miter lim="800000"/>
            <a:headEnd/>
            <a:tailEnd/>
          </a:ln>
        </p:spPr>
        <p:txBody>
          <a:bodyPr/>
          <a:lstStyle/>
          <a:p>
            <a:pPr fontAlgn="base">
              <a:spcBef>
                <a:spcPct val="0"/>
              </a:spcBef>
              <a:spcAft>
                <a:spcPct val="0"/>
              </a:spcAft>
            </a:pPr>
            <a:endParaRPr lang="en-US" sz="2400" dirty="0">
              <a:solidFill>
                <a:prstClr val="black"/>
              </a:solidFill>
              <a:latin typeface="Arial" charset="0"/>
              <a:cs typeface="Arial" charset="0"/>
            </a:endParaRPr>
          </a:p>
        </p:txBody>
      </p:sp>
    </p:spTree>
    <p:extLst>
      <p:ext uri="{BB962C8B-B14F-4D97-AF65-F5344CB8AC3E}">
        <p14:creationId xmlns:p14="http://schemas.microsoft.com/office/powerpoint/2010/main" val="76462657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7522" name="Rectangle 2"/>
          <p:cNvSpPr>
            <a:spLocks noGrp="1" noChangeArrowheads="1"/>
          </p:cNvSpPr>
          <p:nvPr>
            <p:ph type="title"/>
          </p:nvPr>
        </p:nvSpPr>
        <p:spPr>
          <a:xfrm>
            <a:off x="1066800" y="838200"/>
            <a:ext cx="7543800" cy="1143000"/>
          </a:xfrm>
        </p:spPr>
        <p:txBody>
          <a:bodyPr/>
          <a:lstStyle/>
          <a:p>
            <a:pPr eaLnBrk="1" hangingPunct="1"/>
            <a:r>
              <a:rPr lang="en-GB" sz="5400" b="1" smtClean="0">
                <a:latin typeface="Arial Rounded MT Bold" pitchFamily="34" charset="0"/>
              </a:rPr>
              <a:t>Preparing to Write</a:t>
            </a:r>
          </a:p>
        </p:txBody>
      </p:sp>
      <p:sp>
        <p:nvSpPr>
          <p:cNvPr id="107523" name="Rectangle 3"/>
          <p:cNvSpPr>
            <a:spLocks noGrp="1" noChangeArrowheads="1"/>
          </p:cNvSpPr>
          <p:nvPr>
            <p:ph type="body" idx="1"/>
          </p:nvPr>
        </p:nvSpPr>
        <p:spPr>
          <a:xfrm>
            <a:off x="1371600" y="1981200"/>
            <a:ext cx="4640263" cy="4114800"/>
          </a:xfrm>
        </p:spPr>
        <p:txBody>
          <a:bodyPr/>
          <a:lstStyle/>
          <a:p>
            <a:pPr eaLnBrk="1" hangingPunct="1">
              <a:lnSpc>
                <a:spcPct val="90000"/>
              </a:lnSpc>
              <a:spcAft>
                <a:spcPct val="25000"/>
              </a:spcAft>
            </a:pPr>
            <a:r>
              <a:rPr lang="en-GB" b="1" smtClean="0"/>
              <a:t>Grant guidelines</a:t>
            </a:r>
          </a:p>
          <a:p>
            <a:pPr eaLnBrk="1" hangingPunct="1">
              <a:lnSpc>
                <a:spcPct val="90000"/>
              </a:lnSpc>
              <a:spcAft>
                <a:spcPct val="25000"/>
              </a:spcAft>
            </a:pPr>
            <a:r>
              <a:rPr lang="en-GB" b="1" smtClean="0"/>
              <a:t>Checklist of required proposal elements</a:t>
            </a:r>
          </a:p>
          <a:p>
            <a:pPr eaLnBrk="1" hangingPunct="1">
              <a:lnSpc>
                <a:spcPct val="90000"/>
              </a:lnSpc>
              <a:spcAft>
                <a:spcPct val="25000"/>
              </a:spcAft>
            </a:pPr>
            <a:r>
              <a:rPr lang="en-GB" b="1" smtClean="0"/>
              <a:t>Key points for effective writing</a:t>
            </a:r>
          </a:p>
          <a:p>
            <a:pPr eaLnBrk="1" hangingPunct="1">
              <a:lnSpc>
                <a:spcPct val="90000"/>
              </a:lnSpc>
              <a:spcAft>
                <a:spcPct val="25000"/>
              </a:spcAft>
            </a:pPr>
            <a:r>
              <a:rPr lang="en-GB" b="1" smtClean="0"/>
              <a:t>General proposal construction tips</a:t>
            </a:r>
          </a:p>
        </p:txBody>
      </p:sp>
      <p:pic>
        <p:nvPicPr>
          <p:cNvPr id="107528" name="Picture 8" descr="pe07250_[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486400" y="2209800"/>
            <a:ext cx="3076575" cy="3733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7530" name="WordArt 10"/>
          <p:cNvSpPr>
            <a:spLocks noChangeArrowheads="1" noChangeShapeType="1" noTextEdit="1"/>
          </p:cNvSpPr>
          <p:nvPr/>
        </p:nvSpPr>
        <p:spPr bwMode="auto">
          <a:xfrm>
            <a:off x="2057400" y="0"/>
            <a:ext cx="6248400" cy="838200"/>
          </a:xfrm>
          <a:prstGeom prst="rect">
            <a:avLst/>
          </a:prstGeom>
        </p:spPr>
        <p:txBody>
          <a:bodyPr wrap="none" fromWordArt="1">
            <a:prstTxWarp prst="textPlain">
              <a:avLst>
                <a:gd name="adj" fmla="val 50000"/>
              </a:avLst>
            </a:prstTxWarp>
          </a:bodyPr>
          <a:lstStyle/>
          <a:p>
            <a:pPr algn="ctr"/>
            <a:r>
              <a:rPr lang="en-US" kern="10">
                <a:ln w="12700" cap="sq">
                  <a:solidFill>
                    <a:srgbClr val="EAEAEA"/>
                  </a:solidFill>
                  <a:round/>
                  <a:headEnd type="none" w="sm" len="sm"/>
                  <a:tailEnd type="none" w="sm" len="sm"/>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outerShdw>
                </a:effectLst>
                <a:latin typeface="Impact"/>
              </a:rPr>
              <a:t>Practical Techniques: Starts</a:t>
            </a:r>
          </a:p>
        </p:txBody>
      </p:sp>
    </p:spTree>
    <p:extLst>
      <p:ext uri="{BB962C8B-B14F-4D97-AF65-F5344CB8AC3E}">
        <p14:creationId xmlns:p14="http://schemas.microsoft.com/office/powerpoint/2010/main" val="163614901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0" fill="hold" grpId="0" nodeType="clickEffect">
                                  <p:stCondLst>
                                    <p:cond delay="0"/>
                                  </p:stCondLst>
                                  <p:childTnLst>
                                    <p:set>
                                      <p:cBhvr>
                                        <p:cTn id="6" dur="1" fill="hold">
                                          <p:stCondLst>
                                            <p:cond delay="499"/>
                                          </p:stCondLst>
                                        </p:cTn>
                                        <p:tgtEl>
                                          <p:spTgt spid="107530"/>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499"/>
                                          </p:stCondLst>
                                        </p:cTn>
                                        <p:tgtEl>
                                          <p:spTgt spid="107528"/>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22" presetClass="entr" presetSubtype="8" fill="hold" grpId="0" nodeType="clickEffect">
                                  <p:stCondLst>
                                    <p:cond delay="0"/>
                                  </p:stCondLst>
                                  <p:childTnLst>
                                    <p:set>
                                      <p:cBhvr>
                                        <p:cTn id="14" dur="1" fill="hold">
                                          <p:stCondLst>
                                            <p:cond delay="0"/>
                                          </p:stCondLst>
                                        </p:cTn>
                                        <p:tgtEl>
                                          <p:spTgt spid="107522">
                                            <p:txEl>
                                              <p:pRg st="0" end="0"/>
                                            </p:txEl>
                                          </p:spTgt>
                                        </p:tgtEl>
                                        <p:attrNameLst>
                                          <p:attrName>style.visibility</p:attrName>
                                        </p:attrNameLst>
                                      </p:cBhvr>
                                      <p:to>
                                        <p:strVal val="visible"/>
                                      </p:to>
                                    </p:set>
                                    <p:animEffect transition="in" filter="wipe(left)">
                                      <p:cBhvr>
                                        <p:cTn id="15" dur="500"/>
                                        <p:tgtEl>
                                          <p:spTgt spid="107522">
                                            <p:txEl>
                                              <p:pRg st="0" end="0"/>
                                            </p:txEl>
                                          </p:spTgt>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2" presetClass="entr" presetSubtype="8" fill="hold" grpId="0" nodeType="clickEffect">
                                  <p:stCondLst>
                                    <p:cond delay="0"/>
                                  </p:stCondLst>
                                  <p:childTnLst>
                                    <p:set>
                                      <p:cBhvr>
                                        <p:cTn id="19" dur="1" fill="hold">
                                          <p:stCondLst>
                                            <p:cond delay="0"/>
                                          </p:stCondLst>
                                        </p:cTn>
                                        <p:tgtEl>
                                          <p:spTgt spid="107523">
                                            <p:txEl>
                                              <p:pRg st="0" end="0"/>
                                            </p:txEl>
                                          </p:spTgt>
                                        </p:tgtEl>
                                        <p:attrNameLst>
                                          <p:attrName>style.visibility</p:attrName>
                                        </p:attrNameLst>
                                      </p:cBhvr>
                                      <p:to>
                                        <p:strVal val="visible"/>
                                      </p:to>
                                    </p:set>
                                    <p:anim calcmode="lin" valueType="num">
                                      <p:cBhvr additive="base">
                                        <p:cTn id="20" dur="500" fill="hold"/>
                                        <p:tgtEl>
                                          <p:spTgt spid="107523">
                                            <p:txEl>
                                              <p:pRg st="0" end="0"/>
                                            </p:txEl>
                                          </p:spTgt>
                                        </p:tgtEl>
                                        <p:attrNameLst>
                                          <p:attrName>ppt_x</p:attrName>
                                        </p:attrNameLst>
                                      </p:cBhvr>
                                      <p:tavLst>
                                        <p:tav tm="0">
                                          <p:val>
                                            <p:strVal val="0-#ppt_w/2"/>
                                          </p:val>
                                        </p:tav>
                                        <p:tav tm="100000">
                                          <p:val>
                                            <p:strVal val="#ppt_x"/>
                                          </p:val>
                                        </p:tav>
                                      </p:tavLst>
                                    </p:anim>
                                    <p:anim calcmode="lin" valueType="num">
                                      <p:cBhvr additive="base">
                                        <p:cTn id="21" dur="500" fill="hold"/>
                                        <p:tgtEl>
                                          <p:spTgt spid="10752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22" fill="hold" nodeType="clickPar">
                      <p:stCondLst>
                        <p:cond delay="indefinite"/>
                      </p:stCondLst>
                      <p:childTnLst>
                        <p:par>
                          <p:cTn id="23" fill="hold" nodeType="withGroup">
                            <p:stCondLst>
                              <p:cond delay="0"/>
                            </p:stCondLst>
                            <p:childTnLst>
                              <p:par>
                                <p:cTn id="24" presetID="2" presetClass="entr" presetSubtype="8" fill="hold" grpId="0" nodeType="clickEffect">
                                  <p:stCondLst>
                                    <p:cond delay="0"/>
                                  </p:stCondLst>
                                  <p:childTnLst>
                                    <p:set>
                                      <p:cBhvr>
                                        <p:cTn id="25" dur="1" fill="hold">
                                          <p:stCondLst>
                                            <p:cond delay="0"/>
                                          </p:stCondLst>
                                        </p:cTn>
                                        <p:tgtEl>
                                          <p:spTgt spid="107523">
                                            <p:txEl>
                                              <p:pRg st="1" end="1"/>
                                            </p:txEl>
                                          </p:spTgt>
                                        </p:tgtEl>
                                        <p:attrNameLst>
                                          <p:attrName>style.visibility</p:attrName>
                                        </p:attrNameLst>
                                      </p:cBhvr>
                                      <p:to>
                                        <p:strVal val="visible"/>
                                      </p:to>
                                    </p:set>
                                    <p:anim calcmode="lin" valueType="num">
                                      <p:cBhvr additive="base">
                                        <p:cTn id="26" dur="500" fill="hold"/>
                                        <p:tgtEl>
                                          <p:spTgt spid="107523">
                                            <p:txEl>
                                              <p:pRg st="1" end="1"/>
                                            </p:txEl>
                                          </p:spTgt>
                                        </p:tgtEl>
                                        <p:attrNameLst>
                                          <p:attrName>ppt_x</p:attrName>
                                        </p:attrNameLst>
                                      </p:cBhvr>
                                      <p:tavLst>
                                        <p:tav tm="0">
                                          <p:val>
                                            <p:strVal val="0-#ppt_w/2"/>
                                          </p:val>
                                        </p:tav>
                                        <p:tav tm="100000">
                                          <p:val>
                                            <p:strVal val="#ppt_x"/>
                                          </p:val>
                                        </p:tav>
                                      </p:tavLst>
                                    </p:anim>
                                    <p:anim calcmode="lin" valueType="num">
                                      <p:cBhvr additive="base">
                                        <p:cTn id="27" dur="500" fill="hold"/>
                                        <p:tgtEl>
                                          <p:spTgt spid="10752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8" fill="hold" nodeType="clickPar">
                      <p:stCondLst>
                        <p:cond delay="indefinite"/>
                      </p:stCondLst>
                      <p:childTnLst>
                        <p:par>
                          <p:cTn id="29" fill="hold" nodeType="withGroup">
                            <p:stCondLst>
                              <p:cond delay="0"/>
                            </p:stCondLst>
                            <p:childTnLst>
                              <p:par>
                                <p:cTn id="30" presetID="2" presetClass="entr" presetSubtype="8" fill="hold" grpId="0" nodeType="clickEffect">
                                  <p:stCondLst>
                                    <p:cond delay="0"/>
                                  </p:stCondLst>
                                  <p:childTnLst>
                                    <p:set>
                                      <p:cBhvr>
                                        <p:cTn id="31" dur="1" fill="hold">
                                          <p:stCondLst>
                                            <p:cond delay="0"/>
                                          </p:stCondLst>
                                        </p:cTn>
                                        <p:tgtEl>
                                          <p:spTgt spid="107523">
                                            <p:txEl>
                                              <p:pRg st="2" end="2"/>
                                            </p:txEl>
                                          </p:spTgt>
                                        </p:tgtEl>
                                        <p:attrNameLst>
                                          <p:attrName>style.visibility</p:attrName>
                                        </p:attrNameLst>
                                      </p:cBhvr>
                                      <p:to>
                                        <p:strVal val="visible"/>
                                      </p:to>
                                    </p:set>
                                    <p:anim calcmode="lin" valueType="num">
                                      <p:cBhvr additive="base">
                                        <p:cTn id="32" dur="500" fill="hold"/>
                                        <p:tgtEl>
                                          <p:spTgt spid="107523">
                                            <p:txEl>
                                              <p:pRg st="2" end="2"/>
                                            </p:txEl>
                                          </p:spTgt>
                                        </p:tgtEl>
                                        <p:attrNameLst>
                                          <p:attrName>ppt_x</p:attrName>
                                        </p:attrNameLst>
                                      </p:cBhvr>
                                      <p:tavLst>
                                        <p:tav tm="0">
                                          <p:val>
                                            <p:strVal val="0-#ppt_w/2"/>
                                          </p:val>
                                        </p:tav>
                                        <p:tav tm="100000">
                                          <p:val>
                                            <p:strVal val="#ppt_x"/>
                                          </p:val>
                                        </p:tav>
                                      </p:tavLst>
                                    </p:anim>
                                    <p:anim calcmode="lin" valueType="num">
                                      <p:cBhvr additive="base">
                                        <p:cTn id="33" dur="500" fill="hold"/>
                                        <p:tgtEl>
                                          <p:spTgt spid="10752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34" fill="hold" nodeType="clickPar">
                      <p:stCondLst>
                        <p:cond delay="indefinite"/>
                      </p:stCondLst>
                      <p:childTnLst>
                        <p:par>
                          <p:cTn id="35" fill="hold" nodeType="withGroup">
                            <p:stCondLst>
                              <p:cond delay="0"/>
                            </p:stCondLst>
                            <p:childTnLst>
                              <p:par>
                                <p:cTn id="36" presetID="2" presetClass="entr" presetSubtype="8" fill="hold" grpId="0" nodeType="clickEffect">
                                  <p:stCondLst>
                                    <p:cond delay="0"/>
                                  </p:stCondLst>
                                  <p:childTnLst>
                                    <p:set>
                                      <p:cBhvr>
                                        <p:cTn id="37" dur="1" fill="hold">
                                          <p:stCondLst>
                                            <p:cond delay="0"/>
                                          </p:stCondLst>
                                        </p:cTn>
                                        <p:tgtEl>
                                          <p:spTgt spid="107523">
                                            <p:txEl>
                                              <p:pRg st="3" end="3"/>
                                            </p:txEl>
                                          </p:spTgt>
                                        </p:tgtEl>
                                        <p:attrNameLst>
                                          <p:attrName>style.visibility</p:attrName>
                                        </p:attrNameLst>
                                      </p:cBhvr>
                                      <p:to>
                                        <p:strVal val="visible"/>
                                      </p:to>
                                    </p:set>
                                    <p:anim calcmode="lin" valueType="num">
                                      <p:cBhvr additive="base">
                                        <p:cTn id="38" dur="500" fill="hold"/>
                                        <p:tgtEl>
                                          <p:spTgt spid="107523">
                                            <p:txEl>
                                              <p:pRg st="3" end="3"/>
                                            </p:txEl>
                                          </p:spTgt>
                                        </p:tgtEl>
                                        <p:attrNameLst>
                                          <p:attrName>ppt_x</p:attrName>
                                        </p:attrNameLst>
                                      </p:cBhvr>
                                      <p:tavLst>
                                        <p:tav tm="0">
                                          <p:val>
                                            <p:strVal val="0-#ppt_w/2"/>
                                          </p:val>
                                        </p:tav>
                                        <p:tav tm="100000">
                                          <p:val>
                                            <p:strVal val="#ppt_x"/>
                                          </p:val>
                                        </p:tav>
                                      </p:tavLst>
                                    </p:anim>
                                    <p:anim calcmode="lin" valueType="num">
                                      <p:cBhvr additive="base">
                                        <p:cTn id="39" dur="500" fill="hold"/>
                                        <p:tgtEl>
                                          <p:spTgt spid="107523">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7522" grpId="0" build="p" autoUpdateAnimBg="0"/>
      <p:bldP spid="107523" grpId="0" build="p" autoUpdateAnimBg="0"/>
      <p:bldP spid="107530" grpId="0" animBg="1"/>
    </p:bld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8546" name="Rectangle 2"/>
          <p:cNvSpPr>
            <a:spLocks noGrp="1" noChangeArrowheads="1"/>
          </p:cNvSpPr>
          <p:nvPr>
            <p:ph type="title"/>
          </p:nvPr>
        </p:nvSpPr>
        <p:spPr/>
        <p:txBody>
          <a:bodyPr/>
          <a:lstStyle/>
          <a:p>
            <a:pPr eaLnBrk="1" hangingPunct="1"/>
            <a:r>
              <a:rPr lang="en-GB" b="1" smtClean="0">
                <a:latin typeface="Arial Rounded MT Bold" pitchFamily="34" charset="0"/>
              </a:rPr>
              <a:t>Constructing the Proposal Sections</a:t>
            </a:r>
          </a:p>
        </p:txBody>
      </p:sp>
      <p:sp>
        <p:nvSpPr>
          <p:cNvPr id="108547" name="Rectangle 3"/>
          <p:cNvSpPr>
            <a:spLocks noGrp="1" noChangeArrowheads="1"/>
          </p:cNvSpPr>
          <p:nvPr>
            <p:ph type="body" idx="1"/>
          </p:nvPr>
        </p:nvSpPr>
        <p:spPr/>
        <p:txBody>
          <a:bodyPr/>
          <a:lstStyle/>
          <a:p>
            <a:pPr eaLnBrk="1" hangingPunct="1">
              <a:lnSpc>
                <a:spcPct val="80000"/>
              </a:lnSpc>
            </a:pPr>
            <a:r>
              <a:rPr lang="en-GB" sz="2800" b="1" dirty="0" smtClean="0"/>
              <a:t>Eligibility</a:t>
            </a:r>
          </a:p>
          <a:p>
            <a:pPr eaLnBrk="1" hangingPunct="1">
              <a:lnSpc>
                <a:spcPct val="80000"/>
              </a:lnSpc>
            </a:pPr>
            <a:r>
              <a:rPr lang="en-GB" sz="2800" b="1" dirty="0" smtClean="0"/>
              <a:t>Project Abstract</a:t>
            </a:r>
          </a:p>
          <a:p>
            <a:pPr eaLnBrk="1" hangingPunct="1">
              <a:lnSpc>
                <a:spcPct val="80000"/>
              </a:lnSpc>
            </a:pPr>
            <a:r>
              <a:rPr lang="en-GB" sz="2800" b="1" dirty="0" smtClean="0"/>
              <a:t>Statement of Need</a:t>
            </a:r>
          </a:p>
          <a:p>
            <a:pPr eaLnBrk="1" hangingPunct="1">
              <a:lnSpc>
                <a:spcPct val="80000"/>
              </a:lnSpc>
            </a:pPr>
            <a:r>
              <a:rPr lang="en-GB" sz="2800" b="1" dirty="0" smtClean="0"/>
              <a:t>Project Description</a:t>
            </a:r>
          </a:p>
          <a:p>
            <a:pPr eaLnBrk="1" hangingPunct="1">
              <a:lnSpc>
                <a:spcPct val="80000"/>
              </a:lnSpc>
            </a:pPr>
            <a:r>
              <a:rPr lang="en-GB" sz="2800" b="1" dirty="0" smtClean="0"/>
              <a:t>Goals and Objectives</a:t>
            </a:r>
          </a:p>
          <a:p>
            <a:pPr eaLnBrk="1" hangingPunct="1">
              <a:lnSpc>
                <a:spcPct val="80000"/>
              </a:lnSpc>
            </a:pPr>
            <a:r>
              <a:rPr lang="en-GB" sz="2800" b="1" dirty="0" smtClean="0"/>
              <a:t>Project Activity Plan</a:t>
            </a:r>
          </a:p>
          <a:p>
            <a:pPr eaLnBrk="1" hangingPunct="1">
              <a:lnSpc>
                <a:spcPct val="80000"/>
              </a:lnSpc>
            </a:pPr>
            <a:r>
              <a:rPr lang="en-GB" sz="2800" b="1" dirty="0" smtClean="0"/>
              <a:t>Capacity and Commitment</a:t>
            </a:r>
          </a:p>
          <a:p>
            <a:pPr eaLnBrk="1" hangingPunct="1">
              <a:lnSpc>
                <a:spcPct val="80000"/>
              </a:lnSpc>
            </a:pPr>
            <a:r>
              <a:rPr lang="en-GB" sz="2800" b="1" dirty="0" smtClean="0"/>
              <a:t>Evaluation Plan</a:t>
            </a:r>
          </a:p>
          <a:p>
            <a:pPr eaLnBrk="1" hangingPunct="1">
              <a:lnSpc>
                <a:spcPct val="80000"/>
              </a:lnSpc>
            </a:pPr>
            <a:r>
              <a:rPr lang="en-GB" sz="2800" b="1" dirty="0" smtClean="0"/>
              <a:t>Budget </a:t>
            </a:r>
          </a:p>
        </p:txBody>
      </p:sp>
      <p:pic>
        <p:nvPicPr>
          <p:cNvPr id="14340" name="Picture 4" descr="PE03778_[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486400" y="1295400"/>
            <a:ext cx="3657600" cy="2830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3527086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37" fill="hold" grpId="0" nodeType="clickEffect">
                                  <p:stCondLst>
                                    <p:cond delay="0"/>
                                  </p:stCondLst>
                                  <p:childTnLst>
                                    <p:set>
                                      <p:cBhvr>
                                        <p:cTn id="6" dur="1" fill="hold">
                                          <p:stCondLst>
                                            <p:cond delay="0"/>
                                          </p:stCondLst>
                                        </p:cTn>
                                        <p:tgtEl>
                                          <p:spTgt spid="108546">
                                            <p:txEl>
                                              <p:pRg st="0" end="0"/>
                                            </p:txEl>
                                          </p:spTgt>
                                        </p:tgtEl>
                                        <p:attrNameLst>
                                          <p:attrName>style.visibility</p:attrName>
                                        </p:attrNameLst>
                                      </p:cBhvr>
                                      <p:to>
                                        <p:strVal val="visible"/>
                                      </p:to>
                                    </p:set>
                                    <p:animEffect transition="in" filter="barn(outVertical)">
                                      <p:cBhvr>
                                        <p:cTn id="7" dur="500"/>
                                        <p:tgtEl>
                                          <p:spTgt spid="108546">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 presetClass="entr" presetSubtype="0" fill="hold" nodeType="clickEffect">
                                  <p:stCondLst>
                                    <p:cond delay="0"/>
                                  </p:stCondLst>
                                  <p:childTnLst>
                                    <p:set>
                                      <p:cBhvr>
                                        <p:cTn id="11" dur="1" fill="hold">
                                          <p:stCondLst>
                                            <p:cond delay="0"/>
                                          </p:stCondLst>
                                        </p:cTn>
                                        <p:tgtEl>
                                          <p:spTgt spid="108547">
                                            <p:txEl>
                                              <p:pRg st="0" end="0"/>
                                            </p:txEl>
                                          </p:spTgt>
                                        </p:tgtEl>
                                        <p:attrNameLst>
                                          <p:attrName>style.visibility</p:attrName>
                                        </p:attrNameLst>
                                      </p:cBhvr>
                                      <p:to>
                                        <p:strVal val="visible"/>
                                      </p:to>
                                    </p:set>
                                  </p:childTnLst>
                                </p:cTn>
                              </p:par>
                              <p:par>
                                <p:cTn id="12" presetID="1" presetClass="entr" presetSubtype="0" fill="hold" nodeType="withEffect">
                                  <p:stCondLst>
                                    <p:cond delay="0"/>
                                  </p:stCondLst>
                                  <p:childTnLst>
                                    <p:set>
                                      <p:cBhvr>
                                        <p:cTn id="13" dur="1" fill="hold">
                                          <p:stCondLst>
                                            <p:cond delay="0"/>
                                          </p:stCondLst>
                                        </p:cTn>
                                        <p:tgtEl>
                                          <p:spTgt spid="108547">
                                            <p:txEl>
                                              <p:pRg st="1" end="1"/>
                                            </p:txEl>
                                          </p:spTgt>
                                        </p:tgtEl>
                                        <p:attrNameLst>
                                          <p:attrName>style.visibility</p:attrName>
                                        </p:attrNameLst>
                                      </p:cBhvr>
                                      <p:to>
                                        <p:strVal val="visible"/>
                                      </p:to>
                                    </p:set>
                                  </p:childTnLst>
                                </p:cTn>
                              </p:par>
                              <p:par>
                                <p:cTn id="14" presetID="1" presetClass="entr" presetSubtype="0" fill="hold" nodeType="withEffect">
                                  <p:stCondLst>
                                    <p:cond delay="0"/>
                                  </p:stCondLst>
                                  <p:childTnLst>
                                    <p:set>
                                      <p:cBhvr>
                                        <p:cTn id="15" dur="1" fill="hold">
                                          <p:stCondLst>
                                            <p:cond delay="0"/>
                                          </p:stCondLst>
                                        </p:cTn>
                                        <p:tgtEl>
                                          <p:spTgt spid="108547">
                                            <p:txEl>
                                              <p:pRg st="2" end="2"/>
                                            </p:txEl>
                                          </p:spTgt>
                                        </p:tgtEl>
                                        <p:attrNameLst>
                                          <p:attrName>style.visibility</p:attrName>
                                        </p:attrNameLst>
                                      </p:cBhvr>
                                      <p:to>
                                        <p:strVal val="visible"/>
                                      </p:to>
                                    </p:set>
                                  </p:childTnLst>
                                </p:cTn>
                              </p:par>
                              <p:par>
                                <p:cTn id="16" presetID="1" presetClass="entr" presetSubtype="0" fill="hold" nodeType="withEffect">
                                  <p:stCondLst>
                                    <p:cond delay="0"/>
                                  </p:stCondLst>
                                  <p:childTnLst>
                                    <p:set>
                                      <p:cBhvr>
                                        <p:cTn id="17" dur="1" fill="hold">
                                          <p:stCondLst>
                                            <p:cond delay="0"/>
                                          </p:stCondLst>
                                        </p:cTn>
                                        <p:tgtEl>
                                          <p:spTgt spid="108547">
                                            <p:txEl>
                                              <p:pRg st="3" end="3"/>
                                            </p:txEl>
                                          </p:spTgt>
                                        </p:tgtEl>
                                        <p:attrNameLst>
                                          <p:attrName>style.visibility</p:attrName>
                                        </p:attrNameLst>
                                      </p:cBhvr>
                                      <p:to>
                                        <p:strVal val="visible"/>
                                      </p:to>
                                    </p:set>
                                  </p:childTnLst>
                                </p:cTn>
                              </p:par>
                              <p:par>
                                <p:cTn id="18" presetID="1" presetClass="entr" presetSubtype="0" fill="hold" nodeType="withEffect">
                                  <p:stCondLst>
                                    <p:cond delay="0"/>
                                  </p:stCondLst>
                                  <p:childTnLst>
                                    <p:set>
                                      <p:cBhvr>
                                        <p:cTn id="19" dur="1" fill="hold">
                                          <p:stCondLst>
                                            <p:cond delay="0"/>
                                          </p:stCondLst>
                                        </p:cTn>
                                        <p:tgtEl>
                                          <p:spTgt spid="108547">
                                            <p:txEl>
                                              <p:pRg st="4" end="4"/>
                                            </p:txEl>
                                          </p:spTgt>
                                        </p:tgtEl>
                                        <p:attrNameLst>
                                          <p:attrName>style.visibility</p:attrName>
                                        </p:attrNameLst>
                                      </p:cBhvr>
                                      <p:to>
                                        <p:strVal val="visible"/>
                                      </p:to>
                                    </p:set>
                                  </p:childTnLst>
                                </p:cTn>
                              </p:par>
                              <p:par>
                                <p:cTn id="20" presetID="1" presetClass="entr" presetSubtype="0" fill="hold" nodeType="withEffect">
                                  <p:stCondLst>
                                    <p:cond delay="0"/>
                                  </p:stCondLst>
                                  <p:childTnLst>
                                    <p:set>
                                      <p:cBhvr>
                                        <p:cTn id="21" dur="1" fill="hold">
                                          <p:stCondLst>
                                            <p:cond delay="0"/>
                                          </p:stCondLst>
                                        </p:cTn>
                                        <p:tgtEl>
                                          <p:spTgt spid="108547">
                                            <p:txEl>
                                              <p:pRg st="5" end="5"/>
                                            </p:txEl>
                                          </p:spTgt>
                                        </p:tgtEl>
                                        <p:attrNameLst>
                                          <p:attrName>style.visibility</p:attrName>
                                        </p:attrNameLst>
                                      </p:cBhvr>
                                      <p:to>
                                        <p:strVal val="visible"/>
                                      </p:to>
                                    </p:set>
                                  </p:childTnLst>
                                </p:cTn>
                              </p:par>
                              <p:par>
                                <p:cTn id="22" presetID="1" presetClass="entr" presetSubtype="0" fill="hold" nodeType="withEffect">
                                  <p:stCondLst>
                                    <p:cond delay="0"/>
                                  </p:stCondLst>
                                  <p:childTnLst>
                                    <p:set>
                                      <p:cBhvr>
                                        <p:cTn id="23" dur="1" fill="hold">
                                          <p:stCondLst>
                                            <p:cond delay="0"/>
                                          </p:stCondLst>
                                        </p:cTn>
                                        <p:tgtEl>
                                          <p:spTgt spid="108547">
                                            <p:txEl>
                                              <p:pRg st="6" end="6"/>
                                            </p:txEl>
                                          </p:spTgt>
                                        </p:tgtEl>
                                        <p:attrNameLst>
                                          <p:attrName>style.visibility</p:attrName>
                                        </p:attrNameLst>
                                      </p:cBhvr>
                                      <p:to>
                                        <p:strVal val="visible"/>
                                      </p:to>
                                    </p:set>
                                  </p:childTnLst>
                                </p:cTn>
                              </p:par>
                              <p:par>
                                <p:cTn id="24" presetID="1" presetClass="entr" presetSubtype="0" fill="hold" nodeType="withEffect">
                                  <p:stCondLst>
                                    <p:cond delay="0"/>
                                  </p:stCondLst>
                                  <p:childTnLst>
                                    <p:set>
                                      <p:cBhvr>
                                        <p:cTn id="25" dur="1" fill="hold">
                                          <p:stCondLst>
                                            <p:cond delay="0"/>
                                          </p:stCondLst>
                                        </p:cTn>
                                        <p:tgtEl>
                                          <p:spTgt spid="108547">
                                            <p:txEl>
                                              <p:pRg st="7" end="7"/>
                                            </p:txEl>
                                          </p:spTgt>
                                        </p:tgtEl>
                                        <p:attrNameLst>
                                          <p:attrName>style.visibility</p:attrName>
                                        </p:attrNameLst>
                                      </p:cBhvr>
                                      <p:to>
                                        <p:strVal val="visible"/>
                                      </p:to>
                                    </p:set>
                                  </p:childTnLst>
                                </p:cTn>
                              </p:par>
                              <p:par>
                                <p:cTn id="26" presetID="1" presetClass="entr" presetSubtype="0" fill="hold" nodeType="withEffect">
                                  <p:stCondLst>
                                    <p:cond delay="0"/>
                                  </p:stCondLst>
                                  <p:childTnLst>
                                    <p:set>
                                      <p:cBhvr>
                                        <p:cTn id="27" dur="1" fill="hold">
                                          <p:stCondLst>
                                            <p:cond delay="0"/>
                                          </p:stCondLst>
                                        </p:cTn>
                                        <p:tgtEl>
                                          <p:spTgt spid="108547">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8546" grpId="0" build="p" autoUpdateAnimBg="0"/>
    </p:bld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62" name="Rectangle 2"/>
          <p:cNvSpPr>
            <a:spLocks noGrp="1" noChangeArrowheads="1"/>
          </p:cNvSpPr>
          <p:nvPr>
            <p:ph type="title"/>
          </p:nvPr>
        </p:nvSpPr>
        <p:spPr>
          <a:xfrm>
            <a:off x="457200" y="457200"/>
            <a:ext cx="7543800" cy="1143000"/>
          </a:xfrm>
        </p:spPr>
        <p:txBody>
          <a:bodyPr/>
          <a:lstStyle/>
          <a:p>
            <a:pPr eaLnBrk="1" hangingPunct="1"/>
            <a:r>
              <a:rPr lang="en-GB" sz="5400" b="1" smtClean="0">
                <a:latin typeface="Arial Rounded MT Bold" pitchFamily="34" charset="0"/>
              </a:rPr>
              <a:t>Project Abstract</a:t>
            </a:r>
          </a:p>
        </p:txBody>
      </p:sp>
      <p:sp>
        <p:nvSpPr>
          <p:cNvPr id="143363" name="Rectangle 3"/>
          <p:cNvSpPr>
            <a:spLocks noGrp="1" noChangeArrowheads="1"/>
          </p:cNvSpPr>
          <p:nvPr>
            <p:ph type="body" idx="1"/>
          </p:nvPr>
        </p:nvSpPr>
        <p:spPr>
          <a:xfrm>
            <a:off x="2532063" y="1371600"/>
            <a:ext cx="6248400" cy="4114800"/>
          </a:xfrm>
        </p:spPr>
        <p:txBody>
          <a:bodyPr/>
          <a:lstStyle/>
          <a:p>
            <a:pPr eaLnBrk="1" hangingPunct="1">
              <a:spcAft>
                <a:spcPct val="25000"/>
              </a:spcAft>
            </a:pPr>
            <a:r>
              <a:rPr lang="en-GB" sz="3600" b="1" dirty="0" smtClean="0"/>
              <a:t>Captures reader’s attention </a:t>
            </a:r>
          </a:p>
          <a:p>
            <a:pPr eaLnBrk="1" hangingPunct="1">
              <a:spcAft>
                <a:spcPct val="25000"/>
              </a:spcAft>
            </a:pPr>
            <a:r>
              <a:rPr lang="en-GB" sz="3600" b="1" dirty="0" smtClean="0"/>
              <a:t>Clear, concise description of full project</a:t>
            </a:r>
          </a:p>
          <a:p>
            <a:pPr eaLnBrk="1" hangingPunct="1">
              <a:spcAft>
                <a:spcPct val="25000"/>
              </a:spcAft>
            </a:pPr>
            <a:r>
              <a:rPr lang="en-GB" sz="3600" b="1" dirty="0" smtClean="0"/>
              <a:t>Highlights of each major proposal section</a:t>
            </a:r>
          </a:p>
          <a:p>
            <a:pPr eaLnBrk="1" hangingPunct="1">
              <a:spcAft>
                <a:spcPct val="25000"/>
              </a:spcAft>
            </a:pPr>
            <a:endParaRPr lang="en-GB" sz="3600" dirty="0" smtClean="0"/>
          </a:p>
        </p:txBody>
      </p:sp>
      <p:pic>
        <p:nvPicPr>
          <p:cNvPr id="16388" name="Picture 4" descr="j0104714[1]"/>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0" y="1981200"/>
            <a:ext cx="2743200" cy="259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389" name="Picture 6" descr="BD06651_[1]"/>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543800" y="381000"/>
            <a:ext cx="1236663" cy="1228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6537892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grpId="0" nodeType="clickEffect">
                                  <p:stCondLst>
                                    <p:cond delay="0"/>
                                  </p:stCondLst>
                                  <p:iterate type="lt">
                                    <p:tmPct val="100000"/>
                                  </p:iterate>
                                  <p:childTnLst>
                                    <p:set>
                                      <p:cBhvr>
                                        <p:cTn id="6" dur="1" fill="hold">
                                          <p:stCondLst>
                                            <p:cond delay="0"/>
                                          </p:stCondLst>
                                        </p:cTn>
                                        <p:tgtEl>
                                          <p:spTgt spid="143362">
                                            <p:txEl>
                                              <p:pRg st="0" end="0"/>
                                            </p:txEl>
                                          </p:spTgt>
                                        </p:tgtEl>
                                        <p:attrNameLst>
                                          <p:attrName>style.visibility</p:attrName>
                                        </p:attrNameLst>
                                      </p:cBhvr>
                                      <p:to>
                                        <p:strVal val="visible"/>
                                      </p:to>
                                    </p:set>
                                    <p:animEffect transition="in" filter="wipe(up)">
                                      <p:cBhvr>
                                        <p:cTn id="7" dur="75"/>
                                        <p:tgtEl>
                                          <p:spTgt spid="143362">
                                            <p:txEl>
                                              <p:pRg st="0" end="0"/>
                                            </p:txEl>
                                          </p:spTgt>
                                        </p:tgtEl>
                                      </p:cBhvr>
                                    </p:animEffect>
                                  </p:childTnLst>
                                  <p:subTnLst>
                                    <p:audio>
                                      <p:cMediaNode>
                                        <p:cTn display="0" masterRel="sameClick">
                                          <p:stCondLst>
                                            <p:cond evt="begin" delay="0">
                                              <p:tn val="5"/>
                                            </p:cond>
                                          </p:stCondLst>
                                          <p:endCondLst>
                                            <p:cond evt="onStopAudio" delay="0">
                                              <p:tgtEl>
                                                <p:sldTgt/>
                                              </p:tgtEl>
                                            </p:cond>
                                          </p:endCondLst>
                                        </p:cTn>
                                        <p:tgtEl>
                                          <p:sndTgt r:embed="rId3" name="type.wav"/>
                                        </p:tgtEl>
                                      </p:cMediaNode>
                                    </p:audio>
                                  </p:sub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37" fill="hold" grpId="0" nodeType="clickEffect">
                                  <p:stCondLst>
                                    <p:cond delay="0"/>
                                  </p:stCondLst>
                                  <p:childTnLst>
                                    <p:set>
                                      <p:cBhvr>
                                        <p:cTn id="11" dur="1" fill="hold">
                                          <p:stCondLst>
                                            <p:cond delay="0"/>
                                          </p:stCondLst>
                                        </p:cTn>
                                        <p:tgtEl>
                                          <p:spTgt spid="143363">
                                            <p:txEl>
                                              <p:pRg st="0" end="0"/>
                                            </p:txEl>
                                          </p:spTgt>
                                        </p:tgtEl>
                                        <p:attrNameLst>
                                          <p:attrName>style.visibility</p:attrName>
                                        </p:attrNameLst>
                                      </p:cBhvr>
                                      <p:to>
                                        <p:strVal val="visible"/>
                                      </p:to>
                                    </p:set>
                                    <p:animEffect transition="in" filter="barn(outVertical)">
                                      <p:cBhvr>
                                        <p:cTn id="12" dur="500"/>
                                        <p:tgtEl>
                                          <p:spTgt spid="143363">
                                            <p:txEl>
                                              <p:pRg st="0" end="0"/>
                                            </p:txEl>
                                          </p:spTgt>
                                        </p:tgtEl>
                                      </p:cBhvr>
                                    </p:animEffect>
                                  </p:childTnLst>
                                  <p:subTnLst>
                                    <p:animClr clrSpc="rgb" dir="cw">
                                      <p:cBhvr override="childStyle">
                                        <p:cTn dur="1" fill="hold" display="0" masterRel="nextClick" afterEffect="1"/>
                                        <p:tgtEl>
                                          <p:spTgt spid="143363">
                                            <p:txEl>
                                              <p:pRg st="0" end="0"/>
                                            </p:txEl>
                                          </p:spTgt>
                                        </p:tgtEl>
                                        <p:attrNameLst>
                                          <p:attrName>ppt_c</p:attrName>
                                        </p:attrNameLst>
                                      </p:cBhvr>
                                      <p:to>
                                        <a:srgbClr val="F4264D"/>
                                      </p:to>
                                    </p:animClr>
                                  </p:subTnLst>
                                </p:cTn>
                              </p:par>
                            </p:childTnLst>
                          </p:cTn>
                        </p:par>
                      </p:childTnLst>
                    </p:cTn>
                  </p:par>
                  <p:par>
                    <p:cTn id="13" fill="hold" nodeType="clickPar">
                      <p:stCondLst>
                        <p:cond delay="indefinite"/>
                      </p:stCondLst>
                      <p:childTnLst>
                        <p:par>
                          <p:cTn id="14" fill="hold" nodeType="withGroup">
                            <p:stCondLst>
                              <p:cond delay="0"/>
                            </p:stCondLst>
                            <p:childTnLst>
                              <p:par>
                                <p:cTn id="15" presetID="16" presetClass="entr" presetSubtype="37" fill="hold" grpId="0" nodeType="clickEffect">
                                  <p:stCondLst>
                                    <p:cond delay="0"/>
                                  </p:stCondLst>
                                  <p:childTnLst>
                                    <p:set>
                                      <p:cBhvr>
                                        <p:cTn id="16" dur="1" fill="hold">
                                          <p:stCondLst>
                                            <p:cond delay="0"/>
                                          </p:stCondLst>
                                        </p:cTn>
                                        <p:tgtEl>
                                          <p:spTgt spid="143363">
                                            <p:txEl>
                                              <p:pRg st="1" end="1"/>
                                            </p:txEl>
                                          </p:spTgt>
                                        </p:tgtEl>
                                        <p:attrNameLst>
                                          <p:attrName>style.visibility</p:attrName>
                                        </p:attrNameLst>
                                      </p:cBhvr>
                                      <p:to>
                                        <p:strVal val="visible"/>
                                      </p:to>
                                    </p:set>
                                    <p:animEffect transition="in" filter="barn(outVertical)">
                                      <p:cBhvr>
                                        <p:cTn id="17" dur="500"/>
                                        <p:tgtEl>
                                          <p:spTgt spid="143363">
                                            <p:txEl>
                                              <p:pRg st="1" end="1"/>
                                            </p:txEl>
                                          </p:spTgt>
                                        </p:tgtEl>
                                      </p:cBhvr>
                                    </p:animEffect>
                                  </p:childTnLst>
                                  <p:subTnLst>
                                    <p:animClr clrSpc="rgb" dir="cw">
                                      <p:cBhvr override="childStyle">
                                        <p:cTn dur="1" fill="hold" display="0" masterRel="nextClick" afterEffect="1"/>
                                        <p:tgtEl>
                                          <p:spTgt spid="143363">
                                            <p:txEl>
                                              <p:pRg st="1" end="1"/>
                                            </p:txEl>
                                          </p:spTgt>
                                        </p:tgtEl>
                                        <p:attrNameLst>
                                          <p:attrName>ppt_c</p:attrName>
                                        </p:attrNameLst>
                                      </p:cBhvr>
                                      <p:to>
                                        <a:srgbClr val="F4264D"/>
                                      </p:to>
                                    </p:animClr>
                                  </p:subTnLst>
                                </p:cTn>
                              </p:par>
                            </p:childTnLst>
                          </p:cTn>
                        </p:par>
                      </p:childTnLst>
                    </p:cTn>
                  </p:par>
                  <p:par>
                    <p:cTn id="18" fill="hold" nodeType="clickPar">
                      <p:stCondLst>
                        <p:cond delay="indefinite"/>
                      </p:stCondLst>
                      <p:childTnLst>
                        <p:par>
                          <p:cTn id="19" fill="hold" nodeType="withGroup">
                            <p:stCondLst>
                              <p:cond delay="0"/>
                            </p:stCondLst>
                            <p:childTnLst>
                              <p:par>
                                <p:cTn id="20" presetID="16" presetClass="entr" presetSubtype="37" fill="hold" grpId="0" nodeType="clickEffect">
                                  <p:stCondLst>
                                    <p:cond delay="0"/>
                                  </p:stCondLst>
                                  <p:childTnLst>
                                    <p:set>
                                      <p:cBhvr>
                                        <p:cTn id="21" dur="1" fill="hold">
                                          <p:stCondLst>
                                            <p:cond delay="0"/>
                                          </p:stCondLst>
                                        </p:cTn>
                                        <p:tgtEl>
                                          <p:spTgt spid="143363">
                                            <p:txEl>
                                              <p:pRg st="2" end="2"/>
                                            </p:txEl>
                                          </p:spTgt>
                                        </p:tgtEl>
                                        <p:attrNameLst>
                                          <p:attrName>style.visibility</p:attrName>
                                        </p:attrNameLst>
                                      </p:cBhvr>
                                      <p:to>
                                        <p:strVal val="visible"/>
                                      </p:to>
                                    </p:set>
                                    <p:animEffect transition="in" filter="barn(outVertical)">
                                      <p:cBhvr>
                                        <p:cTn id="22" dur="500"/>
                                        <p:tgtEl>
                                          <p:spTgt spid="143363">
                                            <p:txEl>
                                              <p:pRg st="2" end="2"/>
                                            </p:txEl>
                                          </p:spTgt>
                                        </p:tgtEl>
                                      </p:cBhvr>
                                    </p:animEffect>
                                  </p:childTnLst>
                                  <p:subTnLst>
                                    <p:animClr clrSpc="rgb" dir="cw">
                                      <p:cBhvr override="childStyle">
                                        <p:cTn dur="1" fill="hold" display="0" masterRel="nextClick" afterEffect="1"/>
                                        <p:tgtEl>
                                          <p:spTgt spid="143363">
                                            <p:txEl>
                                              <p:pRg st="2" end="2"/>
                                            </p:txEl>
                                          </p:spTgt>
                                        </p:tgtEl>
                                        <p:attrNameLst>
                                          <p:attrName>ppt_c</p:attrName>
                                        </p:attrNameLst>
                                      </p:cBhvr>
                                      <p:to>
                                        <a:srgbClr val="F4264D"/>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62" grpId="0" build="p" autoUpdateAnimBg="0"/>
      <p:bldP spid="143363" grpId="0" build="p" autoUpdateAnimBg="0"/>
    </p:bld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4386" name="Rectangle 2"/>
          <p:cNvSpPr>
            <a:spLocks noGrp="1" noChangeArrowheads="1"/>
          </p:cNvSpPr>
          <p:nvPr>
            <p:ph type="title"/>
          </p:nvPr>
        </p:nvSpPr>
        <p:spPr/>
        <p:txBody>
          <a:bodyPr/>
          <a:lstStyle/>
          <a:p>
            <a:pPr eaLnBrk="1" hangingPunct="1"/>
            <a:r>
              <a:rPr lang="en-GB" sz="5400" b="1" smtClean="0">
                <a:latin typeface="Arial Rounded MT Bold" pitchFamily="34" charset="0"/>
              </a:rPr>
              <a:t>Statement of Need</a:t>
            </a:r>
          </a:p>
        </p:txBody>
      </p:sp>
      <p:sp>
        <p:nvSpPr>
          <p:cNvPr id="144387" name="Rectangle 3"/>
          <p:cNvSpPr>
            <a:spLocks noGrp="1" noChangeArrowheads="1"/>
          </p:cNvSpPr>
          <p:nvPr>
            <p:ph type="body" idx="1"/>
          </p:nvPr>
        </p:nvSpPr>
        <p:spPr/>
        <p:txBody>
          <a:bodyPr/>
          <a:lstStyle/>
          <a:p>
            <a:pPr eaLnBrk="1" hangingPunct="1"/>
            <a:r>
              <a:rPr lang="en-GB" b="1" smtClean="0"/>
              <a:t>Need or problem to be addressed</a:t>
            </a:r>
          </a:p>
          <a:p>
            <a:pPr eaLnBrk="1" hangingPunct="1"/>
            <a:r>
              <a:rPr lang="en-GB" b="1" smtClean="0"/>
              <a:t>Consistent with grantor agency’s goals</a:t>
            </a:r>
          </a:p>
          <a:p>
            <a:pPr eaLnBrk="1" hangingPunct="1"/>
            <a:r>
              <a:rPr lang="en-GB" b="1" smtClean="0"/>
              <a:t>Documentation of need/problem</a:t>
            </a:r>
          </a:p>
          <a:p>
            <a:pPr eaLnBrk="1" hangingPunct="1"/>
            <a:r>
              <a:rPr lang="en-GB" b="1" smtClean="0"/>
              <a:t>Current or previous efforts</a:t>
            </a:r>
          </a:p>
          <a:p>
            <a:pPr eaLnBrk="1" hangingPunct="1"/>
            <a:r>
              <a:rPr lang="en-GB" b="1" smtClean="0"/>
              <a:t>Reasonableness of scope </a:t>
            </a:r>
          </a:p>
          <a:p>
            <a:pPr eaLnBrk="1" hangingPunct="1"/>
            <a:r>
              <a:rPr lang="en-GB" b="1" smtClean="0"/>
              <a:t>Chances of success</a:t>
            </a:r>
          </a:p>
          <a:p>
            <a:pPr eaLnBrk="1" hangingPunct="1"/>
            <a:endParaRPr lang="en-GB" smtClean="0"/>
          </a:p>
        </p:txBody>
      </p:sp>
      <p:pic>
        <p:nvPicPr>
          <p:cNvPr id="17412" name="Picture 6" descr="BD19652_[1]"/>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553200" y="4038600"/>
            <a:ext cx="2590800" cy="254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5890747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44386">
                                            <p:txEl>
                                              <p:pRg st="0" end="0"/>
                                            </p:txEl>
                                          </p:spTgt>
                                        </p:tgtEl>
                                        <p:attrNameLst>
                                          <p:attrName>style.visibility</p:attrName>
                                        </p:attrNameLst>
                                      </p:cBhvr>
                                      <p:to>
                                        <p:strVal val="visible"/>
                                      </p:to>
                                    </p:set>
                                    <p:anim calcmode="lin" valueType="num">
                                      <p:cBhvr additive="base">
                                        <p:cTn id="7" dur="500" fill="hold"/>
                                        <p:tgtEl>
                                          <p:spTgt spid="144386">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44386">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carbrake.wav"/>
                                        </p:tgtEl>
                                      </p:cMediaNode>
                                    </p:audio>
                                  </p:sub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1" fill="hold" grpId="0" nodeType="clickEffect">
                                  <p:stCondLst>
                                    <p:cond delay="0"/>
                                  </p:stCondLst>
                                  <p:iterate type="wd">
                                    <p:tmPct val="100000"/>
                                  </p:iterate>
                                  <p:childTnLst>
                                    <p:set>
                                      <p:cBhvr>
                                        <p:cTn id="12" dur="1" fill="hold">
                                          <p:stCondLst>
                                            <p:cond delay="0"/>
                                          </p:stCondLst>
                                        </p:cTn>
                                        <p:tgtEl>
                                          <p:spTgt spid="144387">
                                            <p:txEl>
                                              <p:pRg st="0" end="0"/>
                                            </p:txEl>
                                          </p:spTgt>
                                        </p:tgtEl>
                                        <p:attrNameLst>
                                          <p:attrName>style.visibility</p:attrName>
                                        </p:attrNameLst>
                                      </p:cBhvr>
                                      <p:to>
                                        <p:strVal val="visible"/>
                                      </p:to>
                                    </p:set>
                                    <p:anim calcmode="lin" valueType="num">
                                      <p:cBhvr additive="base">
                                        <p:cTn id="13" dur="300" fill="hold"/>
                                        <p:tgtEl>
                                          <p:spTgt spid="144387">
                                            <p:txEl>
                                              <p:pRg st="0" end="0"/>
                                            </p:txEl>
                                          </p:spTgt>
                                        </p:tgtEl>
                                        <p:attrNameLst>
                                          <p:attrName>ppt_x</p:attrName>
                                        </p:attrNameLst>
                                      </p:cBhvr>
                                      <p:tavLst>
                                        <p:tav tm="0">
                                          <p:val>
                                            <p:strVal val="#ppt_x"/>
                                          </p:val>
                                        </p:tav>
                                        <p:tav tm="100000">
                                          <p:val>
                                            <p:strVal val="#ppt_x"/>
                                          </p:val>
                                        </p:tav>
                                      </p:tavLst>
                                    </p:anim>
                                    <p:anim calcmode="lin" valueType="num">
                                      <p:cBhvr additive="base">
                                        <p:cTn id="14" dur="300" fill="hold"/>
                                        <p:tgtEl>
                                          <p:spTgt spid="144387">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1" fill="hold" grpId="0" nodeType="clickEffect">
                                  <p:stCondLst>
                                    <p:cond delay="0"/>
                                  </p:stCondLst>
                                  <p:iterate type="wd">
                                    <p:tmPct val="100000"/>
                                  </p:iterate>
                                  <p:childTnLst>
                                    <p:set>
                                      <p:cBhvr>
                                        <p:cTn id="18" dur="1" fill="hold">
                                          <p:stCondLst>
                                            <p:cond delay="0"/>
                                          </p:stCondLst>
                                        </p:cTn>
                                        <p:tgtEl>
                                          <p:spTgt spid="144387">
                                            <p:txEl>
                                              <p:pRg st="1" end="1"/>
                                            </p:txEl>
                                          </p:spTgt>
                                        </p:tgtEl>
                                        <p:attrNameLst>
                                          <p:attrName>style.visibility</p:attrName>
                                        </p:attrNameLst>
                                      </p:cBhvr>
                                      <p:to>
                                        <p:strVal val="visible"/>
                                      </p:to>
                                    </p:set>
                                    <p:anim calcmode="lin" valueType="num">
                                      <p:cBhvr additive="base">
                                        <p:cTn id="19" dur="300" fill="hold"/>
                                        <p:tgtEl>
                                          <p:spTgt spid="144387">
                                            <p:txEl>
                                              <p:pRg st="1" end="1"/>
                                            </p:txEl>
                                          </p:spTgt>
                                        </p:tgtEl>
                                        <p:attrNameLst>
                                          <p:attrName>ppt_x</p:attrName>
                                        </p:attrNameLst>
                                      </p:cBhvr>
                                      <p:tavLst>
                                        <p:tav tm="0">
                                          <p:val>
                                            <p:strVal val="#ppt_x"/>
                                          </p:val>
                                        </p:tav>
                                        <p:tav tm="100000">
                                          <p:val>
                                            <p:strVal val="#ppt_x"/>
                                          </p:val>
                                        </p:tav>
                                      </p:tavLst>
                                    </p:anim>
                                    <p:anim calcmode="lin" valueType="num">
                                      <p:cBhvr additive="base">
                                        <p:cTn id="20" dur="300" fill="hold"/>
                                        <p:tgtEl>
                                          <p:spTgt spid="144387">
                                            <p:txEl>
                                              <p:pRg st="1" end="1"/>
                                            </p:txEl>
                                          </p:spTgt>
                                        </p:tgtEl>
                                        <p:attrNameLst>
                                          <p:attrName>ppt_y</p:attrName>
                                        </p:attrNameLst>
                                      </p:cBhvr>
                                      <p:tavLst>
                                        <p:tav tm="0">
                                          <p:val>
                                            <p:strVal val="0-#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1" fill="hold" grpId="0" nodeType="clickEffect">
                                  <p:stCondLst>
                                    <p:cond delay="0"/>
                                  </p:stCondLst>
                                  <p:iterate type="wd">
                                    <p:tmPct val="100000"/>
                                  </p:iterate>
                                  <p:childTnLst>
                                    <p:set>
                                      <p:cBhvr>
                                        <p:cTn id="24" dur="1" fill="hold">
                                          <p:stCondLst>
                                            <p:cond delay="0"/>
                                          </p:stCondLst>
                                        </p:cTn>
                                        <p:tgtEl>
                                          <p:spTgt spid="144387">
                                            <p:txEl>
                                              <p:pRg st="2" end="2"/>
                                            </p:txEl>
                                          </p:spTgt>
                                        </p:tgtEl>
                                        <p:attrNameLst>
                                          <p:attrName>style.visibility</p:attrName>
                                        </p:attrNameLst>
                                      </p:cBhvr>
                                      <p:to>
                                        <p:strVal val="visible"/>
                                      </p:to>
                                    </p:set>
                                    <p:anim calcmode="lin" valueType="num">
                                      <p:cBhvr additive="base">
                                        <p:cTn id="25" dur="300" fill="hold"/>
                                        <p:tgtEl>
                                          <p:spTgt spid="144387">
                                            <p:txEl>
                                              <p:pRg st="2" end="2"/>
                                            </p:txEl>
                                          </p:spTgt>
                                        </p:tgtEl>
                                        <p:attrNameLst>
                                          <p:attrName>ppt_x</p:attrName>
                                        </p:attrNameLst>
                                      </p:cBhvr>
                                      <p:tavLst>
                                        <p:tav tm="0">
                                          <p:val>
                                            <p:strVal val="#ppt_x"/>
                                          </p:val>
                                        </p:tav>
                                        <p:tav tm="100000">
                                          <p:val>
                                            <p:strVal val="#ppt_x"/>
                                          </p:val>
                                        </p:tav>
                                      </p:tavLst>
                                    </p:anim>
                                    <p:anim calcmode="lin" valueType="num">
                                      <p:cBhvr additive="base">
                                        <p:cTn id="26" dur="300" fill="hold"/>
                                        <p:tgtEl>
                                          <p:spTgt spid="144387">
                                            <p:txEl>
                                              <p:pRg st="2" end="2"/>
                                            </p:txEl>
                                          </p:spTgt>
                                        </p:tgtEl>
                                        <p:attrNameLst>
                                          <p:attrName>ppt_y</p:attrName>
                                        </p:attrNameLst>
                                      </p:cBhvr>
                                      <p:tavLst>
                                        <p:tav tm="0">
                                          <p:val>
                                            <p:strVal val="0-#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1" fill="hold" grpId="0" nodeType="clickEffect">
                                  <p:stCondLst>
                                    <p:cond delay="0"/>
                                  </p:stCondLst>
                                  <p:iterate type="wd">
                                    <p:tmPct val="100000"/>
                                  </p:iterate>
                                  <p:childTnLst>
                                    <p:set>
                                      <p:cBhvr>
                                        <p:cTn id="30" dur="1" fill="hold">
                                          <p:stCondLst>
                                            <p:cond delay="0"/>
                                          </p:stCondLst>
                                        </p:cTn>
                                        <p:tgtEl>
                                          <p:spTgt spid="144387">
                                            <p:txEl>
                                              <p:pRg st="3" end="3"/>
                                            </p:txEl>
                                          </p:spTgt>
                                        </p:tgtEl>
                                        <p:attrNameLst>
                                          <p:attrName>style.visibility</p:attrName>
                                        </p:attrNameLst>
                                      </p:cBhvr>
                                      <p:to>
                                        <p:strVal val="visible"/>
                                      </p:to>
                                    </p:set>
                                    <p:anim calcmode="lin" valueType="num">
                                      <p:cBhvr additive="base">
                                        <p:cTn id="31" dur="300" fill="hold"/>
                                        <p:tgtEl>
                                          <p:spTgt spid="144387">
                                            <p:txEl>
                                              <p:pRg st="3" end="3"/>
                                            </p:txEl>
                                          </p:spTgt>
                                        </p:tgtEl>
                                        <p:attrNameLst>
                                          <p:attrName>ppt_x</p:attrName>
                                        </p:attrNameLst>
                                      </p:cBhvr>
                                      <p:tavLst>
                                        <p:tav tm="0">
                                          <p:val>
                                            <p:strVal val="#ppt_x"/>
                                          </p:val>
                                        </p:tav>
                                        <p:tav tm="100000">
                                          <p:val>
                                            <p:strVal val="#ppt_x"/>
                                          </p:val>
                                        </p:tav>
                                      </p:tavLst>
                                    </p:anim>
                                    <p:anim calcmode="lin" valueType="num">
                                      <p:cBhvr additive="base">
                                        <p:cTn id="32" dur="300" fill="hold"/>
                                        <p:tgtEl>
                                          <p:spTgt spid="144387">
                                            <p:txEl>
                                              <p:pRg st="3" end="3"/>
                                            </p:txEl>
                                          </p:spTgt>
                                        </p:tgtEl>
                                        <p:attrNameLst>
                                          <p:attrName>ppt_y</p:attrName>
                                        </p:attrNameLst>
                                      </p:cBhvr>
                                      <p:tavLst>
                                        <p:tav tm="0">
                                          <p:val>
                                            <p:strVal val="0-#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1" fill="hold" grpId="0" nodeType="clickEffect">
                                  <p:stCondLst>
                                    <p:cond delay="0"/>
                                  </p:stCondLst>
                                  <p:iterate type="wd">
                                    <p:tmPct val="100000"/>
                                  </p:iterate>
                                  <p:childTnLst>
                                    <p:set>
                                      <p:cBhvr>
                                        <p:cTn id="36" dur="1" fill="hold">
                                          <p:stCondLst>
                                            <p:cond delay="0"/>
                                          </p:stCondLst>
                                        </p:cTn>
                                        <p:tgtEl>
                                          <p:spTgt spid="144387">
                                            <p:txEl>
                                              <p:pRg st="4" end="4"/>
                                            </p:txEl>
                                          </p:spTgt>
                                        </p:tgtEl>
                                        <p:attrNameLst>
                                          <p:attrName>style.visibility</p:attrName>
                                        </p:attrNameLst>
                                      </p:cBhvr>
                                      <p:to>
                                        <p:strVal val="visible"/>
                                      </p:to>
                                    </p:set>
                                    <p:anim calcmode="lin" valueType="num">
                                      <p:cBhvr additive="base">
                                        <p:cTn id="37" dur="300" fill="hold"/>
                                        <p:tgtEl>
                                          <p:spTgt spid="144387">
                                            <p:txEl>
                                              <p:pRg st="4" end="4"/>
                                            </p:txEl>
                                          </p:spTgt>
                                        </p:tgtEl>
                                        <p:attrNameLst>
                                          <p:attrName>ppt_x</p:attrName>
                                        </p:attrNameLst>
                                      </p:cBhvr>
                                      <p:tavLst>
                                        <p:tav tm="0">
                                          <p:val>
                                            <p:strVal val="#ppt_x"/>
                                          </p:val>
                                        </p:tav>
                                        <p:tav tm="100000">
                                          <p:val>
                                            <p:strVal val="#ppt_x"/>
                                          </p:val>
                                        </p:tav>
                                      </p:tavLst>
                                    </p:anim>
                                    <p:anim calcmode="lin" valueType="num">
                                      <p:cBhvr additive="base">
                                        <p:cTn id="38" dur="300" fill="hold"/>
                                        <p:tgtEl>
                                          <p:spTgt spid="144387">
                                            <p:txEl>
                                              <p:pRg st="4" end="4"/>
                                            </p:txEl>
                                          </p:spTgt>
                                        </p:tgtEl>
                                        <p:attrNameLst>
                                          <p:attrName>ppt_y</p:attrName>
                                        </p:attrNameLst>
                                      </p:cBhvr>
                                      <p:tavLst>
                                        <p:tav tm="0">
                                          <p:val>
                                            <p:strVal val="0-#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1" fill="hold" grpId="0" nodeType="clickEffect">
                                  <p:stCondLst>
                                    <p:cond delay="0"/>
                                  </p:stCondLst>
                                  <p:iterate type="wd">
                                    <p:tmPct val="100000"/>
                                  </p:iterate>
                                  <p:childTnLst>
                                    <p:set>
                                      <p:cBhvr>
                                        <p:cTn id="42" dur="1" fill="hold">
                                          <p:stCondLst>
                                            <p:cond delay="0"/>
                                          </p:stCondLst>
                                        </p:cTn>
                                        <p:tgtEl>
                                          <p:spTgt spid="144387">
                                            <p:txEl>
                                              <p:pRg st="5" end="5"/>
                                            </p:txEl>
                                          </p:spTgt>
                                        </p:tgtEl>
                                        <p:attrNameLst>
                                          <p:attrName>style.visibility</p:attrName>
                                        </p:attrNameLst>
                                      </p:cBhvr>
                                      <p:to>
                                        <p:strVal val="visible"/>
                                      </p:to>
                                    </p:set>
                                    <p:anim calcmode="lin" valueType="num">
                                      <p:cBhvr additive="base">
                                        <p:cTn id="43" dur="300" fill="hold"/>
                                        <p:tgtEl>
                                          <p:spTgt spid="144387">
                                            <p:txEl>
                                              <p:pRg st="5" end="5"/>
                                            </p:txEl>
                                          </p:spTgt>
                                        </p:tgtEl>
                                        <p:attrNameLst>
                                          <p:attrName>ppt_x</p:attrName>
                                        </p:attrNameLst>
                                      </p:cBhvr>
                                      <p:tavLst>
                                        <p:tav tm="0">
                                          <p:val>
                                            <p:strVal val="#ppt_x"/>
                                          </p:val>
                                        </p:tav>
                                        <p:tav tm="100000">
                                          <p:val>
                                            <p:strVal val="#ppt_x"/>
                                          </p:val>
                                        </p:tav>
                                      </p:tavLst>
                                    </p:anim>
                                    <p:anim calcmode="lin" valueType="num">
                                      <p:cBhvr additive="base">
                                        <p:cTn id="44" dur="300" fill="hold"/>
                                        <p:tgtEl>
                                          <p:spTgt spid="144387">
                                            <p:txEl>
                                              <p:pRg st="5" end="5"/>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4386" grpId="0" build="p" autoUpdateAnimBg="0"/>
      <p:bldP spid="144387" grpId="0" build="p" autoUpdateAnimBg="0"/>
    </p:bld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5410" name="Rectangle 2"/>
          <p:cNvSpPr>
            <a:spLocks noGrp="1" noChangeArrowheads="1"/>
          </p:cNvSpPr>
          <p:nvPr>
            <p:ph type="title"/>
          </p:nvPr>
        </p:nvSpPr>
        <p:spPr/>
        <p:txBody>
          <a:bodyPr/>
          <a:lstStyle/>
          <a:p>
            <a:pPr eaLnBrk="1" hangingPunct="1"/>
            <a:r>
              <a:rPr lang="en-GB" b="1" dirty="0" smtClean="0">
                <a:latin typeface="Arial Rounded MT Bold" pitchFamily="34" charset="0"/>
              </a:rPr>
              <a:t>Project Description</a:t>
            </a:r>
          </a:p>
        </p:txBody>
      </p:sp>
      <p:sp>
        <p:nvSpPr>
          <p:cNvPr id="145411" name="Rectangle 3"/>
          <p:cNvSpPr>
            <a:spLocks noGrp="1" noChangeArrowheads="1"/>
          </p:cNvSpPr>
          <p:nvPr>
            <p:ph type="body" idx="1"/>
          </p:nvPr>
        </p:nvSpPr>
        <p:spPr>
          <a:xfrm>
            <a:off x="838200" y="1752600"/>
            <a:ext cx="8007350" cy="4343400"/>
          </a:xfrm>
          <a:ln w="12700">
            <a:solidFill>
              <a:schemeClr val="folHlink"/>
            </a:solidFill>
            <a:miter lim="800000"/>
            <a:headEnd/>
            <a:tailEnd/>
          </a:ln>
        </p:spPr>
        <p:txBody>
          <a:bodyPr/>
          <a:lstStyle/>
          <a:p>
            <a:pPr eaLnBrk="1" hangingPunct="1"/>
            <a:r>
              <a:rPr lang="en-GB" b="1" dirty="0" smtClean="0">
                <a:solidFill>
                  <a:srgbClr val="0070C0"/>
                </a:solidFill>
              </a:rPr>
              <a:t>Narrative (more is not always better)</a:t>
            </a:r>
          </a:p>
          <a:p>
            <a:pPr eaLnBrk="1" hangingPunct="1"/>
            <a:r>
              <a:rPr lang="en-GB" b="1" dirty="0" smtClean="0">
                <a:solidFill>
                  <a:srgbClr val="0070C0"/>
                </a:solidFill>
              </a:rPr>
              <a:t>What you will do to address the need</a:t>
            </a:r>
          </a:p>
          <a:p>
            <a:pPr eaLnBrk="1" hangingPunct="1"/>
            <a:r>
              <a:rPr lang="en-GB" b="1" dirty="0" smtClean="0">
                <a:solidFill>
                  <a:srgbClr val="0070C0"/>
                </a:solidFill>
              </a:rPr>
              <a:t>Project scope:  How big?  How small?</a:t>
            </a:r>
          </a:p>
          <a:p>
            <a:pPr eaLnBrk="1" hangingPunct="1"/>
            <a:r>
              <a:rPr lang="en-GB" b="1" dirty="0" smtClean="0">
                <a:solidFill>
                  <a:srgbClr val="0070C0"/>
                </a:solidFill>
              </a:rPr>
              <a:t>Project structure:  Sub grants?  Partners?</a:t>
            </a:r>
          </a:p>
          <a:p>
            <a:pPr eaLnBrk="1" hangingPunct="1"/>
            <a:r>
              <a:rPr lang="en-GB" b="1" dirty="0" smtClean="0">
                <a:solidFill>
                  <a:srgbClr val="0070C0"/>
                </a:solidFill>
              </a:rPr>
              <a:t>Target population</a:t>
            </a:r>
          </a:p>
          <a:p>
            <a:pPr eaLnBrk="1" hangingPunct="1"/>
            <a:r>
              <a:rPr lang="en-GB" b="1" dirty="0" smtClean="0">
                <a:solidFill>
                  <a:srgbClr val="0070C0"/>
                </a:solidFill>
              </a:rPr>
              <a:t>Rationale for approach</a:t>
            </a:r>
          </a:p>
          <a:p>
            <a:pPr eaLnBrk="1" hangingPunct="1"/>
            <a:r>
              <a:rPr lang="en-GB" b="1" dirty="0" smtClean="0">
                <a:solidFill>
                  <a:srgbClr val="0070C0"/>
                </a:solidFill>
              </a:rPr>
              <a:t>Planned outcomes</a:t>
            </a:r>
          </a:p>
        </p:txBody>
      </p:sp>
      <p:pic>
        <p:nvPicPr>
          <p:cNvPr id="18436" name="Picture 12" descr="j0078735[1]"/>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592888" y="3810000"/>
            <a:ext cx="2551112" cy="2743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7514505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145410">
                                            <p:txEl>
                                              <p:pRg st="0" end="0"/>
                                            </p:txEl>
                                          </p:spTgt>
                                        </p:tgtEl>
                                        <p:attrNameLst>
                                          <p:attrName>style.visibility</p:attrName>
                                        </p:attrNameLst>
                                      </p:cBhvr>
                                      <p:to>
                                        <p:strVal val="visible"/>
                                      </p:to>
                                    </p:set>
                                    <p:animEffect transition="in" filter="box(out)">
                                      <p:cBhvr>
                                        <p:cTn id="7" dur="500"/>
                                        <p:tgtEl>
                                          <p:spTgt spid="145410">
                                            <p:txEl>
                                              <p:pRg st="0" end="0"/>
                                            </p:txEl>
                                          </p:spTgt>
                                        </p:tgtEl>
                                      </p:cBhvr>
                                    </p:animEffect>
                                  </p:childTnLst>
                                  <p:subTnLst>
                                    <p:audio>
                                      <p:cMediaNode>
                                        <p:cTn display="0" masterRel="sameClick">
                                          <p:stCondLst>
                                            <p:cond evt="begin" delay="0">
                                              <p:tn val="5"/>
                                            </p:cond>
                                          </p:stCondLst>
                                          <p:endCondLst>
                                            <p:cond evt="onStopAudio" delay="0">
                                              <p:tgtEl>
                                                <p:sldTgt/>
                                              </p:tgtEl>
                                            </p:cond>
                                          </p:endCondLst>
                                        </p:cTn>
                                        <p:tgtEl>
                                          <p:sndTgt r:embed="rId3" name="camera.wav"/>
                                        </p:tgtEl>
                                      </p:cMediaNode>
                                    </p:audio>
                                  </p:sub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8" fill="hold" grpId="0" nodeType="clickEffect">
                                  <p:stCondLst>
                                    <p:cond delay="0"/>
                                  </p:stCondLst>
                                  <p:childTnLst>
                                    <p:set>
                                      <p:cBhvr>
                                        <p:cTn id="11" dur="1" fill="hold">
                                          <p:stCondLst>
                                            <p:cond delay="0"/>
                                          </p:stCondLst>
                                        </p:cTn>
                                        <p:tgtEl>
                                          <p:spTgt spid="145411">
                                            <p:txEl>
                                              <p:pRg st="0" end="0"/>
                                            </p:txEl>
                                          </p:spTgt>
                                        </p:tgtEl>
                                        <p:attrNameLst>
                                          <p:attrName>style.visibility</p:attrName>
                                        </p:attrNameLst>
                                      </p:cBhvr>
                                      <p:to>
                                        <p:strVal val="visible"/>
                                      </p:to>
                                    </p:set>
                                    <p:anim calcmode="lin" valueType="num">
                                      <p:cBhvr additive="base">
                                        <p:cTn id="12" dur="500" fill="hold"/>
                                        <p:tgtEl>
                                          <p:spTgt spid="145411">
                                            <p:txEl>
                                              <p:pRg st="0" end="0"/>
                                            </p:txEl>
                                          </p:spTgt>
                                        </p:tgtEl>
                                        <p:attrNameLst>
                                          <p:attrName>ppt_x</p:attrName>
                                        </p:attrNameLst>
                                      </p:cBhvr>
                                      <p:tavLst>
                                        <p:tav tm="0">
                                          <p:val>
                                            <p:strVal val="0-#ppt_w/2"/>
                                          </p:val>
                                        </p:tav>
                                        <p:tav tm="100000">
                                          <p:val>
                                            <p:strVal val="#ppt_x"/>
                                          </p:val>
                                        </p:tav>
                                      </p:tavLst>
                                    </p:anim>
                                    <p:anim calcmode="lin" valueType="num">
                                      <p:cBhvr additive="base">
                                        <p:cTn id="13" dur="500" fill="hold"/>
                                        <p:tgtEl>
                                          <p:spTgt spid="145411">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0"/>
                                            </p:cond>
                                          </p:stCondLst>
                                          <p:endCondLst>
                                            <p:cond evt="onStopAudio" delay="0">
                                              <p:tgtEl>
                                                <p:sldTgt/>
                                              </p:tgtEl>
                                            </p:cond>
                                          </p:endCondLst>
                                        </p:cTn>
                                        <p:tgtEl>
                                          <p:sndTgt r:embed="rId4" name="whoosh.wav"/>
                                        </p:tgtEl>
                                      </p:cMediaNode>
                                    </p:audio>
                                  </p:subTnLst>
                                </p:cTn>
                              </p:par>
                            </p:childTnLst>
                          </p:cTn>
                        </p:par>
                      </p:childTnLst>
                    </p:cTn>
                  </p:par>
                  <p:par>
                    <p:cTn id="14" fill="hold" nodeType="clickPar">
                      <p:stCondLst>
                        <p:cond delay="indefinite"/>
                      </p:stCondLst>
                      <p:childTnLst>
                        <p:par>
                          <p:cTn id="15" fill="hold" nodeType="withGroup">
                            <p:stCondLst>
                              <p:cond delay="0"/>
                            </p:stCondLst>
                            <p:childTnLst>
                              <p:par>
                                <p:cTn id="16" presetID="2" presetClass="entr" presetSubtype="8" fill="hold" grpId="0" nodeType="clickEffect">
                                  <p:stCondLst>
                                    <p:cond delay="0"/>
                                  </p:stCondLst>
                                  <p:childTnLst>
                                    <p:set>
                                      <p:cBhvr>
                                        <p:cTn id="17" dur="1" fill="hold">
                                          <p:stCondLst>
                                            <p:cond delay="0"/>
                                          </p:stCondLst>
                                        </p:cTn>
                                        <p:tgtEl>
                                          <p:spTgt spid="145411">
                                            <p:txEl>
                                              <p:pRg st="1" end="1"/>
                                            </p:txEl>
                                          </p:spTgt>
                                        </p:tgtEl>
                                        <p:attrNameLst>
                                          <p:attrName>style.visibility</p:attrName>
                                        </p:attrNameLst>
                                      </p:cBhvr>
                                      <p:to>
                                        <p:strVal val="visible"/>
                                      </p:to>
                                    </p:set>
                                    <p:anim calcmode="lin" valueType="num">
                                      <p:cBhvr additive="base">
                                        <p:cTn id="18" dur="500" fill="hold"/>
                                        <p:tgtEl>
                                          <p:spTgt spid="145411">
                                            <p:txEl>
                                              <p:pRg st="1" end="1"/>
                                            </p:txEl>
                                          </p:spTgt>
                                        </p:tgtEl>
                                        <p:attrNameLst>
                                          <p:attrName>ppt_x</p:attrName>
                                        </p:attrNameLst>
                                      </p:cBhvr>
                                      <p:tavLst>
                                        <p:tav tm="0">
                                          <p:val>
                                            <p:strVal val="0-#ppt_w/2"/>
                                          </p:val>
                                        </p:tav>
                                        <p:tav tm="100000">
                                          <p:val>
                                            <p:strVal val="#ppt_x"/>
                                          </p:val>
                                        </p:tav>
                                      </p:tavLst>
                                    </p:anim>
                                    <p:anim calcmode="lin" valueType="num">
                                      <p:cBhvr additive="base">
                                        <p:cTn id="19" dur="500" fill="hold"/>
                                        <p:tgtEl>
                                          <p:spTgt spid="145411">
                                            <p:txEl>
                                              <p:pRg st="1" end="1"/>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6"/>
                                            </p:cond>
                                          </p:stCondLst>
                                          <p:endCondLst>
                                            <p:cond evt="onStopAudio" delay="0">
                                              <p:tgtEl>
                                                <p:sldTgt/>
                                              </p:tgtEl>
                                            </p:cond>
                                          </p:endCondLst>
                                        </p:cTn>
                                        <p:tgtEl>
                                          <p:sndTgt r:embed="rId4" name="whoosh.wav"/>
                                        </p:tgtEl>
                                      </p:cMediaNode>
                                    </p:audio>
                                  </p:subTnLst>
                                </p:cTn>
                              </p:par>
                            </p:childTnLst>
                          </p:cTn>
                        </p:par>
                      </p:childTnLst>
                    </p:cTn>
                  </p:par>
                  <p:par>
                    <p:cTn id="20" fill="hold" nodeType="clickPar">
                      <p:stCondLst>
                        <p:cond delay="indefinite"/>
                      </p:stCondLst>
                      <p:childTnLst>
                        <p:par>
                          <p:cTn id="21" fill="hold" nodeType="withGroup">
                            <p:stCondLst>
                              <p:cond delay="0"/>
                            </p:stCondLst>
                            <p:childTnLst>
                              <p:par>
                                <p:cTn id="22" presetID="2" presetClass="entr" presetSubtype="8" fill="hold" grpId="0" nodeType="clickEffect">
                                  <p:stCondLst>
                                    <p:cond delay="0"/>
                                  </p:stCondLst>
                                  <p:childTnLst>
                                    <p:set>
                                      <p:cBhvr>
                                        <p:cTn id="23" dur="1" fill="hold">
                                          <p:stCondLst>
                                            <p:cond delay="0"/>
                                          </p:stCondLst>
                                        </p:cTn>
                                        <p:tgtEl>
                                          <p:spTgt spid="145411">
                                            <p:txEl>
                                              <p:pRg st="2" end="2"/>
                                            </p:txEl>
                                          </p:spTgt>
                                        </p:tgtEl>
                                        <p:attrNameLst>
                                          <p:attrName>style.visibility</p:attrName>
                                        </p:attrNameLst>
                                      </p:cBhvr>
                                      <p:to>
                                        <p:strVal val="visible"/>
                                      </p:to>
                                    </p:set>
                                    <p:anim calcmode="lin" valueType="num">
                                      <p:cBhvr additive="base">
                                        <p:cTn id="24" dur="500" fill="hold"/>
                                        <p:tgtEl>
                                          <p:spTgt spid="145411">
                                            <p:txEl>
                                              <p:pRg st="2" end="2"/>
                                            </p:txEl>
                                          </p:spTgt>
                                        </p:tgtEl>
                                        <p:attrNameLst>
                                          <p:attrName>ppt_x</p:attrName>
                                        </p:attrNameLst>
                                      </p:cBhvr>
                                      <p:tavLst>
                                        <p:tav tm="0">
                                          <p:val>
                                            <p:strVal val="0-#ppt_w/2"/>
                                          </p:val>
                                        </p:tav>
                                        <p:tav tm="100000">
                                          <p:val>
                                            <p:strVal val="#ppt_x"/>
                                          </p:val>
                                        </p:tav>
                                      </p:tavLst>
                                    </p:anim>
                                    <p:anim calcmode="lin" valueType="num">
                                      <p:cBhvr additive="base">
                                        <p:cTn id="25" dur="500" fill="hold"/>
                                        <p:tgtEl>
                                          <p:spTgt spid="145411">
                                            <p:txEl>
                                              <p:pRg st="2" end="2"/>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2"/>
                                            </p:cond>
                                          </p:stCondLst>
                                          <p:endCondLst>
                                            <p:cond evt="onStopAudio" delay="0">
                                              <p:tgtEl>
                                                <p:sldTgt/>
                                              </p:tgtEl>
                                            </p:cond>
                                          </p:endCondLst>
                                        </p:cTn>
                                        <p:tgtEl>
                                          <p:sndTgt r:embed="rId4" name="whoosh.wav"/>
                                        </p:tgtEl>
                                      </p:cMediaNode>
                                    </p:audio>
                                  </p:subTnLst>
                                </p:cTn>
                              </p:par>
                            </p:childTnLst>
                          </p:cTn>
                        </p:par>
                      </p:childTnLst>
                    </p:cTn>
                  </p:par>
                  <p:par>
                    <p:cTn id="26" fill="hold" nodeType="clickPar">
                      <p:stCondLst>
                        <p:cond delay="indefinite"/>
                      </p:stCondLst>
                      <p:childTnLst>
                        <p:par>
                          <p:cTn id="27" fill="hold" nodeType="withGroup">
                            <p:stCondLst>
                              <p:cond delay="0"/>
                            </p:stCondLst>
                            <p:childTnLst>
                              <p:par>
                                <p:cTn id="28" presetID="2" presetClass="entr" presetSubtype="8" fill="hold" grpId="0" nodeType="clickEffect">
                                  <p:stCondLst>
                                    <p:cond delay="0"/>
                                  </p:stCondLst>
                                  <p:childTnLst>
                                    <p:set>
                                      <p:cBhvr>
                                        <p:cTn id="29" dur="1" fill="hold">
                                          <p:stCondLst>
                                            <p:cond delay="0"/>
                                          </p:stCondLst>
                                        </p:cTn>
                                        <p:tgtEl>
                                          <p:spTgt spid="145411">
                                            <p:txEl>
                                              <p:pRg st="3" end="3"/>
                                            </p:txEl>
                                          </p:spTgt>
                                        </p:tgtEl>
                                        <p:attrNameLst>
                                          <p:attrName>style.visibility</p:attrName>
                                        </p:attrNameLst>
                                      </p:cBhvr>
                                      <p:to>
                                        <p:strVal val="visible"/>
                                      </p:to>
                                    </p:set>
                                    <p:anim calcmode="lin" valueType="num">
                                      <p:cBhvr additive="base">
                                        <p:cTn id="30" dur="500" fill="hold"/>
                                        <p:tgtEl>
                                          <p:spTgt spid="145411">
                                            <p:txEl>
                                              <p:pRg st="3" end="3"/>
                                            </p:txEl>
                                          </p:spTgt>
                                        </p:tgtEl>
                                        <p:attrNameLst>
                                          <p:attrName>ppt_x</p:attrName>
                                        </p:attrNameLst>
                                      </p:cBhvr>
                                      <p:tavLst>
                                        <p:tav tm="0">
                                          <p:val>
                                            <p:strVal val="0-#ppt_w/2"/>
                                          </p:val>
                                        </p:tav>
                                        <p:tav tm="100000">
                                          <p:val>
                                            <p:strVal val="#ppt_x"/>
                                          </p:val>
                                        </p:tav>
                                      </p:tavLst>
                                    </p:anim>
                                    <p:anim calcmode="lin" valueType="num">
                                      <p:cBhvr additive="base">
                                        <p:cTn id="31" dur="500" fill="hold"/>
                                        <p:tgtEl>
                                          <p:spTgt spid="145411">
                                            <p:txEl>
                                              <p:pRg st="3" end="3"/>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8"/>
                                            </p:cond>
                                          </p:stCondLst>
                                          <p:endCondLst>
                                            <p:cond evt="onStopAudio" delay="0">
                                              <p:tgtEl>
                                                <p:sldTgt/>
                                              </p:tgtEl>
                                            </p:cond>
                                          </p:endCondLst>
                                        </p:cTn>
                                        <p:tgtEl>
                                          <p:sndTgt r:embed="rId4" name="whoosh.wav"/>
                                        </p:tgtEl>
                                      </p:cMediaNode>
                                    </p:audio>
                                  </p:subTnLst>
                                </p:cTn>
                              </p:par>
                            </p:childTnLst>
                          </p:cTn>
                        </p:par>
                      </p:childTnLst>
                    </p:cTn>
                  </p:par>
                  <p:par>
                    <p:cTn id="32" fill="hold" nodeType="clickPar">
                      <p:stCondLst>
                        <p:cond delay="indefinite"/>
                      </p:stCondLst>
                      <p:childTnLst>
                        <p:par>
                          <p:cTn id="33" fill="hold" nodeType="withGroup">
                            <p:stCondLst>
                              <p:cond delay="0"/>
                            </p:stCondLst>
                            <p:childTnLst>
                              <p:par>
                                <p:cTn id="34" presetID="2" presetClass="entr" presetSubtype="8" fill="hold" grpId="0" nodeType="clickEffect">
                                  <p:stCondLst>
                                    <p:cond delay="0"/>
                                  </p:stCondLst>
                                  <p:childTnLst>
                                    <p:set>
                                      <p:cBhvr>
                                        <p:cTn id="35" dur="1" fill="hold">
                                          <p:stCondLst>
                                            <p:cond delay="0"/>
                                          </p:stCondLst>
                                        </p:cTn>
                                        <p:tgtEl>
                                          <p:spTgt spid="145411">
                                            <p:txEl>
                                              <p:pRg st="4" end="4"/>
                                            </p:txEl>
                                          </p:spTgt>
                                        </p:tgtEl>
                                        <p:attrNameLst>
                                          <p:attrName>style.visibility</p:attrName>
                                        </p:attrNameLst>
                                      </p:cBhvr>
                                      <p:to>
                                        <p:strVal val="visible"/>
                                      </p:to>
                                    </p:set>
                                    <p:anim calcmode="lin" valueType="num">
                                      <p:cBhvr additive="base">
                                        <p:cTn id="36" dur="500" fill="hold"/>
                                        <p:tgtEl>
                                          <p:spTgt spid="145411">
                                            <p:txEl>
                                              <p:pRg st="4" end="4"/>
                                            </p:txEl>
                                          </p:spTgt>
                                        </p:tgtEl>
                                        <p:attrNameLst>
                                          <p:attrName>ppt_x</p:attrName>
                                        </p:attrNameLst>
                                      </p:cBhvr>
                                      <p:tavLst>
                                        <p:tav tm="0">
                                          <p:val>
                                            <p:strVal val="0-#ppt_w/2"/>
                                          </p:val>
                                        </p:tav>
                                        <p:tav tm="100000">
                                          <p:val>
                                            <p:strVal val="#ppt_x"/>
                                          </p:val>
                                        </p:tav>
                                      </p:tavLst>
                                    </p:anim>
                                    <p:anim calcmode="lin" valueType="num">
                                      <p:cBhvr additive="base">
                                        <p:cTn id="37" dur="500" fill="hold"/>
                                        <p:tgtEl>
                                          <p:spTgt spid="145411">
                                            <p:txEl>
                                              <p:pRg st="4" end="4"/>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34"/>
                                            </p:cond>
                                          </p:stCondLst>
                                          <p:endCondLst>
                                            <p:cond evt="onStopAudio" delay="0">
                                              <p:tgtEl>
                                                <p:sldTgt/>
                                              </p:tgtEl>
                                            </p:cond>
                                          </p:endCondLst>
                                        </p:cTn>
                                        <p:tgtEl>
                                          <p:sndTgt r:embed="rId4" name="whoosh.wav"/>
                                        </p:tgtEl>
                                      </p:cMediaNode>
                                    </p:audio>
                                  </p:subTnLst>
                                </p:cTn>
                              </p:par>
                            </p:childTnLst>
                          </p:cTn>
                        </p:par>
                      </p:childTnLst>
                    </p:cTn>
                  </p:par>
                  <p:par>
                    <p:cTn id="38" fill="hold" nodeType="clickPar">
                      <p:stCondLst>
                        <p:cond delay="indefinite"/>
                      </p:stCondLst>
                      <p:childTnLst>
                        <p:par>
                          <p:cTn id="39" fill="hold" nodeType="withGroup">
                            <p:stCondLst>
                              <p:cond delay="0"/>
                            </p:stCondLst>
                            <p:childTnLst>
                              <p:par>
                                <p:cTn id="40" presetID="2" presetClass="entr" presetSubtype="8" fill="hold" grpId="0" nodeType="clickEffect">
                                  <p:stCondLst>
                                    <p:cond delay="0"/>
                                  </p:stCondLst>
                                  <p:childTnLst>
                                    <p:set>
                                      <p:cBhvr>
                                        <p:cTn id="41" dur="1" fill="hold">
                                          <p:stCondLst>
                                            <p:cond delay="0"/>
                                          </p:stCondLst>
                                        </p:cTn>
                                        <p:tgtEl>
                                          <p:spTgt spid="145411">
                                            <p:txEl>
                                              <p:pRg st="5" end="5"/>
                                            </p:txEl>
                                          </p:spTgt>
                                        </p:tgtEl>
                                        <p:attrNameLst>
                                          <p:attrName>style.visibility</p:attrName>
                                        </p:attrNameLst>
                                      </p:cBhvr>
                                      <p:to>
                                        <p:strVal val="visible"/>
                                      </p:to>
                                    </p:set>
                                    <p:anim calcmode="lin" valueType="num">
                                      <p:cBhvr additive="base">
                                        <p:cTn id="42" dur="500" fill="hold"/>
                                        <p:tgtEl>
                                          <p:spTgt spid="145411">
                                            <p:txEl>
                                              <p:pRg st="5" end="5"/>
                                            </p:txEl>
                                          </p:spTgt>
                                        </p:tgtEl>
                                        <p:attrNameLst>
                                          <p:attrName>ppt_x</p:attrName>
                                        </p:attrNameLst>
                                      </p:cBhvr>
                                      <p:tavLst>
                                        <p:tav tm="0">
                                          <p:val>
                                            <p:strVal val="0-#ppt_w/2"/>
                                          </p:val>
                                        </p:tav>
                                        <p:tav tm="100000">
                                          <p:val>
                                            <p:strVal val="#ppt_x"/>
                                          </p:val>
                                        </p:tav>
                                      </p:tavLst>
                                    </p:anim>
                                    <p:anim calcmode="lin" valueType="num">
                                      <p:cBhvr additive="base">
                                        <p:cTn id="43" dur="500" fill="hold"/>
                                        <p:tgtEl>
                                          <p:spTgt spid="145411">
                                            <p:txEl>
                                              <p:pRg st="5" end="5"/>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40"/>
                                            </p:cond>
                                          </p:stCondLst>
                                          <p:endCondLst>
                                            <p:cond evt="onStopAudio" delay="0">
                                              <p:tgtEl>
                                                <p:sldTgt/>
                                              </p:tgtEl>
                                            </p:cond>
                                          </p:endCondLst>
                                        </p:cTn>
                                        <p:tgtEl>
                                          <p:sndTgt r:embed="rId4" name="whoosh.wav"/>
                                        </p:tgtEl>
                                      </p:cMediaNode>
                                    </p:audio>
                                  </p:subTnLst>
                                </p:cTn>
                              </p:par>
                            </p:childTnLst>
                          </p:cTn>
                        </p:par>
                      </p:childTnLst>
                    </p:cTn>
                  </p:par>
                  <p:par>
                    <p:cTn id="44" fill="hold" nodeType="clickPar">
                      <p:stCondLst>
                        <p:cond delay="indefinite"/>
                      </p:stCondLst>
                      <p:childTnLst>
                        <p:par>
                          <p:cTn id="45" fill="hold" nodeType="withGroup">
                            <p:stCondLst>
                              <p:cond delay="0"/>
                            </p:stCondLst>
                            <p:childTnLst>
                              <p:par>
                                <p:cTn id="46" presetID="2" presetClass="entr" presetSubtype="8" fill="hold" grpId="0" nodeType="clickEffect">
                                  <p:stCondLst>
                                    <p:cond delay="0"/>
                                  </p:stCondLst>
                                  <p:childTnLst>
                                    <p:set>
                                      <p:cBhvr>
                                        <p:cTn id="47" dur="1" fill="hold">
                                          <p:stCondLst>
                                            <p:cond delay="0"/>
                                          </p:stCondLst>
                                        </p:cTn>
                                        <p:tgtEl>
                                          <p:spTgt spid="145411">
                                            <p:txEl>
                                              <p:pRg st="6" end="6"/>
                                            </p:txEl>
                                          </p:spTgt>
                                        </p:tgtEl>
                                        <p:attrNameLst>
                                          <p:attrName>style.visibility</p:attrName>
                                        </p:attrNameLst>
                                      </p:cBhvr>
                                      <p:to>
                                        <p:strVal val="visible"/>
                                      </p:to>
                                    </p:set>
                                    <p:anim calcmode="lin" valueType="num">
                                      <p:cBhvr additive="base">
                                        <p:cTn id="48" dur="500" fill="hold"/>
                                        <p:tgtEl>
                                          <p:spTgt spid="145411">
                                            <p:txEl>
                                              <p:pRg st="6" end="6"/>
                                            </p:txEl>
                                          </p:spTgt>
                                        </p:tgtEl>
                                        <p:attrNameLst>
                                          <p:attrName>ppt_x</p:attrName>
                                        </p:attrNameLst>
                                      </p:cBhvr>
                                      <p:tavLst>
                                        <p:tav tm="0">
                                          <p:val>
                                            <p:strVal val="0-#ppt_w/2"/>
                                          </p:val>
                                        </p:tav>
                                        <p:tav tm="100000">
                                          <p:val>
                                            <p:strVal val="#ppt_x"/>
                                          </p:val>
                                        </p:tav>
                                      </p:tavLst>
                                    </p:anim>
                                    <p:anim calcmode="lin" valueType="num">
                                      <p:cBhvr additive="base">
                                        <p:cTn id="49" dur="500" fill="hold"/>
                                        <p:tgtEl>
                                          <p:spTgt spid="145411">
                                            <p:txEl>
                                              <p:pRg st="6" end="6"/>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46"/>
                                            </p:cond>
                                          </p:stCondLst>
                                          <p:endCondLst>
                                            <p:cond evt="onStopAudio" delay="0">
                                              <p:tgtEl>
                                                <p:sldTgt/>
                                              </p:tgtEl>
                                            </p:cond>
                                          </p:endCondLst>
                                        </p:cTn>
                                        <p:tgtEl>
                                          <p:sndTgt r:embed="rId4" name="whoosh.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5410" grpId="0" build="p" autoUpdateAnimBg="0"/>
      <p:bldP spid="145411" grpId="0" build="p" autoUpdateAnimBg="0"/>
    </p:bld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6435" name="Rectangle 3"/>
          <p:cNvSpPr>
            <a:spLocks noGrp="1" noChangeArrowheads="1"/>
          </p:cNvSpPr>
          <p:nvPr>
            <p:ph type="body" idx="1"/>
          </p:nvPr>
        </p:nvSpPr>
        <p:spPr/>
        <p:txBody>
          <a:bodyPr/>
          <a:lstStyle/>
          <a:p>
            <a:pPr eaLnBrk="1" hangingPunct="1"/>
            <a:r>
              <a:rPr lang="en-GB" b="1" smtClean="0">
                <a:solidFill>
                  <a:srgbClr val="FF0066"/>
                </a:solidFill>
              </a:rPr>
              <a:t>Goals - consistent with grant guidelines</a:t>
            </a:r>
          </a:p>
          <a:p>
            <a:pPr eaLnBrk="1" hangingPunct="1"/>
            <a:r>
              <a:rPr lang="en-GB" b="1" smtClean="0"/>
              <a:t>Objectives - </a:t>
            </a:r>
            <a:r>
              <a:rPr lang="en-GB" b="1" smtClean="0">
                <a:solidFill>
                  <a:schemeClr val="folHlink"/>
                </a:solidFill>
              </a:rPr>
              <a:t>specific, measurable, </a:t>
            </a:r>
            <a:endParaRPr lang="en-US" b="1" smtClean="0">
              <a:solidFill>
                <a:schemeClr val="folHlink"/>
              </a:solidFill>
            </a:endParaRPr>
          </a:p>
          <a:p>
            <a:pPr eaLnBrk="1" hangingPunct="1">
              <a:buFont typeface="Wingdings" pitchFamily="2" charset="2"/>
              <a:buNone/>
            </a:pPr>
            <a:r>
              <a:rPr lang="en-US" b="1" smtClean="0">
                <a:solidFill>
                  <a:schemeClr val="folHlink"/>
                </a:solidFill>
              </a:rPr>
              <a:t>	</a:t>
            </a:r>
            <a:r>
              <a:rPr lang="en-GB" b="1" smtClean="0">
                <a:solidFill>
                  <a:schemeClr val="folHlink"/>
                </a:solidFill>
              </a:rPr>
              <a:t>and clearly support the goals</a:t>
            </a:r>
          </a:p>
          <a:p>
            <a:pPr eaLnBrk="1" hangingPunct="1">
              <a:buFont typeface="Wingdings" pitchFamily="2" charset="2"/>
              <a:buNone/>
            </a:pPr>
            <a:endParaRPr lang="en-GB" b="1" smtClean="0"/>
          </a:p>
          <a:p>
            <a:pPr eaLnBrk="1" hangingPunct="1">
              <a:buFont typeface="Wingdings" pitchFamily="2" charset="2"/>
              <a:buNone/>
            </a:pPr>
            <a:endParaRPr lang="en-GB" smtClean="0"/>
          </a:p>
        </p:txBody>
      </p:sp>
      <p:pic>
        <p:nvPicPr>
          <p:cNvPr id="19459" name="Picture 4" descr="j0198270[1]"/>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721350" y="3429000"/>
            <a:ext cx="2903538" cy="297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6438" name="WordArt 6"/>
          <p:cNvSpPr>
            <a:spLocks noChangeArrowheads="1" noChangeShapeType="1" noTextEdit="1"/>
          </p:cNvSpPr>
          <p:nvPr/>
        </p:nvSpPr>
        <p:spPr bwMode="auto">
          <a:xfrm>
            <a:off x="2057400" y="457200"/>
            <a:ext cx="5295900" cy="647700"/>
          </a:xfrm>
          <a:prstGeom prst="rect">
            <a:avLst/>
          </a:prstGeom>
        </p:spPr>
        <p:txBody>
          <a:bodyPr wrap="none" fromWordArt="1">
            <a:prstTxWarp prst="textPlain">
              <a:avLst>
                <a:gd name="adj" fmla="val 50000"/>
              </a:avLst>
            </a:prstTxWarp>
          </a:bodyPr>
          <a:lstStyle/>
          <a:p>
            <a:pPr algn="ctr"/>
            <a:r>
              <a:rPr lang="en-US" sz="3600" kern="10">
                <a:ln w="12700" cap="sq">
                  <a:solidFill>
                    <a:srgbClr val="3333CC"/>
                  </a:solidFill>
                  <a:round/>
                  <a:headEnd type="none" w="sm" len="sm"/>
                  <a:tailEnd type="none" w="sm" len="sm"/>
                </a:ln>
                <a:solidFill>
                  <a:srgbClr val="B2B2B2">
                    <a:alpha val="50195"/>
                  </a:srgbClr>
                </a:solidFill>
                <a:effectLst>
                  <a:outerShdw dist="45791" dir="2021404" algn="ctr" rotWithShape="0">
                    <a:srgbClr val="9999FF"/>
                  </a:outerShdw>
                </a:effectLst>
                <a:latin typeface="Arial Black"/>
              </a:rPr>
              <a:t>Goals and Objectives</a:t>
            </a:r>
          </a:p>
        </p:txBody>
      </p:sp>
    </p:spTree>
    <p:extLst>
      <p:ext uri="{BB962C8B-B14F-4D97-AF65-F5344CB8AC3E}">
        <p14:creationId xmlns:p14="http://schemas.microsoft.com/office/powerpoint/2010/main" val="211629820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46438"/>
                                        </p:tgtEl>
                                        <p:attrNameLst>
                                          <p:attrName>style.visibility</p:attrName>
                                        </p:attrNameLst>
                                      </p:cBhvr>
                                      <p:to>
                                        <p:strVal val="visible"/>
                                      </p:to>
                                    </p:set>
                                    <p:anim calcmode="lin" valueType="num">
                                      <p:cBhvr additive="base">
                                        <p:cTn id="7" dur="500" fill="hold"/>
                                        <p:tgtEl>
                                          <p:spTgt spid="146438"/>
                                        </p:tgtEl>
                                        <p:attrNameLst>
                                          <p:attrName>ppt_x</p:attrName>
                                        </p:attrNameLst>
                                      </p:cBhvr>
                                      <p:tavLst>
                                        <p:tav tm="0">
                                          <p:val>
                                            <p:strVal val="0-#ppt_w/2"/>
                                          </p:val>
                                        </p:tav>
                                        <p:tav tm="100000">
                                          <p:val>
                                            <p:strVal val="#ppt_x"/>
                                          </p:val>
                                        </p:tav>
                                      </p:tavLst>
                                    </p:anim>
                                    <p:anim calcmode="lin" valueType="num">
                                      <p:cBhvr additive="base">
                                        <p:cTn id="8" dur="500" fill="hold"/>
                                        <p:tgtEl>
                                          <p:spTgt spid="146438"/>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whoosh.wav"/>
                                        </p:tgtEl>
                                      </p:cMediaNode>
                                    </p:audio>
                                  </p:subTnLst>
                                </p:cTn>
                              </p:par>
                            </p:childTnLst>
                          </p:cTn>
                        </p:par>
                      </p:childTnLst>
                    </p:cTn>
                  </p:par>
                  <p:par>
                    <p:cTn id="9" fill="hold" nodeType="clickPar">
                      <p:stCondLst>
                        <p:cond delay="indefinite"/>
                      </p:stCondLst>
                      <p:childTnLst>
                        <p:par>
                          <p:cTn id="10" fill="hold" nodeType="withGroup">
                            <p:stCondLst>
                              <p:cond delay="0"/>
                            </p:stCondLst>
                            <p:childTnLst>
                              <p:par>
                                <p:cTn id="11" presetID="22" presetClass="entr" presetSubtype="1" fill="hold" grpId="0" nodeType="clickEffect">
                                  <p:stCondLst>
                                    <p:cond delay="0"/>
                                  </p:stCondLst>
                                  <p:iterate type="lt">
                                    <p:tmPct val="100000"/>
                                  </p:iterate>
                                  <p:childTnLst>
                                    <p:set>
                                      <p:cBhvr>
                                        <p:cTn id="12" dur="1" fill="hold">
                                          <p:stCondLst>
                                            <p:cond delay="0"/>
                                          </p:stCondLst>
                                        </p:cTn>
                                        <p:tgtEl>
                                          <p:spTgt spid="146435">
                                            <p:txEl>
                                              <p:pRg st="0" end="0"/>
                                            </p:txEl>
                                          </p:spTgt>
                                        </p:tgtEl>
                                        <p:attrNameLst>
                                          <p:attrName>style.visibility</p:attrName>
                                        </p:attrNameLst>
                                      </p:cBhvr>
                                      <p:to>
                                        <p:strVal val="visible"/>
                                      </p:to>
                                    </p:set>
                                    <p:animEffect transition="in" filter="wipe(up)">
                                      <p:cBhvr>
                                        <p:cTn id="13" dur="75"/>
                                        <p:tgtEl>
                                          <p:spTgt spid="146435">
                                            <p:txEl>
                                              <p:pRg st="0" end="0"/>
                                            </p:txEl>
                                          </p:spTgt>
                                        </p:tgtEl>
                                      </p:cBhvr>
                                    </p:animEffect>
                                  </p:childTnLst>
                                  <p:subTnLst>
                                    <p:audio>
                                      <p:cMediaNode>
                                        <p:cTn display="0" masterRel="sameClick">
                                          <p:stCondLst>
                                            <p:cond evt="begin" delay="0">
                                              <p:tn val="11"/>
                                            </p:cond>
                                          </p:stCondLst>
                                          <p:endCondLst>
                                            <p:cond evt="onStopAudio" delay="0">
                                              <p:tgtEl>
                                                <p:sldTgt/>
                                              </p:tgtEl>
                                            </p:cond>
                                          </p:endCondLst>
                                        </p:cTn>
                                        <p:tgtEl>
                                          <p:sndTgt r:embed="rId4" name="type.wav"/>
                                        </p:tgtEl>
                                      </p:cMediaNode>
                                    </p:audio>
                                  </p:subTnLst>
                                </p:cTn>
                              </p:par>
                            </p:childTnLst>
                          </p:cTn>
                        </p:par>
                      </p:childTnLst>
                    </p:cTn>
                  </p:par>
                  <p:par>
                    <p:cTn id="14" fill="hold" nodeType="clickPar">
                      <p:stCondLst>
                        <p:cond delay="indefinite"/>
                      </p:stCondLst>
                      <p:childTnLst>
                        <p:par>
                          <p:cTn id="15" fill="hold" nodeType="withGroup">
                            <p:stCondLst>
                              <p:cond delay="0"/>
                            </p:stCondLst>
                            <p:childTnLst>
                              <p:par>
                                <p:cTn id="16" presetID="22" presetClass="entr" presetSubtype="1" fill="hold" grpId="0" nodeType="clickEffect">
                                  <p:stCondLst>
                                    <p:cond delay="0"/>
                                  </p:stCondLst>
                                  <p:iterate type="lt">
                                    <p:tmPct val="100000"/>
                                  </p:iterate>
                                  <p:childTnLst>
                                    <p:set>
                                      <p:cBhvr>
                                        <p:cTn id="17" dur="1" fill="hold">
                                          <p:stCondLst>
                                            <p:cond delay="0"/>
                                          </p:stCondLst>
                                        </p:cTn>
                                        <p:tgtEl>
                                          <p:spTgt spid="146435">
                                            <p:txEl>
                                              <p:pRg st="1" end="1"/>
                                            </p:txEl>
                                          </p:spTgt>
                                        </p:tgtEl>
                                        <p:attrNameLst>
                                          <p:attrName>style.visibility</p:attrName>
                                        </p:attrNameLst>
                                      </p:cBhvr>
                                      <p:to>
                                        <p:strVal val="visible"/>
                                      </p:to>
                                    </p:set>
                                    <p:animEffect transition="in" filter="wipe(up)">
                                      <p:cBhvr>
                                        <p:cTn id="18" dur="75"/>
                                        <p:tgtEl>
                                          <p:spTgt spid="146435">
                                            <p:txEl>
                                              <p:pRg st="1" end="1"/>
                                            </p:txEl>
                                          </p:spTgt>
                                        </p:tgtEl>
                                      </p:cBhvr>
                                    </p:animEffect>
                                  </p:childTnLst>
                                  <p:subTnLst>
                                    <p:audio>
                                      <p:cMediaNode>
                                        <p:cTn display="0" masterRel="sameClick">
                                          <p:stCondLst>
                                            <p:cond evt="begin" delay="0">
                                              <p:tn val="16"/>
                                            </p:cond>
                                          </p:stCondLst>
                                          <p:endCondLst>
                                            <p:cond evt="onStopAudio" delay="0">
                                              <p:tgtEl>
                                                <p:sldTgt/>
                                              </p:tgtEl>
                                            </p:cond>
                                          </p:endCondLst>
                                        </p:cTn>
                                        <p:tgtEl>
                                          <p:sndTgt r:embed="rId4" name="type.wav"/>
                                        </p:tgtEl>
                                      </p:cMediaNode>
                                    </p:audio>
                                  </p:subTnLst>
                                </p:cTn>
                              </p:par>
                            </p:childTnLst>
                          </p:cTn>
                        </p:par>
                      </p:childTnLst>
                    </p:cTn>
                  </p:par>
                  <p:par>
                    <p:cTn id="19" fill="hold" nodeType="clickPar">
                      <p:stCondLst>
                        <p:cond delay="indefinite"/>
                      </p:stCondLst>
                      <p:childTnLst>
                        <p:par>
                          <p:cTn id="20" fill="hold" nodeType="withGroup">
                            <p:stCondLst>
                              <p:cond delay="0"/>
                            </p:stCondLst>
                            <p:childTnLst>
                              <p:par>
                                <p:cTn id="21" presetID="22" presetClass="entr" presetSubtype="1" fill="hold" grpId="0" nodeType="clickEffect">
                                  <p:stCondLst>
                                    <p:cond delay="0"/>
                                  </p:stCondLst>
                                  <p:iterate type="lt">
                                    <p:tmPct val="100000"/>
                                  </p:iterate>
                                  <p:childTnLst>
                                    <p:set>
                                      <p:cBhvr>
                                        <p:cTn id="22" dur="1" fill="hold">
                                          <p:stCondLst>
                                            <p:cond delay="0"/>
                                          </p:stCondLst>
                                        </p:cTn>
                                        <p:tgtEl>
                                          <p:spTgt spid="146435">
                                            <p:txEl>
                                              <p:pRg st="2" end="2"/>
                                            </p:txEl>
                                          </p:spTgt>
                                        </p:tgtEl>
                                        <p:attrNameLst>
                                          <p:attrName>style.visibility</p:attrName>
                                        </p:attrNameLst>
                                      </p:cBhvr>
                                      <p:to>
                                        <p:strVal val="visible"/>
                                      </p:to>
                                    </p:set>
                                    <p:animEffect transition="in" filter="wipe(up)">
                                      <p:cBhvr>
                                        <p:cTn id="23" dur="75"/>
                                        <p:tgtEl>
                                          <p:spTgt spid="146435">
                                            <p:txEl>
                                              <p:pRg st="2" end="2"/>
                                            </p:txEl>
                                          </p:spTgt>
                                        </p:tgtEl>
                                      </p:cBhvr>
                                    </p:animEffect>
                                  </p:childTnLst>
                                  <p:subTnLst>
                                    <p:audio>
                                      <p:cMediaNode>
                                        <p:cTn display="0" masterRel="sameClick">
                                          <p:stCondLst>
                                            <p:cond evt="begin" delay="0">
                                              <p:tn val="21"/>
                                            </p:cond>
                                          </p:stCondLst>
                                          <p:endCondLst>
                                            <p:cond evt="onStopAudio" delay="0">
                                              <p:tgtEl>
                                                <p:sldTgt/>
                                              </p:tgtEl>
                                            </p:cond>
                                          </p:endCondLst>
                                        </p:cTn>
                                        <p:tgtEl>
                                          <p:sndTgt r:embed="rId4" name="type.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6435" grpId="0" build="p" autoUpdateAnimBg="0"/>
      <p:bldP spid="146438" grpId="0" animBg="1"/>
    </p:bld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7810" name="Rectangle 1026"/>
          <p:cNvSpPr>
            <a:spLocks noGrp="1" noChangeArrowheads="1"/>
          </p:cNvSpPr>
          <p:nvPr>
            <p:ph type="title"/>
          </p:nvPr>
        </p:nvSpPr>
        <p:spPr>
          <a:solidFill>
            <a:srgbClr val="33CC33"/>
          </a:solidFill>
        </p:spPr>
        <p:txBody>
          <a:bodyPr/>
          <a:lstStyle/>
          <a:p>
            <a:pPr eaLnBrk="1" hangingPunct="1"/>
            <a:r>
              <a:rPr lang="en-GB" b="1" dirty="0" smtClean="0">
                <a:latin typeface="Arial Rounded MT Bold" pitchFamily="34" charset="0"/>
              </a:rPr>
              <a:t>Writing Good Objectives</a:t>
            </a:r>
          </a:p>
        </p:txBody>
      </p:sp>
      <p:sp>
        <p:nvSpPr>
          <p:cNvPr id="247811" name="Rectangle 1027"/>
          <p:cNvSpPr>
            <a:spLocks noGrp="1" noChangeArrowheads="1"/>
          </p:cNvSpPr>
          <p:nvPr>
            <p:ph type="body" idx="1"/>
          </p:nvPr>
        </p:nvSpPr>
        <p:spPr>
          <a:xfrm>
            <a:off x="1371600" y="1981200"/>
            <a:ext cx="4422775" cy="4114800"/>
          </a:xfrm>
        </p:spPr>
        <p:txBody>
          <a:bodyPr/>
          <a:lstStyle/>
          <a:p>
            <a:pPr eaLnBrk="1" hangingPunct="1"/>
            <a:r>
              <a:rPr lang="en-GB" b="1" dirty="0" smtClean="0"/>
              <a:t>Action and Standard</a:t>
            </a:r>
          </a:p>
          <a:p>
            <a:pPr eaLnBrk="1" hangingPunct="1"/>
            <a:r>
              <a:rPr lang="en-GB" b="1" dirty="0" smtClean="0"/>
              <a:t>Statement of expected outcome</a:t>
            </a:r>
          </a:p>
          <a:p>
            <a:pPr eaLnBrk="1" hangingPunct="1"/>
            <a:r>
              <a:rPr lang="en-GB" b="1" dirty="0" smtClean="0"/>
              <a:t>Measurable, observable action</a:t>
            </a:r>
          </a:p>
          <a:p>
            <a:pPr eaLnBrk="1" hangingPunct="1"/>
            <a:r>
              <a:rPr lang="en-GB" b="1" dirty="0" smtClean="0"/>
              <a:t>Timelines for achievement</a:t>
            </a:r>
          </a:p>
          <a:p>
            <a:pPr eaLnBrk="1" hangingPunct="1">
              <a:lnSpc>
                <a:spcPct val="80000"/>
              </a:lnSpc>
              <a:spcBef>
                <a:spcPct val="50000"/>
              </a:spcBef>
            </a:pPr>
            <a:endParaRPr lang="en-GB" b="1" dirty="0" smtClean="0"/>
          </a:p>
          <a:p>
            <a:pPr eaLnBrk="1" hangingPunct="1">
              <a:spcBef>
                <a:spcPct val="50000"/>
              </a:spcBef>
            </a:pPr>
            <a:endParaRPr lang="en-GB" dirty="0" smtClean="0"/>
          </a:p>
          <a:p>
            <a:pPr eaLnBrk="1" hangingPunct="1"/>
            <a:endParaRPr lang="en-GB" dirty="0" smtClean="0"/>
          </a:p>
        </p:txBody>
      </p:sp>
      <p:pic>
        <p:nvPicPr>
          <p:cNvPr id="20484" name="Picture 1036" descr="j0136545[1]"/>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445125" y="1981200"/>
            <a:ext cx="3575050" cy="4398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7457223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grpId="0" nodeType="clickEffect">
                                  <p:stCondLst>
                                    <p:cond delay="0"/>
                                  </p:stCondLst>
                                  <p:iterate type="lt">
                                    <p:tmPct val="100000"/>
                                  </p:iterate>
                                  <p:childTnLst>
                                    <p:set>
                                      <p:cBhvr>
                                        <p:cTn id="6" dur="1" fill="hold">
                                          <p:stCondLst>
                                            <p:cond delay="0"/>
                                          </p:stCondLst>
                                        </p:cTn>
                                        <p:tgtEl>
                                          <p:spTgt spid="247810">
                                            <p:txEl>
                                              <p:pRg st="0" end="0"/>
                                            </p:txEl>
                                          </p:spTgt>
                                        </p:tgtEl>
                                        <p:attrNameLst>
                                          <p:attrName>style.visibility</p:attrName>
                                        </p:attrNameLst>
                                      </p:cBhvr>
                                      <p:to>
                                        <p:strVal val="visible"/>
                                      </p:to>
                                    </p:set>
                                    <p:animEffect transition="in" filter="wipe(up)">
                                      <p:cBhvr>
                                        <p:cTn id="7" dur="75"/>
                                        <p:tgtEl>
                                          <p:spTgt spid="247810">
                                            <p:txEl>
                                              <p:pRg st="0" end="0"/>
                                            </p:txEl>
                                          </p:spTgt>
                                        </p:tgtEl>
                                      </p:cBhvr>
                                    </p:animEffect>
                                  </p:childTnLst>
                                  <p:subTnLst>
                                    <p:audio>
                                      <p:cMediaNode>
                                        <p:cTn display="0" masterRel="sameClick">
                                          <p:stCondLst>
                                            <p:cond evt="begin" delay="0">
                                              <p:tn val="5"/>
                                            </p:cond>
                                          </p:stCondLst>
                                          <p:endCondLst>
                                            <p:cond evt="onStopAudio" delay="0">
                                              <p:tgtEl>
                                                <p:sldTgt/>
                                              </p:tgtEl>
                                            </p:cond>
                                          </p:endCondLst>
                                        </p:cTn>
                                        <p:tgtEl>
                                          <p:sndTgt r:embed="rId3" name="type.wav"/>
                                        </p:tgtEl>
                                      </p:cMediaNode>
                                    </p:audio>
                                  </p:subTnLst>
                                </p:cTn>
                              </p:par>
                            </p:childTnLst>
                          </p:cTn>
                        </p:par>
                      </p:childTnLst>
                    </p:cTn>
                  </p:par>
                  <p:par>
                    <p:cTn id="8" fill="hold" nodeType="clickPar">
                      <p:stCondLst>
                        <p:cond delay="indefinite"/>
                      </p:stCondLst>
                      <p:childTnLst>
                        <p:par>
                          <p:cTn id="9" fill="hold" nodeType="withGroup">
                            <p:stCondLst>
                              <p:cond delay="0"/>
                            </p:stCondLst>
                            <p:childTnLst>
                              <p:par>
                                <p:cTn id="10" presetID="15" presetClass="entr" presetSubtype="0" fill="hold" grpId="0" nodeType="clickEffect">
                                  <p:stCondLst>
                                    <p:cond delay="0"/>
                                  </p:stCondLst>
                                  <p:childTnLst>
                                    <p:set>
                                      <p:cBhvr>
                                        <p:cTn id="11" dur="1" fill="hold">
                                          <p:stCondLst>
                                            <p:cond delay="0"/>
                                          </p:stCondLst>
                                        </p:cTn>
                                        <p:tgtEl>
                                          <p:spTgt spid="247811">
                                            <p:txEl>
                                              <p:pRg st="0" end="0"/>
                                            </p:txEl>
                                          </p:spTgt>
                                        </p:tgtEl>
                                        <p:attrNameLst>
                                          <p:attrName>style.visibility</p:attrName>
                                        </p:attrNameLst>
                                      </p:cBhvr>
                                      <p:to>
                                        <p:strVal val="visible"/>
                                      </p:to>
                                    </p:set>
                                    <p:anim calcmode="lin" valueType="num">
                                      <p:cBhvr>
                                        <p:cTn id="12" dur="1000" fill="hold"/>
                                        <p:tgtEl>
                                          <p:spTgt spid="247811">
                                            <p:txEl>
                                              <p:pRg st="0" end="0"/>
                                            </p:txEl>
                                          </p:spTgt>
                                        </p:tgtEl>
                                        <p:attrNameLst>
                                          <p:attrName>ppt_w</p:attrName>
                                        </p:attrNameLst>
                                      </p:cBhvr>
                                      <p:tavLst>
                                        <p:tav tm="0">
                                          <p:val>
                                            <p:fltVal val="0"/>
                                          </p:val>
                                        </p:tav>
                                        <p:tav tm="100000">
                                          <p:val>
                                            <p:strVal val="#ppt_w"/>
                                          </p:val>
                                        </p:tav>
                                      </p:tavLst>
                                    </p:anim>
                                    <p:anim calcmode="lin" valueType="num">
                                      <p:cBhvr>
                                        <p:cTn id="13" dur="1000" fill="hold"/>
                                        <p:tgtEl>
                                          <p:spTgt spid="247811">
                                            <p:txEl>
                                              <p:pRg st="0" end="0"/>
                                            </p:txEl>
                                          </p:spTgt>
                                        </p:tgtEl>
                                        <p:attrNameLst>
                                          <p:attrName>ppt_h</p:attrName>
                                        </p:attrNameLst>
                                      </p:cBhvr>
                                      <p:tavLst>
                                        <p:tav tm="0">
                                          <p:val>
                                            <p:fltVal val="0"/>
                                          </p:val>
                                        </p:tav>
                                        <p:tav tm="100000">
                                          <p:val>
                                            <p:strVal val="#ppt_h"/>
                                          </p:val>
                                        </p:tav>
                                      </p:tavLst>
                                    </p:anim>
                                    <p:anim calcmode="lin" valueType="num">
                                      <p:cBhvr>
                                        <p:cTn id="14" dur="1000" fill="hold"/>
                                        <p:tgtEl>
                                          <p:spTgt spid="247811">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5" dur="1000" fill="hold"/>
                                        <p:tgtEl>
                                          <p:spTgt spid="247811">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6" fill="hold" nodeType="clickPar">
                      <p:stCondLst>
                        <p:cond delay="indefinite"/>
                      </p:stCondLst>
                      <p:childTnLst>
                        <p:par>
                          <p:cTn id="17" fill="hold" nodeType="withGroup">
                            <p:stCondLst>
                              <p:cond delay="0"/>
                            </p:stCondLst>
                            <p:childTnLst>
                              <p:par>
                                <p:cTn id="18" presetID="15" presetClass="entr" presetSubtype="0" fill="hold" grpId="0" nodeType="clickEffect">
                                  <p:stCondLst>
                                    <p:cond delay="0"/>
                                  </p:stCondLst>
                                  <p:childTnLst>
                                    <p:set>
                                      <p:cBhvr>
                                        <p:cTn id="19" dur="1" fill="hold">
                                          <p:stCondLst>
                                            <p:cond delay="0"/>
                                          </p:stCondLst>
                                        </p:cTn>
                                        <p:tgtEl>
                                          <p:spTgt spid="247811">
                                            <p:txEl>
                                              <p:pRg st="1" end="1"/>
                                            </p:txEl>
                                          </p:spTgt>
                                        </p:tgtEl>
                                        <p:attrNameLst>
                                          <p:attrName>style.visibility</p:attrName>
                                        </p:attrNameLst>
                                      </p:cBhvr>
                                      <p:to>
                                        <p:strVal val="visible"/>
                                      </p:to>
                                    </p:set>
                                    <p:anim calcmode="lin" valueType="num">
                                      <p:cBhvr>
                                        <p:cTn id="20" dur="1000" fill="hold"/>
                                        <p:tgtEl>
                                          <p:spTgt spid="247811">
                                            <p:txEl>
                                              <p:pRg st="1" end="1"/>
                                            </p:txEl>
                                          </p:spTgt>
                                        </p:tgtEl>
                                        <p:attrNameLst>
                                          <p:attrName>ppt_w</p:attrName>
                                        </p:attrNameLst>
                                      </p:cBhvr>
                                      <p:tavLst>
                                        <p:tav tm="0">
                                          <p:val>
                                            <p:fltVal val="0"/>
                                          </p:val>
                                        </p:tav>
                                        <p:tav tm="100000">
                                          <p:val>
                                            <p:strVal val="#ppt_w"/>
                                          </p:val>
                                        </p:tav>
                                      </p:tavLst>
                                    </p:anim>
                                    <p:anim calcmode="lin" valueType="num">
                                      <p:cBhvr>
                                        <p:cTn id="21" dur="1000" fill="hold"/>
                                        <p:tgtEl>
                                          <p:spTgt spid="247811">
                                            <p:txEl>
                                              <p:pRg st="1" end="1"/>
                                            </p:txEl>
                                          </p:spTgt>
                                        </p:tgtEl>
                                        <p:attrNameLst>
                                          <p:attrName>ppt_h</p:attrName>
                                        </p:attrNameLst>
                                      </p:cBhvr>
                                      <p:tavLst>
                                        <p:tav tm="0">
                                          <p:val>
                                            <p:fltVal val="0"/>
                                          </p:val>
                                        </p:tav>
                                        <p:tav tm="100000">
                                          <p:val>
                                            <p:strVal val="#ppt_h"/>
                                          </p:val>
                                        </p:tav>
                                      </p:tavLst>
                                    </p:anim>
                                    <p:anim calcmode="lin" valueType="num">
                                      <p:cBhvr>
                                        <p:cTn id="22" dur="1000" fill="hold"/>
                                        <p:tgtEl>
                                          <p:spTgt spid="247811">
                                            <p:txEl>
                                              <p:pRg st="1" end="1"/>
                                            </p:txEl>
                                          </p:spTgt>
                                        </p:tgtEl>
                                        <p:attrNameLst>
                                          <p:attrName>ppt_x</p:attrName>
                                        </p:attrNameLst>
                                      </p:cBhvr>
                                      <p:tavLst>
                                        <p:tav tm="0" fmla="#ppt_x+(cos(-2*pi*(1-$))*-#ppt_x-sin(-2*pi*(1-$))*(1-#ppt_y))*(1-$)">
                                          <p:val>
                                            <p:fltVal val="0"/>
                                          </p:val>
                                        </p:tav>
                                        <p:tav tm="100000">
                                          <p:val>
                                            <p:fltVal val="1"/>
                                          </p:val>
                                        </p:tav>
                                      </p:tavLst>
                                    </p:anim>
                                    <p:anim calcmode="lin" valueType="num">
                                      <p:cBhvr>
                                        <p:cTn id="23" dur="1000" fill="hold"/>
                                        <p:tgtEl>
                                          <p:spTgt spid="247811">
                                            <p:txEl>
                                              <p:pRg st="1" end="1"/>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15" presetClass="entr" presetSubtype="0" fill="hold" grpId="0" nodeType="clickEffect">
                                  <p:stCondLst>
                                    <p:cond delay="0"/>
                                  </p:stCondLst>
                                  <p:childTnLst>
                                    <p:set>
                                      <p:cBhvr>
                                        <p:cTn id="27" dur="1" fill="hold">
                                          <p:stCondLst>
                                            <p:cond delay="0"/>
                                          </p:stCondLst>
                                        </p:cTn>
                                        <p:tgtEl>
                                          <p:spTgt spid="247811">
                                            <p:txEl>
                                              <p:pRg st="2" end="2"/>
                                            </p:txEl>
                                          </p:spTgt>
                                        </p:tgtEl>
                                        <p:attrNameLst>
                                          <p:attrName>style.visibility</p:attrName>
                                        </p:attrNameLst>
                                      </p:cBhvr>
                                      <p:to>
                                        <p:strVal val="visible"/>
                                      </p:to>
                                    </p:set>
                                    <p:anim calcmode="lin" valueType="num">
                                      <p:cBhvr>
                                        <p:cTn id="28" dur="1000" fill="hold"/>
                                        <p:tgtEl>
                                          <p:spTgt spid="247811">
                                            <p:txEl>
                                              <p:pRg st="2" end="2"/>
                                            </p:txEl>
                                          </p:spTgt>
                                        </p:tgtEl>
                                        <p:attrNameLst>
                                          <p:attrName>ppt_w</p:attrName>
                                        </p:attrNameLst>
                                      </p:cBhvr>
                                      <p:tavLst>
                                        <p:tav tm="0">
                                          <p:val>
                                            <p:fltVal val="0"/>
                                          </p:val>
                                        </p:tav>
                                        <p:tav tm="100000">
                                          <p:val>
                                            <p:strVal val="#ppt_w"/>
                                          </p:val>
                                        </p:tav>
                                      </p:tavLst>
                                    </p:anim>
                                    <p:anim calcmode="lin" valueType="num">
                                      <p:cBhvr>
                                        <p:cTn id="29" dur="1000" fill="hold"/>
                                        <p:tgtEl>
                                          <p:spTgt spid="247811">
                                            <p:txEl>
                                              <p:pRg st="2" end="2"/>
                                            </p:txEl>
                                          </p:spTgt>
                                        </p:tgtEl>
                                        <p:attrNameLst>
                                          <p:attrName>ppt_h</p:attrName>
                                        </p:attrNameLst>
                                      </p:cBhvr>
                                      <p:tavLst>
                                        <p:tav tm="0">
                                          <p:val>
                                            <p:fltVal val="0"/>
                                          </p:val>
                                        </p:tav>
                                        <p:tav tm="100000">
                                          <p:val>
                                            <p:strVal val="#ppt_h"/>
                                          </p:val>
                                        </p:tav>
                                      </p:tavLst>
                                    </p:anim>
                                    <p:anim calcmode="lin" valueType="num">
                                      <p:cBhvr>
                                        <p:cTn id="30" dur="1000" fill="hold"/>
                                        <p:tgtEl>
                                          <p:spTgt spid="247811">
                                            <p:txEl>
                                              <p:pRg st="2" end="2"/>
                                            </p:txEl>
                                          </p:spTgt>
                                        </p:tgtEl>
                                        <p:attrNameLst>
                                          <p:attrName>ppt_x</p:attrName>
                                        </p:attrNameLst>
                                      </p:cBhvr>
                                      <p:tavLst>
                                        <p:tav tm="0" fmla="#ppt_x+(cos(-2*pi*(1-$))*-#ppt_x-sin(-2*pi*(1-$))*(1-#ppt_y))*(1-$)">
                                          <p:val>
                                            <p:fltVal val="0"/>
                                          </p:val>
                                        </p:tav>
                                        <p:tav tm="100000">
                                          <p:val>
                                            <p:fltVal val="1"/>
                                          </p:val>
                                        </p:tav>
                                      </p:tavLst>
                                    </p:anim>
                                    <p:anim calcmode="lin" valueType="num">
                                      <p:cBhvr>
                                        <p:cTn id="31" dur="1000" fill="hold"/>
                                        <p:tgtEl>
                                          <p:spTgt spid="247811">
                                            <p:txEl>
                                              <p:pRg st="2" end="2"/>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32" fill="hold" nodeType="clickPar">
                      <p:stCondLst>
                        <p:cond delay="indefinite"/>
                      </p:stCondLst>
                      <p:childTnLst>
                        <p:par>
                          <p:cTn id="33" fill="hold" nodeType="withGroup">
                            <p:stCondLst>
                              <p:cond delay="0"/>
                            </p:stCondLst>
                            <p:childTnLst>
                              <p:par>
                                <p:cTn id="34" presetID="15" presetClass="entr" presetSubtype="0" fill="hold" grpId="0" nodeType="clickEffect">
                                  <p:stCondLst>
                                    <p:cond delay="0"/>
                                  </p:stCondLst>
                                  <p:childTnLst>
                                    <p:set>
                                      <p:cBhvr>
                                        <p:cTn id="35" dur="1" fill="hold">
                                          <p:stCondLst>
                                            <p:cond delay="0"/>
                                          </p:stCondLst>
                                        </p:cTn>
                                        <p:tgtEl>
                                          <p:spTgt spid="247811">
                                            <p:txEl>
                                              <p:pRg st="3" end="3"/>
                                            </p:txEl>
                                          </p:spTgt>
                                        </p:tgtEl>
                                        <p:attrNameLst>
                                          <p:attrName>style.visibility</p:attrName>
                                        </p:attrNameLst>
                                      </p:cBhvr>
                                      <p:to>
                                        <p:strVal val="visible"/>
                                      </p:to>
                                    </p:set>
                                    <p:anim calcmode="lin" valueType="num">
                                      <p:cBhvr>
                                        <p:cTn id="36" dur="1000" fill="hold"/>
                                        <p:tgtEl>
                                          <p:spTgt spid="247811">
                                            <p:txEl>
                                              <p:pRg st="3" end="3"/>
                                            </p:txEl>
                                          </p:spTgt>
                                        </p:tgtEl>
                                        <p:attrNameLst>
                                          <p:attrName>ppt_w</p:attrName>
                                        </p:attrNameLst>
                                      </p:cBhvr>
                                      <p:tavLst>
                                        <p:tav tm="0">
                                          <p:val>
                                            <p:fltVal val="0"/>
                                          </p:val>
                                        </p:tav>
                                        <p:tav tm="100000">
                                          <p:val>
                                            <p:strVal val="#ppt_w"/>
                                          </p:val>
                                        </p:tav>
                                      </p:tavLst>
                                    </p:anim>
                                    <p:anim calcmode="lin" valueType="num">
                                      <p:cBhvr>
                                        <p:cTn id="37" dur="1000" fill="hold"/>
                                        <p:tgtEl>
                                          <p:spTgt spid="247811">
                                            <p:txEl>
                                              <p:pRg st="3" end="3"/>
                                            </p:txEl>
                                          </p:spTgt>
                                        </p:tgtEl>
                                        <p:attrNameLst>
                                          <p:attrName>ppt_h</p:attrName>
                                        </p:attrNameLst>
                                      </p:cBhvr>
                                      <p:tavLst>
                                        <p:tav tm="0">
                                          <p:val>
                                            <p:fltVal val="0"/>
                                          </p:val>
                                        </p:tav>
                                        <p:tav tm="100000">
                                          <p:val>
                                            <p:strVal val="#ppt_h"/>
                                          </p:val>
                                        </p:tav>
                                      </p:tavLst>
                                    </p:anim>
                                    <p:anim calcmode="lin" valueType="num">
                                      <p:cBhvr>
                                        <p:cTn id="38" dur="1000" fill="hold"/>
                                        <p:tgtEl>
                                          <p:spTgt spid="247811">
                                            <p:txEl>
                                              <p:pRg st="3" end="3"/>
                                            </p:txEl>
                                          </p:spTgt>
                                        </p:tgtEl>
                                        <p:attrNameLst>
                                          <p:attrName>ppt_x</p:attrName>
                                        </p:attrNameLst>
                                      </p:cBhvr>
                                      <p:tavLst>
                                        <p:tav tm="0" fmla="#ppt_x+(cos(-2*pi*(1-$))*-#ppt_x-sin(-2*pi*(1-$))*(1-#ppt_y))*(1-$)">
                                          <p:val>
                                            <p:fltVal val="0"/>
                                          </p:val>
                                        </p:tav>
                                        <p:tav tm="100000">
                                          <p:val>
                                            <p:fltVal val="1"/>
                                          </p:val>
                                        </p:tav>
                                      </p:tavLst>
                                    </p:anim>
                                    <p:anim calcmode="lin" valueType="num">
                                      <p:cBhvr>
                                        <p:cTn id="39" dur="1000" fill="hold"/>
                                        <p:tgtEl>
                                          <p:spTgt spid="247811">
                                            <p:txEl>
                                              <p:pRg st="3" end="3"/>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7810" grpId="0" build="p" autoUpdateAnimBg="0"/>
      <p:bldP spid="247811" grpId="0" build="p"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76200" y="152400"/>
            <a:ext cx="8610600" cy="6553200"/>
          </a:xfrm>
        </p:spPr>
        <p:txBody>
          <a:bodyPr/>
          <a:lstStyle/>
          <a:p>
            <a:pPr marL="0" lvl="0" indent="0" eaLnBrk="1" hangingPunct="1">
              <a:lnSpc>
                <a:spcPct val="90000"/>
              </a:lnSpc>
              <a:buClr>
                <a:srgbClr val="72A376"/>
              </a:buClr>
              <a:buNone/>
            </a:pPr>
            <a:r>
              <a:rPr lang="en-GB" sz="2800" dirty="0" smtClean="0">
                <a:solidFill>
                  <a:prstClr val="black"/>
                </a:solidFill>
                <a:latin typeface="Calibri" pitchFamily="34" charset="0"/>
                <a:cs typeface="Calibri" pitchFamily="34" charset="0"/>
              </a:rPr>
              <a:t>STRUCTURE OF A RESEARCH PROPOSAL CONTD’</a:t>
            </a:r>
          </a:p>
          <a:p>
            <a:pPr lvl="0" eaLnBrk="1" hangingPunct="1">
              <a:lnSpc>
                <a:spcPct val="90000"/>
              </a:lnSpc>
              <a:buClr>
                <a:srgbClr val="72A376"/>
              </a:buClr>
            </a:pPr>
            <a:endParaRPr lang="en-GB" sz="2800" dirty="0" smtClean="0">
              <a:solidFill>
                <a:prstClr val="black"/>
              </a:solidFill>
              <a:latin typeface="Calibri" pitchFamily="34" charset="0"/>
              <a:cs typeface="Calibri" pitchFamily="34" charset="0"/>
            </a:endParaRPr>
          </a:p>
          <a:p>
            <a:pPr lvl="0" eaLnBrk="1" hangingPunct="1">
              <a:lnSpc>
                <a:spcPct val="90000"/>
              </a:lnSpc>
              <a:buClr>
                <a:srgbClr val="72A376"/>
              </a:buClr>
            </a:pPr>
            <a:r>
              <a:rPr lang="en-GB" sz="2800" dirty="0" smtClean="0">
                <a:solidFill>
                  <a:prstClr val="black"/>
                </a:solidFill>
                <a:latin typeface="Calibri" pitchFamily="34" charset="0"/>
                <a:cs typeface="Calibri" pitchFamily="34" charset="0"/>
              </a:rPr>
              <a:t>Methodology </a:t>
            </a:r>
          </a:p>
          <a:p>
            <a:pPr lvl="0" eaLnBrk="1" hangingPunct="1">
              <a:lnSpc>
                <a:spcPct val="90000"/>
              </a:lnSpc>
              <a:buClr>
                <a:srgbClr val="72A376"/>
              </a:buClr>
            </a:pPr>
            <a:r>
              <a:rPr lang="en-US" sz="2800" dirty="0" smtClean="0">
                <a:solidFill>
                  <a:prstClr val="black"/>
                </a:solidFill>
                <a:latin typeface="Calibri" pitchFamily="34" charset="0"/>
                <a:cs typeface="Calibri" pitchFamily="34" charset="0"/>
              </a:rPr>
              <a:t>Expected Outcomes</a:t>
            </a:r>
          </a:p>
          <a:p>
            <a:pPr lvl="0" eaLnBrk="1" hangingPunct="1">
              <a:lnSpc>
                <a:spcPct val="90000"/>
              </a:lnSpc>
              <a:buClr>
                <a:srgbClr val="72A376"/>
              </a:buClr>
            </a:pPr>
            <a:r>
              <a:rPr lang="en-US" sz="2800" dirty="0" smtClean="0">
                <a:solidFill>
                  <a:prstClr val="black"/>
                </a:solidFill>
                <a:latin typeface="Calibri" pitchFamily="34" charset="0"/>
                <a:cs typeface="Calibri" pitchFamily="34" charset="0"/>
              </a:rPr>
              <a:t>Work Schedule/Budget</a:t>
            </a:r>
          </a:p>
          <a:p>
            <a:pPr lvl="0" eaLnBrk="1" hangingPunct="1">
              <a:lnSpc>
                <a:spcPct val="90000"/>
              </a:lnSpc>
              <a:buClr>
                <a:srgbClr val="72A376"/>
              </a:buClr>
            </a:pPr>
            <a:r>
              <a:rPr lang="en-US" sz="2800" dirty="0" smtClean="0">
                <a:solidFill>
                  <a:prstClr val="black"/>
                </a:solidFill>
                <a:latin typeface="Calibri" pitchFamily="34" charset="0"/>
                <a:cs typeface="Calibri" pitchFamily="34" charset="0"/>
              </a:rPr>
              <a:t>References</a:t>
            </a:r>
          </a:p>
          <a:p>
            <a:pPr lvl="0" eaLnBrk="1" hangingPunct="1">
              <a:lnSpc>
                <a:spcPct val="90000"/>
              </a:lnSpc>
              <a:buClr>
                <a:srgbClr val="72A376"/>
              </a:buClr>
            </a:pPr>
            <a:r>
              <a:rPr lang="en-US" sz="2800" dirty="0" smtClean="0">
                <a:solidFill>
                  <a:prstClr val="black"/>
                </a:solidFill>
                <a:latin typeface="Calibri" pitchFamily="34" charset="0"/>
                <a:cs typeface="Calibri" pitchFamily="34" charset="0"/>
              </a:rPr>
              <a:t>Attachments</a:t>
            </a:r>
            <a:endParaRPr lang="en-GB" sz="2800" dirty="0" smtClean="0">
              <a:solidFill>
                <a:prstClr val="black"/>
              </a:solidFill>
              <a:latin typeface="Calibri" pitchFamily="34" charset="0"/>
              <a:cs typeface="Calibri" pitchFamily="34" charset="0"/>
            </a:endParaRPr>
          </a:p>
          <a:p>
            <a:endParaRPr lang="en-US" dirty="0"/>
          </a:p>
        </p:txBody>
      </p:sp>
    </p:spTree>
    <p:extLst>
      <p:ext uri="{BB962C8B-B14F-4D97-AF65-F5344CB8AC3E}">
        <p14:creationId xmlns:p14="http://schemas.microsoft.com/office/powerpoint/2010/main" val="1955297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7459" name="Rectangle 3"/>
          <p:cNvSpPr>
            <a:spLocks noGrp="1" noChangeArrowheads="1"/>
          </p:cNvSpPr>
          <p:nvPr>
            <p:ph type="body" idx="1"/>
          </p:nvPr>
        </p:nvSpPr>
        <p:spPr>
          <a:xfrm>
            <a:off x="1371600" y="1981200"/>
            <a:ext cx="5873750" cy="4114800"/>
          </a:xfrm>
          <a:solidFill>
            <a:srgbClr val="33CC33"/>
          </a:solidFill>
        </p:spPr>
        <p:txBody>
          <a:bodyPr/>
          <a:lstStyle/>
          <a:p>
            <a:pPr eaLnBrk="1" hangingPunct="1">
              <a:lnSpc>
                <a:spcPct val="90000"/>
              </a:lnSpc>
            </a:pPr>
            <a:r>
              <a:rPr lang="en-GB" b="1" smtClean="0"/>
              <a:t>Properly constructed, logically sequenced activities</a:t>
            </a:r>
          </a:p>
          <a:p>
            <a:pPr eaLnBrk="1" hangingPunct="1">
              <a:lnSpc>
                <a:spcPct val="90000"/>
              </a:lnSpc>
            </a:pPr>
            <a:r>
              <a:rPr lang="en-GB" b="1" smtClean="0"/>
              <a:t>Support achievement of objectives</a:t>
            </a:r>
          </a:p>
          <a:p>
            <a:pPr eaLnBrk="1" hangingPunct="1">
              <a:lnSpc>
                <a:spcPct val="90000"/>
              </a:lnSpc>
            </a:pPr>
            <a:r>
              <a:rPr lang="en-GB" b="1" smtClean="0"/>
              <a:t>Responsible persons </a:t>
            </a:r>
          </a:p>
          <a:p>
            <a:pPr eaLnBrk="1" hangingPunct="1">
              <a:lnSpc>
                <a:spcPct val="90000"/>
              </a:lnSpc>
            </a:pPr>
            <a:r>
              <a:rPr lang="en-GB" b="1" smtClean="0"/>
              <a:t>Documentation of completed activities</a:t>
            </a:r>
          </a:p>
          <a:p>
            <a:pPr eaLnBrk="1" hangingPunct="1">
              <a:lnSpc>
                <a:spcPct val="90000"/>
              </a:lnSpc>
            </a:pPr>
            <a:r>
              <a:rPr lang="en-GB" b="1" smtClean="0"/>
              <a:t>Timelines for completion</a:t>
            </a:r>
            <a:r>
              <a:rPr lang="en-GB" smtClean="0"/>
              <a:t> </a:t>
            </a:r>
          </a:p>
        </p:txBody>
      </p:sp>
      <p:pic>
        <p:nvPicPr>
          <p:cNvPr id="21507" name="Picture 8" descr="j0275954[1]"/>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923088" y="2590800"/>
            <a:ext cx="2220912" cy="3733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7468" name="WordArt 12"/>
          <p:cNvSpPr>
            <a:spLocks noChangeArrowheads="1" noChangeShapeType="1" noTextEdit="1"/>
          </p:cNvSpPr>
          <p:nvPr/>
        </p:nvSpPr>
        <p:spPr bwMode="auto">
          <a:xfrm>
            <a:off x="1905000" y="304800"/>
            <a:ext cx="6400800" cy="990600"/>
          </a:xfrm>
          <a:prstGeom prst="rect">
            <a:avLst/>
          </a:prstGeom>
        </p:spPr>
        <p:txBody>
          <a:bodyPr wrap="none" fromWordArt="1">
            <a:prstTxWarp prst="textPlain">
              <a:avLst>
                <a:gd name="adj" fmla="val 50000"/>
              </a:avLst>
            </a:prstTxWarp>
          </a:bodyPr>
          <a:lstStyle/>
          <a:p>
            <a:pPr algn="ctr"/>
            <a:r>
              <a:rPr lang="en-US" sz="3600" kern="10">
                <a:ln w="19050" cap="sq">
                  <a:solidFill>
                    <a:srgbClr val="99CCFF"/>
                  </a:solidFill>
                  <a:round/>
                  <a:headEnd type="none" w="sm" len="sm"/>
                  <a:tailEnd type="none" w="sm" len="sm"/>
                </a:ln>
                <a:solidFill>
                  <a:srgbClr val="0066CC"/>
                </a:solidFill>
                <a:effectLst>
                  <a:outerShdw dist="35921" dir="2700000" algn="ctr" rotWithShape="0">
                    <a:srgbClr val="990000"/>
                  </a:outerShdw>
                </a:effectLst>
                <a:latin typeface="Impact"/>
              </a:rPr>
              <a:t>Project Activity Plan</a:t>
            </a:r>
          </a:p>
        </p:txBody>
      </p:sp>
    </p:spTree>
    <p:extLst>
      <p:ext uri="{BB962C8B-B14F-4D97-AF65-F5344CB8AC3E}">
        <p14:creationId xmlns:p14="http://schemas.microsoft.com/office/powerpoint/2010/main" val="373245246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47468"/>
                                        </p:tgtEl>
                                        <p:attrNameLst>
                                          <p:attrName>style.visibility</p:attrName>
                                        </p:attrNameLst>
                                      </p:cBhvr>
                                      <p:to>
                                        <p:strVal val="visible"/>
                                      </p:to>
                                    </p:set>
                                    <p:anim calcmode="lin" valueType="num">
                                      <p:cBhvr additive="base">
                                        <p:cTn id="7" dur="500" fill="hold"/>
                                        <p:tgtEl>
                                          <p:spTgt spid="147468"/>
                                        </p:tgtEl>
                                        <p:attrNameLst>
                                          <p:attrName>ppt_x</p:attrName>
                                        </p:attrNameLst>
                                      </p:cBhvr>
                                      <p:tavLst>
                                        <p:tav tm="0">
                                          <p:val>
                                            <p:strVal val="0-#ppt_w/2"/>
                                          </p:val>
                                        </p:tav>
                                        <p:tav tm="100000">
                                          <p:val>
                                            <p:strVal val="#ppt_x"/>
                                          </p:val>
                                        </p:tav>
                                      </p:tavLst>
                                    </p:anim>
                                    <p:anim calcmode="lin" valueType="num">
                                      <p:cBhvr additive="base">
                                        <p:cTn id="8" dur="500" fill="hold"/>
                                        <p:tgtEl>
                                          <p:spTgt spid="147468"/>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whoosh.wav"/>
                                        </p:tgtEl>
                                      </p:cMediaNode>
                                    </p:audio>
                                  </p:subTnLst>
                                </p:cTn>
                              </p:par>
                            </p:childTnLst>
                          </p:cTn>
                        </p:par>
                      </p:childTnLst>
                    </p:cTn>
                  </p:par>
                  <p:par>
                    <p:cTn id="9" fill="hold" nodeType="clickPar">
                      <p:stCondLst>
                        <p:cond delay="indefinite"/>
                      </p:stCondLst>
                      <p:childTnLst>
                        <p:par>
                          <p:cTn id="10" fill="hold" nodeType="withGroup">
                            <p:stCondLst>
                              <p:cond delay="0"/>
                            </p:stCondLst>
                            <p:childTnLst>
                              <p:par>
                                <p:cTn id="11" presetID="16" presetClass="entr" presetSubtype="37" fill="hold" grpId="0" nodeType="clickEffect">
                                  <p:stCondLst>
                                    <p:cond delay="0"/>
                                  </p:stCondLst>
                                  <p:childTnLst>
                                    <p:set>
                                      <p:cBhvr>
                                        <p:cTn id="12" dur="1" fill="hold">
                                          <p:stCondLst>
                                            <p:cond delay="0"/>
                                          </p:stCondLst>
                                        </p:cTn>
                                        <p:tgtEl>
                                          <p:spTgt spid="147459">
                                            <p:txEl>
                                              <p:pRg st="0" end="0"/>
                                            </p:txEl>
                                          </p:spTgt>
                                        </p:tgtEl>
                                        <p:attrNameLst>
                                          <p:attrName>style.visibility</p:attrName>
                                        </p:attrNameLst>
                                      </p:cBhvr>
                                      <p:to>
                                        <p:strVal val="visible"/>
                                      </p:to>
                                    </p:set>
                                    <p:animEffect transition="in" filter="barn(outVertical)">
                                      <p:cBhvr>
                                        <p:cTn id="13" dur="500"/>
                                        <p:tgtEl>
                                          <p:spTgt spid="147459">
                                            <p:txEl>
                                              <p:pRg st="0" end="0"/>
                                            </p:txEl>
                                          </p:spTgt>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16" presetClass="entr" presetSubtype="37" fill="hold" grpId="0" nodeType="clickEffect">
                                  <p:stCondLst>
                                    <p:cond delay="0"/>
                                  </p:stCondLst>
                                  <p:childTnLst>
                                    <p:set>
                                      <p:cBhvr>
                                        <p:cTn id="17" dur="1" fill="hold">
                                          <p:stCondLst>
                                            <p:cond delay="0"/>
                                          </p:stCondLst>
                                        </p:cTn>
                                        <p:tgtEl>
                                          <p:spTgt spid="147459">
                                            <p:txEl>
                                              <p:pRg st="1" end="1"/>
                                            </p:txEl>
                                          </p:spTgt>
                                        </p:tgtEl>
                                        <p:attrNameLst>
                                          <p:attrName>style.visibility</p:attrName>
                                        </p:attrNameLst>
                                      </p:cBhvr>
                                      <p:to>
                                        <p:strVal val="visible"/>
                                      </p:to>
                                    </p:set>
                                    <p:animEffect transition="in" filter="barn(outVertical)">
                                      <p:cBhvr>
                                        <p:cTn id="18" dur="500"/>
                                        <p:tgtEl>
                                          <p:spTgt spid="147459">
                                            <p:txEl>
                                              <p:pRg st="1" end="1"/>
                                            </p:txEl>
                                          </p:spTgt>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16" presetClass="entr" presetSubtype="37" fill="hold" grpId="0" nodeType="clickEffect">
                                  <p:stCondLst>
                                    <p:cond delay="0"/>
                                  </p:stCondLst>
                                  <p:childTnLst>
                                    <p:set>
                                      <p:cBhvr>
                                        <p:cTn id="22" dur="1" fill="hold">
                                          <p:stCondLst>
                                            <p:cond delay="0"/>
                                          </p:stCondLst>
                                        </p:cTn>
                                        <p:tgtEl>
                                          <p:spTgt spid="147459">
                                            <p:txEl>
                                              <p:pRg st="2" end="2"/>
                                            </p:txEl>
                                          </p:spTgt>
                                        </p:tgtEl>
                                        <p:attrNameLst>
                                          <p:attrName>style.visibility</p:attrName>
                                        </p:attrNameLst>
                                      </p:cBhvr>
                                      <p:to>
                                        <p:strVal val="visible"/>
                                      </p:to>
                                    </p:set>
                                    <p:animEffect transition="in" filter="barn(outVertical)">
                                      <p:cBhvr>
                                        <p:cTn id="23" dur="500"/>
                                        <p:tgtEl>
                                          <p:spTgt spid="147459">
                                            <p:txEl>
                                              <p:pRg st="2" end="2"/>
                                            </p:txEl>
                                          </p:spTgt>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16" presetClass="entr" presetSubtype="37" fill="hold" grpId="0" nodeType="clickEffect">
                                  <p:stCondLst>
                                    <p:cond delay="0"/>
                                  </p:stCondLst>
                                  <p:childTnLst>
                                    <p:set>
                                      <p:cBhvr>
                                        <p:cTn id="27" dur="1" fill="hold">
                                          <p:stCondLst>
                                            <p:cond delay="0"/>
                                          </p:stCondLst>
                                        </p:cTn>
                                        <p:tgtEl>
                                          <p:spTgt spid="147459">
                                            <p:txEl>
                                              <p:pRg st="3" end="3"/>
                                            </p:txEl>
                                          </p:spTgt>
                                        </p:tgtEl>
                                        <p:attrNameLst>
                                          <p:attrName>style.visibility</p:attrName>
                                        </p:attrNameLst>
                                      </p:cBhvr>
                                      <p:to>
                                        <p:strVal val="visible"/>
                                      </p:to>
                                    </p:set>
                                    <p:animEffect transition="in" filter="barn(outVertical)">
                                      <p:cBhvr>
                                        <p:cTn id="28" dur="500"/>
                                        <p:tgtEl>
                                          <p:spTgt spid="147459">
                                            <p:txEl>
                                              <p:pRg st="3" end="3"/>
                                            </p:txEl>
                                          </p:spTgt>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16" presetClass="entr" presetSubtype="37" fill="hold" grpId="0" nodeType="clickEffect">
                                  <p:stCondLst>
                                    <p:cond delay="0"/>
                                  </p:stCondLst>
                                  <p:childTnLst>
                                    <p:set>
                                      <p:cBhvr>
                                        <p:cTn id="32" dur="1" fill="hold">
                                          <p:stCondLst>
                                            <p:cond delay="0"/>
                                          </p:stCondLst>
                                        </p:cTn>
                                        <p:tgtEl>
                                          <p:spTgt spid="147459">
                                            <p:txEl>
                                              <p:pRg st="4" end="4"/>
                                            </p:txEl>
                                          </p:spTgt>
                                        </p:tgtEl>
                                        <p:attrNameLst>
                                          <p:attrName>style.visibility</p:attrName>
                                        </p:attrNameLst>
                                      </p:cBhvr>
                                      <p:to>
                                        <p:strVal val="visible"/>
                                      </p:to>
                                    </p:set>
                                    <p:animEffect transition="in" filter="barn(outVertical)">
                                      <p:cBhvr>
                                        <p:cTn id="33" dur="500"/>
                                        <p:tgtEl>
                                          <p:spTgt spid="14745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7459" grpId="0" build="p" autoUpdateAnimBg="0"/>
      <p:bldP spid="147468"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2875"/>
            <a:ext cx="7467600" cy="1143000"/>
          </a:xfrm>
        </p:spPr>
        <p:txBody>
          <a:bodyPr/>
          <a:lstStyle/>
          <a:p>
            <a:pPr>
              <a:defRPr/>
            </a:pPr>
            <a:r>
              <a:rPr lang="en-US" b="1" dirty="0" smtClean="0"/>
              <a:t>WORK SCHEDULE/PLAN</a:t>
            </a:r>
            <a:endParaRPr lang="en-US" b="1" dirty="0"/>
          </a:p>
        </p:txBody>
      </p:sp>
      <p:sp>
        <p:nvSpPr>
          <p:cNvPr id="5" name="Content Placeholder 4"/>
          <p:cNvSpPr>
            <a:spLocks noGrp="1"/>
          </p:cNvSpPr>
          <p:nvPr>
            <p:ph sz="quarter" idx="1"/>
          </p:nvPr>
        </p:nvSpPr>
        <p:spPr>
          <a:xfrm>
            <a:off x="457200" y="1841500"/>
            <a:ext cx="7467600" cy="4873625"/>
          </a:xfrm>
        </p:spPr>
        <p:txBody>
          <a:bodyPr/>
          <a:lstStyle/>
          <a:p>
            <a:pPr>
              <a:defRPr/>
            </a:pPr>
            <a:endParaRPr lang="en-US" dirty="0" smtClean="0"/>
          </a:p>
          <a:p>
            <a:pPr>
              <a:defRPr/>
            </a:pPr>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3" y="1340768"/>
            <a:ext cx="8568951" cy="50405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6373577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0515" name="Rectangle 3"/>
          <p:cNvSpPr>
            <a:spLocks noGrp="1" noChangeArrowheads="1"/>
          </p:cNvSpPr>
          <p:nvPr>
            <p:ph type="body" idx="1"/>
          </p:nvPr>
        </p:nvSpPr>
        <p:spPr>
          <a:xfrm>
            <a:off x="1524000" y="1803400"/>
            <a:ext cx="7620000" cy="4114800"/>
          </a:xfrm>
        </p:spPr>
        <p:txBody>
          <a:bodyPr/>
          <a:lstStyle/>
          <a:p>
            <a:pPr eaLnBrk="1" hangingPunct="1">
              <a:lnSpc>
                <a:spcPct val="90000"/>
              </a:lnSpc>
            </a:pPr>
            <a:r>
              <a:rPr lang="en-US" sz="3600" b="1" smtClean="0">
                <a:latin typeface="Arial" charset="0"/>
              </a:rPr>
              <a:t>Academic outcomes – academic contributions at the theoretical and empirical levels </a:t>
            </a:r>
          </a:p>
          <a:p>
            <a:pPr eaLnBrk="1" hangingPunct="1">
              <a:lnSpc>
                <a:spcPct val="90000"/>
              </a:lnSpc>
              <a:buFont typeface="Wingdings" pitchFamily="2" charset="2"/>
              <a:buNone/>
            </a:pPr>
            <a:endParaRPr lang="en-US" sz="3600" b="1" smtClean="0">
              <a:latin typeface="Arial" charset="0"/>
            </a:endParaRPr>
          </a:p>
          <a:p>
            <a:pPr eaLnBrk="1" hangingPunct="1">
              <a:lnSpc>
                <a:spcPct val="90000"/>
              </a:lnSpc>
            </a:pPr>
            <a:r>
              <a:rPr lang="en-US" sz="3600" b="1" smtClean="0">
                <a:latin typeface="Arial" charset="0"/>
              </a:rPr>
              <a:t>Social outcomes – social benefits </a:t>
            </a:r>
          </a:p>
          <a:p>
            <a:pPr eaLnBrk="1" hangingPunct="1">
              <a:lnSpc>
                <a:spcPct val="90000"/>
              </a:lnSpc>
              <a:buFont typeface="Wingdings" pitchFamily="2" charset="2"/>
              <a:buNone/>
            </a:pPr>
            <a:endParaRPr lang="en-US" sz="3600" b="1" smtClean="0">
              <a:latin typeface="Arial" charset="0"/>
            </a:endParaRPr>
          </a:p>
          <a:p>
            <a:pPr eaLnBrk="1" hangingPunct="1">
              <a:lnSpc>
                <a:spcPct val="90000"/>
              </a:lnSpc>
            </a:pPr>
            <a:r>
              <a:rPr lang="en-US" sz="3600" b="1" smtClean="0">
                <a:latin typeface="Arial" charset="0"/>
              </a:rPr>
              <a:t>Policy outcomes – specific policy recommendations</a:t>
            </a:r>
          </a:p>
          <a:p>
            <a:pPr eaLnBrk="1" hangingPunct="1">
              <a:lnSpc>
                <a:spcPct val="90000"/>
              </a:lnSpc>
            </a:pPr>
            <a:endParaRPr lang="en-GB" sz="3600" b="1" smtClean="0">
              <a:latin typeface="Arial" charset="0"/>
            </a:endParaRPr>
          </a:p>
        </p:txBody>
      </p:sp>
      <p:sp>
        <p:nvSpPr>
          <p:cNvPr id="320516" name="WordArt 4"/>
          <p:cNvSpPr>
            <a:spLocks noChangeArrowheads="1" noChangeShapeType="1" noTextEdit="1"/>
          </p:cNvSpPr>
          <p:nvPr/>
        </p:nvSpPr>
        <p:spPr bwMode="auto">
          <a:xfrm>
            <a:off x="1905000" y="101600"/>
            <a:ext cx="6315075" cy="1409700"/>
          </a:xfrm>
          <a:prstGeom prst="rect">
            <a:avLst/>
          </a:prstGeom>
        </p:spPr>
        <p:txBody>
          <a:bodyPr wrap="none" fromWordArt="1">
            <a:prstTxWarp prst="textPlain">
              <a:avLst>
                <a:gd name="adj" fmla="val 50000"/>
              </a:avLst>
            </a:prstTxWarp>
          </a:bodyPr>
          <a:lstStyle/>
          <a:p>
            <a:pPr algn="ctr"/>
            <a:r>
              <a:rPr lang="en-US" sz="4000" kern="10">
                <a:ln w="12700" cap="sq">
                  <a:solidFill>
                    <a:srgbClr val="EAEAEA"/>
                  </a:solidFill>
                  <a:round/>
                  <a:headEnd type="none" w="sm" len="sm"/>
                  <a:tailEnd type="none" w="sm" len="sm"/>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outerShdw>
                </a:effectLst>
                <a:latin typeface="Arial Black"/>
              </a:rPr>
              <a:t>Measurable Outcomes </a:t>
            </a:r>
          </a:p>
          <a:p>
            <a:pPr algn="ctr"/>
            <a:r>
              <a:rPr lang="en-US" sz="4000" kern="10">
                <a:ln w="12700" cap="sq">
                  <a:solidFill>
                    <a:srgbClr val="EAEAEA"/>
                  </a:solidFill>
                  <a:round/>
                  <a:headEnd type="none" w="sm" len="sm"/>
                  <a:tailEnd type="none" w="sm" len="sm"/>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outerShdw>
                </a:effectLst>
                <a:latin typeface="Arial Black"/>
              </a:rPr>
              <a:t>(as applicable)</a:t>
            </a:r>
          </a:p>
        </p:txBody>
      </p:sp>
    </p:spTree>
    <p:extLst>
      <p:ext uri="{BB962C8B-B14F-4D97-AF65-F5344CB8AC3E}">
        <p14:creationId xmlns:p14="http://schemas.microsoft.com/office/powerpoint/2010/main" val="285648848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20516"/>
                                        </p:tgtEl>
                                        <p:attrNameLst>
                                          <p:attrName>style.visibility</p:attrName>
                                        </p:attrNameLst>
                                      </p:cBhvr>
                                      <p:to>
                                        <p:strVal val="visible"/>
                                      </p:to>
                                    </p:set>
                                    <p:animEffect transition="in" filter="wipe(left)">
                                      <p:cBhvr>
                                        <p:cTn id="7" dur="500"/>
                                        <p:tgtEl>
                                          <p:spTgt spid="32051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grpId="0" nodeType="clickEffect">
                                  <p:stCondLst>
                                    <p:cond delay="0"/>
                                  </p:stCondLst>
                                  <p:iterate type="lt">
                                    <p:tmPct val="100000"/>
                                  </p:iterate>
                                  <p:childTnLst>
                                    <p:set>
                                      <p:cBhvr>
                                        <p:cTn id="11" dur="1" fill="hold">
                                          <p:stCondLst>
                                            <p:cond delay="0"/>
                                          </p:stCondLst>
                                        </p:cTn>
                                        <p:tgtEl>
                                          <p:spTgt spid="320515">
                                            <p:txEl>
                                              <p:pRg st="0" end="0"/>
                                            </p:txEl>
                                          </p:spTgt>
                                        </p:tgtEl>
                                        <p:attrNameLst>
                                          <p:attrName>style.visibility</p:attrName>
                                        </p:attrNameLst>
                                      </p:cBhvr>
                                      <p:to>
                                        <p:strVal val="visible"/>
                                      </p:to>
                                    </p:set>
                                    <p:animEffect transition="in" filter="wipe(up)">
                                      <p:cBhvr>
                                        <p:cTn id="12" dur="75"/>
                                        <p:tgtEl>
                                          <p:spTgt spid="320515">
                                            <p:txEl>
                                              <p:pRg st="0" end="0"/>
                                            </p:txEl>
                                          </p:spTgt>
                                        </p:tgtEl>
                                      </p:cBhvr>
                                    </p:animEffect>
                                  </p:childTnLst>
                                  <p:subTnLst>
                                    <p:audio>
                                      <p:cMediaNode>
                                        <p:cTn display="0" masterRel="sameClick">
                                          <p:stCondLst>
                                            <p:cond evt="begin" delay="0">
                                              <p:tn val="10"/>
                                            </p:cond>
                                          </p:stCondLst>
                                          <p:endCondLst>
                                            <p:cond evt="onStopAudio" delay="0">
                                              <p:tgtEl>
                                                <p:sldTgt/>
                                              </p:tgtEl>
                                            </p:cond>
                                          </p:endCondLst>
                                        </p:cTn>
                                        <p:tgtEl>
                                          <p:sndTgt r:embed="rId2" name="type.wav"/>
                                        </p:tgtEl>
                                      </p:cMediaNode>
                                    </p:audio>
                                  </p:sub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1" fill="hold" grpId="0" nodeType="clickEffect">
                                  <p:stCondLst>
                                    <p:cond delay="0"/>
                                  </p:stCondLst>
                                  <p:iterate type="lt">
                                    <p:tmPct val="100000"/>
                                  </p:iterate>
                                  <p:childTnLst>
                                    <p:set>
                                      <p:cBhvr>
                                        <p:cTn id="16" dur="1" fill="hold">
                                          <p:stCondLst>
                                            <p:cond delay="0"/>
                                          </p:stCondLst>
                                        </p:cTn>
                                        <p:tgtEl>
                                          <p:spTgt spid="320515">
                                            <p:txEl>
                                              <p:pRg st="2" end="2"/>
                                            </p:txEl>
                                          </p:spTgt>
                                        </p:tgtEl>
                                        <p:attrNameLst>
                                          <p:attrName>style.visibility</p:attrName>
                                        </p:attrNameLst>
                                      </p:cBhvr>
                                      <p:to>
                                        <p:strVal val="visible"/>
                                      </p:to>
                                    </p:set>
                                    <p:animEffect transition="in" filter="wipe(up)">
                                      <p:cBhvr>
                                        <p:cTn id="17" dur="75"/>
                                        <p:tgtEl>
                                          <p:spTgt spid="320515">
                                            <p:txEl>
                                              <p:pRg st="2" end="2"/>
                                            </p:txEl>
                                          </p:spTgt>
                                        </p:tgtEl>
                                      </p:cBhvr>
                                    </p:animEffect>
                                  </p:childTnLst>
                                  <p:subTnLst>
                                    <p:audio>
                                      <p:cMediaNode>
                                        <p:cTn display="0" masterRel="sameClick">
                                          <p:stCondLst>
                                            <p:cond evt="begin" delay="0">
                                              <p:tn val="15"/>
                                            </p:cond>
                                          </p:stCondLst>
                                          <p:endCondLst>
                                            <p:cond evt="onStopAudio" delay="0">
                                              <p:tgtEl>
                                                <p:sldTgt/>
                                              </p:tgtEl>
                                            </p:cond>
                                          </p:endCondLst>
                                        </p:cTn>
                                        <p:tgtEl>
                                          <p:sndTgt r:embed="rId2" name="type.wav"/>
                                        </p:tgtEl>
                                      </p:cMediaNode>
                                    </p:audio>
                                  </p:sub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1" fill="hold" grpId="0" nodeType="clickEffect">
                                  <p:stCondLst>
                                    <p:cond delay="0"/>
                                  </p:stCondLst>
                                  <p:iterate type="lt">
                                    <p:tmPct val="100000"/>
                                  </p:iterate>
                                  <p:childTnLst>
                                    <p:set>
                                      <p:cBhvr>
                                        <p:cTn id="21" dur="1" fill="hold">
                                          <p:stCondLst>
                                            <p:cond delay="0"/>
                                          </p:stCondLst>
                                        </p:cTn>
                                        <p:tgtEl>
                                          <p:spTgt spid="320515">
                                            <p:txEl>
                                              <p:pRg st="4" end="4"/>
                                            </p:txEl>
                                          </p:spTgt>
                                        </p:tgtEl>
                                        <p:attrNameLst>
                                          <p:attrName>style.visibility</p:attrName>
                                        </p:attrNameLst>
                                      </p:cBhvr>
                                      <p:to>
                                        <p:strVal val="visible"/>
                                      </p:to>
                                    </p:set>
                                    <p:animEffect transition="in" filter="wipe(up)">
                                      <p:cBhvr>
                                        <p:cTn id="22" dur="75"/>
                                        <p:tgtEl>
                                          <p:spTgt spid="320515">
                                            <p:txEl>
                                              <p:pRg st="4" end="4"/>
                                            </p:txEl>
                                          </p:spTgt>
                                        </p:tgtEl>
                                      </p:cBhvr>
                                    </p:animEffect>
                                  </p:childTnLst>
                                  <p:subTnLst>
                                    <p:audio>
                                      <p:cMediaNode>
                                        <p:cTn display="0" masterRel="sameClick">
                                          <p:stCondLst>
                                            <p:cond evt="begin" delay="0">
                                              <p:tn val="20"/>
                                            </p:cond>
                                          </p:stCondLst>
                                          <p:endCondLst>
                                            <p:cond evt="onStopAudio" delay="0">
                                              <p:tgtEl>
                                                <p:sldTgt/>
                                              </p:tgtEl>
                                            </p:cond>
                                          </p:endCondLst>
                                        </p:cTn>
                                        <p:tgtEl>
                                          <p:sndTgt r:embed="rId2" name="type.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0515" grpId="0" build="p" autoUpdateAnimBg="0"/>
      <p:bldP spid="320516" grpId="0" animBg="1"/>
    </p:bldLst>
  </p:timing>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9506" name="Rectangle 2"/>
          <p:cNvSpPr>
            <a:spLocks noGrp="1" noChangeArrowheads="1"/>
          </p:cNvSpPr>
          <p:nvPr>
            <p:ph type="title"/>
          </p:nvPr>
        </p:nvSpPr>
        <p:spPr/>
        <p:txBody>
          <a:bodyPr/>
          <a:lstStyle/>
          <a:p>
            <a:pPr eaLnBrk="1" hangingPunct="1"/>
            <a:r>
              <a:rPr lang="en-GB" b="1" smtClean="0">
                <a:latin typeface="Arial Rounded MT Bold" pitchFamily="34" charset="0"/>
              </a:rPr>
              <a:t>Evaluation Plan</a:t>
            </a:r>
          </a:p>
        </p:txBody>
      </p:sp>
      <p:sp>
        <p:nvSpPr>
          <p:cNvPr id="149507" name="Rectangle 3"/>
          <p:cNvSpPr>
            <a:spLocks noGrp="1" noChangeArrowheads="1"/>
          </p:cNvSpPr>
          <p:nvPr>
            <p:ph type="body" idx="1"/>
          </p:nvPr>
        </p:nvSpPr>
        <p:spPr/>
        <p:txBody>
          <a:bodyPr/>
          <a:lstStyle/>
          <a:p>
            <a:pPr eaLnBrk="1" hangingPunct="1"/>
            <a:r>
              <a:rPr lang="en-GB" b="1" dirty="0" smtClean="0">
                <a:solidFill>
                  <a:srgbClr val="0070C0"/>
                </a:solidFill>
              </a:rPr>
              <a:t>Determining project success</a:t>
            </a:r>
          </a:p>
          <a:p>
            <a:pPr eaLnBrk="1" hangingPunct="1"/>
            <a:r>
              <a:rPr lang="en-GB" b="1" dirty="0" smtClean="0">
                <a:solidFill>
                  <a:srgbClr val="0070C0"/>
                </a:solidFill>
              </a:rPr>
              <a:t>Link to planned outcomes – how to measure</a:t>
            </a:r>
          </a:p>
          <a:p>
            <a:pPr eaLnBrk="1" hangingPunct="1"/>
            <a:r>
              <a:rPr lang="en-GB" b="1" dirty="0" smtClean="0">
                <a:solidFill>
                  <a:srgbClr val="0070C0"/>
                </a:solidFill>
              </a:rPr>
              <a:t>Types of data to be collected</a:t>
            </a:r>
          </a:p>
          <a:p>
            <a:pPr eaLnBrk="1" hangingPunct="1"/>
            <a:r>
              <a:rPr lang="en-GB" b="1" dirty="0" smtClean="0">
                <a:solidFill>
                  <a:srgbClr val="0070C0"/>
                </a:solidFill>
              </a:rPr>
              <a:t>Plan to analyse data</a:t>
            </a:r>
          </a:p>
          <a:p>
            <a:pPr eaLnBrk="1" hangingPunct="1"/>
            <a:r>
              <a:rPr lang="en-GB" b="1" dirty="0" smtClean="0">
                <a:solidFill>
                  <a:srgbClr val="0070C0"/>
                </a:solidFill>
              </a:rPr>
              <a:t>Use of data to make project improvements</a:t>
            </a:r>
          </a:p>
        </p:txBody>
      </p:sp>
      <p:pic>
        <p:nvPicPr>
          <p:cNvPr id="24580" name="Picture 6" descr="BS01177_[1]"/>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477000" y="4586288"/>
            <a:ext cx="2667000" cy="2271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012168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grpId="0" nodeType="clickEffect">
                                  <p:stCondLst>
                                    <p:cond delay="0"/>
                                  </p:stCondLst>
                                  <p:iterate type="lt">
                                    <p:tmPct val="100000"/>
                                  </p:iterate>
                                  <p:childTnLst>
                                    <p:set>
                                      <p:cBhvr>
                                        <p:cTn id="6" dur="1" fill="hold">
                                          <p:stCondLst>
                                            <p:cond delay="0"/>
                                          </p:stCondLst>
                                        </p:cTn>
                                        <p:tgtEl>
                                          <p:spTgt spid="149506">
                                            <p:txEl>
                                              <p:pRg st="0" end="0"/>
                                            </p:txEl>
                                          </p:spTgt>
                                        </p:tgtEl>
                                        <p:attrNameLst>
                                          <p:attrName>style.visibility</p:attrName>
                                        </p:attrNameLst>
                                      </p:cBhvr>
                                      <p:to>
                                        <p:strVal val="visible"/>
                                      </p:to>
                                    </p:set>
                                    <p:animEffect transition="in" filter="wipe(up)">
                                      <p:cBhvr>
                                        <p:cTn id="7" dur="75"/>
                                        <p:tgtEl>
                                          <p:spTgt spid="149506">
                                            <p:txEl>
                                              <p:pRg st="0" end="0"/>
                                            </p:txEl>
                                          </p:spTgt>
                                        </p:tgtEl>
                                      </p:cBhvr>
                                    </p:animEffect>
                                  </p:childTnLst>
                                  <p:subTnLst>
                                    <p:audio>
                                      <p:cMediaNode>
                                        <p:cTn display="0" masterRel="sameClick">
                                          <p:stCondLst>
                                            <p:cond evt="begin" delay="0">
                                              <p:tn val="5"/>
                                            </p:cond>
                                          </p:stCondLst>
                                          <p:endCondLst>
                                            <p:cond evt="onStopAudio" delay="0">
                                              <p:tgtEl>
                                                <p:sldTgt/>
                                              </p:tgtEl>
                                            </p:cond>
                                          </p:endCondLst>
                                        </p:cTn>
                                        <p:tgtEl>
                                          <p:sndTgt r:embed="rId3" name="type.wav"/>
                                        </p:tgtEl>
                                      </p:cMediaNode>
                                    </p:audio>
                                  </p:sub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37" fill="hold" grpId="0" nodeType="clickEffect">
                                  <p:stCondLst>
                                    <p:cond delay="0"/>
                                  </p:stCondLst>
                                  <p:childTnLst>
                                    <p:set>
                                      <p:cBhvr>
                                        <p:cTn id="11" dur="1" fill="hold">
                                          <p:stCondLst>
                                            <p:cond delay="0"/>
                                          </p:stCondLst>
                                        </p:cTn>
                                        <p:tgtEl>
                                          <p:spTgt spid="149507">
                                            <p:txEl>
                                              <p:pRg st="0" end="0"/>
                                            </p:txEl>
                                          </p:spTgt>
                                        </p:tgtEl>
                                        <p:attrNameLst>
                                          <p:attrName>style.visibility</p:attrName>
                                        </p:attrNameLst>
                                      </p:cBhvr>
                                      <p:to>
                                        <p:strVal val="visible"/>
                                      </p:to>
                                    </p:set>
                                    <p:animEffect transition="in" filter="barn(outVertical)">
                                      <p:cBhvr>
                                        <p:cTn id="12" dur="500"/>
                                        <p:tgtEl>
                                          <p:spTgt spid="149507">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6" presetClass="entr" presetSubtype="37" fill="hold" grpId="0" nodeType="clickEffect">
                                  <p:stCondLst>
                                    <p:cond delay="0"/>
                                  </p:stCondLst>
                                  <p:childTnLst>
                                    <p:set>
                                      <p:cBhvr>
                                        <p:cTn id="16" dur="1" fill="hold">
                                          <p:stCondLst>
                                            <p:cond delay="0"/>
                                          </p:stCondLst>
                                        </p:cTn>
                                        <p:tgtEl>
                                          <p:spTgt spid="149507">
                                            <p:txEl>
                                              <p:pRg st="1" end="1"/>
                                            </p:txEl>
                                          </p:spTgt>
                                        </p:tgtEl>
                                        <p:attrNameLst>
                                          <p:attrName>style.visibility</p:attrName>
                                        </p:attrNameLst>
                                      </p:cBhvr>
                                      <p:to>
                                        <p:strVal val="visible"/>
                                      </p:to>
                                    </p:set>
                                    <p:animEffect transition="in" filter="barn(outVertical)">
                                      <p:cBhvr>
                                        <p:cTn id="17" dur="500"/>
                                        <p:tgtEl>
                                          <p:spTgt spid="149507">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6" presetClass="entr" presetSubtype="37" fill="hold" grpId="0" nodeType="clickEffect">
                                  <p:stCondLst>
                                    <p:cond delay="0"/>
                                  </p:stCondLst>
                                  <p:childTnLst>
                                    <p:set>
                                      <p:cBhvr>
                                        <p:cTn id="21" dur="1" fill="hold">
                                          <p:stCondLst>
                                            <p:cond delay="0"/>
                                          </p:stCondLst>
                                        </p:cTn>
                                        <p:tgtEl>
                                          <p:spTgt spid="149507">
                                            <p:txEl>
                                              <p:pRg st="2" end="2"/>
                                            </p:txEl>
                                          </p:spTgt>
                                        </p:tgtEl>
                                        <p:attrNameLst>
                                          <p:attrName>style.visibility</p:attrName>
                                        </p:attrNameLst>
                                      </p:cBhvr>
                                      <p:to>
                                        <p:strVal val="visible"/>
                                      </p:to>
                                    </p:set>
                                    <p:animEffect transition="in" filter="barn(outVertical)">
                                      <p:cBhvr>
                                        <p:cTn id="22" dur="500"/>
                                        <p:tgtEl>
                                          <p:spTgt spid="149507">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6" presetClass="entr" presetSubtype="37" fill="hold" grpId="0" nodeType="clickEffect">
                                  <p:stCondLst>
                                    <p:cond delay="0"/>
                                  </p:stCondLst>
                                  <p:childTnLst>
                                    <p:set>
                                      <p:cBhvr>
                                        <p:cTn id="26" dur="1" fill="hold">
                                          <p:stCondLst>
                                            <p:cond delay="0"/>
                                          </p:stCondLst>
                                        </p:cTn>
                                        <p:tgtEl>
                                          <p:spTgt spid="149507">
                                            <p:txEl>
                                              <p:pRg st="3" end="3"/>
                                            </p:txEl>
                                          </p:spTgt>
                                        </p:tgtEl>
                                        <p:attrNameLst>
                                          <p:attrName>style.visibility</p:attrName>
                                        </p:attrNameLst>
                                      </p:cBhvr>
                                      <p:to>
                                        <p:strVal val="visible"/>
                                      </p:to>
                                    </p:set>
                                    <p:animEffect transition="in" filter="barn(outVertical)">
                                      <p:cBhvr>
                                        <p:cTn id="27" dur="500"/>
                                        <p:tgtEl>
                                          <p:spTgt spid="149507">
                                            <p:txEl>
                                              <p:pRg st="3" end="3"/>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6" presetClass="entr" presetSubtype="37" fill="hold" grpId="0" nodeType="clickEffect">
                                  <p:stCondLst>
                                    <p:cond delay="0"/>
                                  </p:stCondLst>
                                  <p:childTnLst>
                                    <p:set>
                                      <p:cBhvr>
                                        <p:cTn id="31" dur="1" fill="hold">
                                          <p:stCondLst>
                                            <p:cond delay="0"/>
                                          </p:stCondLst>
                                        </p:cTn>
                                        <p:tgtEl>
                                          <p:spTgt spid="149507">
                                            <p:txEl>
                                              <p:pRg st="4" end="4"/>
                                            </p:txEl>
                                          </p:spTgt>
                                        </p:tgtEl>
                                        <p:attrNameLst>
                                          <p:attrName>style.visibility</p:attrName>
                                        </p:attrNameLst>
                                      </p:cBhvr>
                                      <p:to>
                                        <p:strVal val="visible"/>
                                      </p:to>
                                    </p:set>
                                    <p:animEffect transition="in" filter="barn(outVertical)">
                                      <p:cBhvr>
                                        <p:cTn id="32" dur="500"/>
                                        <p:tgtEl>
                                          <p:spTgt spid="14950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9506" grpId="0" build="p" autoUpdateAnimBg="0"/>
      <p:bldP spid="149507" grpId="0" build="p" autoUpdateAnimBg="0"/>
    </p:bldLst>
  </p:timing>
</p:sld>
</file>

<file path=ppt/slides/slide3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0530" name="Rectangle 1026"/>
          <p:cNvSpPr>
            <a:spLocks noGrp="1" noChangeArrowheads="1"/>
          </p:cNvSpPr>
          <p:nvPr>
            <p:ph type="title"/>
          </p:nvPr>
        </p:nvSpPr>
        <p:spPr/>
        <p:txBody>
          <a:bodyPr/>
          <a:lstStyle/>
          <a:p>
            <a:pPr eaLnBrk="1" hangingPunct="1"/>
            <a:r>
              <a:rPr lang="en-GB" sz="6000" b="1" smtClean="0">
                <a:latin typeface="Arial Rounded MT Bold" pitchFamily="34" charset="0"/>
              </a:rPr>
              <a:t>Budget</a:t>
            </a:r>
          </a:p>
        </p:txBody>
      </p:sp>
      <p:sp>
        <p:nvSpPr>
          <p:cNvPr id="150531" name="Rectangle 1027"/>
          <p:cNvSpPr>
            <a:spLocks noGrp="1" noChangeArrowheads="1"/>
          </p:cNvSpPr>
          <p:nvPr>
            <p:ph type="body" idx="1"/>
          </p:nvPr>
        </p:nvSpPr>
        <p:spPr/>
        <p:txBody>
          <a:bodyPr/>
          <a:lstStyle/>
          <a:p>
            <a:pPr eaLnBrk="1" hangingPunct="1">
              <a:lnSpc>
                <a:spcPct val="90000"/>
              </a:lnSpc>
            </a:pPr>
            <a:r>
              <a:rPr lang="en-GB" b="1" smtClean="0"/>
              <a:t>Funds you need to implement the project</a:t>
            </a:r>
          </a:p>
          <a:p>
            <a:pPr eaLnBrk="1" hangingPunct="1">
              <a:lnSpc>
                <a:spcPct val="90000"/>
              </a:lnSpc>
            </a:pPr>
            <a:r>
              <a:rPr lang="en-GB" b="1" smtClean="0"/>
              <a:t>Resources you will contribute (if any)</a:t>
            </a:r>
          </a:p>
          <a:p>
            <a:pPr eaLnBrk="1" hangingPunct="1">
              <a:lnSpc>
                <a:spcPct val="90000"/>
              </a:lnSpc>
            </a:pPr>
            <a:r>
              <a:rPr lang="en-GB" b="1" smtClean="0"/>
              <a:t>Project sustainability </a:t>
            </a:r>
          </a:p>
          <a:p>
            <a:pPr eaLnBrk="1" hangingPunct="1">
              <a:lnSpc>
                <a:spcPct val="90000"/>
              </a:lnSpc>
            </a:pPr>
            <a:r>
              <a:rPr lang="en-GB" b="1" smtClean="0"/>
              <a:t>Proposed expenses linked to specific activities</a:t>
            </a:r>
          </a:p>
          <a:p>
            <a:pPr eaLnBrk="1" hangingPunct="1">
              <a:lnSpc>
                <a:spcPct val="90000"/>
              </a:lnSpc>
            </a:pPr>
            <a:r>
              <a:rPr lang="en-GB" b="1" smtClean="0"/>
              <a:t>Accurate and complete cost basis</a:t>
            </a:r>
          </a:p>
          <a:p>
            <a:pPr eaLnBrk="1" hangingPunct="1">
              <a:lnSpc>
                <a:spcPct val="90000"/>
              </a:lnSpc>
            </a:pPr>
            <a:r>
              <a:rPr lang="en-GB" b="1" smtClean="0"/>
              <a:t>Necessary, reasonable, allocable</a:t>
            </a:r>
          </a:p>
          <a:p>
            <a:pPr eaLnBrk="1" hangingPunct="1">
              <a:lnSpc>
                <a:spcPct val="90000"/>
              </a:lnSpc>
            </a:pPr>
            <a:endParaRPr lang="en-GB" b="1" smtClean="0"/>
          </a:p>
        </p:txBody>
      </p:sp>
      <p:pic>
        <p:nvPicPr>
          <p:cNvPr id="25604" name="Picture 1034" descr="j0230340[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162800" y="3505200"/>
            <a:ext cx="1225550" cy="657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605" name="Picture 1036" descr="BS00590_[1]"/>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524000" y="6019800"/>
            <a:ext cx="8255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606" name="Picture 1042" descr="BS01882_[1]"/>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943600" y="665018"/>
            <a:ext cx="895350" cy="893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607" name="Picture 1046" descr="j0156979[1]"/>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5331187" y="5136356"/>
            <a:ext cx="1839912" cy="176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2572124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iterate type="lt">
                                    <p:tmPct val="100000"/>
                                  </p:iterate>
                                  <p:childTnLst>
                                    <p:set>
                                      <p:cBhvr>
                                        <p:cTn id="6" dur="1" fill="hold">
                                          <p:stCondLst>
                                            <p:cond delay="0"/>
                                          </p:stCondLst>
                                        </p:cTn>
                                        <p:tgtEl>
                                          <p:spTgt spid="150530"/>
                                        </p:tgtEl>
                                        <p:attrNameLst>
                                          <p:attrName>style.visibility</p:attrName>
                                        </p:attrNameLst>
                                      </p:cBhvr>
                                      <p:to>
                                        <p:strVal val="visible"/>
                                      </p:to>
                                    </p:set>
                                    <p:animEffect transition="in" filter="blinds(horizontal)">
                                      <p:cBhvr>
                                        <p:cTn id="7" dur="75"/>
                                        <p:tgtEl>
                                          <p:spTgt spid="15053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50531">
                                            <p:txEl>
                                              <p:pRg st="0" end="0"/>
                                            </p:txEl>
                                          </p:spTgt>
                                        </p:tgtEl>
                                        <p:attrNameLst>
                                          <p:attrName>style.visibility</p:attrName>
                                        </p:attrNameLst>
                                      </p:cBhvr>
                                      <p:to>
                                        <p:strVal val="visible"/>
                                      </p:to>
                                    </p:set>
                                    <p:animEffect transition="in" filter="wipe(left)">
                                      <p:cBhvr>
                                        <p:cTn id="12" dur="500"/>
                                        <p:tgtEl>
                                          <p:spTgt spid="150531">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50531">
                                            <p:txEl>
                                              <p:pRg st="1" end="1"/>
                                            </p:txEl>
                                          </p:spTgt>
                                        </p:tgtEl>
                                        <p:attrNameLst>
                                          <p:attrName>style.visibility</p:attrName>
                                        </p:attrNameLst>
                                      </p:cBhvr>
                                      <p:to>
                                        <p:strVal val="visible"/>
                                      </p:to>
                                    </p:set>
                                    <p:animEffect transition="in" filter="wipe(left)">
                                      <p:cBhvr>
                                        <p:cTn id="17" dur="500"/>
                                        <p:tgtEl>
                                          <p:spTgt spid="150531">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50531">
                                            <p:txEl>
                                              <p:pRg st="2" end="2"/>
                                            </p:txEl>
                                          </p:spTgt>
                                        </p:tgtEl>
                                        <p:attrNameLst>
                                          <p:attrName>style.visibility</p:attrName>
                                        </p:attrNameLst>
                                      </p:cBhvr>
                                      <p:to>
                                        <p:strVal val="visible"/>
                                      </p:to>
                                    </p:set>
                                    <p:animEffect transition="in" filter="wipe(left)">
                                      <p:cBhvr>
                                        <p:cTn id="22" dur="500"/>
                                        <p:tgtEl>
                                          <p:spTgt spid="150531">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50531">
                                            <p:txEl>
                                              <p:pRg st="3" end="3"/>
                                            </p:txEl>
                                          </p:spTgt>
                                        </p:tgtEl>
                                        <p:attrNameLst>
                                          <p:attrName>style.visibility</p:attrName>
                                        </p:attrNameLst>
                                      </p:cBhvr>
                                      <p:to>
                                        <p:strVal val="visible"/>
                                      </p:to>
                                    </p:set>
                                    <p:animEffect transition="in" filter="wipe(left)">
                                      <p:cBhvr>
                                        <p:cTn id="27" dur="500"/>
                                        <p:tgtEl>
                                          <p:spTgt spid="150531">
                                            <p:txEl>
                                              <p:pRg st="3" end="3"/>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150531">
                                            <p:txEl>
                                              <p:pRg st="4" end="4"/>
                                            </p:txEl>
                                          </p:spTgt>
                                        </p:tgtEl>
                                        <p:attrNameLst>
                                          <p:attrName>style.visibility</p:attrName>
                                        </p:attrNameLst>
                                      </p:cBhvr>
                                      <p:to>
                                        <p:strVal val="visible"/>
                                      </p:to>
                                    </p:set>
                                    <p:animEffect transition="in" filter="wipe(left)">
                                      <p:cBhvr>
                                        <p:cTn id="32" dur="500"/>
                                        <p:tgtEl>
                                          <p:spTgt spid="150531">
                                            <p:txEl>
                                              <p:pRg st="4" end="4"/>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150531">
                                            <p:txEl>
                                              <p:pRg st="5" end="5"/>
                                            </p:txEl>
                                          </p:spTgt>
                                        </p:tgtEl>
                                        <p:attrNameLst>
                                          <p:attrName>style.visibility</p:attrName>
                                        </p:attrNameLst>
                                      </p:cBhvr>
                                      <p:to>
                                        <p:strVal val="visible"/>
                                      </p:to>
                                    </p:set>
                                    <p:animEffect transition="in" filter="wipe(left)">
                                      <p:cBhvr>
                                        <p:cTn id="37" dur="500"/>
                                        <p:tgtEl>
                                          <p:spTgt spid="150531">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0530" grpId="0" autoUpdateAnimBg="0"/>
      <p:bldP spid="150531" grpId="0" build="p" autoUpdateAnimBg="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107504" y="0"/>
            <a:ext cx="8640960" cy="6858000"/>
          </a:xfrm>
        </p:spPr>
        <p:txBody>
          <a:bodyPr/>
          <a:lstStyle/>
          <a:p>
            <a:pPr marL="0" indent="0">
              <a:buNone/>
            </a:pPr>
            <a:r>
              <a:rPr lang="en-US" sz="3200" b="1" dirty="0"/>
              <a:t>Dissemination Plan</a:t>
            </a:r>
            <a:endParaRPr lang="en-US" dirty="0"/>
          </a:p>
          <a:p>
            <a:r>
              <a:rPr lang="en-US" b="1" dirty="0" smtClean="0"/>
              <a:t>Goal</a:t>
            </a:r>
            <a:endParaRPr lang="en-US" dirty="0"/>
          </a:p>
          <a:p>
            <a:r>
              <a:rPr lang="en-US" dirty="0" smtClean="0"/>
              <a:t>Channels </a:t>
            </a:r>
            <a:r>
              <a:rPr lang="en-US" dirty="0"/>
              <a:t>and the actions to </a:t>
            </a:r>
            <a:r>
              <a:rPr lang="en-US" b="1" dirty="0"/>
              <a:t>publicly disseminate the</a:t>
            </a:r>
            <a:endParaRPr lang="en-US" dirty="0"/>
          </a:p>
          <a:p>
            <a:pPr marL="0" indent="0">
              <a:buNone/>
            </a:pPr>
            <a:r>
              <a:rPr lang="en-US" b="1" dirty="0"/>
              <a:t>project results</a:t>
            </a:r>
            <a:endParaRPr lang="en-US" dirty="0"/>
          </a:p>
          <a:p>
            <a:pPr marL="0" indent="0">
              <a:buNone/>
            </a:pPr>
            <a:r>
              <a:rPr lang="en-US" b="1" dirty="0" smtClean="0"/>
              <a:t>How</a:t>
            </a:r>
            <a:r>
              <a:rPr lang="en-US" b="1" dirty="0"/>
              <a:t>?</a:t>
            </a:r>
            <a:endParaRPr lang="en-US" dirty="0"/>
          </a:p>
          <a:p>
            <a:r>
              <a:rPr lang="en-US" b="1" dirty="0" smtClean="0"/>
              <a:t>Project </a:t>
            </a:r>
            <a:r>
              <a:rPr lang="en-US" b="1" dirty="0"/>
              <a:t>identity</a:t>
            </a:r>
            <a:endParaRPr lang="en-US" dirty="0"/>
          </a:p>
          <a:p>
            <a:r>
              <a:rPr lang="en-US" dirty="0" smtClean="0"/>
              <a:t>For </a:t>
            </a:r>
            <a:r>
              <a:rPr lang="en-US" dirty="0"/>
              <a:t>all public communication</a:t>
            </a:r>
          </a:p>
          <a:p>
            <a:r>
              <a:rPr lang="en-US" b="1" dirty="0" smtClean="0"/>
              <a:t>Internet</a:t>
            </a:r>
            <a:endParaRPr lang="en-US" dirty="0"/>
          </a:p>
          <a:p>
            <a:r>
              <a:rPr lang="en-US" dirty="0" smtClean="0"/>
              <a:t>Project </a:t>
            </a:r>
            <a:r>
              <a:rPr lang="en-US" dirty="0"/>
              <a:t>homepage</a:t>
            </a:r>
          </a:p>
          <a:p>
            <a:r>
              <a:rPr lang="en-US" b="1" dirty="0" smtClean="0"/>
              <a:t>Scientific </a:t>
            </a:r>
            <a:r>
              <a:rPr lang="en-US" b="1" dirty="0"/>
              <a:t>publications and events</a:t>
            </a:r>
            <a:endParaRPr lang="en-US" dirty="0"/>
          </a:p>
          <a:p>
            <a:r>
              <a:rPr lang="en-US" b="1" dirty="0" smtClean="0"/>
              <a:t>Press </a:t>
            </a:r>
            <a:r>
              <a:rPr lang="en-US" b="1" dirty="0"/>
              <a:t>releases</a:t>
            </a:r>
            <a:endParaRPr lang="en-US" dirty="0"/>
          </a:p>
          <a:p>
            <a:r>
              <a:rPr lang="en-US" dirty="0" smtClean="0"/>
              <a:t>Attained </a:t>
            </a:r>
            <a:r>
              <a:rPr lang="en-US" dirty="0"/>
              <a:t>results</a:t>
            </a:r>
          </a:p>
          <a:p>
            <a:r>
              <a:rPr lang="en-US" b="1" dirty="0" smtClean="0"/>
              <a:t>Demo </a:t>
            </a:r>
            <a:r>
              <a:rPr lang="en-US" b="1" dirty="0"/>
              <a:t>installations</a:t>
            </a:r>
            <a:endParaRPr lang="en-US" dirty="0"/>
          </a:p>
          <a:p>
            <a:pPr marL="0" indent="0">
              <a:buNone/>
            </a:pPr>
            <a:r>
              <a:rPr lang="en-US" b="1" dirty="0"/>
              <a:t> </a:t>
            </a:r>
            <a:endParaRPr lang="en-US" dirty="0"/>
          </a:p>
          <a:p>
            <a:endParaRPr lang="en-US" dirty="0"/>
          </a:p>
        </p:txBody>
      </p:sp>
    </p:spTree>
    <p:extLst>
      <p:ext uri="{BB962C8B-B14F-4D97-AF65-F5344CB8AC3E}">
        <p14:creationId xmlns:p14="http://schemas.microsoft.com/office/powerpoint/2010/main" val="184498603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3666" name="Rectangle 2"/>
          <p:cNvSpPr>
            <a:spLocks noGrp="1" noChangeArrowheads="1"/>
          </p:cNvSpPr>
          <p:nvPr>
            <p:ph type="title"/>
          </p:nvPr>
        </p:nvSpPr>
        <p:spPr>
          <a:xfrm>
            <a:off x="914400" y="0"/>
            <a:ext cx="7543800" cy="1143000"/>
          </a:xfrm>
          <a:ln>
            <a:solidFill>
              <a:srgbClr val="33CC33"/>
            </a:solidFill>
            <a:miter lim="800000"/>
            <a:headEnd/>
            <a:tailEnd/>
          </a:ln>
        </p:spPr>
        <p:txBody>
          <a:bodyPr/>
          <a:lstStyle/>
          <a:p>
            <a:pPr eaLnBrk="1" hangingPunct="1"/>
            <a:r>
              <a:rPr lang="en-US" b="1" smtClean="0">
                <a:solidFill>
                  <a:schemeClr val="accent1"/>
                </a:solidFill>
                <a:latin typeface="Arial Rounded MT Bold" pitchFamily="34" charset="0"/>
              </a:rPr>
              <a:t>Subtle</a:t>
            </a:r>
            <a:r>
              <a:rPr lang="en-GB" b="1" smtClean="0">
                <a:solidFill>
                  <a:schemeClr val="accent1"/>
                </a:solidFill>
                <a:latin typeface="Arial Rounded MT Bold" pitchFamily="34" charset="0"/>
              </a:rPr>
              <a:t> Mistakes to Avoid</a:t>
            </a:r>
          </a:p>
        </p:txBody>
      </p:sp>
      <p:sp>
        <p:nvSpPr>
          <p:cNvPr id="113667" name="Rectangle 3"/>
          <p:cNvSpPr>
            <a:spLocks noGrp="1" noChangeArrowheads="1"/>
          </p:cNvSpPr>
          <p:nvPr>
            <p:ph type="body" idx="1"/>
          </p:nvPr>
        </p:nvSpPr>
        <p:spPr/>
        <p:txBody>
          <a:bodyPr/>
          <a:lstStyle/>
          <a:p>
            <a:pPr eaLnBrk="1" hangingPunct="1"/>
            <a:r>
              <a:rPr lang="en-GB" b="1" smtClean="0"/>
              <a:t>Missing the proposal deadline</a:t>
            </a:r>
          </a:p>
          <a:p>
            <a:pPr eaLnBrk="1" hangingPunct="1"/>
            <a:r>
              <a:rPr lang="en-GB" b="1" smtClean="0"/>
              <a:t>Omitting a required component</a:t>
            </a:r>
          </a:p>
          <a:p>
            <a:pPr eaLnBrk="1" hangingPunct="1"/>
            <a:r>
              <a:rPr lang="en-GB" b="1" smtClean="0"/>
              <a:t>Vague descriptions</a:t>
            </a:r>
          </a:p>
          <a:p>
            <a:pPr eaLnBrk="1" hangingPunct="1"/>
            <a:r>
              <a:rPr lang="en-GB" b="1" smtClean="0"/>
              <a:t>Budget not linked to activities</a:t>
            </a:r>
          </a:p>
          <a:p>
            <a:pPr eaLnBrk="1" hangingPunct="1"/>
            <a:r>
              <a:rPr lang="en-GB" b="1" smtClean="0"/>
              <a:t>Budget exceeds maximum allowed</a:t>
            </a:r>
          </a:p>
          <a:p>
            <a:pPr eaLnBrk="1" hangingPunct="1"/>
            <a:r>
              <a:rPr lang="en-GB" b="1" smtClean="0"/>
              <a:t>Project is inconsistent with guidelines</a:t>
            </a:r>
          </a:p>
        </p:txBody>
      </p:sp>
      <p:pic>
        <p:nvPicPr>
          <p:cNvPr id="30724" name="Picture 10" descr="j0136573[1]"/>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543675" y="609600"/>
            <a:ext cx="2600325" cy="4514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9138168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grpId="0" nodeType="clickEffect">
                                  <p:stCondLst>
                                    <p:cond delay="0"/>
                                  </p:stCondLst>
                                  <p:iterate type="lt">
                                    <p:tmPct val="100000"/>
                                  </p:iterate>
                                  <p:childTnLst>
                                    <p:set>
                                      <p:cBhvr>
                                        <p:cTn id="6" dur="1" fill="hold">
                                          <p:stCondLst>
                                            <p:cond delay="0"/>
                                          </p:stCondLst>
                                        </p:cTn>
                                        <p:tgtEl>
                                          <p:spTgt spid="113666">
                                            <p:txEl>
                                              <p:pRg st="0" end="0"/>
                                            </p:txEl>
                                          </p:spTgt>
                                        </p:tgtEl>
                                        <p:attrNameLst>
                                          <p:attrName>style.visibility</p:attrName>
                                        </p:attrNameLst>
                                      </p:cBhvr>
                                      <p:to>
                                        <p:strVal val="visible"/>
                                      </p:to>
                                    </p:set>
                                    <p:animEffect transition="in" filter="wipe(up)">
                                      <p:cBhvr>
                                        <p:cTn id="7" dur="75"/>
                                        <p:tgtEl>
                                          <p:spTgt spid="113666">
                                            <p:txEl>
                                              <p:pRg st="0" end="0"/>
                                            </p:txEl>
                                          </p:spTgt>
                                        </p:tgtEl>
                                      </p:cBhvr>
                                    </p:animEffect>
                                  </p:childTnLst>
                                  <p:subTnLst>
                                    <p:audio>
                                      <p:cMediaNode>
                                        <p:cTn display="0" masterRel="sameClick">
                                          <p:stCondLst>
                                            <p:cond evt="begin" delay="0">
                                              <p:tn val="5"/>
                                            </p:cond>
                                          </p:stCondLst>
                                          <p:endCondLst>
                                            <p:cond evt="onStopAudio" delay="0">
                                              <p:tgtEl>
                                                <p:sldTgt/>
                                              </p:tgtEl>
                                            </p:cond>
                                          </p:endCondLst>
                                        </p:cTn>
                                        <p:tgtEl>
                                          <p:sndTgt r:embed="rId3" name="type.wav"/>
                                        </p:tgtEl>
                                      </p:cMediaNode>
                                    </p:audio>
                                  </p:sub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grpId="0" nodeType="clickEffect">
                                  <p:stCondLst>
                                    <p:cond delay="0"/>
                                  </p:stCondLst>
                                  <p:iterate type="lt">
                                    <p:tmPct val="100000"/>
                                  </p:iterate>
                                  <p:childTnLst>
                                    <p:set>
                                      <p:cBhvr>
                                        <p:cTn id="11" dur="1" fill="hold">
                                          <p:stCondLst>
                                            <p:cond delay="0"/>
                                          </p:stCondLst>
                                        </p:cTn>
                                        <p:tgtEl>
                                          <p:spTgt spid="113667">
                                            <p:txEl>
                                              <p:pRg st="0" end="0"/>
                                            </p:txEl>
                                          </p:spTgt>
                                        </p:tgtEl>
                                        <p:attrNameLst>
                                          <p:attrName>style.visibility</p:attrName>
                                        </p:attrNameLst>
                                      </p:cBhvr>
                                      <p:to>
                                        <p:strVal val="visible"/>
                                      </p:to>
                                    </p:set>
                                    <p:animEffect transition="in" filter="wipe(up)">
                                      <p:cBhvr>
                                        <p:cTn id="12" dur="75"/>
                                        <p:tgtEl>
                                          <p:spTgt spid="113667">
                                            <p:txEl>
                                              <p:pRg st="0" end="0"/>
                                            </p:txEl>
                                          </p:spTgt>
                                        </p:tgtEl>
                                      </p:cBhvr>
                                    </p:animEffect>
                                  </p:childTnLst>
                                  <p:subTnLst>
                                    <p:animClr clrSpc="rgb" dir="cw">
                                      <p:cBhvr override="childStyle">
                                        <p:cTn dur="1" fill="hold" display="0" masterRel="nextClick" afterEffect="1"/>
                                        <p:tgtEl>
                                          <p:spTgt spid="113667">
                                            <p:txEl>
                                              <p:pRg st="0" end="0"/>
                                            </p:txEl>
                                          </p:spTgt>
                                        </p:tgtEl>
                                        <p:attrNameLst>
                                          <p:attrName>ppt_c</p:attrName>
                                        </p:attrNameLst>
                                      </p:cBhvr>
                                      <p:to>
                                        <a:srgbClr val="FF0066"/>
                                      </p:to>
                                    </p:animClr>
                                    <p:audio>
                                      <p:cMediaNode>
                                        <p:cTn display="0" masterRel="sameClick">
                                          <p:stCondLst>
                                            <p:cond evt="begin" delay="0">
                                              <p:tn val="10"/>
                                            </p:cond>
                                          </p:stCondLst>
                                          <p:endCondLst>
                                            <p:cond evt="onStopAudio" delay="0">
                                              <p:tgtEl>
                                                <p:sldTgt/>
                                              </p:tgtEl>
                                            </p:cond>
                                          </p:endCondLst>
                                        </p:cTn>
                                        <p:tgtEl>
                                          <p:sndTgt r:embed="rId3" name="type.wav"/>
                                        </p:tgtEl>
                                      </p:cMediaNode>
                                    </p:audio>
                                  </p:sub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1" fill="hold" grpId="0" nodeType="clickEffect">
                                  <p:stCondLst>
                                    <p:cond delay="0"/>
                                  </p:stCondLst>
                                  <p:iterate type="lt">
                                    <p:tmPct val="100000"/>
                                  </p:iterate>
                                  <p:childTnLst>
                                    <p:set>
                                      <p:cBhvr>
                                        <p:cTn id="16" dur="1" fill="hold">
                                          <p:stCondLst>
                                            <p:cond delay="0"/>
                                          </p:stCondLst>
                                        </p:cTn>
                                        <p:tgtEl>
                                          <p:spTgt spid="113667">
                                            <p:txEl>
                                              <p:pRg st="1" end="1"/>
                                            </p:txEl>
                                          </p:spTgt>
                                        </p:tgtEl>
                                        <p:attrNameLst>
                                          <p:attrName>style.visibility</p:attrName>
                                        </p:attrNameLst>
                                      </p:cBhvr>
                                      <p:to>
                                        <p:strVal val="visible"/>
                                      </p:to>
                                    </p:set>
                                    <p:animEffect transition="in" filter="wipe(up)">
                                      <p:cBhvr>
                                        <p:cTn id="17" dur="75"/>
                                        <p:tgtEl>
                                          <p:spTgt spid="113667">
                                            <p:txEl>
                                              <p:pRg st="1" end="1"/>
                                            </p:txEl>
                                          </p:spTgt>
                                        </p:tgtEl>
                                      </p:cBhvr>
                                    </p:animEffect>
                                  </p:childTnLst>
                                  <p:subTnLst>
                                    <p:animClr clrSpc="rgb" dir="cw">
                                      <p:cBhvr override="childStyle">
                                        <p:cTn dur="1" fill="hold" display="0" masterRel="nextClick" afterEffect="1"/>
                                        <p:tgtEl>
                                          <p:spTgt spid="113667">
                                            <p:txEl>
                                              <p:pRg st="1" end="1"/>
                                            </p:txEl>
                                          </p:spTgt>
                                        </p:tgtEl>
                                        <p:attrNameLst>
                                          <p:attrName>ppt_c</p:attrName>
                                        </p:attrNameLst>
                                      </p:cBhvr>
                                      <p:to>
                                        <a:srgbClr val="FF0066"/>
                                      </p:to>
                                    </p:animClr>
                                    <p:audio>
                                      <p:cMediaNode>
                                        <p:cTn display="0" masterRel="sameClick">
                                          <p:stCondLst>
                                            <p:cond evt="begin" delay="0">
                                              <p:tn val="15"/>
                                            </p:cond>
                                          </p:stCondLst>
                                          <p:endCondLst>
                                            <p:cond evt="onStopAudio" delay="0">
                                              <p:tgtEl>
                                                <p:sldTgt/>
                                              </p:tgtEl>
                                            </p:cond>
                                          </p:endCondLst>
                                        </p:cTn>
                                        <p:tgtEl>
                                          <p:sndTgt r:embed="rId3" name="type.wav"/>
                                        </p:tgtEl>
                                      </p:cMediaNode>
                                    </p:audio>
                                  </p:sub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1" fill="hold" grpId="0" nodeType="clickEffect">
                                  <p:stCondLst>
                                    <p:cond delay="0"/>
                                  </p:stCondLst>
                                  <p:iterate type="lt">
                                    <p:tmPct val="100000"/>
                                  </p:iterate>
                                  <p:childTnLst>
                                    <p:set>
                                      <p:cBhvr>
                                        <p:cTn id="21" dur="1" fill="hold">
                                          <p:stCondLst>
                                            <p:cond delay="0"/>
                                          </p:stCondLst>
                                        </p:cTn>
                                        <p:tgtEl>
                                          <p:spTgt spid="113667">
                                            <p:txEl>
                                              <p:pRg st="2" end="2"/>
                                            </p:txEl>
                                          </p:spTgt>
                                        </p:tgtEl>
                                        <p:attrNameLst>
                                          <p:attrName>style.visibility</p:attrName>
                                        </p:attrNameLst>
                                      </p:cBhvr>
                                      <p:to>
                                        <p:strVal val="visible"/>
                                      </p:to>
                                    </p:set>
                                    <p:animEffect transition="in" filter="wipe(up)">
                                      <p:cBhvr>
                                        <p:cTn id="22" dur="75"/>
                                        <p:tgtEl>
                                          <p:spTgt spid="113667">
                                            <p:txEl>
                                              <p:pRg st="2" end="2"/>
                                            </p:txEl>
                                          </p:spTgt>
                                        </p:tgtEl>
                                      </p:cBhvr>
                                    </p:animEffect>
                                  </p:childTnLst>
                                  <p:subTnLst>
                                    <p:animClr clrSpc="rgb" dir="cw">
                                      <p:cBhvr override="childStyle">
                                        <p:cTn dur="1" fill="hold" display="0" masterRel="nextClick" afterEffect="1"/>
                                        <p:tgtEl>
                                          <p:spTgt spid="113667">
                                            <p:txEl>
                                              <p:pRg st="2" end="2"/>
                                            </p:txEl>
                                          </p:spTgt>
                                        </p:tgtEl>
                                        <p:attrNameLst>
                                          <p:attrName>ppt_c</p:attrName>
                                        </p:attrNameLst>
                                      </p:cBhvr>
                                      <p:to>
                                        <a:srgbClr val="FF0066"/>
                                      </p:to>
                                    </p:animClr>
                                    <p:audio>
                                      <p:cMediaNode>
                                        <p:cTn display="0" masterRel="sameClick">
                                          <p:stCondLst>
                                            <p:cond evt="begin" delay="0">
                                              <p:tn val="20"/>
                                            </p:cond>
                                          </p:stCondLst>
                                          <p:endCondLst>
                                            <p:cond evt="onStopAudio" delay="0">
                                              <p:tgtEl>
                                                <p:sldTgt/>
                                              </p:tgtEl>
                                            </p:cond>
                                          </p:endCondLst>
                                        </p:cTn>
                                        <p:tgtEl>
                                          <p:sndTgt r:embed="rId3" name="type.wav"/>
                                        </p:tgtEl>
                                      </p:cMediaNode>
                                    </p:audio>
                                  </p:sub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1" fill="hold" grpId="0" nodeType="clickEffect">
                                  <p:stCondLst>
                                    <p:cond delay="0"/>
                                  </p:stCondLst>
                                  <p:iterate type="lt">
                                    <p:tmPct val="100000"/>
                                  </p:iterate>
                                  <p:childTnLst>
                                    <p:set>
                                      <p:cBhvr>
                                        <p:cTn id="26" dur="1" fill="hold">
                                          <p:stCondLst>
                                            <p:cond delay="0"/>
                                          </p:stCondLst>
                                        </p:cTn>
                                        <p:tgtEl>
                                          <p:spTgt spid="113667">
                                            <p:txEl>
                                              <p:pRg st="3" end="3"/>
                                            </p:txEl>
                                          </p:spTgt>
                                        </p:tgtEl>
                                        <p:attrNameLst>
                                          <p:attrName>style.visibility</p:attrName>
                                        </p:attrNameLst>
                                      </p:cBhvr>
                                      <p:to>
                                        <p:strVal val="visible"/>
                                      </p:to>
                                    </p:set>
                                    <p:animEffect transition="in" filter="wipe(up)">
                                      <p:cBhvr>
                                        <p:cTn id="27" dur="75"/>
                                        <p:tgtEl>
                                          <p:spTgt spid="113667">
                                            <p:txEl>
                                              <p:pRg st="3" end="3"/>
                                            </p:txEl>
                                          </p:spTgt>
                                        </p:tgtEl>
                                      </p:cBhvr>
                                    </p:animEffect>
                                  </p:childTnLst>
                                  <p:subTnLst>
                                    <p:animClr clrSpc="rgb" dir="cw">
                                      <p:cBhvr override="childStyle">
                                        <p:cTn dur="1" fill="hold" display="0" masterRel="nextClick" afterEffect="1"/>
                                        <p:tgtEl>
                                          <p:spTgt spid="113667">
                                            <p:txEl>
                                              <p:pRg st="3" end="3"/>
                                            </p:txEl>
                                          </p:spTgt>
                                        </p:tgtEl>
                                        <p:attrNameLst>
                                          <p:attrName>ppt_c</p:attrName>
                                        </p:attrNameLst>
                                      </p:cBhvr>
                                      <p:to>
                                        <a:srgbClr val="FF0066"/>
                                      </p:to>
                                    </p:animClr>
                                    <p:audio>
                                      <p:cMediaNode>
                                        <p:cTn display="0" masterRel="sameClick">
                                          <p:stCondLst>
                                            <p:cond evt="begin" delay="0">
                                              <p:tn val="25"/>
                                            </p:cond>
                                          </p:stCondLst>
                                          <p:endCondLst>
                                            <p:cond evt="onStopAudio" delay="0">
                                              <p:tgtEl>
                                                <p:sldTgt/>
                                              </p:tgtEl>
                                            </p:cond>
                                          </p:endCondLst>
                                        </p:cTn>
                                        <p:tgtEl>
                                          <p:sndTgt r:embed="rId3" name="type.wav"/>
                                        </p:tgtEl>
                                      </p:cMediaNode>
                                    </p:audio>
                                  </p:sub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1" fill="hold" grpId="0" nodeType="clickEffect">
                                  <p:stCondLst>
                                    <p:cond delay="0"/>
                                  </p:stCondLst>
                                  <p:iterate type="lt">
                                    <p:tmPct val="100000"/>
                                  </p:iterate>
                                  <p:childTnLst>
                                    <p:set>
                                      <p:cBhvr>
                                        <p:cTn id="31" dur="1" fill="hold">
                                          <p:stCondLst>
                                            <p:cond delay="0"/>
                                          </p:stCondLst>
                                        </p:cTn>
                                        <p:tgtEl>
                                          <p:spTgt spid="113667">
                                            <p:txEl>
                                              <p:pRg st="4" end="4"/>
                                            </p:txEl>
                                          </p:spTgt>
                                        </p:tgtEl>
                                        <p:attrNameLst>
                                          <p:attrName>style.visibility</p:attrName>
                                        </p:attrNameLst>
                                      </p:cBhvr>
                                      <p:to>
                                        <p:strVal val="visible"/>
                                      </p:to>
                                    </p:set>
                                    <p:animEffect transition="in" filter="wipe(up)">
                                      <p:cBhvr>
                                        <p:cTn id="32" dur="75"/>
                                        <p:tgtEl>
                                          <p:spTgt spid="113667">
                                            <p:txEl>
                                              <p:pRg st="4" end="4"/>
                                            </p:txEl>
                                          </p:spTgt>
                                        </p:tgtEl>
                                      </p:cBhvr>
                                    </p:animEffect>
                                  </p:childTnLst>
                                  <p:subTnLst>
                                    <p:animClr clrSpc="rgb" dir="cw">
                                      <p:cBhvr override="childStyle">
                                        <p:cTn dur="1" fill="hold" display="0" masterRel="nextClick" afterEffect="1"/>
                                        <p:tgtEl>
                                          <p:spTgt spid="113667">
                                            <p:txEl>
                                              <p:pRg st="4" end="4"/>
                                            </p:txEl>
                                          </p:spTgt>
                                        </p:tgtEl>
                                        <p:attrNameLst>
                                          <p:attrName>ppt_c</p:attrName>
                                        </p:attrNameLst>
                                      </p:cBhvr>
                                      <p:to>
                                        <a:srgbClr val="FF0066"/>
                                      </p:to>
                                    </p:animClr>
                                    <p:audio>
                                      <p:cMediaNode>
                                        <p:cTn display="0" masterRel="sameClick">
                                          <p:stCondLst>
                                            <p:cond evt="begin" delay="0">
                                              <p:tn val="30"/>
                                            </p:cond>
                                          </p:stCondLst>
                                          <p:endCondLst>
                                            <p:cond evt="onStopAudio" delay="0">
                                              <p:tgtEl>
                                                <p:sldTgt/>
                                              </p:tgtEl>
                                            </p:cond>
                                          </p:endCondLst>
                                        </p:cTn>
                                        <p:tgtEl>
                                          <p:sndTgt r:embed="rId3" name="type.wav"/>
                                        </p:tgtEl>
                                      </p:cMediaNode>
                                    </p:audio>
                                  </p:sub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1" fill="hold" grpId="0" nodeType="clickEffect">
                                  <p:stCondLst>
                                    <p:cond delay="0"/>
                                  </p:stCondLst>
                                  <p:iterate type="lt">
                                    <p:tmPct val="100000"/>
                                  </p:iterate>
                                  <p:childTnLst>
                                    <p:set>
                                      <p:cBhvr>
                                        <p:cTn id="36" dur="1" fill="hold">
                                          <p:stCondLst>
                                            <p:cond delay="0"/>
                                          </p:stCondLst>
                                        </p:cTn>
                                        <p:tgtEl>
                                          <p:spTgt spid="113667">
                                            <p:txEl>
                                              <p:pRg st="5" end="5"/>
                                            </p:txEl>
                                          </p:spTgt>
                                        </p:tgtEl>
                                        <p:attrNameLst>
                                          <p:attrName>style.visibility</p:attrName>
                                        </p:attrNameLst>
                                      </p:cBhvr>
                                      <p:to>
                                        <p:strVal val="visible"/>
                                      </p:to>
                                    </p:set>
                                    <p:animEffect transition="in" filter="wipe(up)">
                                      <p:cBhvr>
                                        <p:cTn id="37" dur="75"/>
                                        <p:tgtEl>
                                          <p:spTgt spid="113667">
                                            <p:txEl>
                                              <p:pRg st="5" end="5"/>
                                            </p:txEl>
                                          </p:spTgt>
                                        </p:tgtEl>
                                      </p:cBhvr>
                                    </p:animEffect>
                                  </p:childTnLst>
                                  <p:subTnLst>
                                    <p:animClr clrSpc="rgb" dir="cw">
                                      <p:cBhvr override="childStyle">
                                        <p:cTn dur="1" fill="hold" display="0" masterRel="nextClick" afterEffect="1"/>
                                        <p:tgtEl>
                                          <p:spTgt spid="113667">
                                            <p:txEl>
                                              <p:pRg st="5" end="5"/>
                                            </p:txEl>
                                          </p:spTgt>
                                        </p:tgtEl>
                                        <p:attrNameLst>
                                          <p:attrName>ppt_c</p:attrName>
                                        </p:attrNameLst>
                                      </p:cBhvr>
                                      <p:to>
                                        <a:srgbClr val="FF0066"/>
                                      </p:to>
                                    </p:animClr>
                                    <p:audio>
                                      <p:cMediaNode>
                                        <p:cTn display="0" masterRel="sameClick">
                                          <p:stCondLst>
                                            <p:cond evt="begin" delay="0">
                                              <p:tn val="35"/>
                                            </p:cond>
                                          </p:stCondLst>
                                          <p:endCondLst>
                                            <p:cond evt="onStopAudio" delay="0">
                                              <p:tgtEl>
                                                <p:sldTgt/>
                                              </p:tgtEl>
                                            </p:cond>
                                          </p:endCondLst>
                                        </p:cTn>
                                        <p:tgtEl>
                                          <p:sndTgt r:embed="rId3" name="type.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3666" grpId="0" build="p" autoUpdateAnimBg="0"/>
      <p:bldP spid="113667" grpId="0" build="p" autoUpdateAnimBg="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179512" y="116632"/>
            <a:ext cx="8568952" cy="6741368"/>
          </a:xfrm>
        </p:spPr>
        <p:txBody>
          <a:bodyPr/>
          <a:lstStyle/>
          <a:p>
            <a:pPr lvl="0"/>
            <a:r>
              <a:rPr lang="en-GB" sz="2800" dirty="0"/>
              <a:t>There are a number of International resources available on the web </a:t>
            </a:r>
            <a:r>
              <a:rPr lang="en-US" sz="2800" dirty="0"/>
              <a:t>as</a:t>
            </a:r>
            <a:r>
              <a:rPr lang="en-GB" sz="2800" dirty="0"/>
              <a:t> sources of international grants namely:</a:t>
            </a:r>
            <a:endParaRPr lang="en-US" sz="2800" dirty="0"/>
          </a:p>
          <a:p>
            <a:pPr lvl="0"/>
            <a:r>
              <a:rPr lang="en-GB" sz="2800" dirty="0"/>
              <a:t>Action Without </a:t>
            </a:r>
            <a:r>
              <a:rPr lang="en-GB" sz="2800" dirty="0" err="1" smtClean="0"/>
              <a:t>Borders:Idealist</a:t>
            </a:r>
            <a:r>
              <a:rPr lang="en-US" sz="2800" dirty="0" smtClean="0"/>
              <a:t>: </a:t>
            </a:r>
            <a:r>
              <a:rPr lang="en-GB" sz="2800" dirty="0">
                <a:solidFill>
                  <a:srgbClr val="0070C0"/>
                </a:solidFill>
              </a:rPr>
              <a:t>www.idealist.org</a:t>
            </a:r>
            <a:endParaRPr lang="en-US" sz="2800" dirty="0">
              <a:solidFill>
                <a:srgbClr val="0070C0"/>
              </a:solidFill>
            </a:endParaRPr>
          </a:p>
          <a:p>
            <a:pPr lvl="0"/>
            <a:r>
              <a:rPr lang="en-GB" sz="2800" dirty="0"/>
              <a:t>World Bank</a:t>
            </a:r>
            <a:r>
              <a:rPr lang="en-US" sz="2800" dirty="0"/>
              <a:t>:</a:t>
            </a:r>
            <a:r>
              <a:rPr lang="en-GB" sz="2800" dirty="0" smtClean="0">
                <a:solidFill>
                  <a:srgbClr val="0070C0"/>
                </a:solidFill>
              </a:rPr>
              <a:t>www.worldbank.org</a:t>
            </a:r>
            <a:endParaRPr lang="en-US" sz="2800" dirty="0">
              <a:solidFill>
                <a:srgbClr val="0070C0"/>
              </a:solidFill>
            </a:endParaRPr>
          </a:p>
          <a:p>
            <a:pPr lvl="0"/>
            <a:r>
              <a:rPr lang="en-GB" sz="2800" dirty="0"/>
              <a:t>US Agency for International Development</a:t>
            </a:r>
            <a:r>
              <a:rPr lang="en-US" sz="2800" dirty="0"/>
              <a:t>: </a:t>
            </a:r>
            <a:r>
              <a:rPr lang="en-GB" sz="2800" dirty="0" smtClean="0">
                <a:hlinkClick r:id="rId2"/>
              </a:rPr>
              <a:t>www.usaid.gov</a:t>
            </a:r>
            <a:endParaRPr lang="en-US" sz="2800" dirty="0"/>
          </a:p>
          <a:p>
            <a:pPr lvl="0"/>
            <a:r>
              <a:rPr lang="en-GB" sz="2800" dirty="0"/>
              <a:t>Charities Aid Foundation</a:t>
            </a:r>
            <a:r>
              <a:rPr lang="en-US" sz="2800" dirty="0"/>
              <a:t>: </a:t>
            </a:r>
            <a:r>
              <a:rPr lang="en-GB" sz="2800" dirty="0"/>
              <a:t>www.cafonline.org</a:t>
            </a:r>
            <a:endParaRPr lang="en-US" sz="2800" dirty="0"/>
          </a:p>
          <a:p>
            <a:pPr lvl="0"/>
            <a:r>
              <a:rPr lang="en-GB" sz="2800" dirty="0"/>
              <a:t>Institute for Global Communications</a:t>
            </a:r>
            <a:r>
              <a:rPr lang="en-US" sz="2800" dirty="0"/>
              <a:t>: </a:t>
            </a:r>
            <a:r>
              <a:rPr lang="en-GB" sz="2800" dirty="0" smtClean="0">
                <a:hlinkClick r:id="rId3"/>
              </a:rPr>
              <a:t>www.igc.org</a:t>
            </a:r>
            <a:endParaRPr lang="en-GB" sz="2800" dirty="0" smtClean="0"/>
          </a:p>
          <a:p>
            <a:pPr lvl="0"/>
            <a:r>
              <a:rPr lang="en-GB" sz="2800" dirty="0" smtClean="0"/>
              <a:t>Grand Challenges, Canada</a:t>
            </a:r>
          </a:p>
          <a:p>
            <a:pPr lvl="0"/>
            <a:r>
              <a:rPr lang="en-GB" sz="2800" dirty="0" smtClean="0"/>
              <a:t>Bill and </a:t>
            </a:r>
            <a:r>
              <a:rPr lang="en-GB" sz="2800" dirty="0" err="1" smtClean="0"/>
              <a:t>Balinda</a:t>
            </a:r>
            <a:r>
              <a:rPr lang="en-GB" sz="2800" dirty="0" smtClean="0"/>
              <a:t> Foundation</a:t>
            </a:r>
          </a:p>
          <a:p>
            <a:pPr lvl="0"/>
            <a:endParaRPr lang="en-US" sz="2800" dirty="0"/>
          </a:p>
          <a:p>
            <a:endParaRPr lang="en-US" dirty="0"/>
          </a:p>
        </p:txBody>
      </p:sp>
    </p:spTree>
    <p:extLst>
      <p:ext uri="{BB962C8B-B14F-4D97-AF65-F5344CB8AC3E}">
        <p14:creationId xmlns:p14="http://schemas.microsoft.com/office/powerpoint/2010/main" val="129746875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HAVE LEARNT FROM THIS PRESENTATION?</a:t>
            </a:r>
            <a:endParaRPr lang="en-US" dirty="0"/>
          </a:p>
        </p:txBody>
      </p:sp>
      <p:sp>
        <p:nvSpPr>
          <p:cNvPr id="3" name="Content Placeholder 2"/>
          <p:cNvSpPr>
            <a:spLocks noGrp="1"/>
          </p:cNvSpPr>
          <p:nvPr>
            <p:ph sz="quarter" idx="1"/>
          </p:nvPr>
        </p:nvSpPr>
        <p:spPr/>
        <p:txBody>
          <a:bodyPr/>
          <a:lstStyle/>
          <a:p>
            <a:r>
              <a:rPr lang="en-US" dirty="0" smtClean="0"/>
              <a:t>Please share with this audience</a:t>
            </a:r>
            <a:endParaRPr lang="en-US" dirty="0"/>
          </a:p>
        </p:txBody>
      </p:sp>
    </p:spTree>
    <p:extLst>
      <p:ext uri="{BB962C8B-B14F-4D97-AF65-F5344CB8AC3E}">
        <p14:creationId xmlns:p14="http://schemas.microsoft.com/office/powerpoint/2010/main" val="106392028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2578" name="Rectangle 2"/>
          <p:cNvSpPr>
            <a:spLocks noGrp="1" noChangeArrowheads="1"/>
          </p:cNvSpPr>
          <p:nvPr>
            <p:ph type="title"/>
          </p:nvPr>
        </p:nvSpPr>
        <p:spPr>
          <a:xfrm>
            <a:off x="228600" y="274638"/>
            <a:ext cx="8534400" cy="1143000"/>
          </a:xfrm>
        </p:spPr>
        <p:txBody>
          <a:bodyPr>
            <a:normAutofit fontScale="90000"/>
          </a:bodyPr>
          <a:lstStyle/>
          <a:p>
            <a:pPr>
              <a:defRPr/>
            </a:pPr>
            <a:r>
              <a:rPr lang="en-US" sz="2400" b="1" dirty="0" smtClean="0">
                <a:solidFill>
                  <a:srgbClr val="676A55"/>
                </a:solidFill>
              </a:rPr>
              <a:t>SUMMARY/RECOMMENDATIONS/CONCLUSION</a:t>
            </a:r>
            <a:br>
              <a:rPr lang="en-US" sz="2400" b="1" dirty="0" smtClean="0">
                <a:solidFill>
                  <a:srgbClr val="676A55"/>
                </a:solidFill>
              </a:rPr>
            </a:br>
            <a:r>
              <a:rPr lang="en-US" sz="2400" b="1" dirty="0" smtClean="0">
                <a:solidFill>
                  <a:srgbClr val="676A55"/>
                </a:solidFill>
              </a:rPr>
              <a:t> </a:t>
            </a:r>
            <a:br>
              <a:rPr lang="en-US" sz="2400" b="1" dirty="0" smtClean="0">
                <a:solidFill>
                  <a:srgbClr val="676A55"/>
                </a:solidFill>
              </a:rPr>
            </a:br>
            <a:r>
              <a:rPr lang="en-US" dirty="0" smtClean="0">
                <a:effectLst>
                  <a:outerShdw blurRad="38100" dist="38100" dir="2700000" algn="tl">
                    <a:srgbClr val="000000"/>
                  </a:outerShdw>
                </a:effectLst>
                <a:latin typeface="Comic Sans MS" pitchFamily="66" charset="0"/>
              </a:rPr>
              <a:t>14 </a:t>
            </a:r>
            <a:r>
              <a:rPr lang="en-US" dirty="0" smtClean="0">
                <a:effectLst>
                  <a:outerShdw blurRad="38100" dist="38100" dir="2700000" algn="tl">
                    <a:srgbClr val="000000"/>
                  </a:outerShdw>
                </a:effectLst>
                <a:latin typeface="Comic Sans MS" pitchFamily="66" charset="0"/>
              </a:rPr>
              <a:t>Reasons Why Proposals Fail</a:t>
            </a:r>
            <a:endParaRPr lang="en-US" dirty="0" smtClean="0"/>
          </a:p>
        </p:txBody>
      </p:sp>
      <p:sp>
        <p:nvSpPr>
          <p:cNvPr id="152579" name="Rectangle 3"/>
          <p:cNvSpPr>
            <a:spLocks noGrp="1" noChangeArrowheads="1"/>
          </p:cNvSpPr>
          <p:nvPr>
            <p:ph type="body" sz="half" idx="1"/>
          </p:nvPr>
        </p:nvSpPr>
        <p:spPr/>
        <p:txBody>
          <a:bodyPr/>
          <a:lstStyle/>
          <a:p>
            <a:pPr>
              <a:buClr>
                <a:srgbClr val="A50021"/>
              </a:buClr>
            </a:pPr>
            <a:r>
              <a:rPr lang="en-US" dirty="0" smtClean="0">
                <a:latin typeface="Comic Sans MS" pitchFamily="66" charset="0"/>
              </a:rPr>
              <a:t>Deadline not met</a:t>
            </a:r>
          </a:p>
          <a:p>
            <a:pPr>
              <a:buClr>
                <a:srgbClr val="A50021"/>
              </a:buClr>
            </a:pPr>
            <a:r>
              <a:rPr lang="en-US" dirty="0" smtClean="0">
                <a:latin typeface="Comic Sans MS" pitchFamily="66" charset="0"/>
              </a:rPr>
              <a:t>Guidelines not followed</a:t>
            </a:r>
          </a:p>
          <a:p>
            <a:pPr>
              <a:buClr>
                <a:srgbClr val="A50021"/>
              </a:buClr>
            </a:pPr>
            <a:r>
              <a:rPr lang="en-US" dirty="0" smtClean="0">
                <a:latin typeface="Comic Sans MS" pitchFamily="66" charset="0"/>
              </a:rPr>
              <a:t>Nothing intriguing</a:t>
            </a:r>
          </a:p>
          <a:p>
            <a:pPr>
              <a:buClr>
                <a:srgbClr val="A50021"/>
              </a:buClr>
            </a:pPr>
            <a:r>
              <a:rPr lang="en-US" dirty="0" smtClean="0">
                <a:latin typeface="Comic Sans MS" pitchFamily="66" charset="0"/>
              </a:rPr>
              <a:t>Did not meet priorities</a:t>
            </a:r>
          </a:p>
          <a:p>
            <a:pPr>
              <a:buClr>
                <a:srgbClr val="A50021"/>
              </a:buClr>
            </a:pPr>
            <a:r>
              <a:rPr lang="en-US" dirty="0" smtClean="0">
                <a:latin typeface="Comic Sans MS" pitchFamily="66" charset="0"/>
              </a:rPr>
              <a:t>Not  complete</a:t>
            </a:r>
          </a:p>
          <a:p>
            <a:pPr>
              <a:buClr>
                <a:srgbClr val="A50021"/>
              </a:buClr>
            </a:pPr>
            <a:r>
              <a:rPr lang="en-US" dirty="0" smtClean="0">
                <a:latin typeface="Comic Sans MS" pitchFamily="66" charset="0"/>
              </a:rPr>
              <a:t>Poor literature review</a:t>
            </a:r>
          </a:p>
        </p:txBody>
      </p:sp>
      <p:sp>
        <p:nvSpPr>
          <p:cNvPr id="152580" name="Rectangle 4"/>
          <p:cNvSpPr>
            <a:spLocks noGrp="1" noChangeArrowheads="1"/>
          </p:cNvSpPr>
          <p:nvPr>
            <p:ph type="body" sz="half" idx="2"/>
          </p:nvPr>
        </p:nvSpPr>
        <p:spPr/>
        <p:txBody>
          <a:bodyPr/>
          <a:lstStyle/>
          <a:p>
            <a:pPr>
              <a:buClr>
                <a:srgbClr val="A50021"/>
              </a:buClr>
            </a:pPr>
            <a:r>
              <a:rPr lang="en-US" smtClean="0">
                <a:latin typeface="Comic Sans MS" pitchFamily="66" charset="0"/>
              </a:rPr>
              <a:t>Appeared beyond capacity of PI</a:t>
            </a:r>
          </a:p>
          <a:p>
            <a:pPr>
              <a:buClr>
                <a:srgbClr val="A50021"/>
              </a:buClr>
            </a:pPr>
            <a:r>
              <a:rPr lang="en-US" smtClean="0">
                <a:latin typeface="Comic Sans MS" pitchFamily="66" charset="0"/>
              </a:rPr>
              <a:t>Methodology weak</a:t>
            </a:r>
          </a:p>
          <a:p>
            <a:pPr>
              <a:buClr>
                <a:srgbClr val="A50021"/>
              </a:buClr>
            </a:pPr>
            <a:r>
              <a:rPr lang="en-US" smtClean="0">
                <a:latin typeface="Comic Sans MS" pitchFamily="66" charset="0"/>
              </a:rPr>
              <a:t>Unrealistic budget</a:t>
            </a:r>
          </a:p>
          <a:p>
            <a:pPr>
              <a:buClr>
                <a:srgbClr val="A50021"/>
              </a:buClr>
            </a:pPr>
            <a:r>
              <a:rPr lang="en-US" smtClean="0">
                <a:latin typeface="Comic Sans MS" pitchFamily="66" charset="0"/>
              </a:rPr>
              <a:t>Cost greater than benefit</a:t>
            </a:r>
          </a:p>
          <a:p>
            <a:pPr>
              <a:buClr>
                <a:srgbClr val="A50021"/>
              </a:buClr>
            </a:pPr>
            <a:r>
              <a:rPr lang="en-US" smtClean="0">
                <a:latin typeface="Comic Sans MS" pitchFamily="66" charset="0"/>
              </a:rPr>
              <a:t>Highly partisan</a:t>
            </a:r>
          </a:p>
          <a:p>
            <a:pPr>
              <a:buClr>
                <a:srgbClr val="A50021"/>
              </a:buClr>
            </a:pPr>
            <a:r>
              <a:rPr lang="en-US" smtClean="0">
                <a:latin typeface="Comic Sans MS" pitchFamily="66" charset="0"/>
              </a:rPr>
              <a:t>Poorly written</a:t>
            </a:r>
          </a:p>
          <a:p>
            <a:pPr>
              <a:buClr>
                <a:srgbClr val="A50021"/>
              </a:buClr>
            </a:pPr>
            <a:r>
              <a:rPr lang="en-US" smtClean="0">
                <a:latin typeface="Comic Sans MS" pitchFamily="66" charset="0"/>
              </a:rPr>
              <a:t>Mechanical defects</a:t>
            </a:r>
            <a:endParaRPr lang="en-US" smtClean="0"/>
          </a:p>
        </p:txBody>
      </p:sp>
    </p:spTree>
    <p:extLst>
      <p:ext uri="{BB962C8B-B14F-4D97-AF65-F5344CB8AC3E}">
        <p14:creationId xmlns:p14="http://schemas.microsoft.com/office/powerpoint/2010/main" val="410411254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52579">
                                            <p:txEl>
                                              <p:pRg st="0" end="0"/>
                                            </p:txEl>
                                          </p:spTgt>
                                        </p:tgtEl>
                                        <p:attrNameLst>
                                          <p:attrName>style.visibility</p:attrName>
                                        </p:attrNameLst>
                                      </p:cBhvr>
                                      <p:to>
                                        <p:strVal val="visible"/>
                                      </p:to>
                                    </p:set>
                                    <p:animEffect transition="in" filter="wipe(left)">
                                      <p:cBhvr>
                                        <p:cTn id="7" dur="500"/>
                                        <p:tgtEl>
                                          <p:spTgt spid="15257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52579">
                                            <p:txEl>
                                              <p:pRg st="1" end="1"/>
                                            </p:txEl>
                                          </p:spTgt>
                                        </p:tgtEl>
                                        <p:attrNameLst>
                                          <p:attrName>style.visibility</p:attrName>
                                        </p:attrNameLst>
                                      </p:cBhvr>
                                      <p:to>
                                        <p:strVal val="visible"/>
                                      </p:to>
                                    </p:set>
                                    <p:animEffect transition="in" filter="wipe(left)">
                                      <p:cBhvr>
                                        <p:cTn id="12" dur="500"/>
                                        <p:tgtEl>
                                          <p:spTgt spid="15257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52579">
                                            <p:txEl>
                                              <p:pRg st="2" end="2"/>
                                            </p:txEl>
                                          </p:spTgt>
                                        </p:tgtEl>
                                        <p:attrNameLst>
                                          <p:attrName>style.visibility</p:attrName>
                                        </p:attrNameLst>
                                      </p:cBhvr>
                                      <p:to>
                                        <p:strVal val="visible"/>
                                      </p:to>
                                    </p:set>
                                    <p:animEffect transition="in" filter="wipe(left)">
                                      <p:cBhvr>
                                        <p:cTn id="17" dur="500"/>
                                        <p:tgtEl>
                                          <p:spTgt spid="152579">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52579">
                                            <p:txEl>
                                              <p:pRg st="3" end="3"/>
                                            </p:txEl>
                                          </p:spTgt>
                                        </p:tgtEl>
                                        <p:attrNameLst>
                                          <p:attrName>style.visibility</p:attrName>
                                        </p:attrNameLst>
                                      </p:cBhvr>
                                      <p:to>
                                        <p:strVal val="visible"/>
                                      </p:to>
                                    </p:set>
                                    <p:animEffect transition="in" filter="wipe(left)">
                                      <p:cBhvr>
                                        <p:cTn id="22" dur="500"/>
                                        <p:tgtEl>
                                          <p:spTgt spid="152579">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52579">
                                            <p:txEl>
                                              <p:pRg st="4" end="4"/>
                                            </p:txEl>
                                          </p:spTgt>
                                        </p:tgtEl>
                                        <p:attrNameLst>
                                          <p:attrName>style.visibility</p:attrName>
                                        </p:attrNameLst>
                                      </p:cBhvr>
                                      <p:to>
                                        <p:strVal val="visible"/>
                                      </p:to>
                                    </p:set>
                                    <p:animEffect transition="in" filter="wipe(left)">
                                      <p:cBhvr>
                                        <p:cTn id="27" dur="500"/>
                                        <p:tgtEl>
                                          <p:spTgt spid="152579">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152579">
                                            <p:txEl>
                                              <p:pRg st="5" end="5"/>
                                            </p:txEl>
                                          </p:spTgt>
                                        </p:tgtEl>
                                        <p:attrNameLst>
                                          <p:attrName>style.visibility</p:attrName>
                                        </p:attrNameLst>
                                      </p:cBhvr>
                                      <p:to>
                                        <p:strVal val="visible"/>
                                      </p:to>
                                    </p:set>
                                    <p:animEffect transition="in" filter="wipe(left)">
                                      <p:cBhvr>
                                        <p:cTn id="32" dur="500"/>
                                        <p:tgtEl>
                                          <p:spTgt spid="152579">
                                            <p:txEl>
                                              <p:pRg st="5" end="5"/>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152580">
                                            <p:txEl>
                                              <p:pRg st="0" end="0"/>
                                            </p:txEl>
                                          </p:spTgt>
                                        </p:tgtEl>
                                        <p:attrNameLst>
                                          <p:attrName>style.visibility</p:attrName>
                                        </p:attrNameLst>
                                      </p:cBhvr>
                                      <p:to>
                                        <p:strVal val="visible"/>
                                      </p:to>
                                    </p:set>
                                    <p:animEffect transition="in" filter="wipe(left)">
                                      <p:cBhvr>
                                        <p:cTn id="37" dur="500"/>
                                        <p:tgtEl>
                                          <p:spTgt spid="152580">
                                            <p:txEl>
                                              <p:pRg st="0" end="0"/>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152580">
                                            <p:txEl>
                                              <p:pRg st="1" end="1"/>
                                            </p:txEl>
                                          </p:spTgt>
                                        </p:tgtEl>
                                        <p:attrNameLst>
                                          <p:attrName>style.visibility</p:attrName>
                                        </p:attrNameLst>
                                      </p:cBhvr>
                                      <p:to>
                                        <p:strVal val="visible"/>
                                      </p:to>
                                    </p:set>
                                    <p:animEffect transition="in" filter="wipe(left)">
                                      <p:cBhvr>
                                        <p:cTn id="42" dur="500"/>
                                        <p:tgtEl>
                                          <p:spTgt spid="152580">
                                            <p:txEl>
                                              <p:pRg st="1" end="1"/>
                                            </p:txEl>
                                          </p:spTgt>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152580">
                                            <p:txEl>
                                              <p:pRg st="2" end="2"/>
                                            </p:txEl>
                                          </p:spTgt>
                                        </p:tgtEl>
                                        <p:attrNameLst>
                                          <p:attrName>style.visibility</p:attrName>
                                        </p:attrNameLst>
                                      </p:cBhvr>
                                      <p:to>
                                        <p:strVal val="visible"/>
                                      </p:to>
                                    </p:set>
                                    <p:animEffect transition="in" filter="wipe(left)">
                                      <p:cBhvr>
                                        <p:cTn id="47" dur="500"/>
                                        <p:tgtEl>
                                          <p:spTgt spid="152580">
                                            <p:txEl>
                                              <p:pRg st="2" end="2"/>
                                            </p:txEl>
                                          </p:spTgt>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22" presetClass="entr" presetSubtype="8" fill="hold" grpId="0" nodeType="clickEffect">
                                  <p:stCondLst>
                                    <p:cond delay="0"/>
                                  </p:stCondLst>
                                  <p:childTnLst>
                                    <p:set>
                                      <p:cBhvr>
                                        <p:cTn id="51" dur="1" fill="hold">
                                          <p:stCondLst>
                                            <p:cond delay="0"/>
                                          </p:stCondLst>
                                        </p:cTn>
                                        <p:tgtEl>
                                          <p:spTgt spid="152580">
                                            <p:txEl>
                                              <p:pRg st="3" end="3"/>
                                            </p:txEl>
                                          </p:spTgt>
                                        </p:tgtEl>
                                        <p:attrNameLst>
                                          <p:attrName>style.visibility</p:attrName>
                                        </p:attrNameLst>
                                      </p:cBhvr>
                                      <p:to>
                                        <p:strVal val="visible"/>
                                      </p:to>
                                    </p:set>
                                    <p:animEffect transition="in" filter="wipe(left)">
                                      <p:cBhvr>
                                        <p:cTn id="52" dur="500"/>
                                        <p:tgtEl>
                                          <p:spTgt spid="152580">
                                            <p:txEl>
                                              <p:pRg st="3" end="3"/>
                                            </p:txEl>
                                          </p:spTgt>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22" presetClass="entr" presetSubtype="8" fill="hold" grpId="0" nodeType="clickEffect">
                                  <p:stCondLst>
                                    <p:cond delay="0"/>
                                  </p:stCondLst>
                                  <p:childTnLst>
                                    <p:set>
                                      <p:cBhvr>
                                        <p:cTn id="56" dur="1" fill="hold">
                                          <p:stCondLst>
                                            <p:cond delay="0"/>
                                          </p:stCondLst>
                                        </p:cTn>
                                        <p:tgtEl>
                                          <p:spTgt spid="152580">
                                            <p:txEl>
                                              <p:pRg st="4" end="4"/>
                                            </p:txEl>
                                          </p:spTgt>
                                        </p:tgtEl>
                                        <p:attrNameLst>
                                          <p:attrName>style.visibility</p:attrName>
                                        </p:attrNameLst>
                                      </p:cBhvr>
                                      <p:to>
                                        <p:strVal val="visible"/>
                                      </p:to>
                                    </p:set>
                                    <p:animEffect transition="in" filter="wipe(left)">
                                      <p:cBhvr>
                                        <p:cTn id="57" dur="500"/>
                                        <p:tgtEl>
                                          <p:spTgt spid="152580">
                                            <p:txEl>
                                              <p:pRg st="4" end="4"/>
                                            </p:txEl>
                                          </p:spTgt>
                                        </p:tgtEl>
                                      </p:cBhvr>
                                    </p:animEffect>
                                  </p:childTnLst>
                                </p:cTn>
                              </p:par>
                            </p:childTnLst>
                          </p:cTn>
                        </p:par>
                      </p:childTnLst>
                    </p:cTn>
                  </p:par>
                  <p:par>
                    <p:cTn id="58" fill="hold" nodeType="clickPar">
                      <p:stCondLst>
                        <p:cond delay="indefinite"/>
                      </p:stCondLst>
                      <p:childTnLst>
                        <p:par>
                          <p:cTn id="59" fill="hold" nodeType="withGroup">
                            <p:stCondLst>
                              <p:cond delay="0"/>
                            </p:stCondLst>
                            <p:childTnLst>
                              <p:par>
                                <p:cTn id="60" presetID="22" presetClass="entr" presetSubtype="8" fill="hold" grpId="0" nodeType="clickEffect">
                                  <p:stCondLst>
                                    <p:cond delay="0"/>
                                  </p:stCondLst>
                                  <p:childTnLst>
                                    <p:set>
                                      <p:cBhvr>
                                        <p:cTn id="61" dur="1" fill="hold">
                                          <p:stCondLst>
                                            <p:cond delay="0"/>
                                          </p:stCondLst>
                                        </p:cTn>
                                        <p:tgtEl>
                                          <p:spTgt spid="152580">
                                            <p:txEl>
                                              <p:pRg st="5" end="5"/>
                                            </p:txEl>
                                          </p:spTgt>
                                        </p:tgtEl>
                                        <p:attrNameLst>
                                          <p:attrName>style.visibility</p:attrName>
                                        </p:attrNameLst>
                                      </p:cBhvr>
                                      <p:to>
                                        <p:strVal val="visible"/>
                                      </p:to>
                                    </p:set>
                                    <p:animEffect transition="in" filter="wipe(left)">
                                      <p:cBhvr>
                                        <p:cTn id="62" dur="500"/>
                                        <p:tgtEl>
                                          <p:spTgt spid="152580">
                                            <p:txEl>
                                              <p:pRg st="5" end="5"/>
                                            </p:txEl>
                                          </p:spTgt>
                                        </p:tgtEl>
                                      </p:cBhvr>
                                    </p:animEffect>
                                  </p:childTnLst>
                                </p:cTn>
                              </p:par>
                            </p:childTnLst>
                          </p:cTn>
                        </p:par>
                      </p:childTnLst>
                    </p:cTn>
                  </p:par>
                  <p:par>
                    <p:cTn id="63" fill="hold" nodeType="clickPar">
                      <p:stCondLst>
                        <p:cond delay="indefinite"/>
                      </p:stCondLst>
                      <p:childTnLst>
                        <p:par>
                          <p:cTn id="64" fill="hold" nodeType="withGroup">
                            <p:stCondLst>
                              <p:cond delay="0"/>
                            </p:stCondLst>
                            <p:childTnLst>
                              <p:par>
                                <p:cTn id="65" presetID="22" presetClass="entr" presetSubtype="8" fill="hold" grpId="0" nodeType="clickEffect">
                                  <p:stCondLst>
                                    <p:cond delay="0"/>
                                  </p:stCondLst>
                                  <p:childTnLst>
                                    <p:set>
                                      <p:cBhvr>
                                        <p:cTn id="66" dur="1" fill="hold">
                                          <p:stCondLst>
                                            <p:cond delay="0"/>
                                          </p:stCondLst>
                                        </p:cTn>
                                        <p:tgtEl>
                                          <p:spTgt spid="152580">
                                            <p:txEl>
                                              <p:pRg st="6" end="6"/>
                                            </p:txEl>
                                          </p:spTgt>
                                        </p:tgtEl>
                                        <p:attrNameLst>
                                          <p:attrName>style.visibility</p:attrName>
                                        </p:attrNameLst>
                                      </p:cBhvr>
                                      <p:to>
                                        <p:strVal val="visible"/>
                                      </p:to>
                                    </p:set>
                                    <p:animEffect transition="in" filter="wipe(left)">
                                      <p:cBhvr>
                                        <p:cTn id="67" dur="500"/>
                                        <p:tgtEl>
                                          <p:spTgt spid="152580">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2579" grpId="0" build="p" bldLvl="3" autoUpdateAnimBg="0"/>
      <p:bldP spid="152580" grpId="0" build="p" bldLvl="3"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1" y="76200"/>
            <a:ext cx="8991600" cy="1143000"/>
          </a:xfrm>
        </p:spPr>
        <p:txBody>
          <a:bodyPr>
            <a:normAutofit fontScale="90000"/>
          </a:bodyPr>
          <a:lstStyle/>
          <a:p>
            <a:pPr eaLnBrk="1" fontAlgn="auto" hangingPunct="1">
              <a:spcAft>
                <a:spcPts val="0"/>
              </a:spcAft>
              <a:defRPr/>
            </a:pPr>
            <a:r>
              <a:rPr lang="en-GB" sz="4000" dirty="0" smtClean="0">
                <a:solidFill>
                  <a:srgbClr val="0070C0"/>
                </a:solidFill>
              </a:rPr>
              <a:t>Introduction (General information on grant writing</a:t>
            </a:r>
            <a:endParaRPr lang="en-GB" sz="4000" dirty="0">
              <a:solidFill>
                <a:srgbClr val="0070C0"/>
              </a:solidFill>
            </a:endParaRPr>
          </a:p>
        </p:txBody>
      </p:sp>
      <p:sp>
        <p:nvSpPr>
          <p:cNvPr id="9219" name="Subtitle 2"/>
          <p:cNvSpPr>
            <a:spLocks noGrp="1"/>
          </p:cNvSpPr>
          <p:nvPr>
            <p:ph type="subTitle" idx="1"/>
          </p:nvPr>
        </p:nvSpPr>
        <p:spPr>
          <a:xfrm>
            <a:off x="2267744" y="1124744"/>
            <a:ext cx="6876256" cy="5544616"/>
          </a:xfrm>
        </p:spPr>
        <p:txBody>
          <a:bodyPr/>
          <a:lstStyle/>
          <a:p>
            <a:pPr eaLnBrk="1" hangingPunct="1"/>
            <a:r>
              <a:rPr lang="en-GB" sz="3200" dirty="0" smtClean="0"/>
              <a:t>What is Research?</a:t>
            </a:r>
          </a:p>
          <a:p>
            <a:pPr eaLnBrk="1" hangingPunct="1"/>
            <a:endParaRPr lang="en-GB" sz="3200" dirty="0" smtClean="0"/>
          </a:p>
          <a:p>
            <a:pPr eaLnBrk="1" hangingPunct="1"/>
            <a:r>
              <a:rPr lang="en-US" sz="3600" dirty="0" smtClean="0"/>
              <a:t>“A </a:t>
            </a:r>
            <a:r>
              <a:rPr lang="en-US" sz="3600" dirty="0"/>
              <a:t>diligent and systematic inquiry or investigation into a subject </a:t>
            </a:r>
            <a:r>
              <a:rPr lang="en-US" sz="3600" dirty="0" smtClean="0"/>
              <a:t>in </a:t>
            </a:r>
            <a:r>
              <a:rPr lang="en-US" sz="3600" dirty="0"/>
              <a:t>order to discover facts and principles</a:t>
            </a:r>
            <a:r>
              <a:rPr lang="en-US" sz="3600" dirty="0" smtClean="0"/>
              <a:t>”.</a:t>
            </a:r>
          </a:p>
          <a:p>
            <a:pPr eaLnBrk="1" hangingPunct="1"/>
            <a:endParaRPr lang="en-US" sz="2800" dirty="0"/>
          </a:p>
          <a:p>
            <a:pPr eaLnBrk="1" hangingPunct="1"/>
            <a:endParaRPr lang="en-GB" sz="2400" dirty="0" smtClean="0"/>
          </a:p>
          <a:p>
            <a:pPr marL="342900" indent="-342900" eaLnBrk="1" hangingPunct="1">
              <a:buFont typeface="Wingdings" pitchFamily="2" charset="2"/>
              <a:buChar char="v"/>
            </a:pPr>
            <a:endParaRPr lang="en-GB" sz="2400" dirty="0" smtClean="0"/>
          </a:p>
        </p:txBody>
      </p:sp>
    </p:spTree>
    <p:extLst>
      <p:ext uri="{BB962C8B-B14F-4D97-AF65-F5344CB8AC3E}">
        <p14:creationId xmlns:p14="http://schemas.microsoft.com/office/powerpoint/2010/main" val="794563359"/>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4626" name="Rectangle 2"/>
          <p:cNvSpPr>
            <a:spLocks noGrp="1" noChangeArrowheads="1"/>
          </p:cNvSpPr>
          <p:nvPr>
            <p:ph type="title"/>
          </p:nvPr>
        </p:nvSpPr>
        <p:spPr/>
        <p:txBody>
          <a:bodyPr/>
          <a:lstStyle/>
          <a:p>
            <a:pPr>
              <a:defRPr/>
            </a:pPr>
            <a:r>
              <a:rPr lang="en-US" smtClean="0">
                <a:effectLst>
                  <a:outerShdw blurRad="38100" dist="38100" dir="2700000" algn="tl">
                    <a:srgbClr val="000000"/>
                  </a:outerShdw>
                </a:effectLst>
                <a:latin typeface="Comic Sans MS" pitchFamily="66" charset="0"/>
              </a:rPr>
              <a:t>Remember</a:t>
            </a:r>
            <a:endParaRPr lang="en-US" smtClean="0"/>
          </a:p>
        </p:txBody>
      </p:sp>
      <p:sp>
        <p:nvSpPr>
          <p:cNvPr id="154627" name="Rectangle 3"/>
          <p:cNvSpPr>
            <a:spLocks noGrp="1" noChangeArrowheads="1"/>
          </p:cNvSpPr>
          <p:nvPr>
            <p:ph type="body" idx="1"/>
          </p:nvPr>
        </p:nvSpPr>
        <p:spPr/>
        <p:txBody>
          <a:bodyPr/>
          <a:lstStyle/>
          <a:p>
            <a:pPr>
              <a:buClr>
                <a:srgbClr val="A50021"/>
              </a:buClr>
            </a:pPr>
            <a:r>
              <a:rPr lang="en-US" dirty="0" smtClean="0">
                <a:latin typeface="Comic Sans MS" pitchFamily="66" charset="0"/>
              </a:rPr>
              <a:t>Get</a:t>
            </a:r>
          </a:p>
          <a:p>
            <a:pPr>
              <a:buClr>
                <a:srgbClr val="A50021"/>
              </a:buClr>
            </a:pPr>
            <a:r>
              <a:rPr lang="en-US" dirty="0" smtClean="0">
                <a:latin typeface="Comic Sans MS" pitchFamily="66" charset="0"/>
              </a:rPr>
              <a:t>Read</a:t>
            </a:r>
          </a:p>
          <a:p>
            <a:pPr>
              <a:buClr>
                <a:srgbClr val="A50021"/>
              </a:buClr>
            </a:pPr>
            <a:r>
              <a:rPr lang="en-US" dirty="0" smtClean="0">
                <a:latin typeface="Comic Sans MS" pitchFamily="66" charset="0"/>
              </a:rPr>
              <a:t>Follow </a:t>
            </a:r>
          </a:p>
          <a:p>
            <a:pPr lvl="1">
              <a:buClr>
                <a:srgbClr val="A50021"/>
              </a:buClr>
            </a:pPr>
            <a:r>
              <a:rPr lang="en-US" sz="3200" dirty="0" smtClean="0">
                <a:solidFill>
                  <a:srgbClr val="A50021"/>
                </a:solidFill>
                <a:latin typeface="Comic Sans MS" pitchFamily="66" charset="0"/>
              </a:rPr>
              <a:t>The Guidelines</a:t>
            </a:r>
            <a:endParaRPr lang="en-US" sz="3200" dirty="0" smtClean="0">
              <a:latin typeface="Comic Sans MS" pitchFamily="66" charset="0"/>
            </a:endParaRPr>
          </a:p>
          <a:p>
            <a:pPr marL="0" indent="0">
              <a:buClr>
                <a:srgbClr val="A50021"/>
              </a:buClr>
              <a:buNone/>
            </a:pPr>
            <a:endParaRPr lang="en-US" dirty="0" smtClean="0">
              <a:latin typeface="Comic Sans MS" pitchFamily="66" charset="0"/>
            </a:endParaRPr>
          </a:p>
          <a:p>
            <a:pPr marL="366713" lvl="1" indent="0">
              <a:buClr>
                <a:srgbClr val="A50021"/>
              </a:buClr>
              <a:buNone/>
            </a:pPr>
            <a:endParaRPr lang="en-US" dirty="0" smtClean="0"/>
          </a:p>
        </p:txBody>
      </p:sp>
    </p:spTree>
    <p:extLst>
      <p:ext uri="{BB962C8B-B14F-4D97-AF65-F5344CB8AC3E}">
        <p14:creationId xmlns:p14="http://schemas.microsoft.com/office/powerpoint/2010/main" val="193619151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54627">
                                            <p:txEl>
                                              <p:pRg st="0" end="0"/>
                                            </p:txEl>
                                          </p:spTgt>
                                        </p:tgtEl>
                                        <p:attrNameLst>
                                          <p:attrName>style.visibility</p:attrName>
                                        </p:attrNameLst>
                                      </p:cBhvr>
                                      <p:to>
                                        <p:strVal val="visible"/>
                                      </p:to>
                                    </p:set>
                                    <p:animEffect transition="in" filter="wipe(left)">
                                      <p:cBhvr>
                                        <p:cTn id="7" dur="500"/>
                                        <p:tgtEl>
                                          <p:spTgt spid="15462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54627">
                                            <p:txEl>
                                              <p:pRg st="1" end="1"/>
                                            </p:txEl>
                                          </p:spTgt>
                                        </p:tgtEl>
                                        <p:attrNameLst>
                                          <p:attrName>style.visibility</p:attrName>
                                        </p:attrNameLst>
                                      </p:cBhvr>
                                      <p:to>
                                        <p:strVal val="visible"/>
                                      </p:to>
                                    </p:set>
                                    <p:animEffect transition="in" filter="wipe(left)">
                                      <p:cBhvr>
                                        <p:cTn id="12" dur="500"/>
                                        <p:tgtEl>
                                          <p:spTgt spid="154627">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54627">
                                            <p:txEl>
                                              <p:pRg st="2" end="2"/>
                                            </p:txEl>
                                          </p:spTgt>
                                        </p:tgtEl>
                                        <p:attrNameLst>
                                          <p:attrName>style.visibility</p:attrName>
                                        </p:attrNameLst>
                                      </p:cBhvr>
                                      <p:to>
                                        <p:strVal val="visible"/>
                                      </p:to>
                                    </p:set>
                                    <p:animEffect transition="in" filter="wipe(left)">
                                      <p:cBhvr>
                                        <p:cTn id="17" dur="500"/>
                                        <p:tgtEl>
                                          <p:spTgt spid="154627">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54627">
                                            <p:txEl>
                                              <p:pRg st="3" end="3"/>
                                            </p:txEl>
                                          </p:spTgt>
                                        </p:tgtEl>
                                        <p:attrNameLst>
                                          <p:attrName>style.visibility</p:attrName>
                                        </p:attrNameLst>
                                      </p:cBhvr>
                                      <p:to>
                                        <p:strVal val="visible"/>
                                      </p:to>
                                    </p:set>
                                    <p:animEffect transition="in" filter="wipe(left)">
                                      <p:cBhvr>
                                        <p:cTn id="22" dur="500"/>
                                        <p:tgtEl>
                                          <p:spTgt spid="15462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4627" grpId="0" build="p" bldLvl="2" autoUpdateAnimBg="0"/>
    </p:bldLst>
  </p:timing>
</p:sld>
</file>

<file path=ppt/slides/slide4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5890" name="Rectangle 2"/>
          <p:cNvSpPr>
            <a:spLocks noGrp="1" noChangeArrowheads="1"/>
          </p:cNvSpPr>
          <p:nvPr>
            <p:ph type="title"/>
          </p:nvPr>
        </p:nvSpPr>
        <p:spPr/>
        <p:txBody>
          <a:bodyPr/>
          <a:lstStyle/>
          <a:p>
            <a:pPr>
              <a:defRPr/>
            </a:pPr>
            <a:r>
              <a:rPr lang="en-US" smtClean="0">
                <a:effectLst>
                  <a:outerShdw blurRad="38100" dist="38100" dir="2700000" algn="tl">
                    <a:srgbClr val="000000"/>
                  </a:outerShdw>
                </a:effectLst>
                <a:latin typeface="Comic Sans MS" pitchFamily="66" charset="0"/>
              </a:rPr>
              <a:t>Recycle your Rejected Proposal</a:t>
            </a:r>
            <a:endParaRPr lang="en-US" smtClean="0"/>
          </a:p>
        </p:txBody>
      </p:sp>
      <p:sp>
        <p:nvSpPr>
          <p:cNvPr id="165891" name="Rectangle 3"/>
          <p:cNvSpPr>
            <a:spLocks noGrp="1" noChangeArrowheads="1"/>
          </p:cNvSpPr>
          <p:nvPr>
            <p:ph type="body" idx="1"/>
          </p:nvPr>
        </p:nvSpPr>
        <p:spPr/>
        <p:txBody>
          <a:bodyPr/>
          <a:lstStyle/>
          <a:p>
            <a:pPr>
              <a:buClr>
                <a:srgbClr val="A50021"/>
              </a:buClr>
            </a:pPr>
            <a:r>
              <a:rPr lang="en-US" smtClean="0">
                <a:latin typeface="Comic Sans MS" pitchFamily="66" charset="0"/>
              </a:rPr>
              <a:t>Success means having one in three grants funded</a:t>
            </a:r>
          </a:p>
          <a:p>
            <a:pPr>
              <a:buClr>
                <a:srgbClr val="A50021"/>
              </a:buClr>
            </a:pPr>
            <a:r>
              <a:rPr lang="en-US" smtClean="0">
                <a:latin typeface="Comic Sans MS" pitchFamily="66" charset="0"/>
              </a:rPr>
              <a:t>A rejected proposal does not always mean the idea was rejected</a:t>
            </a:r>
          </a:p>
          <a:p>
            <a:pPr>
              <a:buClr>
                <a:srgbClr val="A50021"/>
              </a:buClr>
            </a:pPr>
            <a:r>
              <a:rPr lang="en-US" smtClean="0">
                <a:latin typeface="Comic Sans MS" pitchFamily="66" charset="0"/>
              </a:rPr>
              <a:t>Obtain reviewer comments</a:t>
            </a:r>
          </a:p>
          <a:p>
            <a:pPr>
              <a:buClr>
                <a:srgbClr val="A50021"/>
              </a:buClr>
            </a:pPr>
            <a:r>
              <a:rPr lang="en-US" smtClean="0">
                <a:latin typeface="Comic Sans MS" pitchFamily="66" charset="0"/>
              </a:rPr>
              <a:t>Call the program officer</a:t>
            </a:r>
          </a:p>
          <a:p>
            <a:pPr>
              <a:buClr>
                <a:srgbClr val="A50021"/>
              </a:buClr>
            </a:pPr>
            <a:r>
              <a:rPr lang="en-US" smtClean="0">
                <a:latin typeface="Comic Sans MS" pitchFamily="66" charset="0"/>
              </a:rPr>
              <a:t>Rewrite, revise, resubmit</a:t>
            </a:r>
            <a:endParaRPr lang="en-US" smtClean="0"/>
          </a:p>
        </p:txBody>
      </p:sp>
      <p:graphicFrame>
        <p:nvGraphicFramePr>
          <p:cNvPr id="135172" name="Object 4"/>
          <p:cNvGraphicFramePr>
            <a:graphicFrameLocks noChangeAspect="1"/>
          </p:cNvGraphicFramePr>
          <p:nvPr/>
        </p:nvGraphicFramePr>
        <p:xfrm>
          <a:off x="6705600" y="4419600"/>
          <a:ext cx="2438400" cy="2438400"/>
        </p:xfrm>
        <a:graphic>
          <a:graphicData uri="http://schemas.openxmlformats.org/presentationml/2006/ole">
            <mc:AlternateContent xmlns:mc="http://schemas.openxmlformats.org/markup-compatibility/2006">
              <mc:Choice xmlns:v="urn:schemas-microsoft-com:vml" Requires="v">
                <p:oleObj spid="_x0000_s1026" name="Clip" r:id="rId3" imgW="3244850" imgH="3390900" progId="MS_ClipArt_Gallery.2">
                  <p:embed/>
                </p:oleObj>
              </mc:Choice>
              <mc:Fallback>
                <p:oleObj name="Clip" r:id="rId3" imgW="3244850" imgH="3390900" progId="MS_ClipArt_Gallery.2">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705600" y="4419600"/>
                        <a:ext cx="2438400" cy="2438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136906562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65891">
                                            <p:txEl>
                                              <p:pRg st="0" end="0"/>
                                            </p:txEl>
                                          </p:spTgt>
                                        </p:tgtEl>
                                        <p:attrNameLst>
                                          <p:attrName>style.visibility</p:attrName>
                                        </p:attrNameLst>
                                      </p:cBhvr>
                                      <p:to>
                                        <p:strVal val="visible"/>
                                      </p:to>
                                    </p:set>
                                    <p:animEffect transition="in" filter="wipe(left)">
                                      <p:cBhvr>
                                        <p:cTn id="7" dur="500"/>
                                        <p:tgtEl>
                                          <p:spTgt spid="16589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65891">
                                            <p:txEl>
                                              <p:pRg st="1" end="1"/>
                                            </p:txEl>
                                          </p:spTgt>
                                        </p:tgtEl>
                                        <p:attrNameLst>
                                          <p:attrName>style.visibility</p:attrName>
                                        </p:attrNameLst>
                                      </p:cBhvr>
                                      <p:to>
                                        <p:strVal val="visible"/>
                                      </p:to>
                                    </p:set>
                                    <p:animEffect transition="in" filter="wipe(left)">
                                      <p:cBhvr>
                                        <p:cTn id="12" dur="500"/>
                                        <p:tgtEl>
                                          <p:spTgt spid="165891">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65891">
                                            <p:txEl>
                                              <p:pRg st="2" end="2"/>
                                            </p:txEl>
                                          </p:spTgt>
                                        </p:tgtEl>
                                        <p:attrNameLst>
                                          <p:attrName>style.visibility</p:attrName>
                                        </p:attrNameLst>
                                      </p:cBhvr>
                                      <p:to>
                                        <p:strVal val="visible"/>
                                      </p:to>
                                    </p:set>
                                    <p:animEffect transition="in" filter="wipe(left)">
                                      <p:cBhvr>
                                        <p:cTn id="17" dur="500"/>
                                        <p:tgtEl>
                                          <p:spTgt spid="165891">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65891">
                                            <p:txEl>
                                              <p:pRg st="3" end="3"/>
                                            </p:txEl>
                                          </p:spTgt>
                                        </p:tgtEl>
                                        <p:attrNameLst>
                                          <p:attrName>style.visibility</p:attrName>
                                        </p:attrNameLst>
                                      </p:cBhvr>
                                      <p:to>
                                        <p:strVal val="visible"/>
                                      </p:to>
                                    </p:set>
                                    <p:animEffect transition="in" filter="wipe(left)">
                                      <p:cBhvr>
                                        <p:cTn id="22" dur="500"/>
                                        <p:tgtEl>
                                          <p:spTgt spid="165891">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65891">
                                            <p:txEl>
                                              <p:pRg st="4" end="4"/>
                                            </p:txEl>
                                          </p:spTgt>
                                        </p:tgtEl>
                                        <p:attrNameLst>
                                          <p:attrName>style.visibility</p:attrName>
                                        </p:attrNameLst>
                                      </p:cBhvr>
                                      <p:to>
                                        <p:strVal val="visible"/>
                                      </p:to>
                                    </p:set>
                                    <p:animEffect transition="in" filter="wipe(left)">
                                      <p:cBhvr>
                                        <p:cTn id="27" dur="500"/>
                                        <p:tgtEl>
                                          <p:spTgt spid="16589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5891" grpId="0" build="p" bldLvl="3" autoUpdateAnimBg="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0" y="1500188"/>
            <a:ext cx="6172200" cy="2054225"/>
          </a:xfrm>
        </p:spPr>
        <p:txBody>
          <a:bodyPr/>
          <a:lstStyle/>
          <a:p>
            <a:pPr eaLnBrk="1" fontAlgn="auto" hangingPunct="1">
              <a:spcAft>
                <a:spcPts val="0"/>
              </a:spcAft>
              <a:defRPr/>
            </a:pPr>
            <a:r>
              <a:rPr lang="en-GB" sz="4400" dirty="0" smtClean="0"/>
              <a:t>THANK YOU</a:t>
            </a:r>
            <a:endParaRPr lang="en-GB" sz="4400" dirty="0"/>
          </a:p>
        </p:txBody>
      </p:sp>
      <p:sp>
        <p:nvSpPr>
          <p:cNvPr id="125955" name="Text Placeholder 2"/>
          <p:cNvSpPr>
            <a:spLocks noGrp="1"/>
          </p:cNvSpPr>
          <p:nvPr>
            <p:ph type="body" idx="1"/>
          </p:nvPr>
        </p:nvSpPr>
        <p:spPr/>
        <p:txBody>
          <a:bodyPr/>
          <a:lstStyle/>
          <a:p>
            <a:pPr eaLnBrk="1" hangingPunct="1"/>
            <a:r>
              <a:rPr lang="en-GB" smtClean="0"/>
              <a:t>The End</a:t>
            </a:r>
          </a:p>
        </p:txBody>
      </p:sp>
    </p:spTree>
    <p:extLst>
      <p:ext uri="{BB962C8B-B14F-4D97-AF65-F5344CB8AC3E}">
        <p14:creationId xmlns:p14="http://schemas.microsoft.com/office/powerpoint/2010/main" val="24759725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mph" presetSubtype="0" fill="hold" grpId="0" nodeType="afterEffect">
                                  <p:stCondLst>
                                    <p:cond delay="0"/>
                                  </p:stCondLst>
                                  <p:iterate type="lt">
                                    <p:tmPct val="10000"/>
                                  </p:iterate>
                                  <p:childTnLst>
                                    <p:animRot by="21600000">
                                      <p:cBhvr>
                                        <p:cTn id="6" dur="2000" fill="hold"/>
                                        <p:tgtEl>
                                          <p:spTgt spid="2"/>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28600" y="457200"/>
            <a:ext cx="8458200" cy="6248400"/>
          </a:xfrm>
        </p:spPr>
        <p:txBody>
          <a:bodyPr/>
          <a:lstStyle/>
          <a:p>
            <a:r>
              <a:rPr lang="en-US" sz="4800" dirty="0"/>
              <a:t>What is a research proposal?</a:t>
            </a:r>
            <a:br>
              <a:rPr lang="en-US" sz="4800" dirty="0"/>
            </a:br>
            <a:r>
              <a:rPr lang="en-US" sz="4800" dirty="0"/>
              <a:t/>
            </a:r>
            <a:br>
              <a:rPr lang="en-US" sz="4800" dirty="0"/>
            </a:br>
            <a:r>
              <a:rPr lang="en-US" sz="4800" dirty="0" smtClean="0"/>
              <a:t>-</a:t>
            </a:r>
            <a:r>
              <a:rPr lang="en-US" sz="4400" dirty="0" smtClean="0"/>
              <a:t>a </a:t>
            </a:r>
            <a:r>
              <a:rPr lang="en-US" sz="4400" dirty="0"/>
              <a:t>request for financial</a:t>
            </a:r>
            <a:br>
              <a:rPr lang="en-US" sz="4400" dirty="0"/>
            </a:br>
            <a:r>
              <a:rPr lang="en-US" sz="4400" dirty="0"/>
              <a:t>assistance to implement a</a:t>
            </a:r>
            <a:br>
              <a:rPr lang="en-US" sz="4400" dirty="0"/>
            </a:br>
            <a:r>
              <a:rPr lang="en-US" sz="4400" dirty="0"/>
              <a:t>scientific project or study</a:t>
            </a:r>
          </a:p>
        </p:txBody>
      </p:sp>
    </p:spTree>
    <p:extLst>
      <p:ext uri="{BB962C8B-B14F-4D97-AF65-F5344CB8AC3E}">
        <p14:creationId xmlns:p14="http://schemas.microsoft.com/office/powerpoint/2010/main" val="24022230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Content Placeholder 2"/>
          <p:cNvSpPr>
            <a:spLocks noGrp="1"/>
          </p:cNvSpPr>
          <p:nvPr>
            <p:ph sz="quarter" idx="1"/>
          </p:nvPr>
        </p:nvSpPr>
        <p:spPr>
          <a:xfrm>
            <a:off x="457200" y="260648"/>
            <a:ext cx="8115300" cy="6408712"/>
          </a:xfrm>
        </p:spPr>
        <p:txBody>
          <a:bodyPr/>
          <a:lstStyle/>
          <a:p>
            <a:pPr>
              <a:buFont typeface="Wingdings" pitchFamily="2" charset="2"/>
              <a:buNone/>
            </a:pPr>
            <a:r>
              <a:rPr lang="en-US" sz="2800" b="1" dirty="0" smtClean="0"/>
              <a:t>Good proposals quickly and easily answer the following key questions:</a:t>
            </a:r>
          </a:p>
          <a:p>
            <a:pPr>
              <a:buFont typeface="Wingdings" pitchFamily="2" charset="2"/>
              <a:buNone/>
            </a:pPr>
            <a:endParaRPr lang="en-US" sz="2800" dirty="0" smtClean="0"/>
          </a:p>
          <a:p>
            <a:pPr>
              <a:buFont typeface="Wingdings" pitchFamily="2" charset="2"/>
              <a:buChar char="v"/>
            </a:pPr>
            <a:r>
              <a:rPr lang="en-US" sz="2800" dirty="0" smtClean="0">
                <a:latin typeface="Calibri" pitchFamily="34" charset="0"/>
                <a:cs typeface="Calibri" pitchFamily="34" charset="0"/>
              </a:rPr>
              <a:t>What do you want to do, how much will it cost and how much time will it take?</a:t>
            </a:r>
          </a:p>
          <a:p>
            <a:pPr>
              <a:buFont typeface="Wingdings" pitchFamily="2" charset="2"/>
              <a:buChar char="v"/>
            </a:pPr>
            <a:r>
              <a:rPr lang="en-US" sz="2800" dirty="0" smtClean="0">
                <a:latin typeface="Calibri" pitchFamily="34" charset="0"/>
                <a:cs typeface="Calibri" pitchFamily="34" charset="0"/>
              </a:rPr>
              <a:t>How does the proposed project relate to the sponsor’s interest?</a:t>
            </a:r>
          </a:p>
          <a:p>
            <a:pPr>
              <a:buFont typeface="Wingdings" pitchFamily="2" charset="2"/>
              <a:buChar char="v"/>
            </a:pPr>
            <a:r>
              <a:rPr lang="en-US" sz="2800" dirty="0" smtClean="0">
                <a:latin typeface="Calibri" pitchFamily="34" charset="0"/>
                <a:cs typeface="Calibri" pitchFamily="34" charset="0"/>
              </a:rPr>
              <a:t>What has already been done in the area of your project?</a:t>
            </a:r>
          </a:p>
          <a:p>
            <a:pPr>
              <a:buFont typeface="Wingdings" pitchFamily="2" charset="2"/>
              <a:buChar char="v"/>
            </a:pPr>
            <a:r>
              <a:rPr lang="en-US" sz="2800" dirty="0" smtClean="0">
                <a:latin typeface="Calibri" pitchFamily="34" charset="0"/>
                <a:cs typeface="Calibri" pitchFamily="34" charset="0"/>
              </a:rPr>
              <a:t>How do you plan to do it?</a:t>
            </a:r>
          </a:p>
          <a:p>
            <a:pPr>
              <a:buFont typeface="Wingdings" pitchFamily="2" charset="2"/>
              <a:buChar char="v"/>
            </a:pPr>
            <a:r>
              <a:rPr lang="en-US" sz="2800" dirty="0" smtClean="0">
                <a:latin typeface="Calibri" pitchFamily="34" charset="0"/>
                <a:cs typeface="Calibri" pitchFamily="34" charset="0"/>
              </a:rPr>
              <a:t>How will the results be evaluated?</a:t>
            </a:r>
          </a:p>
          <a:p>
            <a:pPr>
              <a:buFont typeface="Wingdings" pitchFamily="2" charset="2"/>
              <a:buChar char="v"/>
            </a:pPr>
            <a:endParaRPr lang="en-US" sz="2800" dirty="0" smtClean="0"/>
          </a:p>
        </p:txBody>
      </p:sp>
    </p:spTree>
    <p:extLst>
      <p:ext uri="{BB962C8B-B14F-4D97-AF65-F5344CB8AC3E}">
        <p14:creationId xmlns:p14="http://schemas.microsoft.com/office/powerpoint/2010/main" val="154464490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Content Placeholder 2"/>
          <p:cNvSpPr>
            <a:spLocks noGrp="1"/>
          </p:cNvSpPr>
          <p:nvPr>
            <p:ph sz="quarter" idx="1"/>
          </p:nvPr>
        </p:nvSpPr>
        <p:spPr>
          <a:xfrm>
            <a:off x="251520" y="332656"/>
            <a:ext cx="8403332" cy="6408712"/>
          </a:xfrm>
        </p:spPr>
        <p:txBody>
          <a:bodyPr/>
          <a:lstStyle/>
          <a:p>
            <a:pPr>
              <a:buFont typeface="Wingdings" pitchFamily="2" charset="2"/>
              <a:buNone/>
            </a:pPr>
            <a:r>
              <a:rPr lang="en-US" sz="3600" dirty="0" smtClean="0"/>
              <a:t>Summarily, the objective in writing a research proposal is to describe:</a:t>
            </a:r>
          </a:p>
          <a:p>
            <a:pPr>
              <a:buFont typeface="Wingdings" pitchFamily="2" charset="2"/>
              <a:buChar char="v"/>
            </a:pPr>
            <a:r>
              <a:rPr lang="en-US" sz="3200" b="1" dirty="0" smtClean="0"/>
              <a:t>What you will do</a:t>
            </a:r>
          </a:p>
          <a:p>
            <a:pPr>
              <a:buFont typeface="Wingdings" pitchFamily="2" charset="2"/>
              <a:buChar char="v"/>
            </a:pPr>
            <a:r>
              <a:rPr lang="en-US" sz="3200" b="1" dirty="0" smtClean="0"/>
              <a:t>Why it should be done</a:t>
            </a:r>
          </a:p>
          <a:p>
            <a:pPr>
              <a:buFont typeface="Wingdings" pitchFamily="2" charset="2"/>
              <a:buChar char="v"/>
            </a:pPr>
            <a:r>
              <a:rPr lang="en-US" sz="3200" b="1" dirty="0" smtClean="0"/>
              <a:t>How you will do it</a:t>
            </a:r>
          </a:p>
          <a:p>
            <a:pPr>
              <a:buFont typeface="Wingdings" pitchFamily="2" charset="2"/>
              <a:buChar char="v"/>
            </a:pPr>
            <a:r>
              <a:rPr lang="en-US" sz="3200" b="1" dirty="0" smtClean="0"/>
              <a:t>What you expect will be the result</a:t>
            </a:r>
          </a:p>
          <a:p>
            <a:pPr>
              <a:buFont typeface="Wingdings" pitchFamily="2" charset="2"/>
              <a:buChar char="v"/>
            </a:pPr>
            <a:endParaRPr lang="en-US" sz="3200" b="1" dirty="0"/>
          </a:p>
          <a:p>
            <a:pPr marL="0" indent="0">
              <a:buNone/>
            </a:pPr>
            <a:r>
              <a:rPr lang="en-US" sz="3600" dirty="0" smtClean="0"/>
              <a:t>In deciding on what you will do, first figure out the important and missing parts of our understanding.</a:t>
            </a:r>
          </a:p>
        </p:txBody>
      </p:sp>
    </p:spTree>
    <p:extLst>
      <p:ext uri="{BB962C8B-B14F-4D97-AF65-F5344CB8AC3E}">
        <p14:creationId xmlns:p14="http://schemas.microsoft.com/office/powerpoint/2010/main" val="357568830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634082"/>
          </a:xfrm>
        </p:spPr>
        <p:txBody>
          <a:bodyPr/>
          <a:lstStyle/>
          <a:p>
            <a:r>
              <a:rPr lang="en-US" b="1" dirty="0" smtClean="0"/>
              <a:t>What makes a good proposal</a:t>
            </a:r>
            <a:endParaRPr lang="en-US" b="1" dirty="0"/>
          </a:p>
        </p:txBody>
      </p:sp>
      <p:sp>
        <p:nvSpPr>
          <p:cNvPr id="3" name="Content Placeholder 2"/>
          <p:cNvSpPr>
            <a:spLocks noGrp="1"/>
          </p:cNvSpPr>
          <p:nvPr>
            <p:ph sz="quarter" idx="1"/>
          </p:nvPr>
        </p:nvSpPr>
        <p:spPr>
          <a:xfrm>
            <a:off x="107504" y="980728"/>
            <a:ext cx="8640960" cy="5877272"/>
          </a:xfrm>
        </p:spPr>
        <p:txBody>
          <a:bodyPr/>
          <a:lstStyle/>
          <a:p>
            <a:pPr marL="0" indent="0">
              <a:buNone/>
            </a:pPr>
            <a:r>
              <a:rPr lang="en-US" sz="3200" b="1" dirty="0" smtClean="0"/>
              <a:t>Motivation </a:t>
            </a:r>
            <a:r>
              <a:rPr lang="en-US" sz="3200" b="1" dirty="0"/>
              <a:t>and Scope</a:t>
            </a:r>
          </a:p>
          <a:p>
            <a:r>
              <a:rPr lang="en-US" sz="3200" dirty="0" smtClean="0"/>
              <a:t> </a:t>
            </a:r>
            <a:r>
              <a:rPr lang="en-US" sz="3200" dirty="0"/>
              <a:t>What to investigate in a project?</a:t>
            </a:r>
          </a:p>
          <a:p>
            <a:r>
              <a:rPr lang="en-US" sz="3200" dirty="0" smtClean="0"/>
              <a:t>A </a:t>
            </a:r>
            <a:r>
              <a:rPr lang="en-US" sz="3200" b="1" dirty="0"/>
              <a:t>new idea</a:t>
            </a:r>
            <a:r>
              <a:rPr lang="en-US" sz="3200" dirty="0"/>
              <a:t>, e.g., a first solution to an </a:t>
            </a:r>
            <a:r>
              <a:rPr lang="en-US" sz="3200" dirty="0" smtClean="0"/>
              <a:t>impacting problem</a:t>
            </a:r>
            <a:endParaRPr lang="en-US" sz="3200" dirty="0"/>
          </a:p>
          <a:p>
            <a:r>
              <a:rPr lang="en-US" sz="3200" dirty="0" smtClean="0"/>
              <a:t>A </a:t>
            </a:r>
            <a:r>
              <a:rPr lang="en-US" sz="3200" b="1" dirty="0"/>
              <a:t>better solution </a:t>
            </a:r>
            <a:r>
              <a:rPr lang="en-US" sz="3200" dirty="0"/>
              <a:t>to a </a:t>
            </a:r>
            <a:r>
              <a:rPr lang="en-US" sz="3200" b="1" dirty="0"/>
              <a:t>known problem</a:t>
            </a:r>
          </a:p>
          <a:p>
            <a:r>
              <a:rPr lang="en-US" sz="3200" dirty="0" smtClean="0"/>
              <a:t>E.g</a:t>
            </a:r>
            <a:r>
              <a:rPr lang="en-US" sz="3200" dirty="0"/>
              <a:t>., a better‐performing algorithm (accuracy, speed, etc.)</a:t>
            </a:r>
          </a:p>
          <a:p>
            <a:r>
              <a:rPr lang="en-US" sz="3200" dirty="0" smtClean="0"/>
              <a:t> </a:t>
            </a:r>
            <a:r>
              <a:rPr lang="en-US" sz="3200" b="1" dirty="0"/>
              <a:t>Multidisciplinary ideas</a:t>
            </a:r>
          </a:p>
          <a:p>
            <a:r>
              <a:rPr lang="en-US" sz="3200" b="1" dirty="0" smtClean="0"/>
              <a:t>Knowledge </a:t>
            </a:r>
            <a:r>
              <a:rPr lang="en-US" sz="3200" b="1" dirty="0"/>
              <a:t>gaps</a:t>
            </a:r>
            <a:endParaRPr lang="en-US" sz="3200" dirty="0"/>
          </a:p>
        </p:txBody>
      </p:sp>
    </p:spTree>
    <p:extLst>
      <p:ext uri="{BB962C8B-B14F-4D97-AF65-F5344CB8AC3E}">
        <p14:creationId xmlns:p14="http://schemas.microsoft.com/office/powerpoint/2010/main" val="13923110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458200" cy="762000"/>
          </a:xfrm>
        </p:spPr>
        <p:txBody>
          <a:bodyPr/>
          <a:lstStyle/>
          <a:p>
            <a:r>
              <a:rPr lang="en-US" b="1" dirty="0" smtClean="0">
                <a:latin typeface="Calibri" pitchFamily="34" charset="0"/>
                <a:cs typeface="Calibri" pitchFamily="34" charset="0"/>
              </a:rPr>
              <a:t>GOALS AND OBJECTIVES OF THIS PRESENTATION</a:t>
            </a:r>
            <a:endParaRPr lang="en-US" b="1" dirty="0">
              <a:latin typeface="Calibri" pitchFamily="34" charset="0"/>
              <a:cs typeface="Calibri" pitchFamily="34" charset="0"/>
            </a:endParaRPr>
          </a:p>
        </p:txBody>
      </p:sp>
      <p:sp>
        <p:nvSpPr>
          <p:cNvPr id="3" name="Content Placeholder 2"/>
          <p:cNvSpPr>
            <a:spLocks noGrp="1"/>
          </p:cNvSpPr>
          <p:nvPr>
            <p:ph sz="quarter" idx="1"/>
          </p:nvPr>
        </p:nvSpPr>
        <p:spPr>
          <a:xfrm>
            <a:off x="228600" y="1600200"/>
            <a:ext cx="8458200" cy="4873752"/>
          </a:xfrm>
        </p:spPr>
        <p:txBody>
          <a:bodyPr/>
          <a:lstStyle/>
          <a:p>
            <a:r>
              <a:rPr lang="en-US" sz="3200" dirty="0" smtClean="0"/>
              <a:t>By the end of this presentation, participants would be able to:</a:t>
            </a:r>
          </a:p>
          <a:p>
            <a:endParaRPr lang="en-US" sz="3200" dirty="0"/>
          </a:p>
          <a:p>
            <a:pPr>
              <a:buFont typeface="Wingdings" pitchFamily="2" charset="2"/>
              <a:buChar char="Ø"/>
            </a:pPr>
            <a:r>
              <a:rPr lang="en-US" sz="3200" dirty="0" smtClean="0"/>
              <a:t>Understand and discuss the trends and features of grant-winning proposals</a:t>
            </a:r>
          </a:p>
          <a:p>
            <a:pPr>
              <a:buFont typeface="Wingdings" pitchFamily="2" charset="2"/>
              <a:buChar char="Ø"/>
            </a:pPr>
            <a:endParaRPr lang="en-US" sz="3200" dirty="0"/>
          </a:p>
          <a:p>
            <a:pPr>
              <a:buFont typeface="Wingdings" pitchFamily="2" charset="2"/>
              <a:buChar char="Ø"/>
            </a:pPr>
            <a:r>
              <a:rPr lang="en-US" sz="3200" dirty="0" smtClean="0"/>
              <a:t>Understand the various practical approaches to writing proposals</a:t>
            </a:r>
            <a:endParaRPr lang="en-US" sz="3200" dirty="0"/>
          </a:p>
        </p:txBody>
      </p:sp>
    </p:spTree>
    <p:extLst>
      <p:ext uri="{BB962C8B-B14F-4D97-AF65-F5344CB8AC3E}">
        <p14:creationId xmlns:p14="http://schemas.microsoft.com/office/powerpoint/2010/main" val="202190514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themeOverride>
</file>

<file path=docProps/app.xml><?xml version="1.0" encoding="utf-8"?>
<Properties xmlns="http://schemas.openxmlformats.org/officeDocument/2006/extended-properties" xmlns:vt="http://schemas.openxmlformats.org/officeDocument/2006/docPropsVTypes">
  <TotalTime>183</TotalTime>
  <Words>2909</Words>
  <Application>Microsoft Office PowerPoint</Application>
  <PresentationFormat>On-screen Show (4:3)</PresentationFormat>
  <Paragraphs>368</Paragraphs>
  <Slides>42</Slides>
  <Notes>11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42</vt:i4>
      </vt:variant>
    </vt:vector>
  </HeadingPairs>
  <TitlesOfParts>
    <vt:vector size="44" baseType="lpstr">
      <vt:lpstr>Oriel</vt:lpstr>
      <vt:lpstr>Microsoft Clip Gallery</vt:lpstr>
      <vt:lpstr> </vt:lpstr>
      <vt:lpstr>PowerPoint Presentation</vt:lpstr>
      <vt:lpstr>PowerPoint Presentation</vt:lpstr>
      <vt:lpstr>Introduction (General information on grant writing</vt:lpstr>
      <vt:lpstr>PowerPoint Presentation</vt:lpstr>
      <vt:lpstr>PowerPoint Presentation</vt:lpstr>
      <vt:lpstr>PowerPoint Presentation</vt:lpstr>
      <vt:lpstr>What makes a good proposal</vt:lpstr>
      <vt:lpstr>GOALS AND OBJECTIVES OF THIS PRESENTATION</vt:lpstr>
      <vt:lpstr>STRUCTURE OF A RESEARCH PROPOSAL</vt:lpstr>
      <vt:lpstr>PowerPoint Presentation</vt:lpstr>
      <vt:lpstr>PowerPoint Presentation</vt:lpstr>
      <vt:lpstr>PowerPoint Presentation</vt:lpstr>
      <vt:lpstr>PowerPoint Presentation</vt:lpstr>
      <vt:lpstr>PowerPoint Presentation</vt:lpstr>
      <vt:lpstr>PowerPoint Presentation</vt:lpstr>
      <vt:lpstr>Statement of the Problem  It is just one sentence (with several paragraphs of elaboration).  You are looking for something wrong.      ....Or something that needs close attention      ....Or existing methods that no longer seem to be working.   </vt:lpstr>
      <vt:lpstr>Significance Of The Study  It points out how your study relates to the larger issues   The significance of the study answers the questions:       - Why is your study important?      - To whom is it important?      - What benefit(s) will occur if your study is done?   </vt:lpstr>
      <vt:lpstr>PowerPoint Presentation</vt:lpstr>
      <vt:lpstr>PowerPoint Presentation</vt:lpstr>
      <vt:lpstr>PowerPoint Presentation</vt:lpstr>
      <vt:lpstr>PowerPoint Presentation</vt:lpstr>
      <vt:lpstr>Preparing to Write</vt:lpstr>
      <vt:lpstr>Constructing the Proposal Sections</vt:lpstr>
      <vt:lpstr>Project Abstract</vt:lpstr>
      <vt:lpstr>Statement of Need</vt:lpstr>
      <vt:lpstr>Project Description</vt:lpstr>
      <vt:lpstr>PowerPoint Presentation</vt:lpstr>
      <vt:lpstr>Writing Good Objectives</vt:lpstr>
      <vt:lpstr>PowerPoint Presentation</vt:lpstr>
      <vt:lpstr>WORK SCHEDULE/PLAN</vt:lpstr>
      <vt:lpstr>PowerPoint Presentation</vt:lpstr>
      <vt:lpstr>Evaluation Plan</vt:lpstr>
      <vt:lpstr>Budget</vt:lpstr>
      <vt:lpstr>PowerPoint Presentation</vt:lpstr>
      <vt:lpstr>Subtle Mistakes to Avoid</vt:lpstr>
      <vt:lpstr>PowerPoint Presentation</vt:lpstr>
      <vt:lpstr>WHAT HAVE LEARNT FROM THIS PRESENTATION?</vt:lpstr>
      <vt:lpstr>SUMMARY/RECOMMENDATIONS/CONCLUSION   14 Reasons Why Proposals Fail</vt:lpstr>
      <vt:lpstr>Remember</vt:lpstr>
      <vt:lpstr>Recycle your Rejected Proposal</vt:lpstr>
      <vt:lpstr>THANK YOU</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PROF. KENNETH</dc:creator>
  <cp:lastModifiedBy>PROF. KENNETH</cp:lastModifiedBy>
  <cp:revision>17</cp:revision>
  <dcterms:created xsi:type="dcterms:W3CDTF">2018-10-15T06:20:45Z</dcterms:created>
  <dcterms:modified xsi:type="dcterms:W3CDTF">2018-10-16T08:06:04Z</dcterms:modified>
</cp:coreProperties>
</file>