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8"/>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6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907932-32FA-476D-AC13-2A030FBE8E62}" type="datetimeFigureOut">
              <a:rPr lang="en-US" smtClean="0"/>
              <a:t>7/11/2018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A25C9-99F3-4460-8C2A-26F60D322DA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C746FE1-3D28-4F32-AF52-01845282C2F3}" type="datetimeFigureOut">
              <a:rPr lang="en-US" smtClean="0"/>
              <a:pPr/>
              <a:t>7/11/2018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A5967E-A560-4B5A-B065-3708D9B13B49}" type="slidenum">
              <a:rPr lang="en-US" smtClean="0"/>
              <a:pPr/>
              <a:t>‹#›</a:t>
            </a:fld>
            <a:endParaRPr lang="en-US"/>
          </a:p>
        </p:txBody>
      </p:sp>
    </p:spTree>
  </p:cSld>
  <p:clrMapOvr>
    <a:masterClrMapping/>
  </p:clrMapOvr>
  <p:transition>
    <p:wedge/>
    <p:sndAc>
      <p:stSnd>
        <p:snd r:embed="rId1" name="applaus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746FE1-3D28-4F32-AF52-01845282C2F3}" type="datetimeFigureOut">
              <a:rPr lang="en-US" smtClean="0"/>
              <a:pPr/>
              <a:t>7/11/2018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A5967E-A560-4B5A-B065-3708D9B13B49}" type="slidenum">
              <a:rPr lang="en-US" smtClean="0"/>
              <a:pPr/>
              <a:t>‹#›</a:t>
            </a:fld>
            <a:endParaRPr lang="en-US"/>
          </a:p>
        </p:txBody>
      </p:sp>
    </p:spTree>
  </p:cSld>
  <p:clrMapOvr>
    <a:masterClrMapping/>
  </p:clrMapOvr>
  <p:transition>
    <p:wedge/>
    <p:sndAc>
      <p:stSnd>
        <p:snd r:embed="rId1" name="applaus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746FE1-3D28-4F32-AF52-01845282C2F3}" type="datetimeFigureOut">
              <a:rPr lang="en-US" smtClean="0"/>
              <a:pPr/>
              <a:t>7/11/2018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A5967E-A560-4B5A-B065-3708D9B13B49}" type="slidenum">
              <a:rPr lang="en-US" smtClean="0"/>
              <a:pPr/>
              <a:t>‹#›</a:t>
            </a:fld>
            <a:endParaRPr lang="en-US"/>
          </a:p>
        </p:txBody>
      </p:sp>
    </p:spTree>
  </p:cSld>
  <p:clrMapOvr>
    <a:masterClrMapping/>
  </p:clrMapOvr>
  <p:transition>
    <p:wedge/>
    <p:sndAc>
      <p:stSnd>
        <p:snd r:embed="rId1" name="applaus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746FE1-3D28-4F32-AF52-01845282C2F3}" type="datetimeFigureOut">
              <a:rPr lang="en-US" smtClean="0"/>
              <a:pPr/>
              <a:t>7/11/2018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A5967E-A560-4B5A-B065-3708D9B13B4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edge/>
    <p:sndAc>
      <p:stSnd>
        <p:snd r:embed="rId1" name="applaus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746FE1-3D28-4F32-AF52-01845282C2F3}" type="datetimeFigureOut">
              <a:rPr lang="en-US" smtClean="0"/>
              <a:pPr/>
              <a:t>7/11/2018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A5967E-A560-4B5A-B065-3708D9B13B4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edge/>
    <p:sndAc>
      <p:stSnd>
        <p:snd r:embed="rId1" name="applaus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746FE1-3D28-4F32-AF52-01845282C2F3}" type="datetimeFigureOut">
              <a:rPr lang="en-US" smtClean="0"/>
              <a:pPr/>
              <a:t>7/11/2018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A5967E-A560-4B5A-B065-3708D9B13B4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edge/>
    <p:sndAc>
      <p:stSnd>
        <p:snd r:embed="rId1" name="applaus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746FE1-3D28-4F32-AF52-01845282C2F3}" type="datetimeFigureOut">
              <a:rPr lang="en-US" smtClean="0"/>
              <a:pPr/>
              <a:t>7/11/2018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AA5967E-A560-4B5A-B065-3708D9B13B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sndAc>
      <p:stSnd>
        <p:snd r:embed="rId1" name="applaus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C746FE1-3D28-4F32-AF52-01845282C2F3}" type="datetimeFigureOut">
              <a:rPr lang="en-US" smtClean="0"/>
              <a:pPr/>
              <a:t>7/11/2018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AA5967E-A560-4B5A-B065-3708D9B13B4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edge/>
    <p:sndAc>
      <p:stSnd>
        <p:snd r:embed="rId1" name="applaus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C746FE1-3D28-4F32-AF52-01845282C2F3}" type="datetimeFigureOut">
              <a:rPr lang="en-US" smtClean="0"/>
              <a:pPr/>
              <a:t>7/11/2018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AA5967E-A560-4B5A-B065-3708D9B13B49}" type="slidenum">
              <a:rPr lang="en-US" smtClean="0"/>
              <a:pPr/>
              <a:t>‹#›</a:t>
            </a:fld>
            <a:endParaRPr lang="en-US"/>
          </a:p>
        </p:txBody>
      </p:sp>
    </p:spTree>
  </p:cSld>
  <p:clrMapOvr>
    <a:masterClrMapping/>
  </p:clrMapOvr>
  <p:transition>
    <p:wedge/>
    <p:sndAc>
      <p:stSnd>
        <p:snd r:embed="rId1" name="applaus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C746FE1-3D28-4F32-AF52-01845282C2F3}" type="datetimeFigureOut">
              <a:rPr lang="en-US" smtClean="0"/>
              <a:pPr/>
              <a:t>7/11/2018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A5967E-A560-4B5A-B065-3708D9B13B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sndAc>
      <p:stSnd>
        <p:snd r:embed="rId1" name="applaus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C746FE1-3D28-4F32-AF52-01845282C2F3}" type="datetimeFigureOut">
              <a:rPr lang="en-US" smtClean="0"/>
              <a:pPr/>
              <a:t>7/11/2018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A5967E-A560-4B5A-B065-3708D9B13B4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edge/>
    <p:sndAc>
      <p:stSnd>
        <p:snd r:embed="rId1" name="applaus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746FE1-3D28-4F32-AF52-01845282C2F3}" type="datetimeFigureOut">
              <a:rPr lang="en-US" smtClean="0"/>
              <a:pPr/>
              <a:t>7/11/2018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A5967E-A560-4B5A-B065-3708D9B13B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edge/>
    <p:sndAc>
      <p:stSnd>
        <p:snd r:embed="rId13" name="applause.wav" builtIn="1"/>
      </p:stSnd>
    </p:sndAc>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1"/>
            <a:ext cx="8534400" cy="1066800"/>
          </a:xfrm>
        </p:spPr>
        <p:txBody>
          <a:bodyPr>
            <a:noAutofit/>
          </a:bodyPr>
          <a:lstStyle/>
          <a:p>
            <a:pPr algn="ctr"/>
            <a:r>
              <a:rPr lang="en-US" sz="2400" dirty="0" smtClean="0">
                <a:solidFill>
                  <a:schemeClr val="tx1"/>
                </a:solidFill>
                <a:latin typeface="Times New Roman" pitchFamily="18" charset="0"/>
                <a:cs typeface="Times New Roman" pitchFamily="18" charset="0"/>
              </a:rPr>
              <a:t>IMPORTANCE OF ADHERENCE TO POSTGRADUATE STUDIES REGULATIONS AND TIME-TABLE OF EVENTS</a:t>
            </a:r>
            <a:br>
              <a:rPr lang="en-US" sz="2400" dirty="0" smtClean="0">
                <a:solidFill>
                  <a:schemeClr val="tx1"/>
                </a:solidFill>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1676400"/>
            <a:ext cx="8229600" cy="4267200"/>
          </a:xfrm>
        </p:spPr>
        <p:txBody>
          <a:bodyPr>
            <a:noAutofit/>
          </a:bodyPr>
          <a:lstStyle/>
          <a:p>
            <a:pPr algn="ctr"/>
            <a:r>
              <a:rPr lang="en-US" sz="2800" b="1" dirty="0" smtClean="0">
                <a:solidFill>
                  <a:schemeClr val="tx1"/>
                </a:solidFill>
                <a:latin typeface="Times New Roman" pitchFamily="18" charset="0"/>
                <a:cs typeface="Times New Roman" pitchFamily="18" charset="0"/>
              </a:rPr>
              <a:t>PRESENTED AT THE </a:t>
            </a:r>
          </a:p>
          <a:p>
            <a:pPr algn="ctr"/>
            <a:r>
              <a:rPr lang="en-US" sz="2800" b="1" dirty="0" smtClean="0">
                <a:solidFill>
                  <a:schemeClr val="tx1"/>
                </a:solidFill>
                <a:latin typeface="Times New Roman" pitchFamily="18" charset="0"/>
                <a:cs typeface="Times New Roman" pitchFamily="18" charset="0"/>
              </a:rPr>
              <a:t>ORIENTATION OF THE 2017/2018 FRESH POSTGRADUATE STUDENTS ON 11</a:t>
            </a:r>
            <a:r>
              <a:rPr lang="en-US" sz="2800" b="1" baseline="30000" dirty="0" smtClean="0">
                <a:solidFill>
                  <a:schemeClr val="tx1"/>
                </a:solidFill>
                <a:latin typeface="Times New Roman" pitchFamily="18" charset="0"/>
                <a:cs typeface="Times New Roman" pitchFamily="18" charset="0"/>
              </a:rPr>
              <a:t>TH</a:t>
            </a:r>
            <a:r>
              <a:rPr lang="en-US" sz="2800" b="1" dirty="0" smtClean="0">
                <a:solidFill>
                  <a:schemeClr val="tx1"/>
                </a:solidFill>
                <a:latin typeface="Times New Roman" pitchFamily="18" charset="0"/>
                <a:cs typeface="Times New Roman" pitchFamily="18" charset="0"/>
              </a:rPr>
              <a:t> JULY, 2018</a:t>
            </a:r>
          </a:p>
          <a:p>
            <a:pPr algn="ctr"/>
            <a:endParaRPr lang="en-US" sz="2800" b="1" dirty="0" smtClean="0">
              <a:solidFill>
                <a:schemeClr val="tx1"/>
              </a:solidFill>
              <a:latin typeface="Times New Roman" pitchFamily="18" charset="0"/>
              <a:cs typeface="Times New Roman" pitchFamily="18" charset="0"/>
            </a:endParaRPr>
          </a:p>
          <a:p>
            <a:pPr algn="ctr"/>
            <a:r>
              <a:rPr lang="en-US" sz="2800" b="1" dirty="0" smtClean="0">
                <a:solidFill>
                  <a:schemeClr val="tx1"/>
                </a:solidFill>
                <a:latin typeface="Times New Roman" pitchFamily="18" charset="0"/>
                <a:cs typeface="Times New Roman" pitchFamily="18" charset="0"/>
              </a:rPr>
              <a:t>BY</a:t>
            </a:r>
          </a:p>
          <a:p>
            <a:pPr algn="ctr"/>
            <a:endParaRPr lang="en-US" sz="2800" b="1" dirty="0" smtClean="0">
              <a:solidFill>
                <a:schemeClr val="tx1"/>
              </a:solidFill>
              <a:latin typeface="Times New Roman" pitchFamily="18" charset="0"/>
              <a:cs typeface="Times New Roman" pitchFamily="18" charset="0"/>
            </a:endParaRPr>
          </a:p>
          <a:p>
            <a:pPr algn="ctr"/>
            <a:r>
              <a:rPr lang="en-US" sz="2800" b="1" dirty="0" smtClean="0">
                <a:solidFill>
                  <a:schemeClr val="tx1"/>
                </a:solidFill>
                <a:latin typeface="Times New Roman" pitchFamily="18" charset="0"/>
                <a:cs typeface="Times New Roman" pitchFamily="18" charset="0"/>
              </a:rPr>
              <a:t>T. UGWUEZE</a:t>
            </a:r>
          </a:p>
          <a:p>
            <a:pPr algn="ctr"/>
            <a:r>
              <a:rPr lang="en-US" sz="2800" b="1" dirty="0" smtClean="0">
                <a:solidFill>
                  <a:schemeClr val="tx1"/>
                </a:solidFill>
                <a:latin typeface="Times New Roman" pitchFamily="18" charset="0"/>
                <a:cs typeface="Times New Roman" pitchFamily="18" charset="0"/>
              </a:rPr>
              <a:t>DEPUTY REGISTRAR AND SECRETARY, SCHOOL OF POSTGRADUATE STUDIES</a:t>
            </a:r>
          </a:p>
          <a:p>
            <a:pPr algn="ctr"/>
            <a:r>
              <a:rPr lang="en-US" sz="2800" b="1" dirty="0" smtClean="0">
                <a:solidFill>
                  <a:schemeClr val="tx1"/>
                </a:solidFill>
                <a:latin typeface="Times New Roman" pitchFamily="18" charset="0"/>
                <a:cs typeface="Times New Roman" pitchFamily="18" charset="0"/>
              </a:rPr>
              <a:t>UNIVERSITY OF NIGERIA, NSUKKA</a:t>
            </a:r>
          </a:p>
          <a:p>
            <a:pPr algn="ctr"/>
            <a:r>
              <a:rPr lang="en-US" sz="2800" b="1" dirty="0" smtClean="0">
                <a:solidFill>
                  <a:schemeClr val="tx1"/>
                </a:solidFill>
                <a:latin typeface="Times New Roman" pitchFamily="18" charset="0"/>
                <a:cs typeface="Times New Roman" pitchFamily="18" charset="0"/>
              </a:rPr>
              <a:t> </a:t>
            </a:r>
            <a:endParaRPr lang="en-US" sz="2800" b="1" dirty="0">
              <a:solidFill>
                <a:schemeClr val="tx1"/>
              </a:solidFill>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7162800"/>
          </a:xfrm>
        </p:spPr>
        <p:txBody>
          <a:bodyPr>
            <a:noAutofit/>
          </a:bodyPr>
          <a:lstStyle/>
          <a:p>
            <a:pPr lvl="0">
              <a:lnSpc>
                <a:spcPct val="150000"/>
              </a:lnSpc>
              <a:buFont typeface="Arial" pitchFamily="34" charset="0"/>
              <a:buChar char="•"/>
            </a:pPr>
            <a:r>
              <a:rPr lang="en-US" sz="2400" dirty="0" smtClean="0">
                <a:latin typeface="Times New Roman" pitchFamily="18" charset="0"/>
                <a:cs typeface="Times New Roman" pitchFamily="18" charset="0"/>
              </a:rPr>
              <a:t>Channel of communication</a:t>
            </a:r>
          </a:p>
          <a:p>
            <a:pPr lvl="0">
              <a:lnSpc>
                <a:spcPct val="150000"/>
              </a:lnSpc>
              <a:buFont typeface="Arial" pitchFamily="34" charset="0"/>
              <a:buChar char="•"/>
            </a:pPr>
            <a:r>
              <a:rPr lang="en-US" sz="2400" dirty="0" smtClean="0">
                <a:latin typeface="Times New Roman" pitchFamily="18" charset="0"/>
                <a:cs typeface="Times New Roman" pitchFamily="18" charset="0"/>
              </a:rPr>
              <a:t>Preparation of copies of Project Report/Thesis </a:t>
            </a:r>
          </a:p>
          <a:p>
            <a:pPr lvl="0">
              <a:lnSpc>
                <a:spcPct val="150000"/>
              </a:lnSpc>
              <a:buFont typeface="Arial" pitchFamily="34" charset="0"/>
              <a:buChar char="•"/>
            </a:pPr>
            <a:r>
              <a:rPr lang="en-US" sz="2400" dirty="0" smtClean="0">
                <a:latin typeface="Times New Roman" pitchFamily="18" charset="0"/>
                <a:cs typeface="Times New Roman" pitchFamily="18" charset="0"/>
              </a:rPr>
              <a:t>Guidelines for Evaluating Departmental Preparedness to mount postgraduate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a:t>
            </a:r>
          </a:p>
          <a:p>
            <a:pPr lvl="0">
              <a:lnSpc>
                <a:spcPct val="150000"/>
              </a:lnSpc>
              <a:buFont typeface="Arial" pitchFamily="34" charset="0"/>
              <a:buChar char="•"/>
            </a:pPr>
            <a:r>
              <a:rPr lang="en-US" sz="2400" dirty="0" smtClean="0">
                <a:latin typeface="Times New Roman" pitchFamily="18" charset="0"/>
                <a:cs typeface="Times New Roman" pitchFamily="18" charset="0"/>
              </a:rPr>
              <a:t>Guidelines for Assessment  of Project/Thesis</a:t>
            </a:r>
          </a:p>
          <a:p>
            <a:pPr lvl="0">
              <a:lnSpc>
                <a:spcPct val="150000"/>
              </a:lnSpc>
              <a:buFont typeface="Arial" pitchFamily="34" charset="0"/>
              <a:buChar char="•"/>
            </a:pPr>
            <a:r>
              <a:rPr lang="en-US" sz="2400" dirty="0" smtClean="0">
                <a:latin typeface="Times New Roman" pitchFamily="18" charset="0"/>
                <a:cs typeface="Times New Roman" pitchFamily="18" charset="0"/>
              </a:rPr>
              <a:t>Constitution of panel of Examiners for oral examination</a:t>
            </a:r>
          </a:p>
          <a:p>
            <a:pPr lvl="0">
              <a:lnSpc>
                <a:spcPct val="150000"/>
              </a:lnSpc>
              <a:buFont typeface="Arial" pitchFamily="34" charset="0"/>
              <a:buChar char="•"/>
            </a:pPr>
            <a:r>
              <a:rPr lang="en-US" sz="2400" dirty="0" smtClean="0">
                <a:latin typeface="Times New Roman" pitchFamily="18" charset="0"/>
                <a:cs typeface="Times New Roman" pitchFamily="18" charset="0"/>
              </a:rPr>
              <a:t>Grading system</a:t>
            </a:r>
          </a:p>
          <a:p>
            <a:pPr lvl="0">
              <a:lnSpc>
                <a:spcPct val="150000"/>
              </a:lnSpc>
              <a:buFont typeface="Arial" pitchFamily="34" charset="0"/>
              <a:buChar char="•"/>
            </a:pPr>
            <a:r>
              <a:rPr lang="en-US" sz="2400" dirty="0" smtClean="0">
                <a:latin typeface="Times New Roman" pitchFamily="18" charset="0"/>
                <a:cs typeface="Times New Roman" pitchFamily="18" charset="0"/>
              </a:rPr>
              <a:t>Nullification of Examination </a:t>
            </a:r>
          </a:p>
          <a:p>
            <a:pPr lvl="0">
              <a:lnSpc>
                <a:spcPct val="150000"/>
              </a:lnSpc>
              <a:buFont typeface="Arial" pitchFamily="34" charset="0"/>
              <a:buChar char="•"/>
            </a:pPr>
            <a:r>
              <a:rPr lang="en-US" sz="2400" dirty="0" smtClean="0">
                <a:latin typeface="Times New Roman" pitchFamily="18" charset="0"/>
                <a:cs typeface="Times New Roman" pitchFamily="18" charset="0"/>
              </a:rPr>
              <a:t>Withdrawal from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a:t>
            </a:r>
          </a:p>
          <a:p>
            <a:pPr lvl="0">
              <a:lnSpc>
                <a:spcPct val="150000"/>
              </a:lnSpc>
              <a:buFont typeface="Arial" pitchFamily="34" charset="0"/>
              <a:buChar char="•"/>
            </a:pPr>
            <a:r>
              <a:rPr lang="en-US" sz="2400" dirty="0" smtClean="0">
                <a:latin typeface="Times New Roman" pitchFamily="18" charset="0"/>
                <a:cs typeface="Times New Roman" pitchFamily="18" charset="0"/>
              </a:rPr>
              <a:t>Appointment of Internal and External Examiners </a:t>
            </a:r>
          </a:p>
          <a:p>
            <a:pPr lvl="0">
              <a:lnSpc>
                <a:spcPct val="150000"/>
              </a:lnSpc>
              <a:buFont typeface="Arial" pitchFamily="34" charset="0"/>
              <a:buChar char="•"/>
            </a:pPr>
            <a:r>
              <a:rPr lang="en-US" sz="2400" dirty="0" smtClean="0">
                <a:latin typeface="Times New Roman" pitchFamily="18" charset="0"/>
                <a:cs typeface="Times New Roman" pitchFamily="18" charset="0"/>
              </a:rPr>
              <a:t>Regulation for the Award of Higher Doctorate Degrees: D.Sc., D.Litt., etc. </a:t>
            </a:r>
          </a:p>
          <a:p>
            <a:pPr>
              <a:lnSpc>
                <a:spcPct val="150000"/>
              </a:lnSpc>
              <a:buNone/>
            </a:pPr>
            <a:endParaRPr lang="en-US" sz="2400"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81600"/>
          </a:xfrm>
        </p:spPr>
        <p:txBody>
          <a:bodyPr>
            <a:noAutofit/>
          </a:bodyPr>
          <a:lstStyle/>
          <a:p>
            <a:pPr lvl="0">
              <a:lnSpc>
                <a:spcPct val="134000"/>
              </a:lnSpc>
            </a:pPr>
            <a:r>
              <a:rPr lang="en-US" sz="2800" dirty="0" smtClean="0">
                <a:latin typeface="Times New Roman" pitchFamily="18" charset="0"/>
                <a:cs typeface="Times New Roman" pitchFamily="18" charset="0"/>
              </a:rPr>
              <a:t>The National Universities Commission (NUC) Benchmark Academic Standard introduced changes in the Postgraduate Regulation which affected items such as entry requirements, passing grades, etc. </a:t>
            </a:r>
          </a:p>
          <a:p>
            <a:pPr lvl="0">
              <a:lnSpc>
                <a:spcPct val="134000"/>
              </a:lnSpc>
              <a:buFont typeface="Wingdings"/>
              <a:buChar char="q"/>
            </a:pPr>
            <a:r>
              <a:rPr lang="en-US" sz="2800" b="1" dirty="0" err="1" smtClean="0">
                <a:latin typeface="Times New Roman" pitchFamily="18" charset="0"/>
                <a:cs typeface="Times New Roman" pitchFamily="18" charset="0"/>
              </a:rPr>
              <a:t>Ph.D</a:t>
            </a:r>
            <a:r>
              <a:rPr lang="en-US" sz="2800" b="1" dirty="0" smtClean="0">
                <a:latin typeface="Times New Roman" pitchFamily="18" charset="0"/>
                <a:cs typeface="Times New Roman" pitchFamily="18" charset="0"/>
              </a:rPr>
              <a:t> Admission:</a:t>
            </a:r>
            <a:r>
              <a:rPr lang="en-US" sz="2800" dirty="0" smtClean="0">
                <a:latin typeface="Times New Roman" pitchFamily="18" charset="0"/>
                <a:cs typeface="Times New Roman" pitchFamily="18" charset="0"/>
              </a:rPr>
              <a:t> Master’s degree with minimum GPA of 3.50 or 4.0 on 5 point scale is required depending on the Department and Faculty.</a:t>
            </a:r>
          </a:p>
          <a:p>
            <a:pPr>
              <a:buNone/>
            </a:pPr>
            <a:endParaRPr lang="en-US" sz="2800" dirty="0"/>
          </a:p>
        </p:txBody>
      </p:sp>
      <p:sp>
        <p:nvSpPr>
          <p:cNvPr id="3" name="Title 2"/>
          <p:cNvSpPr>
            <a:spLocks noGrp="1"/>
          </p:cNvSpPr>
          <p:nvPr>
            <p:ph type="title"/>
          </p:nvPr>
        </p:nvSpPr>
        <p:spPr/>
        <p:txBody>
          <a:bodyPr>
            <a:noAutofit/>
          </a:bodyPr>
          <a:lstStyle/>
          <a:p>
            <a:r>
              <a:rPr lang="en-US" sz="2800" dirty="0" smtClean="0">
                <a:solidFill>
                  <a:schemeClr val="tx1"/>
                </a:solidFill>
                <a:effectLst/>
                <a:latin typeface="Times New Roman" pitchFamily="18" charset="0"/>
                <a:cs typeface="Times New Roman" pitchFamily="18" charset="0"/>
              </a:rPr>
              <a:t>ISSUES</a:t>
            </a:r>
            <a:r>
              <a:rPr lang="en-US" sz="2800" dirty="0" smtClean="0">
                <a:solidFill>
                  <a:schemeClr val="tx1"/>
                </a:solidFill>
                <a:latin typeface="Times New Roman" pitchFamily="18" charset="0"/>
                <a:cs typeface="Times New Roman" pitchFamily="18" charset="0"/>
              </a:rPr>
              <a:t> IN POSTGRADUATE REGULATION </a:t>
            </a:r>
            <a:br>
              <a:rPr lang="en-US" sz="2800" dirty="0" smtClean="0">
                <a:solidFill>
                  <a:schemeClr val="tx1"/>
                </a:solidFill>
                <a:latin typeface="Times New Roman" pitchFamily="18" charset="0"/>
                <a:cs typeface="Times New Roman" pitchFamily="18" charset="0"/>
              </a:rPr>
            </a:br>
            <a:r>
              <a:rPr lang="en-US" sz="2800" u="sng" dirty="0" smtClean="0">
                <a:solidFill>
                  <a:schemeClr val="tx1"/>
                </a:solidFill>
                <a:latin typeface="Times New Roman" pitchFamily="18" charset="0"/>
                <a:cs typeface="Times New Roman" pitchFamily="18" charset="0"/>
              </a:rPr>
              <a:t>Admission and Registration </a:t>
            </a: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endParaRPr lang="en-US" sz="2800" dirty="0">
              <a:solidFill>
                <a:schemeClr val="tx1"/>
              </a:solidFill>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943600"/>
          </a:xfrm>
        </p:spPr>
        <p:txBody>
          <a:bodyPr>
            <a:noAutofit/>
          </a:bodyPr>
          <a:lstStyle/>
          <a:p>
            <a:pPr lvl="0">
              <a:lnSpc>
                <a:spcPct val="160000"/>
              </a:lnSpc>
              <a:buFont typeface="Wingdings"/>
              <a:buChar char="q"/>
            </a:pPr>
            <a:r>
              <a:rPr lang="en-US" sz="2400" b="1" dirty="0" smtClean="0">
                <a:latin typeface="Times New Roman" pitchFamily="18" charset="0"/>
                <a:cs typeface="Times New Roman" pitchFamily="18" charset="0"/>
              </a:rPr>
              <a:t>Firm </a:t>
            </a:r>
            <a:r>
              <a:rPr lang="en-US" sz="2400" b="1" dirty="0" err="1" smtClean="0">
                <a:latin typeface="Times New Roman" pitchFamily="18" charset="0"/>
                <a:cs typeface="Times New Roman" pitchFamily="18" charset="0"/>
              </a:rPr>
              <a:t>Ph.D</a:t>
            </a:r>
            <a:r>
              <a:rPr lang="en-US" sz="2400" b="1" dirty="0" smtClean="0">
                <a:latin typeface="Times New Roman" pitchFamily="18" charset="0"/>
                <a:cs typeface="Times New Roman" pitchFamily="18" charset="0"/>
              </a:rPr>
              <a:t> Registration:</a:t>
            </a:r>
            <a:r>
              <a:rPr lang="en-US" sz="2400" dirty="0" smtClean="0">
                <a:latin typeface="Times New Roman" pitchFamily="18" charset="0"/>
                <a:cs typeface="Times New Roman" pitchFamily="18" charset="0"/>
              </a:rPr>
              <a:t> Master’s degree coursework GPA of 3.50 or 4.0 on 5 –point scale is also required for approval of firm </a:t>
            </a: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registration. </a:t>
            </a:r>
          </a:p>
          <a:p>
            <a:pPr lvl="0">
              <a:lnSpc>
                <a:spcPct val="160000"/>
              </a:lnSpc>
              <a:buFont typeface="Wingdings"/>
              <a:buChar char="q"/>
            </a:pPr>
            <a:r>
              <a:rPr lang="en-US" sz="2400" b="1" dirty="0" smtClean="0">
                <a:latin typeface="Times New Roman" pitchFamily="18" charset="0"/>
                <a:cs typeface="Times New Roman" pitchFamily="18" charset="0"/>
              </a:rPr>
              <a:t>Master’s Admission:</a:t>
            </a:r>
            <a:r>
              <a:rPr lang="en-US" sz="2400" dirty="0" smtClean="0">
                <a:latin typeface="Times New Roman" pitchFamily="18" charset="0"/>
                <a:cs typeface="Times New Roman" pitchFamily="18" charset="0"/>
              </a:rPr>
              <a:t> First degree with minimum GPA of 2.50 on 5-point scale or PGD Upper Credit and above, or any other qualification approved by the Board of the School and Senate is required for Master’s degree admission.</a:t>
            </a:r>
          </a:p>
          <a:p>
            <a:pPr lvl="0">
              <a:lnSpc>
                <a:spcPct val="160000"/>
              </a:lnSpc>
              <a:buFont typeface="Wingdings"/>
              <a:buChar char="q"/>
            </a:pPr>
            <a:r>
              <a:rPr lang="en-US" sz="2400" b="1" dirty="0" smtClean="0">
                <a:latin typeface="Times New Roman" pitchFamily="18" charset="0"/>
                <a:cs typeface="Times New Roman" pitchFamily="18" charset="0"/>
              </a:rPr>
              <a:t>Postgraduate Diploma Admission:</a:t>
            </a:r>
            <a:r>
              <a:rPr lang="en-US" sz="2400" dirty="0" smtClean="0">
                <a:latin typeface="Times New Roman" pitchFamily="18" charset="0"/>
                <a:cs typeface="Times New Roman" pitchFamily="18" charset="0"/>
              </a:rPr>
              <a:t> a minimum of Third  class </a:t>
            </a:r>
            <a:r>
              <a:rPr lang="en-US" sz="2400" dirty="0" err="1" smtClean="0">
                <a:latin typeface="Times New Roman" pitchFamily="18" charset="0"/>
                <a:cs typeface="Times New Roman" pitchFamily="18" charset="0"/>
              </a:rPr>
              <a:t>honours</a:t>
            </a:r>
            <a:r>
              <a:rPr lang="en-US" sz="2400" dirty="0" smtClean="0">
                <a:latin typeface="Times New Roman" pitchFamily="18" charset="0"/>
                <a:cs typeface="Times New Roman" pitchFamily="18" charset="0"/>
              </a:rPr>
              <a:t> degree (with 2.0 GPA or HND Upper Credit is required for PGD admission </a:t>
            </a:r>
          </a:p>
          <a:p>
            <a:pPr>
              <a:lnSpc>
                <a:spcPct val="160000"/>
              </a:lnSpc>
              <a:buNone/>
            </a:pPr>
            <a:endParaRPr lang="en-US" sz="2400" dirty="0"/>
          </a:p>
        </p:txBody>
      </p:sp>
    </p:spTree>
  </p:cSld>
  <p:clrMapOvr>
    <a:masterClrMapping/>
  </p:clrMapOvr>
  <p:transition>
    <p:wedge/>
    <p:sndAc>
      <p:stSnd>
        <p:snd r:embed="rId2" name="applause.wav" builtIn="1"/>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19800"/>
          </a:xfrm>
        </p:spPr>
        <p:txBody>
          <a:bodyPr>
            <a:noAutofit/>
          </a:bodyPr>
          <a:lstStyle/>
          <a:p>
            <a:pPr lvl="0">
              <a:lnSpc>
                <a:spcPct val="114000"/>
              </a:lnSpc>
            </a:pPr>
            <a:r>
              <a:rPr lang="en-US" sz="2400" b="1" dirty="0" smtClean="0">
                <a:latin typeface="Times New Roman" pitchFamily="18" charset="0"/>
                <a:cs typeface="Times New Roman" pitchFamily="18" charset="0"/>
              </a:rPr>
              <a:t>Provisional Admission:</a:t>
            </a:r>
            <a:r>
              <a:rPr lang="en-US" sz="2400" dirty="0" smtClean="0">
                <a:latin typeface="Times New Roman" pitchFamily="18" charset="0"/>
                <a:cs typeface="Times New Roman" pitchFamily="18" charset="0"/>
              </a:rPr>
              <a:t> Provisional admission shall be withdrawn any time it is discovered that the student does not possess the qualification which formed the basis for the admission.</a:t>
            </a:r>
          </a:p>
          <a:p>
            <a:pPr lvl="0">
              <a:lnSpc>
                <a:spcPct val="114000"/>
              </a:lnSpc>
            </a:pPr>
            <a:r>
              <a:rPr lang="en-US" sz="2400" b="1" dirty="0" smtClean="0">
                <a:latin typeface="Times New Roman" pitchFamily="18" charset="0"/>
                <a:cs typeface="Times New Roman" pitchFamily="18" charset="0"/>
              </a:rPr>
              <a:t>Mode of Registration:</a:t>
            </a:r>
            <a:r>
              <a:rPr lang="en-US" sz="2400" dirty="0" smtClean="0">
                <a:latin typeface="Times New Roman" pitchFamily="18" charset="0"/>
                <a:cs typeface="Times New Roman" pitchFamily="18" charset="0"/>
              </a:rPr>
              <a:t> Full-Time, Part-Time or Sandwich. For PhD, candidate can only register for full-time or Sandwich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there is no Full-Time PGD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in the University.</a:t>
            </a:r>
          </a:p>
          <a:p>
            <a:pPr>
              <a:lnSpc>
                <a:spcPct val="114000"/>
              </a:lnSpc>
            </a:pPr>
            <a:r>
              <a:rPr lang="en-US" sz="2400" b="1" dirty="0" smtClean="0">
                <a:latin typeface="Times New Roman" pitchFamily="18" charset="0"/>
                <a:cs typeface="Times New Roman" pitchFamily="18" charset="0"/>
              </a:rPr>
              <a:t>Mode of Study:</a:t>
            </a:r>
            <a:r>
              <a:rPr lang="en-US" sz="2400" dirty="0" smtClean="0">
                <a:latin typeface="Times New Roman" pitchFamily="18" charset="0"/>
                <a:cs typeface="Times New Roman" pitchFamily="18" charset="0"/>
              </a:rPr>
              <a:t> PGD and Master’s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are prosecuted by coursework and project report. </a:t>
            </a: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is by coursework and thesis. Master’s project and Doctoral thesis shall be orally defended with the External Examiner participating.</a:t>
            </a:r>
          </a:p>
          <a:p>
            <a:pPr lvl="0">
              <a:lnSpc>
                <a:spcPct val="170000"/>
              </a:lnSpc>
            </a:pPr>
            <a:endParaRPr lang="en-US" sz="2400" dirty="0" smtClean="0">
              <a:latin typeface="Times New Roman" pitchFamily="18" charset="0"/>
              <a:cs typeface="Times New Roman" pitchFamily="18" charset="0"/>
            </a:endParaRPr>
          </a:p>
          <a:p>
            <a:pPr>
              <a:lnSpc>
                <a:spcPct val="170000"/>
              </a:lnSpc>
              <a:buNone/>
            </a:pPr>
            <a:endParaRPr lang="en-US" sz="2400"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705600"/>
          </a:xfrm>
        </p:spPr>
        <p:txBody>
          <a:bodyPr>
            <a:noAutofit/>
          </a:bodyPr>
          <a:lstStyle/>
          <a:p>
            <a:pPr lvl="0">
              <a:lnSpc>
                <a:spcPct val="150000"/>
              </a:lnSpc>
            </a:pPr>
            <a:r>
              <a:rPr lang="en-US" sz="2800" b="1" dirty="0" smtClean="0">
                <a:latin typeface="Times New Roman" pitchFamily="18" charset="0"/>
                <a:cs typeface="Times New Roman" pitchFamily="18" charset="0"/>
              </a:rPr>
              <a:t>Renewal of Registration:</a:t>
            </a:r>
            <a:r>
              <a:rPr lang="en-US" sz="2800" dirty="0" smtClean="0">
                <a:latin typeface="Times New Roman" pitchFamily="18" charset="0"/>
                <a:cs typeface="Times New Roman" pitchFamily="18" charset="0"/>
              </a:rPr>
              <a:t> At the beginning of every session, and involves payment of sectional fees.</a:t>
            </a:r>
          </a:p>
          <a:p>
            <a:pPr lvl="0">
              <a:lnSpc>
                <a:spcPct val="150000"/>
              </a:lnSpc>
            </a:pPr>
            <a:r>
              <a:rPr lang="en-US" sz="2800" b="1" dirty="0" smtClean="0">
                <a:latin typeface="Times New Roman" pitchFamily="18" charset="0"/>
                <a:cs typeface="Times New Roman" pitchFamily="18" charset="0"/>
              </a:rPr>
              <a:t>End of session Report:</a:t>
            </a:r>
            <a:r>
              <a:rPr lang="en-US" sz="2800" dirty="0" smtClean="0">
                <a:latin typeface="Times New Roman" pitchFamily="18" charset="0"/>
                <a:cs typeface="Times New Roman" pitchFamily="18" charset="0"/>
              </a:rPr>
              <a:t> To be submitted by every student at the beginning of the New session.</a:t>
            </a:r>
          </a:p>
          <a:p>
            <a:pPr>
              <a:lnSpc>
                <a:spcPct val="150000"/>
              </a:lnSpc>
            </a:pPr>
            <a:r>
              <a:rPr lang="en-US" sz="2800" b="1" dirty="0" smtClean="0">
                <a:latin typeface="Times New Roman" pitchFamily="18" charset="0"/>
                <a:cs typeface="Times New Roman" pitchFamily="18" charset="0"/>
              </a:rPr>
              <a:t>Duration of </a:t>
            </a:r>
            <a:r>
              <a:rPr lang="en-US" sz="2800" b="1" dirty="0" err="1" smtClean="0">
                <a:latin typeface="Times New Roman" pitchFamily="18" charset="0"/>
                <a:cs typeface="Times New Roman" pitchFamily="18" charset="0"/>
              </a:rPr>
              <a:t>Programme</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There are minimum and maximum duration for every postgraduate </a:t>
            </a:r>
            <a:r>
              <a:rPr lang="en-US" sz="2800" dirty="0" err="1" smtClean="0">
                <a:latin typeface="Times New Roman" pitchFamily="18" charset="0"/>
                <a:cs typeface="Times New Roman" pitchFamily="18" charset="0"/>
              </a:rPr>
              <a:t>programme</a:t>
            </a:r>
            <a:r>
              <a:rPr lang="en-US" sz="2800" dirty="0" smtClean="0">
                <a:latin typeface="Times New Roman" pitchFamily="18" charset="0"/>
                <a:cs typeface="Times New Roman" pitchFamily="18" charset="0"/>
              </a:rPr>
              <a:t>. The minimum duration is the residential requirement.</a:t>
            </a:r>
          </a:p>
          <a:p>
            <a:pPr lvl="0">
              <a:lnSpc>
                <a:spcPct val="150000"/>
              </a:lnSpc>
            </a:pPr>
            <a:endParaRPr lang="en-US" sz="2800" dirty="0" smtClean="0">
              <a:latin typeface="Times New Roman" pitchFamily="18" charset="0"/>
              <a:cs typeface="Times New Roman" pitchFamily="18" charset="0"/>
            </a:endParaRPr>
          </a:p>
          <a:p>
            <a:pPr>
              <a:buNone/>
            </a:pPr>
            <a:endParaRPr lang="en-US" sz="2800" dirty="0"/>
          </a:p>
        </p:txBody>
      </p:sp>
    </p:spTree>
  </p:cSld>
  <p:clrMapOvr>
    <a:masterClrMapping/>
  </p:clrMapOvr>
  <p:transition>
    <p:wedge/>
    <p:sndAc>
      <p:stSnd>
        <p:snd r:embed="rId2" name="applause.wav" builtIn="1"/>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0837"/>
            <a:ext cx="8229600" cy="7040563"/>
          </a:xfrm>
        </p:spPr>
        <p:txBody>
          <a:bodyPr>
            <a:noAutofit/>
          </a:bodyPr>
          <a:lstStyle/>
          <a:p>
            <a:pPr lvl="0">
              <a:lnSpc>
                <a:spcPct val="114000"/>
              </a:lnSpc>
            </a:pPr>
            <a:r>
              <a:rPr lang="en-US" sz="2800" b="1" dirty="0" smtClean="0">
                <a:latin typeface="Times New Roman" pitchFamily="18" charset="0"/>
                <a:cs typeface="Times New Roman" pitchFamily="18" charset="0"/>
              </a:rPr>
              <a:t>Firm </a:t>
            </a:r>
            <a:r>
              <a:rPr lang="en-US" sz="2800" b="1" dirty="0" err="1" smtClean="0">
                <a:latin typeface="Times New Roman" pitchFamily="18" charset="0"/>
                <a:cs typeface="Times New Roman" pitchFamily="18" charset="0"/>
              </a:rPr>
              <a:t>Ph.D</a:t>
            </a:r>
            <a:r>
              <a:rPr lang="en-US" sz="2800" b="1" dirty="0" smtClean="0">
                <a:latin typeface="Times New Roman" pitchFamily="18" charset="0"/>
                <a:cs typeface="Times New Roman" pitchFamily="18" charset="0"/>
              </a:rPr>
              <a:t> registration:</a:t>
            </a:r>
            <a:r>
              <a:rPr lang="en-US" sz="2800" dirty="0" smtClean="0">
                <a:latin typeface="Times New Roman" pitchFamily="18" charset="0"/>
                <a:cs typeface="Times New Roman" pitchFamily="18" charset="0"/>
              </a:rPr>
              <a:t> A candidate who registered for Master’s (</a:t>
            </a:r>
            <a:r>
              <a:rPr lang="en-US" sz="2800" dirty="0" err="1" smtClean="0">
                <a:latin typeface="Times New Roman" pitchFamily="18" charset="0"/>
                <a:cs typeface="Times New Roman" pitchFamily="18" charset="0"/>
              </a:rPr>
              <a:t>Ph.D</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Programmes</a:t>
            </a:r>
            <a:r>
              <a:rPr lang="en-US" sz="2800" dirty="0" smtClean="0">
                <a:latin typeface="Times New Roman" pitchFamily="18" charset="0"/>
                <a:cs typeface="Times New Roman" pitchFamily="18" charset="0"/>
              </a:rPr>
              <a:t> may apply for firm </a:t>
            </a:r>
            <a:r>
              <a:rPr lang="en-US" sz="2800" dirty="0" err="1" smtClean="0">
                <a:latin typeface="Times New Roman" pitchFamily="18" charset="0"/>
                <a:cs typeface="Times New Roman" pitchFamily="18" charset="0"/>
              </a:rPr>
              <a:t>Ph.D</a:t>
            </a:r>
            <a:r>
              <a:rPr lang="en-US" sz="2800" dirty="0" smtClean="0">
                <a:latin typeface="Times New Roman" pitchFamily="18" charset="0"/>
                <a:cs typeface="Times New Roman" pitchFamily="18" charset="0"/>
              </a:rPr>
              <a:t> registration if he makes a minimum of 3.50 GPA or 4.00 GPA in the coursework depending on the Department or Faculty.</a:t>
            </a:r>
          </a:p>
          <a:p>
            <a:pPr lvl="0">
              <a:lnSpc>
                <a:spcPct val="114000"/>
              </a:lnSpc>
            </a:pPr>
            <a:r>
              <a:rPr lang="en-US" sz="2800" b="1" dirty="0" smtClean="0">
                <a:latin typeface="Times New Roman" pitchFamily="18" charset="0"/>
                <a:cs typeface="Times New Roman" pitchFamily="18" charset="0"/>
              </a:rPr>
              <a:t>Lapsing of </a:t>
            </a:r>
            <a:r>
              <a:rPr lang="en-US" sz="2800" b="1" dirty="0" err="1" smtClean="0">
                <a:latin typeface="Times New Roman" pitchFamily="18" charset="0"/>
                <a:cs typeface="Times New Roman" pitchFamily="18" charset="0"/>
              </a:rPr>
              <a:t>Programme</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Postgraduate registration lapses after the maximum duration and the candidate ceases to be a student.</a:t>
            </a:r>
          </a:p>
          <a:p>
            <a:pPr lvl="0">
              <a:lnSpc>
                <a:spcPct val="114000"/>
              </a:lnSpc>
            </a:pPr>
            <a:r>
              <a:rPr lang="en-US" sz="2800" dirty="0" smtClean="0">
                <a:latin typeface="Times New Roman" pitchFamily="18" charset="0"/>
                <a:cs typeface="Times New Roman" pitchFamily="18" charset="0"/>
              </a:rPr>
              <a:t>Extension of period of Study: In a truly exceptional case senate may approve extension of period of study.</a:t>
            </a:r>
          </a:p>
          <a:p>
            <a:pPr>
              <a:lnSpc>
                <a:spcPct val="114000"/>
              </a:lnSpc>
              <a:buNone/>
            </a:pPr>
            <a:endParaRPr lang="en-US" sz="2800"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lnSpcReduction="10000"/>
          </a:bodyPr>
          <a:lstStyle/>
          <a:p>
            <a:pPr lvl="0">
              <a:lnSpc>
                <a:spcPct val="114000"/>
              </a:lnSpc>
            </a:pPr>
            <a:r>
              <a:rPr lang="en-US" b="1" dirty="0" smtClean="0">
                <a:latin typeface="Times New Roman" pitchFamily="18" charset="0"/>
                <a:cs typeface="Times New Roman" pitchFamily="18" charset="0"/>
              </a:rPr>
              <a:t>Registration of Courses:</a:t>
            </a:r>
            <a:r>
              <a:rPr lang="en-US" dirty="0" smtClean="0">
                <a:latin typeface="Times New Roman" pitchFamily="18" charset="0"/>
                <a:cs typeface="Times New Roman" pitchFamily="18" charset="0"/>
              </a:rPr>
              <a:t> All courses shall be registered within the first four weeks at the beginning of the beginning of the session. A course must be registered before the student can take examination in that course.</a:t>
            </a:r>
          </a:p>
          <a:p>
            <a:pPr lvl="0">
              <a:lnSpc>
                <a:spcPct val="114000"/>
              </a:lnSpc>
            </a:pPr>
            <a:r>
              <a:rPr lang="en-US" b="1" dirty="0" smtClean="0">
                <a:latin typeface="Times New Roman" pitchFamily="18" charset="0"/>
                <a:cs typeface="Times New Roman" pitchFamily="18" charset="0"/>
              </a:rPr>
              <a:t>Nomenclature for Postgraduate Research Work: </a:t>
            </a:r>
            <a:endParaRPr lang="en-US" dirty="0" smtClean="0">
              <a:latin typeface="Times New Roman" pitchFamily="18" charset="0"/>
              <a:cs typeface="Times New Roman" pitchFamily="18" charset="0"/>
            </a:endParaRPr>
          </a:p>
          <a:p>
            <a:pPr marL="342900" lvl="0" indent="-342900">
              <a:lnSpc>
                <a:spcPct val="114000"/>
              </a:lnSpc>
              <a:buFont typeface="+mj-lt"/>
              <a:buAutoNum type="romanLcPeriod"/>
            </a:pPr>
            <a:r>
              <a:rPr lang="en-US" dirty="0" smtClean="0">
                <a:latin typeface="Times New Roman" pitchFamily="18" charset="0"/>
                <a:cs typeface="Times New Roman" pitchFamily="18" charset="0"/>
              </a:rPr>
              <a:t>Doctoral Research Report is Thesis</a:t>
            </a:r>
          </a:p>
          <a:p>
            <a:pPr marL="342900" lvl="0" indent="-342900">
              <a:lnSpc>
                <a:spcPct val="114000"/>
              </a:lnSpc>
              <a:buFont typeface="+mj-lt"/>
              <a:buAutoNum type="romanLcPeriod"/>
            </a:pPr>
            <a:r>
              <a:rPr lang="en-US" dirty="0" smtClean="0">
                <a:latin typeface="Times New Roman" pitchFamily="18" charset="0"/>
                <a:cs typeface="Times New Roman" pitchFamily="18" charset="0"/>
              </a:rPr>
              <a:t>Masters and PGD, Research Reports are known as project report</a:t>
            </a:r>
          </a:p>
          <a:p>
            <a:pPr marL="342900" lvl="0" indent="-342900">
              <a:lnSpc>
                <a:spcPct val="114000"/>
              </a:lnSpc>
              <a:buFont typeface="+mj-lt"/>
              <a:buAutoNum type="romanLcPeriod"/>
            </a:pPr>
            <a:r>
              <a:rPr lang="en-US" dirty="0" smtClean="0">
                <a:latin typeface="Times New Roman" pitchFamily="18" charset="0"/>
                <a:cs typeface="Times New Roman" pitchFamily="18" charset="0"/>
              </a:rPr>
              <a:t>No postgraduate Research Report is called dissertation in university</a:t>
            </a:r>
          </a:p>
          <a:p>
            <a:pPr>
              <a:lnSpc>
                <a:spcPct val="114000"/>
              </a:lnSpc>
              <a:buNone/>
            </a:pPr>
            <a:endParaRPr lang="en-US"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Autofit/>
          </a:bodyPr>
          <a:lstStyle/>
          <a:p>
            <a:pPr marL="114300" indent="-4763" algn="just">
              <a:lnSpc>
                <a:spcPct val="134000"/>
              </a:lnSpc>
              <a:buNone/>
            </a:pPr>
            <a:r>
              <a:rPr lang="en-US" sz="2800" dirty="0" smtClean="0">
                <a:latin typeface="Times New Roman" pitchFamily="18" charset="0"/>
                <a:cs typeface="Times New Roman" pitchFamily="18" charset="0"/>
              </a:rPr>
              <a:t>PGC 601 and PGC 701 are compulsory courses for Master’s and </a:t>
            </a:r>
            <a:r>
              <a:rPr lang="en-US" sz="2800" dirty="0" err="1" smtClean="0">
                <a:latin typeface="Times New Roman" pitchFamily="18" charset="0"/>
                <a:cs typeface="Times New Roman" pitchFamily="18" charset="0"/>
              </a:rPr>
              <a:t>Ph.D</a:t>
            </a:r>
            <a:r>
              <a:rPr lang="en-US" sz="2800" dirty="0" smtClean="0">
                <a:latin typeface="Times New Roman" pitchFamily="18" charset="0"/>
                <a:cs typeface="Times New Roman" pitchFamily="18" charset="0"/>
              </a:rPr>
              <a:t> students admitted from the 2015/2016 session. The courses are based in the faculty. The Faculty is required to arrange the teaching of the course to their postgraduate students and submit the grades awarded to the Department. The Department shall include the scores in the result sheets to be forwarded to the school of Postgraduate studies.</a:t>
            </a:r>
          </a:p>
          <a:p>
            <a:pPr>
              <a:buNone/>
            </a:pPr>
            <a:endParaRPr lang="en-US" sz="2800" dirty="0"/>
          </a:p>
        </p:txBody>
      </p:sp>
      <p:sp>
        <p:nvSpPr>
          <p:cNvPr id="3" name="Title 2"/>
          <p:cNvSpPr>
            <a:spLocks noGrp="1"/>
          </p:cNvSpPr>
          <p:nvPr>
            <p:ph type="title"/>
          </p:nvPr>
        </p:nvSpPr>
        <p:spPr>
          <a:xfrm>
            <a:off x="457200" y="0"/>
            <a:ext cx="8229600" cy="1143000"/>
          </a:xfrm>
        </p:spPr>
        <p:txBody>
          <a:bodyPr>
            <a:normAutofit/>
          </a:bodyPr>
          <a:lstStyle/>
          <a:p>
            <a:r>
              <a:rPr lang="en-US" sz="3200" u="sng" dirty="0" smtClean="0">
                <a:solidFill>
                  <a:schemeClr val="tx1"/>
                </a:solidFill>
              </a:rPr>
              <a:t>PGC 601 AND PGC 701</a:t>
            </a:r>
            <a:endParaRPr lang="en-US" sz="3200" dirty="0">
              <a:solidFill>
                <a:schemeClr val="tx1"/>
              </a:solidFill>
            </a:endParaRPr>
          </a:p>
        </p:txBody>
      </p:sp>
    </p:spTree>
  </p:cSld>
  <p:clrMapOvr>
    <a:masterClrMapping/>
  </p:clrMapOvr>
  <p:transition>
    <p:wedge/>
    <p:sndAc>
      <p:stSnd>
        <p:snd r:embed="rId2" name="applause.wav" builtIn="1"/>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4525963"/>
          </a:xfrm>
        </p:spPr>
        <p:txBody>
          <a:bodyPr/>
          <a:lstStyle/>
          <a:p>
            <a:pPr marL="57150" indent="52388">
              <a:buNone/>
            </a:pPr>
            <a:r>
              <a:rPr lang="en-US" sz="2400" dirty="0" smtClean="0">
                <a:latin typeface="Times New Roman" pitchFamily="18" charset="0"/>
                <a:cs typeface="Times New Roman" pitchFamily="18" charset="0"/>
              </a:rPr>
              <a:t>PGC courses are made compulsory by the national Universities Commission. The grades for the courses are used in calculating the GPA of Master’s students. It is also a condition for graduation by master’s and </a:t>
            </a: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Students. The course involves workshop and issuance of certificates to participate. Possession of the certificate is also a condition for graduation</a:t>
            </a:r>
          </a:p>
          <a:p>
            <a:pPr>
              <a:buNone/>
            </a:pPr>
            <a:endParaRPr lang="en-US" dirty="0"/>
          </a:p>
        </p:txBody>
      </p:sp>
    </p:spTree>
  </p:cSld>
  <p:clrMapOvr>
    <a:masterClrMapping/>
  </p:clrMapOvr>
  <p:transition>
    <p:wedge/>
    <p:sndAc>
      <p:stSnd>
        <p:snd r:embed="rId2" name="applause.wav" builtIn="1"/>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6400800"/>
          </a:xfrm>
        </p:spPr>
        <p:txBody>
          <a:bodyPr>
            <a:noAutofit/>
          </a:bodyPr>
          <a:lstStyle/>
          <a:p>
            <a:pPr>
              <a:buNone/>
            </a:pPr>
            <a:r>
              <a:rPr lang="en-US" sz="2400" b="1" dirty="0" smtClean="0"/>
              <a:t>	</a:t>
            </a:r>
            <a:endParaRPr lang="en-US" sz="2400" dirty="0" smtClean="0"/>
          </a:p>
          <a:p>
            <a:pPr lvl="0">
              <a:buFont typeface="Courier New"/>
              <a:buChar char="o"/>
            </a:pPr>
            <a:r>
              <a:rPr lang="en-US" sz="2400" dirty="0" smtClean="0">
                <a:latin typeface="Times New Roman" pitchFamily="18" charset="0"/>
                <a:cs typeface="Times New Roman" pitchFamily="18" charset="0"/>
              </a:rPr>
              <a:t>Master’s oral </a:t>
            </a:r>
            <a:r>
              <a:rPr lang="en-US" sz="2400" dirty="0" err="1" smtClean="0">
                <a:latin typeface="Times New Roman" pitchFamily="18" charset="0"/>
                <a:cs typeface="Times New Roman" pitchFamily="18" charset="0"/>
              </a:rPr>
              <a:t>defence</a:t>
            </a:r>
            <a:r>
              <a:rPr lang="en-US" sz="2400" dirty="0" smtClean="0">
                <a:latin typeface="Times New Roman" pitchFamily="18" charset="0"/>
                <a:cs typeface="Times New Roman" pitchFamily="18" charset="0"/>
              </a:rPr>
              <a:t> shall be fixed within the last month of the last semester of the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a:t>
            </a:r>
          </a:p>
          <a:p>
            <a:pPr lvl="0">
              <a:buFont typeface="Courier New"/>
              <a:buChar char="o"/>
            </a:pPr>
            <a:r>
              <a:rPr lang="en-US" sz="2400" dirty="0" smtClean="0">
                <a:latin typeface="Times New Roman" pitchFamily="18" charset="0"/>
                <a:cs typeface="Times New Roman" pitchFamily="18" charset="0"/>
              </a:rPr>
              <a:t>Doctorate oral </a:t>
            </a:r>
            <a:r>
              <a:rPr lang="en-US" sz="2400" dirty="0" err="1" smtClean="0">
                <a:latin typeface="Times New Roman" pitchFamily="18" charset="0"/>
                <a:cs typeface="Times New Roman" pitchFamily="18" charset="0"/>
              </a:rPr>
              <a:t>defence</a:t>
            </a:r>
            <a:r>
              <a:rPr lang="en-US" sz="2400" dirty="0" smtClean="0">
                <a:latin typeface="Times New Roman" pitchFamily="18" charset="0"/>
                <a:cs typeface="Times New Roman" pitchFamily="18" charset="0"/>
              </a:rPr>
              <a:t> can take place anytime of the year.</a:t>
            </a:r>
          </a:p>
          <a:p>
            <a:pPr lvl="0">
              <a:buFont typeface="Courier New"/>
              <a:buChar char="o"/>
            </a:pPr>
            <a:r>
              <a:rPr lang="en-US" sz="2400" dirty="0" smtClean="0">
                <a:latin typeface="Times New Roman" pitchFamily="18" charset="0"/>
                <a:cs typeface="Times New Roman" pitchFamily="18" charset="0"/>
              </a:rPr>
              <a:t>Examination Fee is now paid at the point of entry into oral examination </a:t>
            </a:r>
          </a:p>
          <a:p>
            <a:pPr lvl="0">
              <a:buFont typeface="Courier New"/>
              <a:buChar char="o"/>
            </a:pPr>
            <a:r>
              <a:rPr lang="en-US" sz="2400" b="1" dirty="0" smtClean="0">
                <a:latin typeface="Times New Roman" pitchFamily="18" charset="0"/>
                <a:cs typeface="Times New Roman" pitchFamily="18" charset="0"/>
              </a:rPr>
              <a:t>Minimum Pas Grade:</a:t>
            </a:r>
            <a:r>
              <a:rPr lang="en-US" sz="2400" dirty="0" smtClean="0">
                <a:latin typeface="Times New Roman" pitchFamily="18" charset="0"/>
                <a:cs typeface="Times New Roman" pitchFamily="18" charset="0"/>
              </a:rPr>
              <a:t> The minimum pass grade for postgraduate course and project report is 50% or C grade.</a:t>
            </a:r>
          </a:p>
          <a:p>
            <a:pPr lvl="0">
              <a:buFont typeface="Courier New"/>
              <a:buChar char="o"/>
            </a:pPr>
            <a:r>
              <a:rPr lang="en-US" sz="2400" dirty="0" smtClean="0">
                <a:latin typeface="Times New Roman" pitchFamily="18" charset="0"/>
                <a:cs typeface="Times New Roman" pitchFamily="18" charset="0"/>
              </a:rPr>
              <a:t>The GPA required for the award of Master’s Degree is 3.00</a:t>
            </a:r>
          </a:p>
          <a:p>
            <a:pPr lvl="0">
              <a:buFont typeface="Courier New"/>
              <a:buChar char="o"/>
            </a:pP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thesis oral examination is on pass or fail basis.</a:t>
            </a:r>
          </a:p>
          <a:p>
            <a:pPr lvl="0">
              <a:buFont typeface="Courier New"/>
              <a:buChar char="o"/>
            </a:pPr>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student is expected to score at least an average of 50% in the </a:t>
            </a: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Coursework</a:t>
            </a:r>
          </a:p>
          <a:p>
            <a:pPr lvl="0">
              <a:buFont typeface="Courier New"/>
              <a:buChar char="o"/>
            </a:pP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thesis score of less than 60%  is deemed to have failed </a:t>
            </a:r>
          </a:p>
          <a:p>
            <a:pPr>
              <a:buFont typeface="Courier New"/>
              <a:buChar char="o"/>
            </a:pPr>
            <a:r>
              <a:rPr lang="en-US" sz="2400" dirty="0" smtClean="0">
                <a:latin typeface="Times New Roman" pitchFamily="18" charset="0"/>
                <a:cs typeface="Times New Roman" pitchFamily="18" charset="0"/>
              </a:rPr>
              <a:t>Vice Chancellor’s Faculty Prize and Vice Chancellors Postgraduate prizes are awarded every session to the best </a:t>
            </a: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thesis in the Faculty and in the university respectively.</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normAutofit/>
          </a:bodyPr>
          <a:lstStyle/>
          <a:p>
            <a:r>
              <a:rPr lang="en-US" sz="2800" u="sng" dirty="0" smtClean="0">
                <a:effectLst/>
              </a:rPr>
              <a:t>EXAMINATIONS</a:t>
            </a:r>
            <a:endParaRPr lang="en-US" sz="2800" dirty="0">
              <a:effectLst/>
            </a:endParaRPr>
          </a:p>
        </p:txBody>
      </p:sp>
    </p:spTree>
  </p:cSld>
  <p:clrMapOvr>
    <a:masterClrMapping/>
  </p:clrMapOvr>
  <p:transition>
    <p:wedge/>
    <p:sndAc>
      <p:stSnd>
        <p:snd r:embed="rId2" name="applause.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ctr">
              <a:lnSpc>
                <a:spcPct val="150000"/>
              </a:lnSpc>
              <a:buNone/>
            </a:pPr>
            <a:r>
              <a:rPr lang="en-US" sz="2800" b="1" dirty="0" smtClean="0">
                <a:latin typeface="Times New Roman" pitchFamily="18" charset="0"/>
                <a:cs typeface="Times New Roman" pitchFamily="18" charset="0"/>
              </a:rPr>
              <a:t>STATUS</a:t>
            </a:r>
          </a:p>
          <a:p>
            <a:pPr lvl="0" algn="ctr">
              <a:lnSpc>
                <a:spcPct val="150000"/>
              </a:lnSpc>
              <a:buNone/>
            </a:pPr>
            <a:r>
              <a:rPr lang="en-US" sz="2800" dirty="0" smtClean="0">
                <a:latin typeface="Times New Roman" pitchFamily="18" charset="0"/>
                <a:cs typeface="Times New Roman" pitchFamily="18" charset="0"/>
              </a:rPr>
              <a:t>First generation university </a:t>
            </a:r>
          </a:p>
          <a:p>
            <a:pPr lvl="0" algn="ctr">
              <a:lnSpc>
                <a:spcPct val="150000"/>
              </a:lnSpc>
              <a:buNone/>
            </a:pPr>
            <a:r>
              <a:rPr lang="en-US" sz="2800" dirty="0" smtClean="0">
                <a:latin typeface="Times New Roman" pitchFamily="18" charset="0"/>
                <a:cs typeface="Times New Roman" pitchFamily="18" charset="0"/>
              </a:rPr>
              <a:t>Admission: 60:40 ratio for postgraduate and undergraduate enrolment. </a:t>
            </a:r>
          </a:p>
          <a:p>
            <a:pPr lvl="0" algn="ctr">
              <a:lnSpc>
                <a:spcPct val="150000"/>
              </a:lnSpc>
              <a:buNone/>
            </a:pPr>
            <a:r>
              <a:rPr lang="en-US" sz="2800" dirty="0" smtClean="0">
                <a:latin typeface="Times New Roman" pitchFamily="18" charset="0"/>
                <a:cs typeface="Times New Roman" pitchFamily="18" charset="0"/>
              </a:rPr>
              <a:t>- research is top priority of the University</a:t>
            </a:r>
          </a:p>
          <a:p>
            <a:pPr lvl="0" algn="ctr">
              <a:lnSpc>
                <a:spcPct val="150000"/>
              </a:lnSpc>
              <a:buNone/>
            </a:pPr>
            <a:r>
              <a:rPr lang="en-US" sz="2800" dirty="0" smtClean="0">
                <a:latin typeface="Times New Roman" pitchFamily="18" charset="0"/>
                <a:cs typeface="Times New Roman" pitchFamily="18" charset="0"/>
              </a:rPr>
              <a:t>Postgraduate studies are being repositioned by the University to achieve global competitiveness. </a:t>
            </a:r>
          </a:p>
          <a:p>
            <a:pPr algn="ctr">
              <a:lnSpc>
                <a:spcPct val="150000"/>
              </a:lnSpc>
            </a:pPr>
            <a:endParaRPr lang="en-US" sz="2400" dirty="0" smtClean="0">
              <a:latin typeface="Times New Roman" pitchFamily="18" charset="0"/>
              <a:cs typeface="Times New Roman" pitchFamily="18" charset="0"/>
            </a:endParaRPr>
          </a:p>
          <a:p>
            <a:pPr>
              <a:buNone/>
            </a:pPr>
            <a:endParaRPr lang="en-US" dirty="0"/>
          </a:p>
        </p:txBody>
      </p:sp>
      <p:sp>
        <p:nvSpPr>
          <p:cNvPr id="3" name="Title 2"/>
          <p:cNvSpPr>
            <a:spLocks noGrp="1"/>
          </p:cNvSpPr>
          <p:nvPr>
            <p:ph type="title"/>
          </p:nvPr>
        </p:nvSpPr>
        <p:spPr>
          <a:xfrm>
            <a:off x="152400" y="228600"/>
            <a:ext cx="8763000" cy="1447800"/>
          </a:xfrm>
        </p:spPr>
        <p:txBody>
          <a:bodyPr>
            <a:noAutofit/>
          </a:bodyPr>
          <a:lstStyle/>
          <a:p>
            <a:pPr algn="ctr"/>
            <a:r>
              <a:rPr lang="en-US" sz="2400" dirty="0" smtClean="0">
                <a:solidFill>
                  <a:schemeClr val="tx1"/>
                </a:solidFill>
                <a:latin typeface="Times New Roman" pitchFamily="18" charset="0"/>
                <a:cs typeface="Times New Roman" pitchFamily="18" charset="0"/>
              </a:rPr>
              <a:t>IMPORTANCE OF ADHERENCE TO POSTGRADUATE STUDIES REGULATIONS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endParaRPr lang="en-US" sz="2400" dirty="0">
              <a:solidFill>
                <a:schemeClr val="tx1"/>
              </a:solidFill>
            </a:endParaRPr>
          </a:p>
        </p:txBody>
      </p:sp>
    </p:spTree>
  </p:cSld>
  <p:clrMapOvr>
    <a:masterClrMapping/>
  </p:clrMapOvr>
  <p:transition>
    <p:wedge/>
    <p:sndAc>
      <p:stSnd>
        <p:snd r:embed="rId2" name="applaus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6096000"/>
          </a:xfrm>
        </p:spPr>
        <p:txBody>
          <a:bodyPr>
            <a:noAutofit/>
          </a:bodyPr>
          <a:lstStyle/>
          <a:p>
            <a:pPr lvl="0">
              <a:lnSpc>
                <a:spcPct val="124000"/>
              </a:lnSpc>
            </a:pPr>
            <a:r>
              <a:rPr lang="en-US" sz="2300" dirty="0" smtClean="0">
                <a:latin typeface="Times New Roman" pitchFamily="18" charset="0"/>
                <a:cs typeface="Times New Roman" pitchFamily="18" charset="0"/>
              </a:rPr>
              <a:t>For a student who is ready for examination , the department shall submit the following to the School of Postgraduate Studies:</a:t>
            </a:r>
          </a:p>
          <a:p>
            <a:pPr marL="681228" lvl="0" indent="-571500">
              <a:lnSpc>
                <a:spcPct val="124000"/>
              </a:lnSpc>
              <a:buFont typeface="+mj-lt"/>
              <a:buAutoNum type="romanLcPeriod"/>
            </a:pPr>
            <a:r>
              <a:rPr lang="en-US" sz="2300" dirty="0" smtClean="0">
                <a:latin typeface="Times New Roman" pitchFamily="18" charset="0"/>
                <a:cs typeface="Times New Roman" pitchFamily="18" charset="0"/>
              </a:rPr>
              <a:t>Fee Clearance Certificate </a:t>
            </a:r>
          </a:p>
          <a:p>
            <a:pPr marL="681228" lvl="0" indent="-571500">
              <a:lnSpc>
                <a:spcPct val="124000"/>
              </a:lnSpc>
              <a:buFont typeface="+mj-lt"/>
              <a:buAutoNum type="romanLcPeriod"/>
            </a:pPr>
            <a:r>
              <a:rPr lang="en-US" sz="2300" dirty="0" smtClean="0">
                <a:latin typeface="Times New Roman" pitchFamily="18" charset="0"/>
                <a:cs typeface="Times New Roman" pitchFamily="18" charset="0"/>
              </a:rPr>
              <a:t>Approval of Title of Thesis (for </a:t>
            </a:r>
            <a:r>
              <a:rPr lang="en-US" sz="2300" dirty="0" err="1" smtClean="0">
                <a:latin typeface="Times New Roman" pitchFamily="18" charset="0"/>
                <a:cs typeface="Times New Roman" pitchFamily="18" charset="0"/>
              </a:rPr>
              <a:t>Ph.D</a:t>
            </a:r>
            <a:r>
              <a:rPr lang="en-US" sz="2300" dirty="0" smtClean="0">
                <a:latin typeface="Times New Roman" pitchFamily="18" charset="0"/>
                <a:cs typeface="Times New Roman" pitchFamily="18" charset="0"/>
              </a:rPr>
              <a:t>) </a:t>
            </a:r>
          </a:p>
          <a:p>
            <a:pPr marL="681228" lvl="0" indent="-571500">
              <a:lnSpc>
                <a:spcPct val="124000"/>
              </a:lnSpc>
              <a:buFont typeface="+mj-lt"/>
              <a:buAutoNum type="romanLcPeriod"/>
            </a:pPr>
            <a:r>
              <a:rPr lang="en-US" sz="2300" dirty="0" smtClean="0">
                <a:latin typeface="Times New Roman" pitchFamily="18" charset="0"/>
                <a:cs typeface="Times New Roman" pitchFamily="18" charset="0"/>
              </a:rPr>
              <a:t>Letter of Appointment of the External Examiner</a:t>
            </a:r>
          </a:p>
          <a:p>
            <a:pPr marL="681228" lvl="0" indent="-571500">
              <a:lnSpc>
                <a:spcPct val="124000"/>
              </a:lnSpc>
              <a:buFont typeface="+mj-lt"/>
              <a:buAutoNum type="romanLcPeriod"/>
            </a:pPr>
            <a:r>
              <a:rPr lang="en-US" sz="2300" dirty="0" smtClean="0">
                <a:latin typeface="Times New Roman" pitchFamily="18" charset="0"/>
                <a:cs typeface="Times New Roman" pitchFamily="18" charset="0"/>
              </a:rPr>
              <a:t>Duly completed form for entry into Examination (SPGS FORM 6) otherwise called Completion Form.</a:t>
            </a:r>
          </a:p>
          <a:p>
            <a:pPr lvl="0">
              <a:lnSpc>
                <a:spcPct val="124000"/>
              </a:lnSpc>
            </a:pPr>
            <a:r>
              <a:rPr lang="en-US" sz="2300" dirty="0" smtClean="0">
                <a:latin typeface="Times New Roman" pitchFamily="18" charset="0"/>
                <a:cs typeface="Times New Roman" pitchFamily="18" charset="0"/>
              </a:rPr>
              <a:t>A </a:t>
            </a:r>
            <a:r>
              <a:rPr lang="en-US" sz="2300" dirty="0" err="1" smtClean="0">
                <a:latin typeface="Times New Roman" pitchFamily="18" charset="0"/>
                <a:cs typeface="Times New Roman" pitchFamily="18" charset="0"/>
              </a:rPr>
              <a:t>Ph.D</a:t>
            </a:r>
            <a:r>
              <a:rPr lang="en-US" sz="2300" dirty="0" smtClean="0">
                <a:latin typeface="Times New Roman" pitchFamily="18" charset="0"/>
                <a:cs typeface="Times New Roman" pitchFamily="18" charset="0"/>
              </a:rPr>
              <a:t> student admitted from 2015/2016 session shall be required to have attended at least one National or International Conference and Published in at least one national or International Journal before graduation.</a:t>
            </a:r>
          </a:p>
          <a:p>
            <a:pPr lvl="0">
              <a:lnSpc>
                <a:spcPct val="124000"/>
              </a:lnSpc>
            </a:pPr>
            <a:r>
              <a:rPr lang="en-US" sz="2300" dirty="0" smtClean="0">
                <a:latin typeface="Times New Roman" pitchFamily="18" charset="0"/>
                <a:cs typeface="Times New Roman" pitchFamily="18" charset="0"/>
              </a:rPr>
              <a:t>Also for a </a:t>
            </a:r>
            <a:r>
              <a:rPr lang="en-US" sz="2300" dirty="0" err="1" smtClean="0">
                <a:latin typeface="Times New Roman" pitchFamily="18" charset="0"/>
                <a:cs typeface="Times New Roman" pitchFamily="18" charset="0"/>
              </a:rPr>
              <a:t>Ph.D</a:t>
            </a:r>
            <a:r>
              <a:rPr lang="en-US" sz="2300" dirty="0" smtClean="0">
                <a:latin typeface="Times New Roman" pitchFamily="18" charset="0"/>
                <a:cs typeface="Times New Roman" pitchFamily="18" charset="0"/>
              </a:rPr>
              <a:t> to be approved for examination, at least an acceptance letter in any impact factor indexed Journal approved by the University for Promotion is required (Regulation 39 (iii)) </a:t>
            </a:r>
          </a:p>
          <a:p>
            <a:pPr>
              <a:lnSpc>
                <a:spcPct val="124000"/>
              </a:lnSpc>
              <a:buNone/>
            </a:pPr>
            <a:endParaRPr lang="en-US" sz="2300"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85000" lnSpcReduction="10000"/>
          </a:bodyPr>
          <a:lstStyle/>
          <a:p>
            <a:pPr lvl="0">
              <a:lnSpc>
                <a:spcPct val="124000"/>
              </a:lnSpc>
            </a:pPr>
            <a:r>
              <a:rPr lang="en-US" dirty="0" smtClean="0">
                <a:latin typeface="Times New Roman" pitchFamily="18" charset="0"/>
                <a:cs typeface="Times New Roman" pitchFamily="18" charset="0"/>
              </a:rPr>
              <a:t>For a student who has registered for taught courses attendance at lecture (70%) and seminar is mandatory.</a:t>
            </a:r>
          </a:p>
          <a:p>
            <a:pPr lvl="0">
              <a:lnSpc>
                <a:spcPct val="124000"/>
              </a:lnSpc>
              <a:buFont typeface="Arial" pitchFamily="34" charset="0"/>
              <a:buChar char="•"/>
            </a:pPr>
            <a:r>
              <a:rPr lang="en-US" b="1" dirty="0" smtClean="0">
                <a:latin typeface="Times New Roman" pitchFamily="18" charset="0"/>
                <a:cs typeface="Times New Roman" pitchFamily="18" charset="0"/>
              </a:rPr>
              <a:t>Missed Examination:</a:t>
            </a:r>
            <a:r>
              <a:rPr lang="en-US" dirty="0" smtClean="0">
                <a:latin typeface="Times New Roman" pitchFamily="18" charset="0"/>
                <a:cs typeface="Times New Roman" pitchFamily="18" charset="0"/>
              </a:rPr>
              <a:t> A student who misses coursework examination shall re-register the course and take the examination at the next opportunity as first attempt.</a:t>
            </a:r>
          </a:p>
          <a:p>
            <a:pPr lvl="0">
              <a:lnSpc>
                <a:spcPct val="124000"/>
              </a:lnSpc>
            </a:pPr>
            <a:r>
              <a:rPr lang="en-US" dirty="0" smtClean="0">
                <a:latin typeface="Times New Roman" pitchFamily="18" charset="0"/>
                <a:cs typeface="Times New Roman" pitchFamily="18" charset="0"/>
              </a:rPr>
              <a:t>A student who misses project report oral examination shall wait and take the examination at the next opportunity or bear the full cost of the examination.</a:t>
            </a:r>
          </a:p>
          <a:p>
            <a:pPr lvl="0">
              <a:lnSpc>
                <a:spcPct val="124000"/>
              </a:lnSpc>
              <a:buFont typeface="Arial" pitchFamily="34" charset="0"/>
              <a:buChar char="•"/>
            </a:pPr>
            <a:r>
              <a:rPr lang="en-US" b="1" dirty="0" smtClean="0">
                <a:latin typeface="Times New Roman" pitchFamily="18" charset="0"/>
                <a:cs typeface="Times New Roman" pitchFamily="18" charset="0"/>
              </a:rPr>
              <a:t>Supplementary examination:</a:t>
            </a:r>
            <a:r>
              <a:rPr lang="en-US" dirty="0" smtClean="0">
                <a:latin typeface="Times New Roman" pitchFamily="18" charset="0"/>
                <a:cs typeface="Times New Roman" pitchFamily="18" charset="0"/>
              </a:rPr>
              <a:t> There is no Supplementary examination for postgraduate students (Regulation 45)</a:t>
            </a:r>
          </a:p>
          <a:p>
            <a:pPr lvl="0">
              <a:lnSpc>
                <a:spcPct val="124000"/>
              </a:lnSpc>
            </a:pPr>
            <a:r>
              <a:rPr lang="en-US" dirty="0" smtClean="0">
                <a:latin typeface="Times New Roman" pitchFamily="18" charset="0"/>
                <a:cs typeface="Times New Roman" pitchFamily="18" charset="0"/>
              </a:rPr>
              <a:t>A Student referred in a course/project report/thesis examination shall re-register it, run it for at least one semester, and repeat the examination as the second and last attempt.</a:t>
            </a:r>
          </a:p>
          <a:p>
            <a:pPr>
              <a:lnSpc>
                <a:spcPct val="124000"/>
              </a:lnSpc>
              <a:buNone/>
            </a:pPr>
            <a:endParaRPr lang="en-US"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93509"/>
            <a:ext cx="8382000" cy="6007291"/>
          </a:xfrm>
        </p:spPr>
        <p:txBody>
          <a:bodyPr>
            <a:normAutofit fontScale="92500" lnSpcReduction="10000"/>
          </a:bodyPr>
          <a:lstStyle/>
          <a:p>
            <a:pPr lvl="0">
              <a:lnSpc>
                <a:spcPct val="114000"/>
              </a:lnSpc>
              <a:buFont typeface="Arial" pitchFamily="34" charset="0"/>
              <a:buChar char="•"/>
            </a:pPr>
            <a:r>
              <a:rPr lang="en-US" b="1" dirty="0" smtClean="0">
                <a:latin typeface="Times New Roman" pitchFamily="18" charset="0"/>
                <a:cs typeface="Times New Roman" pitchFamily="18" charset="0"/>
              </a:rPr>
              <a:t>Correction of Project Report/Thesis:</a:t>
            </a:r>
            <a:r>
              <a:rPr lang="en-US" dirty="0" smtClean="0">
                <a:latin typeface="Times New Roman" pitchFamily="18" charset="0"/>
                <a:cs typeface="Times New Roman" pitchFamily="18" charset="0"/>
              </a:rPr>
              <a:t> Correction of Project Report/Thesis shall be effected within 90 days of the Oral examination (Regulation 43). Where the student fails effect the corrections within this period, he/she will be required to pay fees for one sessions and present his/her work again for oral examination.</a:t>
            </a:r>
          </a:p>
          <a:p>
            <a:pPr lvl="0">
              <a:lnSpc>
                <a:spcPct val="114000"/>
              </a:lnSpc>
              <a:buFont typeface="Arial" pitchFamily="34" charset="0"/>
              <a:buChar char="•"/>
            </a:pPr>
            <a:r>
              <a:rPr lang="en-US" b="1" dirty="0" smtClean="0">
                <a:latin typeface="Times New Roman" pitchFamily="18" charset="0"/>
                <a:cs typeface="Times New Roman" pitchFamily="18" charset="0"/>
              </a:rPr>
              <a:t>Delayed Examination:</a:t>
            </a:r>
            <a:r>
              <a:rPr lang="en-US" dirty="0" smtClean="0">
                <a:latin typeface="Times New Roman" pitchFamily="18" charset="0"/>
                <a:cs typeface="Times New Roman" pitchFamily="18" charset="0"/>
              </a:rPr>
              <a:t> where the examination of project report or thesis is delayed the provision of Section 34 of the Regulation shall apply.</a:t>
            </a:r>
          </a:p>
          <a:p>
            <a:pPr lvl="0">
              <a:lnSpc>
                <a:spcPct val="114000"/>
              </a:lnSpc>
              <a:buFont typeface="Arial" pitchFamily="34" charset="0"/>
              <a:buChar char="•"/>
            </a:pPr>
            <a:r>
              <a:rPr lang="en-US" b="1" dirty="0" smtClean="0">
                <a:latin typeface="Times New Roman" pitchFamily="18" charset="0"/>
                <a:cs typeface="Times New Roman" pitchFamily="18" charset="0"/>
              </a:rPr>
              <a:t>Review of Script/Project Report/Thesis:</a:t>
            </a:r>
            <a:r>
              <a:rPr lang="en-US" dirty="0" smtClean="0">
                <a:latin typeface="Times New Roman" pitchFamily="18" charset="0"/>
                <a:cs typeface="Times New Roman" pitchFamily="18" charset="0"/>
              </a:rPr>
              <a:t> A student aggrieved about the grading of his/her examination script/project report/thesis shall petition the Dean, School of Postgraduate Studies as provided in Section 54 of the Postgraduate Regulation for appropriate action.</a:t>
            </a:r>
          </a:p>
          <a:p>
            <a:pPr>
              <a:lnSpc>
                <a:spcPct val="114000"/>
              </a:lnSpc>
              <a:buNone/>
            </a:pPr>
            <a:endParaRPr lang="en-US"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77500" lnSpcReduction="20000"/>
          </a:bodyPr>
          <a:lstStyle/>
          <a:p>
            <a:pPr marL="171450" lvl="0" indent="-171450">
              <a:lnSpc>
                <a:spcPct val="134000"/>
              </a:lnSpc>
              <a:buFont typeface="Arial" pitchFamily="34" charset="0"/>
              <a:buChar char="•"/>
            </a:pPr>
            <a:r>
              <a:rPr lang="en-US" sz="2800" b="1" dirty="0" smtClean="0">
                <a:latin typeface="Times New Roman" pitchFamily="18" charset="0"/>
                <a:cs typeface="Times New Roman" pitchFamily="18" charset="0"/>
              </a:rPr>
              <a:t>Plagiarism Test:</a:t>
            </a:r>
            <a:r>
              <a:rPr lang="en-US" sz="2800" dirty="0" smtClean="0">
                <a:latin typeface="Times New Roman" pitchFamily="18" charset="0"/>
                <a:cs typeface="Times New Roman" pitchFamily="18" charset="0"/>
              </a:rPr>
              <a:t>  The university shall plagiarism test on all project Reports and theses. Accordingly, every completed project report/thesis shall be submitted to the School of Postgraduate Studies with a printed copy of TURNITIN Report duly certified by the supervisor and Head of Department of the candidate. </a:t>
            </a:r>
          </a:p>
          <a:p>
            <a:pPr algn="ctr">
              <a:lnSpc>
                <a:spcPct val="134000"/>
              </a:lnSpc>
              <a:buNone/>
            </a:pPr>
            <a:r>
              <a:rPr lang="en-US" sz="2800" b="1" dirty="0" smtClean="0">
                <a:latin typeface="Times New Roman" pitchFamily="18" charset="0"/>
                <a:cs typeface="Times New Roman" pitchFamily="18" charset="0"/>
              </a:rPr>
              <a:t>OTHER ISSUES</a:t>
            </a:r>
            <a:endParaRPr lang="en-US" sz="2800" dirty="0" smtClean="0">
              <a:latin typeface="Times New Roman" pitchFamily="18" charset="0"/>
              <a:cs typeface="Times New Roman" pitchFamily="18" charset="0"/>
            </a:endParaRPr>
          </a:p>
          <a:p>
            <a:pPr lvl="0">
              <a:lnSpc>
                <a:spcPct val="134000"/>
              </a:lnSpc>
            </a:pPr>
            <a:r>
              <a:rPr lang="en-US" sz="2800" b="1" dirty="0" smtClean="0">
                <a:latin typeface="Times New Roman" pitchFamily="18" charset="0"/>
                <a:cs typeface="Times New Roman" pitchFamily="18" charset="0"/>
              </a:rPr>
              <a:t>Chances of Passing Examination: </a:t>
            </a:r>
            <a:r>
              <a:rPr lang="en-US" sz="2800" dirty="0" smtClean="0">
                <a:latin typeface="Times New Roman" pitchFamily="18" charset="0"/>
                <a:cs typeface="Times New Roman" pitchFamily="18" charset="0"/>
              </a:rPr>
              <a:t>A Postgraduate student has only two chances of passing  examination of coursework, project report or thesis</a:t>
            </a:r>
          </a:p>
          <a:p>
            <a:pPr lvl="0">
              <a:lnSpc>
                <a:spcPct val="134000"/>
              </a:lnSpc>
            </a:pPr>
            <a:r>
              <a:rPr lang="en-US" sz="2800" b="1" dirty="0" smtClean="0">
                <a:latin typeface="Times New Roman" pitchFamily="18" charset="0"/>
                <a:cs typeface="Times New Roman" pitchFamily="18" charset="0"/>
              </a:rPr>
              <a:t>Withdrawal from postgraduate </a:t>
            </a:r>
            <a:r>
              <a:rPr lang="en-US" sz="2800" b="1" dirty="0" err="1" smtClean="0">
                <a:latin typeface="Times New Roman" pitchFamily="18" charset="0"/>
                <a:cs typeface="Times New Roman" pitchFamily="18" charset="0"/>
              </a:rPr>
              <a:t>programme</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 student may withdraw or be compelled to withdraw from postgraduate </a:t>
            </a:r>
            <a:r>
              <a:rPr lang="en-US" sz="2800" dirty="0" err="1" smtClean="0">
                <a:latin typeface="Times New Roman" pitchFamily="18" charset="0"/>
                <a:cs typeface="Times New Roman" pitchFamily="18" charset="0"/>
              </a:rPr>
              <a:t>programme</a:t>
            </a:r>
            <a:r>
              <a:rPr lang="en-US" sz="2800" dirty="0" smtClean="0">
                <a:latin typeface="Times New Roman" pitchFamily="18" charset="0"/>
                <a:cs typeface="Times New Roman" pitchFamily="18" charset="0"/>
              </a:rPr>
              <a:t> for any of the following reasons:</a:t>
            </a:r>
          </a:p>
          <a:p>
            <a:pPr marL="171450" lvl="0" indent="-171450">
              <a:lnSpc>
                <a:spcPct val="134000"/>
              </a:lnSpc>
              <a:buNone/>
            </a:pPr>
            <a:endParaRPr lang="en-US" sz="2800" dirty="0" smtClean="0">
              <a:latin typeface="Times New Roman" pitchFamily="18" charset="0"/>
              <a:cs typeface="Times New Roman" pitchFamily="18" charset="0"/>
            </a:endParaRPr>
          </a:p>
          <a:p>
            <a:pPr>
              <a:lnSpc>
                <a:spcPct val="134000"/>
              </a:lnSpc>
              <a:buNone/>
            </a:pPr>
            <a:endParaRPr lang="en-US" sz="2800"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3237"/>
            <a:ext cx="8229600" cy="6354763"/>
          </a:xfrm>
        </p:spPr>
        <p:txBody>
          <a:bodyPr>
            <a:noAutofit/>
          </a:bodyPr>
          <a:lstStyle/>
          <a:p>
            <a:pPr marL="681228" lvl="0" indent="-571500">
              <a:lnSpc>
                <a:spcPct val="134000"/>
              </a:lnSpc>
              <a:buFont typeface="+mj-lt"/>
              <a:buAutoNum type="romanLcPeriod"/>
            </a:pPr>
            <a:r>
              <a:rPr lang="en-US" sz="2400" dirty="0" smtClean="0">
                <a:latin typeface="Times New Roman" pitchFamily="18" charset="0"/>
                <a:cs typeface="Times New Roman" pitchFamily="18" charset="0"/>
              </a:rPr>
              <a:t>Academic reasons</a:t>
            </a:r>
          </a:p>
          <a:p>
            <a:pPr marL="681228" lvl="0" indent="-571500">
              <a:lnSpc>
                <a:spcPct val="134000"/>
              </a:lnSpc>
              <a:buFont typeface="+mj-lt"/>
              <a:buAutoNum type="romanLcPeriod"/>
            </a:pPr>
            <a:r>
              <a:rPr lang="en-US" sz="2400" dirty="0" smtClean="0">
                <a:latin typeface="Times New Roman" pitchFamily="18" charset="0"/>
                <a:cs typeface="Times New Roman" pitchFamily="18" charset="0"/>
              </a:rPr>
              <a:t>Disciplinary reasons</a:t>
            </a:r>
          </a:p>
          <a:p>
            <a:pPr marL="681228" lvl="0" indent="-571500">
              <a:lnSpc>
                <a:spcPct val="134000"/>
              </a:lnSpc>
              <a:buFont typeface="+mj-lt"/>
              <a:buAutoNum type="romanLcPeriod"/>
            </a:pPr>
            <a:r>
              <a:rPr lang="en-US" sz="2400" dirty="0" smtClean="0">
                <a:latin typeface="Times New Roman" pitchFamily="18" charset="0"/>
                <a:cs typeface="Times New Roman" pitchFamily="18" charset="0"/>
              </a:rPr>
              <a:t>Voluntary withdrawal</a:t>
            </a:r>
          </a:p>
          <a:p>
            <a:pPr marL="681228" lvl="0" indent="-571500">
              <a:lnSpc>
                <a:spcPct val="134000"/>
              </a:lnSpc>
              <a:buFont typeface="+mj-lt"/>
              <a:buAutoNum type="romanLcPeriod"/>
            </a:pPr>
            <a:r>
              <a:rPr lang="en-US" sz="2400" dirty="0" smtClean="0">
                <a:latin typeface="Times New Roman" pitchFamily="18" charset="0"/>
                <a:cs typeface="Times New Roman" pitchFamily="18" charset="0"/>
              </a:rPr>
              <a:t>Health Reason</a:t>
            </a:r>
          </a:p>
          <a:p>
            <a:pPr lvl="0">
              <a:lnSpc>
                <a:spcPct val="134000"/>
              </a:lnSpc>
            </a:pPr>
            <a:r>
              <a:rPr lang="en-US" sz="2400" b="1" dirty="0" smtClean="0">
                <a:latin typeface="Times New Roman" pitchFamily="18" charset="0"/>
                <a:cs typeface="Times New Roman" pitchFamily="18" charset="0"/>
              </a:rPr>
              <a:t>Nomination of Internal External Examiners:</a:t>
            </a:r>
            <a:r>
              <a:rPr lang="en-US" sz="2400" dirty="0" smtClean="0">
                <a:latin typeface="Times New Roman" pitchFamily="18" charset="0"/>
                <a:cs typeface="Times New Roman" pitchFamily="18" charset="0"/>
              </a:rPr>
              <a:t> This shall be done within one month of resumption of academic activities for the semester in which the student is admitted.</a:t>
            </a:r>
          </a:p>
          <a:p>
            <a:pPr lvl="0">
              <a:lnSpc>
                <a:spcPct val="134000"/>
              </a:lnSpc>
            </a:pPr>
            <a:r>
              <a:rPr lang="en-US" sz="2400" b="1" dirty="0" smtClean="0">
                <a:latin typeface="Times New Roman" pitchFamily="18" charset="0"/>
                <a:cs typeface="Times New Roman" pitchFamily="18" charset="0"/>
              </a:rPr>
              <a:t>Repetition of Course Passed with Low Grades:</a:t>
            </a:r>
            <a:r>
              <a:rPr lang="en-US" sz="2400" dirty="0" smtClean="0">
                <a:latin typeface="Times New Roman" pitchFamily="18" charset="0"/>
                <a:cs typeface="Times New Roman" pitchFamily="18" charset="0"/>
              </a:rPr>
              <a:t> This is not allowed.</a:t>
            </a:r>
          </a:p>
          <a:p>
            <a:pPr lvl="0">
              <a:lnSpc>
                <a:spcPct val="134000"/>
              </a:lnSpc>
            </a:pPr>
            <a:r>
              <a:rPr lang="en-US" sz="2400" b="1" dirty="0" smtClean="0">
                <a:latin typeface="Times New Roman" pitchFamily="18" charset="0"/>
                <a:cs typeface="Times New Roman" pitchFamily="18" charset="0"/>
              </a:rPr>
              <a:t>Re- registration and Repetition of </a:t>
            </a:r>
            <a:r>
              <a:rPr lang="en-US" sz="2400" b="1" dirty="0" err="1" smtClean="0">
                <a:latin typeface="Times New Roman" pitchFamily="18" charset="0"/>
                <a:cs typeface="Times New Roman" pitchFamily="18" charset="0"/>
              </a:rPr>
              <a:t>Programme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Master’s student who makes a GPA below 3.00 may, on application, be allowed to re-register and repeat the </a:t>
            </a:r>
            <a:r>
              <a:rPr lang="en-US" sz="2400" dirty="0" err="1" smtClean="0">
                <a:latin typeface="Times New Roman" pitchFamily="18" charset="0"/>
                <a:cs typeface="Times New Roman" pitchFamily="18" charset="0"/>
              </a:rPr>
              <a:t>programme</a:t>
            </a:r>
            <a:endParaRPr lang="en-US" sz="2400" dirty="0" smtClean="0">
              <a:latin typeface="Times New Roman" pitchFamily="18" charset="0"/>
              <a:cs typeface="Times New Roman" pitchFamily="18" charset="0"/>
            </a:endParaRPr>
          </a:p>
          <a:p>
            <a:pPr>
              <a:lnSpc>
                <a:spcPct val="134000"/>
              </a:lnSpc>
              <a:buNone/>
            </a:pPr>
            <a:endParaRPr lang="en-US" sz="2400"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normAutofit fontScale="92500" lnSpcReduction="10000"/>
          </a:bodyPr>
          <a:lstStyle/>
          <a:p>
            <a:pPr marL="0" lvl="0" indent="109538">
              <a:lnSpc>
                <a:spcPct val="150000"/>
              </a:lnSpc>
              <a:buNone/>
            </a:pPr>
            <a:r>
              <a:rPr lang="en-US" b="1" dirty="0" smtClean="0">
                <a:latin typeface="Times New Roman" pitchFamily="18" charset="0"/>
                <a:cs typeface="Times New Roman" pitchFamily="18" charset="0"/>
              </a:rPr>
              <a:t>Channel of communication to the School of Postgraduate studies: </a:t>
            </a:r>
            <a:r>
              <a:rPr lang="en-US" dirty="0" smtClean="0">
                <a:latin typeface="Times New Roman" pitchFamily="18" charset="0"/>
                <a:cs typeface="Times New Roman" pitchFamily="18" charset="0"/>
              </a:rPr>
              <a:t>All applications from student on matters relating to postgraduate studies, including applications for changes in postgraduate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shall be addressed to the Dean, school of Postgraduate Studies, and passed through the Head of Department and Dean of Faculty who should present them to the Departmental and Faculty Postgraduate Studies committees, respectively as appropriate.</a:t>
            </a:r>
          </a:p>
          <a:p>
            <a:pPr>
              <a:lnSpc>
                <a:spcPct val="150000"/>
              </a:lnSpc>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transition>
    <p:wedge/>
    <p:sndAc>
      <p:stSnd>
        <p:snd r:embed="rId2" name="applause.wav" builtIn="1"/>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nSpc>
                <a:spcPct val="134000"/>
              </a:lnSpc>
            </a:pPr>
            <a:r>
              <a:rPr lang="en-US" dirty="0" smtClean="0">
                <a:latin typeface="Times New Roman" pitchFamily="18" charset="0"/>
                <a:cs typeface="Times New Roman" pitchFamily="18" charset="0"/>
              </a:rPr>
              <a:t>Time-Table of Events is produced annually to give guidance to the activities of the School of Postgraduate Studies during the session.</a:t>
            </a:r>
          </a:p>
          <a:p>
            <a:pPr marL="228600" lvl="0" indent="-119063">
              <a:lnSpc>
                <a:spcPct val="134000"/>
              </a:lnSpc>
            </a:pPr>
            <a:r>
              <a:rPr lang="en-US" dirty="0" smtClean="0">
                <a:latin typeface="Times New Roman" pitchFamily="18" charset="0"/>
                <a:cs typeface="Times New Roman" pitchFamily="18" charset="0"/>
              </a:rPr>
              <a:t>It facilitates the implementation of the events by the School, the Department, Faculty, the academic units and students</a:t>
            </a:r>
          </a:p>
          <a:p>
            <a:pPr lvl="0">
              <a:lnSpc>
                <a:spcPct val="134000"/>
              </a:lnSpc>
            </a:pPr>
            <a:r>
              <a:rPr lang="en-US" dirty="0" smtClean="0">
                <a:latin typeface="Times New Roman" pitchFamily="18" charset="0"/>
                <a:cs typeface="Times New Roman" pitchFamily="18" charset="0"/>
              </a:rPr>
              <a:t>The events in the Time-Table may include: </a:t>
            </a:r>
          </a:p>
          <a:p>
            <a:pPr marL="681228" lvl="0" indent="-571500">
              <a:lnSpc>
                <a:spcPct val="134000"/>
              </a:lnSpc>
              <a:buFont typeface="+mj-lt"/>
              <a:buAutoNum type="romanLcPeriod"/>
            </a:pPr>
            <a:r>
              <a:rPr lang="en-US" dirty="0" smtClean="0">
                <a:latin typeface="Times New Roman" pitchFamily="18" charset="0"/>
                <a:cs typeface="Times New Roman" pitchFamily="18" charset="0"/>
              </a:rPr>
              <a:t>Time registration starts and end.</a:t>
            </a:r>
          </a:p>
          <a:p>
            <a:pPr marL="681228" lvl="0" indent="-571500">
              <a:lnSpc>
                <a:spcPct val="134000"/>
              </a:lnSpc>
              <a:buFont typeface="+mj-lt"/>
              <a:buAutoNum type="romanLcPeriod"/>
            </a:pPr>
            <a:r>
              <a:rPr lang="en-US" dirty="0" smtClean="0">
                <a:latin typeface="Times New Roman" pitchFamily="18" charset="0"/>
                <a:cs typeface="Times New Roman" pitchFamily="18" charset="0"/>
              </a:rPr>
              <a:t>Time lecturer start and end</a:t>
            </a:r>
          </a:p>
          <a:p>
            <a:pPr marL="681228" lvl="0" indent="-571500">
              <a:lnSpc>
                <a:spcPct val="134000"/>
              </a:lnSpc>
              <a:buFont typeface="+mj-lt"/>
              <a:buAutoNum type="romanLcPeriod"/>
            </a:pPr>
            <a:r>
              <a:rPr lang="en-US" dirty="0" smtClean="0">
                <a:latin typeface="Times New Roman" pitchFamily="18" charset="0"/>
                <a:cs typeface="Times New Roman" pitchFamily="18" charset="0"/>
              </a:rPr>
              <a:t>Time for revision</a:t>
            </a:r>
          </a:p>
          <a:p>
            <a:pPr marL="681228" lvl="0" indent="-571500">
              <a:lnSpc>
                <a:spcPct val="134000"/>
              </a:lnSpc>
              <a:buFont typeface="+mj-lt"/>
              <a:buAutoNum type="romanLcPeriod"/>
            </a:pPr>
            <a:r>
              <a:rPr lang="en-US" dirty="0" smtClean="0">
                <a:latin typeface="Times New Roman" pitchFamily="18" charset="0"/>
                <a:cs typeface="Times New Roman" pitchFamily="18" charset="0"/>
              </a:rPr>
              <a:t>Dates examination start and ends</a:t>
            </a:r>
          </a:p>
          <a:p>
            <a:pPr>
              <a:lnSpc>
                <a:spcPct val="134000"/>
              </a:lnSpc>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r>
              <a:rPr lang="en-US" sz="2800" dirty="0" smtClean="0">
                <a:solidFill>
                  <a:schemeClr val="tx1"/>
                </a:solidFill>
                <a:effectLst/>
                <a:latin typeface="Times New Roman" pitchFamily="18" charset="0"/>
                <a:cs typeface="Times New Roman" pitchFamily="18" charset="0"/>
              </a:rPr>
              <a:t>TIME-TABLE OF EVENTS OF THE SCHOOL OF POSTGRADUATE STUDIES</a:t>
            </a:r>
            <a:br>
              <a:rPr lang="en-US" sz="2800" dirty="0" smtClean="0">
                <a:solidFill>
                  <a:schemeClr val="tx1"/>
                </a:solidFill>
                <a:effectLst/>
                <a:latin typeface="Times New Roman" pitchFamily="18" charset="0"/>
                <a:cs typeface="Times New Roman" pitchFamily="18" charset="0"/>
              </a:rPr>
            </a:br>
            <a:endParaRPr lang="en-US" sz="2800" dirty="0">
              <a:solidFill>
                <a:schemeClr val="tx1"/>
              </a:solidFill>
              <a:effectLst/>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681228" indent="-571500">
              <a:lnSpc>
                <a:spcPct val="150000"/>
              </a:lnSpc>
              <a:buFont typeface="+mj-lt"/>
              <a:buAutoNum type="romanLcPeriod"/>
            </a:pPr>
            <a:r>
              <a:rPr lang="en-US" dirty="0" smtClean="0">
                <a:latin typeface="Times New Roman" pitchFamily="18" charset="0"/>
                <a:cs typeface="Times New Roman" pitchFamily="18" charset="0"/>
              </a:rPr>
              <a:t>Dates of other activities of the School such as Admission Screening Examination, Postgraduate Courses (PGC) workshop, etc.</a:t>
            </a:r>
          </a:p>
          <a:p>
            <a:pPr marL="681228" lvl="0" indent="-571500">
              <a:lnSpc>
                <a:spcPct val="150000"/>
              </a:lnSpc>
              <a:buFont typeface="+mj-lt"/>
              <a:buAutoNum type="romanLcPeriod"/>
            </a:pPr>
            <a:r>
              <a:rPr lang="en-US" dirty="0" smtClean="0">
                <a:latin typeface="Times New Roman" pitchFamily="18" charset="0"/>
                <a:cs typeface="Times New Roman" pitchFamily="18" charset="0"/>
              </a:rPr>
              <a:t>Dates of Founders Day, Matriculation and Convocation ceremonies.</a:t>
            </a:r>
          </a:p>
          <a:p>
            <a:pPr marL="681228" lvl="0" indent="-571500">
              <a:lnSpc>
                <a:spcPct val="150000"/>
              </a:lnSpc>
              <a:buFont typeface="+mj-lt"/>
              <a:buAutoNum type="romanLcPeriod"/>
            </a:pPr>
            <a:r>
              <a:rPr lang="en-US" dirty="0" smtClean="0">
                <a:latin typeface="Times New Roman" pitchFamily="18" charset="0"/>
                <a:cs typeface="Times New Roman" pitchFamily="18" charset="0"/>
              </a:rPr>
              <a:t>Board Meetings</a:t>
            </a:r>
          </a:p>
          <a:p>
            <a:pPr marL="681228" lvl="0" indent="-571500">
              <a:lnSpc>
                <a:spcPct val="150000"/>
              </a:lnSpc>
              <a:buFont typeface="+mj-lt"/>
              <a:buAutoNum type="romanLcPeriod"/>
            </a:pPr>
            <a:r>
              <a:rPr lang="en-US" dirty="0" smtClean="0">
                <a:latin typeface="Times New Roman" pitchFamily="18" charset="0"/>
                <a:cs typeface="Times New Roman" pitchFamily="18" charset="0"/>
              </a:rPr>
              <a:t>Period of Sale of Application Form</a:t>
            </a:r>
          </a:p>
          <a:p>
            <a:pPr marL="681228" lvl="0" indent="-571500">
              <a:lnSpc>
                <a:spcPct val="150000"/>
              </a:lnSpc>
              <a:buFont typeface="+mj-lt"/>
              <a:buAutoNum type="romanLcPeriod"/>
            </a:pPr>
            <a:r>
              <a:rPr lang="en-US" dirty="0" smtClean="0">
                <a:latin typeface="Times New Roman" pitchFamily="18" charset="0"/>
                <a:cs typeface="Times New Roman" pitchFamily="18" charset="0"/>
              </a:rPr>
              <a:t>Period of Sandwich </a:t>
            </a:r>
            <a:r>
              <a:rPr lang="en-US" dirty="0" err="1" smtClean="0">
                <a:latin typeface="Times New Roman" pitchFamily="18" charset="0"/>
                <a:cs typeface="Times New Roman" pitchFamily="18" charset="0"/>
              </a:rPr>
              <a:t>Programme</a:t>
            </a:r>
            <a:endParaRPr lang="en-US" dirty="0" smtClean="0">
              <a:latin typeface="Times New Roman" pitchFamily="18" charset="0"/>
              <a:cs typeface="Times New Roman" pitchFamily="18" charset="0"/>
            </a:endParaRPr>
          </a:p>
          <a:p>
            <a:pPr marL="681228" lvl="0" indent="-571500">
              <a:lnSpc>
                <a:spcPct val="150000"/>
              </a:lnSpc>
              <a:buFont typeface="+mj-lt"/>
              <a:buAutoNum type="romanLcPeriod"/>
            </a:pPr>
            <a:r>
              <a:rPr lang="en-US" dirty="0" smtClean="0">
                <a:latin typeface="Times New Roman" pitchFamily="18" charset="0"/>
                <a:cs typeface="Times New Roman" pitchFamily="18" charset="0"/>
              </a:rPr>
              <a:t>Time-Table of Events is published in the SPGS portal. Wishing you a successful postgraduate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t>
            </a:r>
          </a:p>
          <a:p>
            <a:pPr>
              <a:buNone/>
            </a:pPr>
            <a:endParaRPr lang="en-US" dirty="0" smtClean="0"/>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ransition>
    <p:wedge/>
    <p:sndAc>
      <p:stSnd>
        <p:snd r:embed="rId2" name="applause.wav" builtIn="1"/>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lnSpc>
                <a:spcPct val="150000"/>
              </a:lnSpc>
              <a:buNone/>
            </a:pPr>
            <a:endParaRPr lang="en-US" sz="36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lnSpc>
                <a:spcPct val="150000"/>
              </a:lnSpc>
              <a:buNone/>
            </a:pP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WISHING YOU A SUCCESSFUL POSTGRADUATE PROGRAMME</a:t>
            </a:r>
            <a:endParaRPr lang="en-US" sz="3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36637"/>
            <a:ext cx="8229600" cy="5516563"/>
          </a:xfrm>
        </p:spPr>
        <p:txBody>
          <a:bodyPr>
            <a:noAutofit/>
          </a:bodyPr>
          <a:lstStyle/>
          <a:p>
            <a:pPr lvl="0">
              <a:lnSpc>
                <a:spcPct val="114000"/>
              </a:lnSpc>
            </a:pPr>
            <a:r>
              <a:rPr lang="en-US" sz="2400" dirty="0" smtClean="0">
                <a:latin typeface="Times New Roman" pitchFamily="18" charset="0"/>
                <a:cs typeface="Times New Roman" pitchFamily="18" charset="0"/>
              </a:rPr>
              <a:t>Orientation is </a:t>
            </a:r>
            <a:r>
              <a:rPr lang="en-US" sz="2400" dirty="0" err="1" smtClean="0">
                <a:latin typeface="Times New Roman" pitchFamily="18" charset="0"/>
                <a:cs typeface="Times New Roman" pitchFamily="18" charset="0"/>
              </a:rPr>
              <a:t>organised</a:t>
            </a:r>
            <a:r>
              <a:rPr lang="en-US" sz="2400" dirty="0" smtClean="0">
                <a:latin typeface="Times New Roman" pitchFamily="18" charset="0"/>
                <a:cs typeface="Times New Roman" pitchFamily="18" charset="0"/>
              </a:rPr>
              <a:t> every session for fresh postgraduate students </a:t>
            </a:r>
          </a:p>
          <a:p>
            <a:pPr lvl="0">
              <a:lnSpc>
                <a:spcPct val="114000"/>
              </a:lnSpc>
            </a:pPr>
            <a:r>
              <a:rPr lang="en-US" sz="2400" dirty="0" smtClean="0">
                <a:latin typeface="Times New Roman" pitchFamily="18" charset="0"/>
                <a:cs typeface="Times New Roman" pitchFamily="18" charset="0"/>
              </a:rPr>
              <a:t>It is an enlightenment effort by the School of Postgraduate studies designed to achieve the following objectives: </a:t>
            </a:r>
          </a:p>
          <a:p>
            <a:pPr marL="342900" lvl="0" indent="-233363">
              <a:lnSpc>
                <a:spcPct val="114000"/>
              </a:lnSpc>
              <a:buFont typeface="+mj-lt"/>
              <a:buAutoNum type="romanLcPeriod"/>
            </a:pPr>
            <a:r>
              <a:rPr lang="en-US" sz="2400" dirty="0" smtClean="0">
                <a:latin typeface="Times New Roman" pitchFamily="18" charset="0"/>
                <a:cs typeface="Times New Roman" pitchFamily="18" charset="0"/>
              </a:rPr>
              <a:t>To guide and motivate fresh postgraduate students to perform at the expected highest level in learning and research.</a:t>
            </a:r>
          </a:p>
          <a:p>
            <a:pPr marL="342900" lvl="0" indent="-233363">
              <a:lnSpc>
                <a:spcPct val="114000"/>
              </a:lnSpc>
              <a:buFont typeface="+mj-lt"/>
              <a:buAutoNum type="romanLcPeriod"/>
            </a:pPr>
            <a:r>
              <a:rPr lang="en-US" sz="2400" dirty="0" smtClean="0">
                <a:latin typeface="Times New Roman" pitchFamily="18" charset="0"/>
                <a:cs typeface="Times New Roman" pitchFamily="18" charset="0"/>
              </a:rPr>
              <a:t>To minimize cases of delay in graduation, failures and mistakes due to lack of information and proper mentoring. </a:t>
            </a:r>
          </a:p>
          <a:p>
            <a:pPr marL="342900" lvl="0" indent="-233363">
              <a:lnSpc>
                <a:spcPct val="114000"/>
              </a:lnSpc>
              <a:buFont typeface="+mj-lt"/>
              <a:buAutoNum type="romanLcPeriod"/>
            </a:pPr>
            <a:r>
              <a:rPr lang="en-US" sz="2400" dirty="0" smtClean="0">
                <a:latin typeface="Times New Roman" pitchFamily="18" charset="0"/>
                <a:cs typeface="Times New Roman" pitchFamily="18" charset="0"/>
              </a:rPr>
              <a:t>To introduce postgraduate students to the Postgraduate Regulations and Time-Table of Events of the School of Postgraduate Studies, and the roles those who have parts to play in Postgraduate Studies.</a:t>
            </a:r>
          </a:p>
          <a:p>
            <a:pPr>
              <a:buNone/>
            </a:pPr>
            <a:endParaRPr lang="en-US" sz="2400" dirty="0"/>
          </a:p>
        </p:txBody>
      </p:sp>
      <p:sp>
        <p:nvSpPr>
          <p:cNvPr id="3" name="Title 2"/>
          <p:cNvSpPr>
            <a:spLocks noGrp="1"/>
          </p:cNvSpPr>
          <p:nvPr>
            <p:ph type="title"/>
          </p:nvPr>
        </p:nvSpPr>
        <p:spPr/>
        <p:txBody>
          <a:bodyPr>
            <a:normAutofit/>
          </a:bodyPr>
          <a:lstStyle/>
          <a:p>
            <a:r>
              <a:rPr lang="en-US" sz="3200" dirty="0" smtClean="0">
                <a:solidFill>
                  <a:schemeClr val="tx1"/>
                </a:solidFill>
                <a:latin typeface="Times New Roman" pitchFamily="18" charset="0"/>
                <a:cs typeface="Times New Roman" pitchFamily="18" charset="0"/>
              </a:rPr>
              <a:t>PURPOSE OF THE ORIENTATION </a:t>
            </a:r>
            <a:br>
              <a:rPr lang="en-US" sz="3200" dirty="0" smtClean="0">
                <a:solidFill>
                  <a:schemeClr val="tx1"/>
                </a:solidFill>
                <a:latin typeface="Times New Roman" pitchFamily="18" charset="0"/>
                <a:cs typeface="Times New Roman" pitchFamily="18" charset="0"/>
              </a:rPr>
            </a:br>
            <a:endParaRPr lang="en-US" sz="3200" dirty="0">
              <a:solidFill>
                <a:schemeClr val="tx1"/>
              </a:solidFill>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Autofit/>
          </a:bodyPr>
          <a:lstStyle/>
          <a:p>
            <a:pPr lvl="0">
              <a:lnSpc>
                <a:spcPct val="160000"/>
              </a:lnSpc>
            </a:pPr>
            <a:r>
              <a:rPr lang="en-US" sz="2000" dirty="0" smtClean="0"/>
              <a:t>Before the establishment of the School of Postgraduate Studies in 1979, Postgraduate Studies was managed by the Senate Postgraduate Studies Committee. </a:t>
            </a:r>
          </a:p>
          <a:p>
            <a:pPr lvl="0">
              <a:lnSpc>
                <a:spcPct val="160000"/>
              </a:lnSpc>
            </a:pPr>
            <a:r>
              <a:rPr lang="en-US" sz="2000" dirty="0" smtClean="0"/>
              <a:t>A semi-autonomous Unit. </a:t>
            </a:r>
          </a:p>
          <a:p>
            <a:pPr lvl="0">
              <a:lnSpc>
                <a:spcPct val="160000"/>
              </a:lnSpc>
            </a:pPr>
            <a:r>
              <a:rPr lang="en-US" sz="2000" dirty="0" smtClean="0"/>
              <a:t>Coordinates and facilitate the prosecution of postgraduate studies and research in the University. </a:t>
            </a:r>
          </a:p>
          <a:p>
            <a:pPr lvl="0">
              <a:lnSpc>
                <a:spcPct val="160000"/>
              </a:lnSpc>
            </a:pPr>
            <a:r>
              <a:rPr lang="en-US" sz="2000" dirty="0" smtClean="0"/>
              <a:t>As a quality control unit, the school ensures strict adherence to postgraduate regulations. </a:t>
            </a:r>
          </a:p>
          <a:p>
            <a:pPr lvl="0">
              <a:lnSpc>
                <a:spcPct val="160000"/>
              </a:lnSpc>
            </a:pPr>
            <a:r>
              <a:rPr lang="en-US" sz="2000" dirty="0" smtClean="0"/>
              <a:t>Monitors implementation of the Events of the School by key players: Academic Department and Units, Faculty and students.</a:t>
            </a:r>
          </a:p>
          <a:p>
            <a:pPr>
              <a:lnSpc>
                <a:spcPct val="160000"/>
              </a:lnSpc>
              <a:buNone/>
            </a:pPr>
            <a:endParaRPr lang="en-US" sz="2000" dirty="0"/>
          </a:p>
        </p:txBody>
      </p:sp>
      <p:sp>
        <p:nvSpPr>
          <p:cNvPr id="3" name="Title 2"/>
          <p:cNvSpPr>
            <a:spLocks noGrp="1"/>
          </p:cNvSpPr>
          <p:nvPr>
            <p:ph type="title"/>
          </p:nvPr>
        </p:nvSpPr>
        <p:spPr>
          <a:xfrm>
            <a:off x="457200" y="228600"/>
            <a:ext cx="8229600" cy="1371600"/>
          </a:xfrm>
        </p:spPr>
        <p:txBody>
          <a:bodyPr>
            <a:noAutofit/>
          </a:bodyPr>
          <a:lstStyle/>
          <a:p>
            <a:pPr algn="ctr"/>
            <a:r>
              <a:rPr lang="en-US" sz="3200" dirty="0" smtClean="0">
                <a:latin typeface="Times New Roman" pitchFamily="18" charset="0"/>
                <a:cs typeface="Times New Roman" pitchFamily="18" charset="0"/>
              </a:rPr>
              <a:t>THE SCHOOL OF POSTGRADUATE STUDIES</a:t>
            </a:r>
            <a:r>
              <a:rPr lang="en-US" sz="3200" dirty="0" smtClean="0"/>
              <a:t/>
            </a:r>
            <a:br>
              <a:rPr lang="en-US" sz="3200" dirty="0" smtClean="0"/>
            </a:br>
            <a:endParaRPr lang="en-US" sz="3200" dirty="0"/>
          </a:p>
        </p:txBody>
      </p:sp>
    </p:spTree>
  </p:cSld>
  <p:clrMapOvr>
    <a:masterClrMapping/>
  </p:clrMapOvr>
  <p:transition>
    <p:wedge/>
    <p:sndAc>
      <p:stSnd>
        <p:snd r:embed="rId2" name="applaus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60437"/>
            <a:ext cx="8229600" cy="4525963"/>
          </a:xfrm>
        </p:spPr>
        <p:txBody>
          <a:bodyPr>
            <a:normAutofit fontScale="92500"/>
          </a:bodyPr>
          <a:lstStyle/>
          <a:p>
            <a:pPr marL="0" indent="228600">
              <a:lnSpc>
                <a:spcPct val="150000"/>
              </a:lnSpc>
              <a:buNone/>
            </a:pPr>
            <a:r>
              <a:rPr lang="en-US" dirty="0" smtClean="0">
                <a:latin typeface="Times New Roman" pitchFamily="18" charset="0"/>
                <a:cs typeface="Times New Roman" pitchFamily="18" charset="0"/>
              </a:rPr>
              <a:t>The school oversees the implementation of senate approved postgraduate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and ensure strict adherence to postgraduate regulations to facilitate the realization of her vision and mission statements specified below:</a:t>
            </a:r>
          </a:p>
          <a:p>
            <a:pPr>
              <a:buNone/>
            </a:pPr>
            <a:r>
              <a:rPr lang="en-US" b="1" dirty="0" smtClean="0">
                <a:latin typeface="Times New Roman" pitchFamily="18" charset="0"/>
                <a:cs typeface="Times New Roman" pitchFamily="18" charset="0"/>
              </a:rPr>
              <a:t>Vision Statement </a:t>
            </a:r>
            <a:endParaRPr lang="en-US" dirty="0" smtClean="0">
              <a:latin typeface="Times New Roman" pitchFamily="18" charset="0"/>
              <a:cs typeface="Times New Roman" pitchFamily="18" charset="0"/>
            </a:endParaRPr>
          </a:p>
          <a:p>
            <a:pPr>
              <a:lnSpc>
                <a:spcPct val="150000"/>
              </a:lnSpc>
              <a:buNone/>
            </a:pPr>
            <a:r>
              <a:rPr lang="en-US" dirty="0" smtClean="0"/>
              <a:t>“</a:t>
            </a:r>
            <a:r>
              <a:rPr lang="en-US" dirty="0" smtClean="0">
                <a:latin typeface="Times New Roman" pitchFamily="18" charset="0"/>
                <a:cs typeface="Times New Roman" pitchFamily="18" charset="0"/>
              </a:rPr>
              <a:t>through research and innovation to  become a globally  reputed first rate School of Postgraduate Studies”. </a:t>
            </a:r>
          </a:p>
          <a:p>
            <a:pPr>
              <a:buNone/>
            </a:pPr>
            <a:endParaRPr lang="en-US" dirty="0"/>
          </a:p>
        </p:txBody>
      </p:sp>
      <p:sp>
        <p:nvSpPr>
          <p:cNvPr id="3" name="Title 2"/>
          <p:cNvSpPr>
            <a:spLocks noGrp="1"/>
          </p:cNvSpPr>
          <p:nvPr>
            <p:ph type="title"/>
          </p:nvPr>
        </p:nvSpPr>
        <p:spPr>
          <a:xfrm>
            <a:off x="457200" y="228600"/>
            <a:ext cx="8229600" cy="1143000"/>
          </a:xfrm>
        </p:spPr>
        <p:txBody>
          <a:bodyPr>
            <a:normAutofit fontScale="90000"/>
          </a:bodyPr>
          <a:lstStyle/>
          <a:p>
            <a:pPr algn="ctr"/>
            <a:r>
              <a:rPr lang="en-US" sz="3100" dirty="0" smtClean="0">
                <a:solidFill>
                  <a:schemeClr val="tx1"/>
                </a:solidFill>
                <a:effectLst/>
                <a:latin typeface="Times New Roman" pitchFamily="18" charset="0"/>
                <a:cs typeface="Times New Roman" pitchFamily="18" charset="0"/>
              </a:rPr>
              <a:t>VISION AND MISSION STATEMENTS OF THE SCHOOL</a:t>
            </a:r>
            <a:r>
              <a:rPr lang="en-US" sz="3200" dirty="0" smtClean="0">
                <a:solidFill>
                  <a:schemeClr val="tx1"/>
                </a:solidFill>
                <a:effectLst/>
                <a:latin typeface="Times New Roman" pitchFamily="18" charset="0"/>
                <a:cs typeface="Times New Roman" pitchFamily="18" charset="0"/>
              </a:rPr>
              <a:t/>
            </a:r>
            <a:br>
              <a:rPr lang="en-US" sz="3200" dirty="0" smtClean="0">
                <a:solidFill>
                  <a:schemeClr val="tx1"/>
                </a:solidFill>
                <a:effectLst/>
                <a:latin typeface="Times New Roman" pitchFamily="18" charset="0"/>
                <a:cs typeface="Times New Roman" pitchFamily="18" charset="0"/>
              </a:rPr>
            </a:br>
            <a:endParaRPr lang="en-US" sz="3200" dirty="0">
              <a:solidFill>
                <a:schemeClr val="tx1"/>
              </a:solidFill>
              <a:effectLst/>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lstStyle/>
          <a:p>
            <a:pPr>
              <a:lnSpc>
                <a:spcPct val="150000"/>
              </a:lnSpc>
              <a:buNone/>
            </a:pPr>
            <a:r>
              <a:rPr lang="en-US" dirty="0" smtClean="0">
                <a:latin typeface="Times New Roman" pitchFamily="18" charset="0"/>
                <a:cs typeface="Times New Roman" pitchFamily="18" charset="0"/>
              </a:rPr>
              <a:t>“To attract educate and transform qualified persons to high-level manpower that are thoroughly equipped with adequate and update knowledge and specialized skills in research and innovation, and deployable for first rate national development and improvement in all fields of human </a:t>
            </a:r>
            <a:r>
              <a:rPr lang="en-US" dirty="0" err="1" smtClean="0">
                <a:latin typeface="Times New Roman" pitchFamily="18" charset="0"/>
                <a:cs typeface="Times New Roman" pitchFamily="18" charset="0"/>
              </a:rPr>
              <a:t>endeavour</a:t>
            </a:r>
            <a:r>
              <a:rPr lang="en-US" dirty="0" smtClean="0">
                <a:latin typeface="Times New Roman" pitchFamily="18" charset="0"/>
                <a:cs typeface="Times New Roman" pitchFamily="18" charset="0"/>
              </a:rPr>
              <a:t>”. </a:t>
            </a:r>
          </a:p>
          <a:p>
            <a:pPr>
              <a:buNone/>
            </a:pPr>
            <a:endParaRPr lang="en-US" dirty="0"/>
          </a:p>
        </p:txBody>
      </p:sp>
      <p:sp>
        <p:nvSpPr>
          <p:cNvPr id="3" name="Title 2"/>
          <p:cNvSpPr>
            <a:spLocks noGrp="1"/>
          </p:cNvSpPr>
          <p:nvPr>
            <p:ph type="title"/>
          </p:nvPr>
        </p:nvSpPr>
        <p:spPr/>
        <p:txBody>
          <a:bodyPr/>
          <a:lstStyle/>
          <a:p>
            <a:r>
              <a:rPr lang="en-US" sz="3200" dirty="0" smtClean="0">
                <a:solidFill>
                  <a:schemeClr val="tx1"/>
                </a:solidFill>
              </a:rPr>
              <a:t>    Mission Statement</a:t>
            </a:r>
            <a:endParaRPr lang="en-US" sz="3200" dirty="0">
              <a:solidFill>
                <a:schemeClr val="tx1"/>
              </a:solidFill>
            </a:endParaRPr>
          </a:p>
        </p:txBody>
      </p:sp>
    </p:spTree>
  </p:cSld>
  <p:clrMapOvr>
    <a:masterClrMapping/>
  </p:clrMapOvr>
  <p:transition>
    <p:wedge/>
    <p:sndAc>
      <p:stSnd>
        <p:snd r:embed="rId2" name="applause.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4237"/>
            <a:ext cx="8229600" cy="5516563"/>
          </a:xfrm>
        </p:spPr>
        <p:txBody>
          <a:bodyPr>
            <a:noAutofit/>
          </a:bodyPr>
          <a:lstStyle/>
          <a:p>
            <a:pPr lvl="0"/>
            <a:r>
              <a:rPr lang="en-US" sz="2400" dirty="0" smtClean="0">
                <a:latin typeface="Times New Roman" pitchFamily="18" charset="0"/>
                <a:cs typeface="Times New Roman" pitchFamily="18" charset="0"/>
              </a:rPr>
              <a:t>A systematic documentation of senate approved guidelines for running the approved postgraduate </a:t>
            </a:r>
            <a:r>
              <a:rPr lang="en-US" sz="2400" dirty="0" err="1" smtClean="0">
                <a:latin typeface="Times New Roman" pitchFamily="18" charset="0"/>
                <a:cs typeface="Times New Roman" pitchFamily="18" charset="0"/>
              </a:rPr>
              <a:t>programmes</a:t>
            </a:r>
            <a:r>
              <a:rPr lang="en-US" sz="2400" dirty="0" smtClean="0">
                <a:latin typeface="Times New Roman" pitchFamily="18" charset="0"/>
                <a:cs typeface="Times New Roman" pitchFamily="18" charset="0"/>
              </a:rPr>
              <a:t>.</a:t>
            </a:r>
          </a:p>
          <a:p>
            <a:pPr lvl="0"/>
            <a:r>
              <a:rPr lang="en-US" sz="2400" dirty="0" smtClean="0">
                <a:latin typeface="Times New Roman" pitchFamily="18" charset="0"/>
                <a:cs typeface="Times New Roman" pitchFamily="18" charset="0"/>
              </a:rPr>
              <a:t>The regulations specify the general guidelines for handling all issues of postgraduate studies and the role of every key player in the implementation of these guidelines.</a:t>
            </a:r>
          </a:p>
          <a:p>
            <a:pPr lvl="0"/>
            <a:r>
              <a:rPr lang="en-US" sz="2400" dirty="0" smtClean="0">
                <a:latin typeface="Times New Roman" pitchFamily="18" charset="0"/>
                <a:cs typeface="Times New Roman" pitchFamily="18" charset="0"/>
              </a:rPr>
              <a:t>The first edition of the postgraduate regulation of the University was published in 1992/93 academic session. </a:t>
            </a:r>
          </a:p>
          <a:p>
            <a:pPr lvl="0"/>
            <a:r>
              <a:rPr lang="en-US" sz="2400" dirty="0" smtClean="0">
                <a:latin typeface="Times New Roman" pitchFamily="18" charset="0"/>
                <a:cs typeface="Times New Roman" pitchFamily="18" charset="0"/>
              </a:rPr>
              <a:t>Second Edition: 2015 – The objectives were:</a:t>
            </a:r>
          </a:p>
          <a:p>
            <a:pPr marL="624078" lvl="0" indent="-514350">
              <a:buFont typeface="+mj-lt"/>
              <a:buAutoNum type="romanLcPeriod"/>
            </a:pPr>
            <a:r>
              <a:rPr lang="en-US" sz="2400" dirty="0" smtClean="0">
                <a:latin typeface="Times New Roman" pitchFamily="18" charset="0"/>
                <a:cs typeface="Times New Roman" pitchFamily="18" charset="0"/>
              </a:rPr>
              <a:t>To ensure that students complete their </a:t>
            </a:r>
            <a:r>
              <a:rPr lang="en-US" sz="2400" dirty="0" err="1" smtClean="0">
                <a:latin typeface="Times New Roman" pitchFamily="18" charset="0"/>
                <a:cs typeface="Times New Roman" pitchFamily="18" charset="0"/>
              </a:rPr>
              <a:t>programmes</a:t>
            </a:r>
            <a:r>
              <a:rPr lang="en-US" sz="2400" dirty="0" smtClean="0">
                <a:latin typeface="Times New Roman" pitchFamily="18" charset="0"/>
                <a:cs typeface="Times New Roman" pitchFamily="18" charset="0"/>
              </a:rPr>
              <a:t> in record time </a:t>
            </a:r>
          </a:p>
          <a:p>
            <a:pPr>
              <a:buNone/>
            </a:pP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sz="4000" dirty="0" smtClean="0">
                <a:solidFill>
                  <a:schemeClr val="tx1"/>
                </a:solidFill>
                <a:effectLst/>
              </a:rPr>
              <a:t>POSTGRADUATE REGULATIONS</a:t>
            </a:r>
            <a:br>
              <a:rPr lang="en-US" sz="4000" dirty="0" smtClean="0">
                <a:solidFill>
                  <a:schemeClr val="tx1"/>
                </a:solidFill>
                <a:effectLst/>
              </a:rPr>
            </a:br>
            <a:endParaRPr lang="en-US" dirty="0">
              <a:solidFill>
                <a:schemeClr val="tx1"/>
              </a:solidFill>
              <a:effectLst/>
            </a:endParaRPr>
          </a:p>
        </p:txBody>
      </p:sp>
    </p:spTree>
  </p:cSld>
  <p:clrMapOvr>
    <a:masterClrMapping/>
  </p:clrMapOvr>
  <p:transition>
    <p:wedge/>
    <p:sndAc>
      <p:stSnd>
        <p:snd r:embed="rId2" name="applause.wav" builtIn="1"/>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248400"/>
          </a:xfrm>
        </p:spPr>
        <p:txBody>
          <a:bodyPr>
            <a:normAutofit/>
          </a:bodyPr>
          <a:lstStyle/>
          <a:p>
            <a:pPr marL="400050" lvl="0" indent="-400050">
              <a:lnSpc>
                <a:spcPct val="150000"/>
              </a:lnSpc>
              <a:buFont typeface="+mj-lt"/>
              <a:buAutoNum type="romanLcPeriod"/>
            </a:pPr>
            <a:r>
              <a:rPr lang="en-US" sz="2800" dirty="0" smtClean="0">
                <a:latin typeface="Times New Roman" pitchFamily="18" charset="0"/>
                <a:cs typeface="Times New Roman" pitchFamily="18" charset="0"/>
              </a:rPr>
              <a:t>To increase the scope of research and output skills of students in line with the national research policy. </a:t>
            </a:r>
          </a:p>
          <a:p>
            <a:pPr marL="400050" lvl="0" indent="-400050">
              <a:lnSpc>
                <a:spcPct val="150000"/>
              </a:lnSpc>
              <a:buFont typeface="+mj-lt"/>
              <a:buAutoNum type="romanLcPeriod"/>
            </a:pPr>
            <a:r>
              <a:rPr lang="en-US" sz="2800" dirty="0" smtClean="0">
                <a:latin typeface="Times New Roman" pitchFamily="18" charset="0"/>
                <a:cs typeface="Times New Roman" pitchFamily="18" charset="0"/>
              </a:rPr>
              <a:t>To incorporate the NUC’s Benchmark Academic standards (BMAS) for Postgraduate Studies in Nigerian Universities. </a:t>
            </a:r>
          </a:p>
          <a:p>
            <a:pPr marL="400050" lvl="0" indent="-400050">
              <a:lnSpc>
                <a:spcPct val="150000"/>
              </a:lnSpc>
              <a:buFont typeface="+mj-lt"/>
              <a:buAutoNum type="romanLcPeriod"/>
            </a:pPr>
            <a:r>
              <a:rPr lang="en-US" sz="2800" dirty="0" smtClean="0">
                <a:latin typeface="Times New Roman" pitchFamily="18" charset="0"/>
                <a:cs typeface="Times New Roman" pitchFamily="18" charset="0"/>
              </a:rPr>
              <a:t>It is instructive that every postgraduate student should be familiar with the Postgraduate Regulations. Each student should therefore have copy of the Regulations. </a:t>
            </a:r>
          </a:p>
          <a:p>
            <a:pPr>
              <a:lnSpc>
                <a:spcPct val="150000"/>
              </a:lnSpc>
              <a:buNone/>
            </a:pPr>
            <a:endParaRPr lang="en-US" dirty="0"/>
          </a:p>
        </p:txBody>
      </p:sp>
    </p:spTree>
  </p:cSld>
  <p:clrMapOvr>
    <a:masterClrMapping/>
  </p:clrMapOvr>
  <p:transition>
    <p:wedge/>
    <p:sndAc>
      <p:stSnd>
        <p:snd r:embed="rId2" name="applause.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791200"/>
          </a:xfrm>
        </p:spPr>
        <p:txBody>
          <a:bodyPr>
            <a:noAutofit/>
          </a:bodyPr>
          <a:lstStyle/>
          <a:p>
            <a:pPr>
              <a:lnSpc>
                <a:spcPct val="114000"/>
              </a:lnSpc>
            </a:pPr>
            <a:r>
              <a:rPr lang="en-US" sz="2800" dirty="0" smtClean="0">
                <a:latin typeface="Times New Roman" pitchFamily="18" charset="0"/>
                <a:cs typeface="Times New Roman" pitchFamily="18" charset="0"/>
              </a:rPr>
              <a:t>Postgraduate Regulations contains the following information among others:  </a:t>
            </a:r>
          </a:p>
          <a:p>
            <a:pPr lvl="0">
              <a:lnSpc>
                <a:spcPct val="114000"/>
              </a:lnSpc>
            </a:pPr>
            <a:r>
              <a:rPr lang="en-US" sz="2800" dirty="0" smtClean="0">
                <a:latin typeface="Times New Roman" pitchFamily="18" charset="0"/>
                <a:cs typeface="Times New Roman" pitchFamily="18" charset="0"/>
              </a:rPr>
              <a:t>Membership of the Board</a:t>
            </a:r>
          </a:p>
          <a:p>
            <a:pPr lvl="0">
              <a:lnSpc>
                <a:spcPct val="114000"/>
              </a:lnSpc>
            </a:pPr>
            <a:r>
              <a:rPr lang="en-US" sz="2800" dirty="0" smtClean="0">
                <a:latin typeface="Times New Roman" pitchFamily="18" charset="0"/>
                <a:cs typeface="Times New Roman" pitchFamily="18" charset="0"/>
              </a:rPr>
              <a:t>Functions of the school </a:t>
            </a:r>
          </a:p>
          <a:p>
            <a:pPr lvl="0">
              <a:lnSpc>
                <a:spcPct val="114000"/>
              </a:lnSpc>
            </a:pPr>
            <a:r>
              <a:rPr lang="en-US" sz="2800" dirty="0" smtClean="0">
                <a:latin typeface="Times New Roman" pitchFamily="18" charset="0"/>
                <a:cs typeface="Times New Roman" pitchFamily="18" charset="0"/>
              </a:rPr>
              <a:t>Qualifications for admission</a:t>
            </a:r>
          </a:p>
          <a:p>
            <a:pPr lvl="0">
              <a:lnSpc>
                <a:spcPct val="114000"/>
              </a:lnSpc>
            </a:pPr>
            <a:r>
              <a:rPr lang="en-US" sz="2800" dirty="0" smtClean="0">
                <a:latin typeface="Times New Roman" pitchFamily="18" charset="0"/>
                <a:cs typeface="Times New Roman" pitchFamily="18" charset="0"/>
              </a:rPr>
              <a:t>Registration process </a:t>
            </a:r>
          </a:p>
          <a:p>
            <a:pPr lvl="0">
              <a:lnSpc>
                <a:spcPct val="114000"/>
              </a:lnSpc>
            </a:pPr>
            <a:r>
              <a:rPr lang="en-US" sz="2800" dirty="0" smtClean="0">
                <a:latin typeface="Times New Roman" pitchFamily="18" charset="0"/>
                <a:cs typeface="Times New Roman" pitchFamily="18" charset="0"/>
              </a:rPr>
              <a:t>Examination matters </a:t>
            </a:r>
          </a:p>
          <a:p>
            <a:pPr lvl="0">
              <a:lnSpc>
                <a:spcPct val="114000"/>
              </a:lnSpc>
            </a:pPr>
            <a:r>
              <a:rPr lang="en-US" sz="2800" dirty="0" smtClean="0">
                <a:latin typeface="Times New Roman" pitchFamily="18" charset="0"/>
                <a:cs typeface="Times New Roman" pitchFamily="18" charset="0"/>
              </a:rPr>
              <a:t>Others include:</a:t>
            </a:r>
          </a:p>
          <a:p>
            <a:pPr lvl="0">
              <a:lnSpc>
                <a:spcPct val="114000"/>
              </a:lnSpc>
              <a:buFont typeface="Arial" pitchFamily="34" charset="0"/>
              <a:buChar char="•"/>
            </a:pPr>
            <a:r>
              <a:rPr lang="en-US" sz="2800" dirty="0" smtClean="0">
                <a:latin typeface="Times New Roman" pitchFamily="18" charset="0"/>
                <a:cs typeface="Times New Roman" pitchFamily="18" charset="0"/>
              </a:rPr>
              <a:t>Attendance at lectures and seminars </a:t>
            </a:r>
          </a:p>
          <a:p>
            <a:pPr lvl="0">
              <a:lnSpc>
                <a:spcPct val="114000"/>
              </a:lnSpc>
              <a:buFont typeface="Arial" pitchFamily="34" charset="0"/>
              <a:buChar char="•"/>
            </a:pPr>
            <a:r>
              <a:rPr lang="en-US" sz="2800" dirty="0" smtClean="0">
                <a:latin typeface="Times New Roman" pitchFamily="18" charset="0"/>
                <a:cs typeface="Times New Roman" pitchFamily="18" charset="0"/>
              </a:rPr>
              <a:t>Changes in postgraduate </a:t>
            </a:r>
            <a:r>
              <a:rPr lang="en-US" sz="2800" dirty="0" err="1" smtClean="0">
                <a:latin typeface="Times New Roman" pitchFamily="18" charset="0"/>
                <a:cs typeface="Times New Roman" pitchFamily="18" charset="0"/>
              </a:rPr>
              <a:t>programme</a:t>
            </a:r>
            <a:endParaRPr lang="en-US" sz="2800" dirty="0" smtClean="0">
              <a:latin typeface="Times New Roman" pitchFamily="18" charset="0"/>
              <a:cs typeface="Times New Roman" pitchFamily="18" charset="0"/>
            </a:endParaRPr>
          </a:p>
          <a:p>
            <a:pPr>
              <a:lnSpc>
                <a:spcPct val="150000"/>
              </a:lnSpc>
              <a:buFont typeface="Arial" pitchFamily="34" charset="0"/>
              <a:buChar char="•"/>
            </a:pP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r>
              <a:rPr lang="en-US" sz="2800" dirty="0" smtClean="0">
                <a:latin typeface="Times New Roman" pitchFamily="18" charset="0"/>
                <a:cs typeface="Times New Roman" pitchFamily="18" charset="0"/>
              </a:rPr>
              <a:t>CONTENTS OF THE POSTGRADUATE REGULATIONS</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transition>
    <p:wedge/>
    <p:sndAc>
      <p:stSnd>
        <p:snd r:embed="rId2" name="applause.wav" builtIn="1"/>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194</TotalTime>
  <Words>1964</Words>
  <Application>Microsoft Office PowerPoint</Application>
  <PresentationFormat>On-screen Show (4:3)</PresentationFormat>
  <Paragraphs>140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IMPORTANCE OF ADHERENCE TO POSTGRADUATE STUDIES REGULATIONS AND TIME-TABLE OF EVENTS </vt:lpstr>
      <vt:lpstr>IMPORTANCE OF ADHERENCE TO POSTGRADUATE STUDIES REGULATIONS   </vt:lpstr>
      <vt:lpstr>PURPOSE OF THE ORIENTATION  </vt:lpstr>
      <vt:lpstr>THE SCHOOL OF POSTGRADUATE STUDIES </vt:lpstr>
      <vt:lpstr>VISION AND MISSION STATEMENTS OF THE SCHOOL </vt:lpstr>
      <vt:lpstr>    Mission Statement</vt:lpstr>
      <vt:lpstr>POSTGRADUATE REGULATIONS </vt:lpstr>
      <vt:lpstr>Slide 8</vt:lpstr>
      <vt:lpstr>CONTENTS OF THE POSTGRADUATE REGULATIONS </vt:lpstr>
      <vt:lpstr>Slide 10</vt:lpstr>
      <vt:lpstr>ISSUES IN POSTGRADUATE REGULATION  Admission and Registration  </vt:lpstr>
      <vt:lpstr>Slide 12</vt:lpstr>
      <vt:lpstr>Slide 13</vt:lpstr>
      <vt:lpstr>Slide 14</vt:lpstr>
      <vt:lpstr>Slide 15</vt:lpstr>
      <vt:lpstr>Slide 16</vt:lpstr>
      <vt:lpstr>PGC 601 AND PGC 701</vt:lpstr>
      <vt:lpstr>Slide 18</vt:lpstr>
      <vt:lpstr>EXAMINATIONS</vt:lpstr>
      <vt:lpstr>Slide 20</vt:lpstr>
      <vt:lpstr>Slide 21</vt:lpstr>
      <vt:lpstr>Slide 22</vt:lpstr>
      <vt:lpstr>Slide 23</vt:lpstr>
      <vt:lpstr>Slide 24</vt:lpstr>
      <vt:lpstr>Slide 25</vt:lpstr>
      <vt:lpstr>TIME-TABLE OF EVENTS OF THE SCHOOL OF POSTGRADUATE STUDIES </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cp:revision>
  <dcterms:created xsi:type="dcterms:W3CDTF">2018-07-10T19:07:16Z</dcterms:created>
  <dcterms:modified xsi:type="dcterms:W3CDTF">2018-07-11T09:41:12Z</dcterms:modified>
</cp:coreProperties>
</file>