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57" r:id="rId3"/>
    <p:sldId id="258" r:id="rId4"/>
    <p:sldId id="299" r:id="rId5"/>
    <p:sldId id="296" r:id="rId6"/>
    <p:sldId id="297" r:id="rId7"/>
    <p:sldId id="300" r:id="rId8"/>
    <p:sldId id="261" r:id="rId9"/>
    <p:sldId id="262" r:id="rId10"/>
    <p:sldId id="307" r:id="rId11"/>
    <p:sldId id="263" r:id="rId12"/>
    <p:sldId id="264" r:id="rId13"/>
    <p:sldId id="265" r:id="rId14"/>
    <p:sldId id="304" r:id="rId15"/>
    <p:sldId id="305" r:id="rId16"/>
    <p:sldId id="306" r:id="rId17"/>
    <p:sldId id="301" r:id="rId18"/>
    <p:sldId id="266" r:id="rId19"/>
    <p:sldId id="268" r:id="rId20"/>
    <p:sldId id="269" r:id="rId21"/>
    <p:sldId id="271" r:id="rId22"/>
    <p:sldId id="272" r:id="rId23"/>
    <p:sldId id="273" r:id="rId24"/>
    <p:sldId id="308" r:id="rId25"/>
    <p:sldId id="274" r:id="rId26"/>
    <p:sldId id="276" r:id="rId27"/>
    <p:sldId id="293" r:id="rId28"/>
    <p:sldId id="294" r:id="rId29"/>
    <p:sldId id="310" r:id="rId30"/>
    <p:sldId id="277" r:id="rId31"/>
    <p:sldId id="279" r:id="rId32"/>
    <p:sldId id="280" r:id="rId33"/>
    <p:sldId id="281" r:id="rId34"/>
    <p:sldId id="282" r:id="rId35"/>
    <p:sldId id="283" r:id="rId36"/>
    <p:sldId id="284" r:id="rId37"/>
    <p:sldId id="302" r:id="rId38"/>
    <p:sldId id="289" r:id="rId39"/>
    <p:sldId id="292" r:id="rId40"/>
    <p:sldId id="290" r:id="rId41"/>
    <p:sldId id="309" r:id="rId42"/>
    <p:sldId id="291" r:id="rId43"/>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5828"/>
    <a:srgbClr val="4FC56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6DE7D0-E6D5-4C59-9250-5A7CFE1E55A8}"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4F1B3F91-AC5B-42AB-AC58-7E7A049102BC}">
      <dgm:prSet phldrT="[Text]" custT="1"/>
      <dgm:spPr>
        <a:solidFill>
          <a:schemeClr val="accent6">
            <a:lumMod val="20000"/>
            <a:lumOff val="80000"/>
          </a:schemeClr>
        </a:solidFill>
        <a:ln>
          <a:solidFill>
            <a:schemeClr val="lt1">
              <a:hueOff val="0"/>
              <a:satOff val="0"/>
              <a:lumOff val="0"/>
            </a:schemeClr>
          </a:solidFill>
        </a:ln>
      </dgm:spPr>
      <dgm:t>
        <a:bodyPr/>
        <a:lstStyle/>
        <a:p>
          <a:r>
            <a:rPr lang="en-US" sz="2800" b="1" dirty="0" smtClean="0">
              <a:solidFill>
                <a:schemeClr val="tx1"/>
              </a:solidFill>
            </a:rPr>
            <a:t>Description</a:t>
          </a:r>
          <a:endParaRPr lang="en-US" sz="2800" dirty="0">
            <a:solidFill>
              <a:schemeClr val="tx1"/>
            </a:solidFill>
          </a:endParaRPr>
        </a:p>
      </dgm:t>
    </dgm:pt>
    <dgm:pt modelId="{24FF26F0-C321-45E8-8230-127483470916}" type="parTrans" cxnId="{AD304F37-FDC4-4341-8398-E20F4FBBDE0A}">
      <dgm:prSet/>
      <dgm:spPr/>
      <dgm:t>
        <a:bodyPr/>
        <a:lstStyle/>
        <a:p>
          <a:endParaRPr lang="en-US"/>
        </a:p>
      </dgm:t>
    </dgm:pt>
    <dgm:pt modelId="{F7456A50-BE4F-46FD-9C32-6E9E11B7B7EA}" type="sibTrans" cxnId="{AD304F37-FDC4-4341-8398-E20F4FBBDE0A}">
      <dgm:prSet/>
      <dgm:spPr/>
      <dgm:t>
        <a:bodyPr/>
        <a:lstStyle/>
        <a:p>
          <a:endParaRPr lang="en-US"/>
        </a:p>
      </dgm:t>
    </dgm:pt>
    <dgm:pt modelId="{F420EC16-9985-44F0-953A-B10FAC6A50E7}">
      <dgm:prSet phldrT="[Text]" custT="1"/>
      <dgm:spPr>
        <a:solidFill>
          <a:schemeClr val="accent1">
            <a:lumMod val="60000"/>
            <a:lumOff val="40000"/>
          </a:schemeClr>
        </a:solidFill>
      </dgm:spPr>
      <dgm:t>
        <a:bodyPr/>
        <a:lstStyle/>
        <a:p>
          <a:r>
            <a:rPr lang="en-US" sz="2400" b="1" dirty="0" smtClean="0">
              <a:solidFill>
                <a:schemeClr val="tx1"/>
              </a:solidFill>
            </a:rPr>
            <a:t>Correlation</a:t>
          </a:r>
          <a:r>
            <a:rPr lang="en-US" sz="2400" dirty="0" smtClean="0"/>
            <a:t> </a:t>
          </a:r>
          <a:endParaRPr lang="en-US" sz="2400" dirty="0"/>
        </a:p>
      </dgm:t>
    </dgm:pt>
    <dgm:pt modelId="{5730E444-3647-42E5-ABBC-9D03DF11558F}" type="parTrans" cxnId="{0E1AF6A2-79CA-4EA8-8A37-73C5949B0011}">
      <dgm:prSet/>
      <dgm:spPr/>
      <dgm:t>
        <a:bodyPr/>
        <a:lstStyle/>
        <a:p>
          <a:endParaRPr lang="en-US"/>
        </a:p>
      </dgm:t>
    </dgm:pt>
    <dgm:pt modelId="{55BF076D-F859-4CEB-BB5E-312773342324}" type="sibTrans" cxnId="{0E1AF6A2-79CA-4EA8-8A37-73C5949B0011}">
      <dgm:prSet/>
      <dgm:spPr/>
      <dgm:t>
        <a:bodyPr/>
        <a:lstStyle/>
        <a:p>
          <a:endParaRPr lang="en-US"/>
        </a:p>
      </dgm:t>
    </dgm:pt>
    <dgm:pt modelId="{D29ED0C3-517C-458C-846B-EECD56DFA461}">
      <dgm:prSet phldrT="[Text]" custT="1"/>
      <dgm:spPr/>
      <dgm:t>
        <a:bodyPr/>
        <a:lstStyle/>
        <a:p>
          <a:r>
            <a:rPr lang="en-US" sz="2400" b="1" dirty="0" smtClean="0"/>
            <a:t>Prediction</a:t>
          </a:r>
          <a:endParaRPr lang="en-US" sz="2400" dirty="0"/>
        </a:p>
      </dgm:t>
    </dgm:pt>
    <dgm:pt modelId="{F4CEFDF9-9B22-4C96-A0BD-78DF6F060B61}" type="parTrans" cxnId="{E345369A-3CA7-4630-9BBD-EA13215D85CD}">
      <dgm:prSet/>
      <dgm:spPr/>
      <dgm:t>
        <a:bodyPr/>
        <a:lstStyle/>
        <a:p>
          <a:endParaRPr lang="en-US"/>
        </a:p>
      </dgm:t>
    </dgm:pt>
    <dgm:pt modelId="{E0634A08-D2F6-4C86-8207-988B9CE964E1}" type="sibTrans" cxnId="{E345369A-3CA7-4630-9BBD-EA13215D85CD}">
      <dgm:prSet/>
      <dgm:spPr/>
      <dgm:t>
        <a:bodyPr/>
        <a:lstStyle/>
        <a:p>
          <a:endParaRPr lang="en-US"/>
        </a:p>
      </dgm:t>
    </dgm:pt>
    <dgm:pt modelId="{4E53A1C7-6A0B-48DE-9081-5DD7AD657685}">
      <dgm:prSet custT="1"/>
      <dgm:spPr>
        <a:solidFill>
          <a:srgbClr val="FF0000"/>
        </a:solidFill>
      </dgm:spPr>
      <dgm:t>
        <a:bodyPr/>
        <a:lstStyle/>
        <a:p>
          <a:r>
            <a:rPr lang="en-US" sz="2800" b="1" dirty="0" smtClean="0"/>
            <a:t>Categorization</a:t>
          </a:r>
          <a:endParaRPr lang="en-US" sz="2800" dirty="0"/>
        </a:p>
      </dgm:t>
    </dgm:pt>
    <dgm:pt modelId="{93414352-565C-47C7-8132-1791B38E99C2}" type="parTrans" cxnId="{EAB5C651-65A3-4307-B965-7B7F686FAFF0}">
      <dgm:prSet/>
      <dgm:spPr/>
      <dgm:t>
        <a:bodyPr/>
        <a:lstStyle/>
        <a:p>
          <a:endParaRPr lang="en-US"/>
        </a:p>
      </dgm:t>
    </dgm:pt>
    <dgm:pt modelId="{0BF1D594-3226-4F94-A1CD-C32425146AF5}" type="sibTrans" cxnId="{EAB5C651-65A3-4307-B965-7B7F686FAFF0}">
      <dgm:prSet/>
      <dgm:spPr/>
      <dgm:t>
        <a:bodyPr/>
        <a:lstStyle/>
        <a:p>
          <a:endParaRPr lang="en-US"/>
        </a:p>
      </dgm:t>
    </dgm:pt>
    <dgm:pt modelId="{558E9AE5-D768-49C6-9122-5A28E3686D51}">
      <dgm:prSet custT="1"/>
      <dgm:spPr>
        <a:solidFill>
          <a:schemeClr val="bg1"/>
        </a:solidFill>
      </dgm:spPr>
      <dgm:t>
        <a:bodyPr/>
        <a:lstStyle/>
        <a:p>
          <a:r>
            <a:rPr lang="en-US" sz="2800" b="1" dirty="0" smtClean="0">
              <a:solidFill>
                <a:schemeClr val="tx1"/>
              </a:solidFill>
            </a:rPr>
            <a:t>Comparison</a:t>
          </a:r>
          <a:endParaRPr lang="en-US" sz="2800" dirty="0">
            <a:solidFill>
              <a:schemeClr val="tx1"/>
            </a:solidFill>
          </a:endParaRPr>
        </a:p>
      </dgm:t>
    </dgm:pt>
    <dgm:pt modelId="{5F073111-D4FE-40BA-A27A-9BE7B4347B53}" type="parTrans" cxnId="{1ED3FCBF-DC04-4070-8C24-6C19710D63AB}">
      <dgm:prSet/>
      <dgm:spPr/>
      <dgm:t>
        <a:bodyPr/>
        <a:lstStyle/>
        <a:p>
          <a:endParaRPr lang="en-US"/>
        </a:p>
      </dgm:t>
    </dgm:pt>
    <dgm:pt modelId="{75DEA07E-E9C3-4B14-BEC9-20198ABA2CDC}" type="sibTrans" cxnId="{1ED3FCBF-DC04-4070-8C24-6C19710D63AB}">
      <dgm:prSet/>
      <dgm:spPr/>
      <dgm:t>
        <a:bodyPr/>
        <a:lstStyle/>
        <a:p>
          <a:endParaRPr lang="en-US"/>
        </a:p>
      </dgm:t>
    </dgm:pt>
    <dgm:pt modelId="{ACEE28DF-BF14-4FAD-A1E4-CF2045D264F5}">
      <dgm:prSet custT="1"/>
      <dgm:spPr>
        <a:solidFill>
          <a:srgbClr val="00B050"/>
        </a:solidFill>
      </dgm:spPr>
      <dgm:t>
        <a:bodyPr/>
        <a:lstStyle/>
        <a:p>
          <a:r>
            <a:rPr lang="en-US" sz="2800" b="1" dirty="0" smtClean="0"/>
            <a:t>Evaluation</a:t>
          </a:r>
          <a:endParaRPr lang="en-US" sz="2800" dirty="0"/>
        </a:p>
      </dgm:t>
    </dgm:pt>
    <dgm:pt modelId="{DCD9E5C9-2996-477B-A1FD-4DEB9BFAB695}" type="parTrans" cxnId="{9894F60D-392D-4FED-9648-30DCC8142A9E}">
      <dgm:prSet/>
      <dgm:spPr/>
      <dgm:t>
        <a:bodyPr/>
        <a:lstStyle/>
        <a:p>
          <a:endParaRPr lang="en-US"/>
        </a:p>
      </dgm:t>
    </dgm:pt>
    <dgm:pt modelId="{10230440-C344-47B9-A681-E278E52F0114}" type="sibTrans" cxnId="{9894F60D-392D-4FED-9648-30DCC8142A9E}">
      <dgm:prSet/>
      <dgm:spPr/>
      <dgm:t>
        <a:bodyPr/>
        <a:lstStyle/>
        <a:p>
          <a:endParaRPr lang="en-US"/>
        </a:p>
      </dgm:t>
    </dgm:pt>
    <dgm:pt modelId="{D1717EFA-8B0F-4159-8F5E-EF92613EDB7E}">
      <dgm:prSet custT="1"/>
      <dgm:spPr/>
      <dgm:t>
        <a:bodyPr/>
        <a:lstStyle/>
        <a:p>
          <a:r>
            <a:rPr lang="en-US" sz="2800" b="1" dirty="0" smtClean="0"/>
            <a:t>Explanation</a:t>
          </a:r>
          <a:endParaRPr lang="en-US" sz="2800" dirty="0"/>
        </a:p>
      </dgm:t>
    </dgm:pt>
    <dgm:pt modelId="{8B12966B-8F67-4D29-B036-E55802CBFDCC}" type="parTrans" cxnId="{5242FBDF-8791-46DA-93D9-FF05A16C2776}">
      <dgm:prSet/>
      <dgm:spPr/>
      <dgm:t>
        <a:bodyPr/>
        <a:lstStyle/>
        <a:p>
          <a:endParaRPr lang="en-US"/>
        </a:p>
      </dgm:t>
    </dgm:pt>
    <dgm:pt modelId="{EA558ED2-31B9-405D-8DD9-B8B209BBCC10}" type="sibTrans" cxnId="{5242FBDF-8791-46DA-93D9-FF05A16C2776}">
      <dgm:prSet/>
      <dgm:spPr/>
      <dgm:t>
        <a:bodyPr/>
        <a:lstStyle/>
        <a:p>
          <a:endParaRPr lang="en-US"/>
        </a:p>
      </dgm:t>
    </dgm:pt>
    <dgm:pt modelId="{740CE257-B1D2-475B-90FA-E3815D7C045E}" type="pres">
      <dgm:prSet presAssocID="{A26DE7D0-E6D5-4C59-9250-5A7CFE1E55A8}" presName="Name0" presStyleCnt="0">
        <dgm:presLayoutVars>
          <dgm:chMax val="7"/>
          <dgm:resizeHandles val="exact"/>
        </dgm:presLayoutVars>
      </dgm:prSet>
      <dgm:spPr/>
      <dgm:t>
        <a:bodyPr/>
        <a:lstStyle/>
        <a:p>
          <a:endParaRPr lang="en-US"/>
        </a:p>
      </dgm:t>
    </dgm:pt>
    <dgm:pt modelId="{533D671A-4DBF-473E-9A57-BAC68496F49B}" type="pres">
      <dgm:prSet presAssocID="{A26DE7D0-E6D5-4C59-9250-5A7CFE1E55A8}" presName="comp1" presStyleCnt="0"/>
      <dgm:spPr/>
    </dgm:pt>
    <dgm:pt modelId="{770CC84A-9425-4683-99AC-F76BFE324C2C}" type="pres">
      <dgm:prSet presAssocID="{A26DE7D0-E6D5-4C59-9250-5A7CFE1E55A8}" presName="circle1" presStyleLbl="node1" presStyleIdx="0" presStyleCnt="7" custScaleX="124104" custLinFactNeighborX="-448"/>
      <dgm:spPr/>
      <dgm:t>
        <a:bodyPr/>
        <a:lstStyle/>
        <a:p>
          <a:endParaRPr lang="en-US"/>
        </a:p>
      </dgm:t>
    </dgm:pt>
    <dgm:pt modelId="{37798965-9D09-4FF4-812F-CA282BCC688F}" type="pres">
      <dgm:prSet presAssocID="{A26DE7D0-E6D5-4C59-9250-5A7CFE1E55A8}" presName="c1text" presStyleLbl="node1" presStyleIdx="0" presStyleCnt="7">
        <dgm:presLayoutVars>
          <dgm:bulletEnabled val="1"/>
        </dgm:presLayoutVars>
      </dgm:prSet>
      <dgm:spPr/>
      <dgm:t>
        <a:bodyPr/>
        <a:lstStyle/>
        <a:p>
          <a:endParaRPr lang="en-US"/>
        </a:p>
      </dgm:t>
    </dgm:pt>
    <dgm:pt modelId="{F87A9F35-17F8-484C-97C3-ED30ECAD7144}" type="pres">
      <dgm:prSet presAssocID="{A26DE7D0-E6D5-4C59-9250-5A7CFE1E55A8}" presName="comp2" presStyleCnt="0"/>
      <dgm:spPr/>
    </dgm:pt>
    <dgm:pt modelId="{4A730A05-5207-461E-B9C7-C934E52AD1E5}" type="pres">
      <dgm:prSet presAssocID="{A26DE7D0-E6D5-4C59-9250-5A7CFE1E55A8}" presName="circle2" presStyleLbl="node1" presStyleIdx="1" presStyleCnt="7" custScaleX="144386" custLinFactNeighborX="298" custLinFactNeighborY="1961"/>
      <dgm:spPr/>
      <dgm:t>
        <a:bodyPr/>
        <a:lstStyle/>
        <a:p>
          <a:endParaRPr lang="en-US"/>
        </a:p>
      </dgm:t>
    </dgm:pt>
    <dgm:pt modelId="{4D6D94F3-AC1E-481B-AA23-51320331144F}" type="pres">
      <dgm:prSet presAssocID="{A26DE7D0-E6D5-4C59-9250-5A7CFE1E55A8}" presName="c2text" presStyleLbl="node1" presStyleIdx="1" presStyleCnt="7">
        <dgm:presLayoutVars>
          <dgm:bulletEnabled val="1"/>
        </dgm:presLayoutVars>
      </dgm:prSet>
      <dgm:spPr/>
      <dgm:t>
        <a:bodyPr/>
        <a:lstStyle/>
        <a:p>
          <a:endParaRPr lang="en-US"/>
        </a:p>
      </dgm:t>
    </dgm:pt>
    <dgm:pt modelId="{7B221C3B-5AAD-4725-BC14-2ECEB3885196}" type="pres">
      <dgm:prSet presAssocID="{A26DE7D0-E6D5-4C59-9250-5A7CFE1E55A8}" presName="comp3" presStyleCnt="0"/>
      <dgm:spPr/>
    </dgm:pt>
    <dgm:pt modelId="{E22300D4-C423-4E80-A6D7-6F6FBFE2E71E}" type="pres">
      <dgm:prSet presAssocID="{A26DE7D0-E6D5-4C59-9250-5A7CFE1E55A8}" presName="circle3" presStyleLbl="node1" presStyleIdx="2" presStyleCnt="7" custScaleX="116097" custLinFactNeighborX="-509" custLinFactNeighborY="436"/>
      <dgm:spPr/>
      <dgm:t>
        <a:bodyPr/>
        <a:lstStyle/>
        <a:p>
          <a:endParaRPr lang="en-US"/>
        </a:p>
      </dgm:t>
    </dgm:pt>
    <dgm:pt modelId="{03181750-3862-488B-9B80-87A7EA17A103}" type="pres">
      <dgm:prSet presAssocID="{A26DE7D0-E6D5-4C59-9250-5A7CFE1E55A8}" presName="c3text" presStyleLbl="node1" presStyleIdx="2" presStyleCnt="7">
        <dgm:presLayoutVars>
          <dgm:bulletEnabled val="1"/>
        </dgm:presLayoutVars>
      </dgm:prSet>
      <dgm:spPr/>
      <dgm:t>
        <a:bodyPr/>
        <a:lstStyle/>
        <a:p>
          <a:endParaRPr lang="en-US"/>
        </a:p>
      </dgm:t>
    </dgm:pt>
    <dgm:pt modelId="{89FBF81E-0CC8-43CF-8379-9D47E6EBA91E}" type="pres">
      <dgm:prSet presAssocID="{A26DE7D0-E6D5-4C59-9250-5A7CFE1E55A8}" presName="comp4" presStyleCnt="0"/>
      <dgm:spPr/>
    </dgm:pt>
    <dgm:pt modelId="{78DF0383-1261-492C-86D1-CAFCCA622E37}" type="pres">
      <dgm:prSet presAssocID="{A26DE7D0-E6D5-4C59-9250-5A7CFE1E55A8}" presName="circle4" presStyleLbl="node1" presStyleIdx="3" presStyleCnt="7" custScaleX="136364"/>
      <dgm:spPr/>
      <dgm:t>
        <a:bodyPr/>
        <a:lstStyle/>
        <a:p>
          <a:endParaRPr lang="en-US"/>
        </a:p>
      </dgm:t>
    </dgm:pt>
    <dgm:pt modelId="{26942A11-FF0C-4E4F-8F0F-21B0A0C61C1C}" type="pres">
      <dgm:prSet presAssocID="{A26DE7D0-E6D5-4C59-9250-5A7CFE1E55A8}" presName="c4text" presStyleLbl="node1" presStyleIdx="3" presStyleCnt="7">
        <dgm:presLayoutVars>
          <dgm:bulletEnabled val="1"/>
        </dgm:presLayoutVars>
      </dgm:prSet>
      <dgm:spPr/>
      <dgm:t>
        <a:bodyPr/>
        <a:lstStyle/>
        <a:p>
          <a:endParaRPr lang="en-US"/>
        </a:p>
      </dgm:t>
    </dgm:pt>
    <dgm:pt modelId="{C1258761-4B2D-4635-A9A9-0E9291948869}" type="pres">
      <dgm:prSet presAssocID="{A26DE7D0-E6D5-4C59-9250-5A7CFE1E55A8}" presName="comp5" presStyleCnt="0"/>
      <dgm:spPr/>
    </dgm:pt>
    <dgm:pt modelId="{14BD2B1C-0E3F-4677-8B3A-5E401EC50C72}" type="pres">
      <dgm:prSet presAssocID="{A26DE7D0-E6D5-4C59-9250-5A7CFE1E55A8}" presName="circle5" presStyleLbl="node1" presStyleIdx="4" presStyleCnt="7" custScaleX="156814" custLinFactNeighborX="-1454" custLinFactNeighborY="-694"/>
      <dgm:spPr/>
      <dgm:t>
        <a:bodyPr/>
        <a:lstStyle/>
        <a:p>
          <a:endParaRPr lang="en-US"/>
        </a:p>
      </dgm:t>
    </dgm:pt>
    <dgm:pt modelId="{7017EF4A-1C03-4489-8A5A-934C34FDC8D1}" type="pres">
      <dgm:prSet presAssocID="{A26DE7D0-E6D5-4C59-9250-5A7CFE1E55A8}" presName="c5text" presStyleLbl="node1" presStyleIdx="4" presStyleCnt="7">
        <dgm:presLayoutVars>
          <dgm:bulletEnabled val="1"/>
        </dgm:presLayoutVars>
      </dgm:prSet>
      <dgm:spPr/>
      <dgm:t>
        <a:bodyPr/>
        <a:lstStyle/>
        <a:p>
          <a:endParaRPr lang="en-US"/>
        </a:p>
      </dgm:t>
    </dgm:pt>
    <dgm:pt modelId="{D1F22604-6CDC-4293-8941-B612E1C181AB}" type="pres">
      <dgm:prSet presAssocID="{A26DE7D0-E6D5-4C59-9250-5A7CFE1E55A8}" presName="comp6" presStyleCnt="0"/>
      <dgm:spPr/>
    </dgm:pt>
    <dgm:pt modelId="{18069A36-6B15-4B85-8D85-41652373E691}" type="pres">
      <dgm:prSet presAssocID="{A26DE7D0-E6D5-4C59-9250-5A7CFE1E55A8}" presName="circle6" presStyleLbl="node1" presStyleIdx="5" presStyleCnt="7" custScaleX="213663"/>
      <dgm:spPr/>
      <dgm:t>
        <a:bodyPr/>
        <a:lstStyle/>
        <a:p>
          <a:endParaRPr lang="en-US"/>
        </a:p>
      </dgm:t>
    </dgm:pt>
    <dgm:pt modelId="{89538D2C-C868-46ED-9931-FDF388419531}" type="pres">
      <dgm:prSet presAssocID="{A26DE7D0-E6D5-4C59-9250-5A7CFE1E55A8}" presName="c6text" presStyleLbl="node1" presStyleIdx="5" presStyleCnt="7">
        <dgm:presLayoutVars>
          <dgm:bulletEnabled val="1"/>
        </dgm:presLayoutVars>
      </dgm:prSet>
      <dgm:spPr/>
      <dgm:t>
        <a:bodyPr/>
        <a:lstStyle/>
        <a:p>
          <a:endParaRPr lang="en-US"/>
        </a:p>
      </dgm:t>
    </dgm:pt>
    <dgm:pt modelId="{95C1A05E-77A8-42B2-85EE-7A4DFAB69068}" type="pres">
      <dgm:prSet presAssocID="{A26DE7D0-E6D5-4C59-9250-5A7CFE1E55A8}" presName="comp7" presStyleCnt="0"/>
      <dgm:spPr/>
    </dgm:pt>
    <dgm:pt modelId="{F7D86449-0B75-4B58-87D3-FAC7E489BF49}" type="pres">
      <dgm:prSet presAssocID="{A26DE7D0-E6D5-4C59-9250-5A7CFE1E55A8}" presName="circle7" presStyleLbl="node1" presStyleIdx="6" presStyleCnt="7" custScaleX="336321"/>
      <dgm:spPr/>
      <dgm:t>
        <a:bodyPr/>
        <a:lstStyle/>
        <a:p>
          <a:endParaRPr lang="en-US"/>
        </a:p>
      </dgm:t>
    </dgm:pt>
    <dgm:pt modelId="{6B4F3478-69E1-42E9-9B7B-B5E039C91F76}" type="pres">
      <dgm:prSet presAssocID="{A26DE7D0-E6D5-4C59-9250-5A7CFE1E55A8}" presName="c7text" presStyleLbl="node1" presStyleIdx="6" presStyleCnt="7">
        <dgm:presLayoutVars>
          <dgm:bulletEnabled val="1"/>
        </dgm:presLayoutVars>
      </dgm:prSet>
      <dgm:spPr/>
      <dgm:t>
        <a:bodyPr/>
        <a:lstStyle/>
        <a:p>
          <a:endParaRPr lang="en-US"/>
        </a:p>
      </dgm:t>
    </dgm:pt>
  </dgm:ptLst>
  <dgm:cxnLst>
    <dgm:cxn modelId="{9894F60D-392D-4FED-9648-30DCC8142A9E}" srcId="{A26DE7D0-E6D5-4C59-9250-5A7CFE1E55A8}" destId="{ACEE28DF-BF14-4FAD-A1E4-CF2045D264F5}" srcOrd="2" destOrd="0" parTransId="{DCD9E5C9-2996-477B-A1FD-4DEB9BFAB695}" sibTransId="{10230440-C344-47B9-A681-E278E52F0114}"/>
    <dgm:cxn modelId="{68AF63D0-2AFC-47DD-B09C-FC4869811959}" type="presOf" srcId="{558E9AE5-D768-49C6-9122-5A28E3686D51}" destId="{14BD2B1C-0E3F-4677-8B3A-5E401EC50C72}" srcOrd="0" destOrd="0" presId="urn:microsoft.com/office/officeart/2005/8/layout/venn2"/>
    <dgm:cxn modelId="{CAADF0F7-F572-463D-9AAD-6A151145E4E9}" type="presOf" srcId="{4E53A1C7-6A0B-48DE-9081-5DD7AD657685}" destId="{37798965-9D09-4FF4-812F-CA282BCC688F}" srcOrd="1" destOrd="0" presId="urn:microsoft.com/office/officeart/2005/8/layout/venn2"/>
    <dgm:cxn modelId="{7054E393-79C1-4817-B730-2DF95DB70EC5}" type="presOf" srcId="{F420EC16-9985-44F0-953A-B10FAC6A50E7}" destId="{18069A36-6B15-4B85-8D85-41652373E691}" srcOrd="0" destOrd="0" presId="urn:microsoft.com/office/officeart/2005/8/layout/venn2"/>
    <dgm:cxn modelId="{E345369A-3CA7-4630-9BBD-EA13215D85CD}" srcId="{A26DE7D0-E6D5-4C59-9250-5A7CFE1E55A8}" destId="{D29ED0C3-517C-458C-846B-EECD56DFA461}" srcOrd="6" destOrd="0" parTransId="{F4CEFDF9-9B22-4C96-A0BD-78DF6F060B61}" sibTransId="{E0634A08-D2F6-4C86-8207-988B9CE964E1}"/>
    <dgm:cxn modelId="{530070BC-A1D7-40B8-BF81-8DEF038DB8E5}" type="presOf" srcId="{4F1B3F91-AC5B-42AB-AC58-7E7A049102BC}" destId="{4A730A05-5207-461E-B9C7-C934E52AD1E5}" srcOrd="0" destOrd="0" presId="urn:microsoft.com/office/officeart/2005/8/layout/venn2"/>
    <dgm:cxn modelId="{3B3F60DC-5693-4FF6-B513-F2B26E6F8DD8}" type="presOf" srcId="{D1717EFA-8B0F-4159-8F5E-EF92613EDB7E}" destId="{26942A11-FF0C-4E4F-8F0F-21B0A0C61C1C}" srcOrd="1" destOrd="0" presId="urn:microsoft.com/office/officeart/2005/8/layout/venn2"/>
    <dgm:cxn modelId="{EAB5C651-65A3-4307-B965-7B7F686FAFF0}" srcId="{A26DE7D0-E6D5-4C59-9250-5A7CFE1E55A8}" destId="{4E53A1C7-6A0B-48DE-9081-5DD7AD657685}" srcOrd="0" destOrd="0" parTransId="{93414352-565C-47C7-8132-1791B38E99C2}" sibTransId="{0BF1D594-3226-4F94-A1CD-C32425146AF5}"/>
    <dgm:cxn modelId="{E6AB1F45-2121-42CA-8831-892228864598}" type="presOf" srcId="{4F1B3F91-AC5B-42AB-AC58-7E7A049102BC}" destId="{4D6D94F3-AC1E-481B-AA23-51320331144F}" srcOrd="1" destOrd="0" presId="urn:microsoft.com/office/officeart/2005/8/layout/venn2"/>
    <dgm:cxn modelId="{16232470-0416-493E-9E9F-67CEE7AD2D89}" type="presOf" srcId="{ACEE28DF-BF14-4FAD-A1E4-CF2045D264F5}" destId="{E22300D4-C423-4E80-A6D7-6F6FBFE2E71E}" srcOrd="0" destOrd="0" presId="urn:microsoft.com/office/officeart/2005/8/layout/venn2"/>
    <dgm:cxn modelId="{245C2111-A1EC-46F5-B216-850C69F04963}" type="presOf" srcId="{D29ED0C3-517C-458C-846B-EECD56DFA461}" destId="{6B4F3478-69E1-42E9-9B7B-B5E039C91F76}" srcOrd="1" destOrd="0" presId="urn:microsoft.com/office/officeart/2005/8/layout/venn2"/>
    <dgm:cxn modelId="{C8CBBE87-8738-44C1-97B7-B603A87974C0}" type="presOf" srcId="{D29ED0C3-517C-458C-846B-EECD56DFA461}" destId="{F7D86449-0B75-4B58-87D3-FAC7E489BF49}" srcOrd="0" destOrd="0" presId="urn:microsoft.com/office/officeart/2005/8/layout/venn2"/>
    <dgm:cxn modelId="{1ABC3AEC-881E-45AB-8CAA-9DE2C4D1A3E8}" type="presOf" srcId="{4E53A1C7-6A0B-48DE-9081-5DD7AD657685}" destId="{770CC84A-9425-4683-99AC-F76BFE324C2C}" srcOrd="0" destOrd="0" presId="urn:microsoft.com/office/officeart/2005/8/layout/venn2"/>
    <dgm:cxn modelId="{0E1AF6A2-79CA-4EA8-8A37-73C5949B0011}" srcId="{A26DE7D0-E6D5-4C59-9250-5A7CFE1E55A8}" destId="{F420EC16-9985-44F0-953A-B10FAC6A50E7}" srcOrd="5" destOrd="0" parTransId="{5730E444-3647-42E5-ABBC-9D03DF11558F}" sibTransId="{55BF076D-F859-4CEB-BB5E-312773342324}"/>
    <dgm:cxn modelId="{2909F28B-DB70-4FA2-AFF6-EACEE6C01661}" type="presOf" srcId="{D1717EFA-8B0F-4159-8F5E-EF92613EDB7E}" destId="{78DF0383-1261-492C-86D1-CAFCCA622E37}" srcOrd="0" destOrd="0" presId="urn:microsoft.com/office/officeart/2005/8/layout/venn2"/>
    <dgm:cxn modelId="{AD304F37-FDC4-4341-8398-E20F4FBBDE0A}" srcId="{A26DE7D0-E6D5-4C59-9250-5A7CFE1E55A8}" destId="{4F1B3F91-AC5B-42AB-AC58-7E7A049102BC}" srcOrd="1" destOrd="0" parTransId="{24FF26F0-C321-45E8-8230-127483470916}" sibTransId="{F7456A50-BE4F-46FD-9C32-6E9E11B7B7EA}"/>
    <dgm:cxn modelId="{2615F094-FF90-4E54-A47D-67E84A171155}" type="presOf" srcId="{F420EC16-9985-44F0-953A-B10FAC6A50E7}" destId="{89538D2C-C868-46ED-9931-FDF388419531}" srcOrd="1" destOrd="0" presId="urn:microsoft.com/office/officeart/2005/8/layout/venn2"/>
    <dgm:cxn modelId="{958C952D-00F1-44AF-9188-3DFF0D655A20}" type="presOf" srcId="{ACEE28DF-BF14-4FAD-A1E4-CF2045D264F5}" destId="{03181750-3862-488B-9B80-87A7EA17A103}" srcOrd="1" destOrd="0" presId="urn:microsoft.com/office/officeart/2005/8/layout/venn2"/>
    <dgm:cxn modelId="{0EB03BC9-2A0C-4875-A57F-F53D2F44853C}" type="presOf" srcId="{558E9AE5-D768-49C6-9122-5A28E3686D51}" destId="{7017EF4A-1C03-4489-8A5A-934C34FDC8D1}" srcOrd="1" destOrd="0" presId="urn:microsoft.com/office/officeart/2005/8/layout/venn2"/>
    <dgm:cxn modelId="{F103800F-DB49-4C82-841A-58025D351EF7}" type="presOf" srcId="{A26DE7D0-E6D5-4C59-9250-5A7CFE1E55A8}" destId="{740CE257-B1D2-475B-90FA-E3815D7C045E}" srcOrd="0" destOrd="0" presId="urn:microsoft.com/office/officeart/2005/8/layout/venn2"/>
    <dgm:cxn modelId="{1ED3FCBF-DC04-4070-8C24-6C19710D63AB}" srcId="{A26DE7D0-E6D5-4C59-9250-5A7CFE1E55A8}" destId="{558E9AE5-D768-49C6-9122-5A28E3686D51}" srcOrd="4" destOrd="0" parTransId="{5F073111-D4FE-40BA-A27A-9BE7B4347B53}" sibTransId="{75DEA07E-E9C3-4B14-BEC9-20198ABA2CDC}"/>
    <dgm:cxn modelId="{5242FBDF-8791-46DA-93D9-FF05A16C2776}" srcId="{A26DE7D0-E6D5-4C59-9250-5A7CFE1E55A8}" destId="{D1717EFA-8B0F-4159-8F5E-EF92613EDB7E}" srcOrd="3" destOrd="0" parTransId="{8B12966B-8F67-4D29-B036-E55802CBFDCC}" sibTransId="{EA558ED2-31B9-405D-8DD9-B8B209BBCC10}"/>
    <dgm:cxn modelId="{86462404-2EF5-4B60-BCF3-49EA4AE28C7F}" type="presParOf" srcId="{740CE257-B1D2-475B-90FA-E3815D7C045E}" destId="{533D671A-4DBF-473E-9A57-BAC68496F49B}" srcOrd="0" destOrd="0" presId="urn:microsoft.com/office/officeart/2005/8/layout/venn2"/>
    <dgm:cxn modelId="{2BE64E69-E01D-47F8-8481-6567587463B0}" type="presParOf" srcId="{533D671A-4DBF-473E-9A57-BAC68496F49B}" destId="{770CC84A-9425-4683-99AC-F76BFE324C2C}" srcOrd="0" destOrd="0" presId="urn:microsoft.com/office/officeart/2005/8/layout/venn2"/>
    <dgm:cxn modelId="{9995B8C6-3FCB-4408-B1A0-5DE50EFB852B}" type="presParOf" srcId="{533D671A-4DBF-473E-9A57-BAC68496F49B}" destId="{37798965-9D09-4FF4-812F-CA282BCC688F}" srcOrd="1" destOrd="0" presId="urn:microsoft.com/office/officeart/2005/8/layout/venn2"/>
    <dgm:cxn modelId="{FD6947B1-E335-4544-BC7C-E4FF427C1751}" type="presParOf" srcId="{740CE257-B1D2-475B-90FA-E3815D7C045E}" destId="{F87A9F35-17F8-484C-97C3-ED30ECAD7144}" srcOrd="1" destOrd="0" presId="urn:microsoft.com/office/officeart/2005/8/layout/venn2"/>
    <dgm:cxn modelId="{CD4090C0-5351-48DE-B13C-96B9ABD9E6E4}" type="presParOf" srcId="{F87A9F35-17F8-484C-97C3-ED30ECAD7144}" destId="{4A730A05-5207-461E-B9C7-C934E52AD1E5}" srcOrd="0" destOrd="0" presId="urn:microsoft.com/office/officeart/2005/8/layout/venn2"/>
    <dgm:cxn modelId="{BD98545A-DF25-411B-BCB3-DDF2D3663E8E}" type="presParOf" srcId="{F87A9F35-17F8-484C-97C3-ED30ECAD7144}" destId="{4D6D94F3-AC1E-481B-AA23-51320331144F}" srcOrd="1" destOrd="0" presId="urn:microsoft.com/office/officeart/2005/8/layout/venn2"/>
    <dgm:cxn modelId="{E579ACF5-CBEE-426D-A775-CEBC4F99EE8A}" type="presParOf" srcId="{740CE257-B1D2-475B-90FA-E3815D7C045E}" destId="{7B221C3B-5AAD-4725-BC14-2ECEB3885196}" srcOrd="2" destOrd="0" presId="urn:microsoft.com/office/officeart/2005/8/layout/venn2"/>
    <dgm:cxn modelId="{A52A0E5B-EAF8-48A1-9D10-DEEAB66F7C6F}" type="presParOf" srcId="{7B221C3B-5AAD-4725-BC14-2ECEB3885196}" destId="{E22300D4-C423-4E80-A6D7-6F6FBFE2E71E}" srcOrd="0" destOrd="0" presId="urn:microsoft.com/office/officeart/2005/8/layout/venn2"/>
    <dgm:cxn modelId="{49B513F3-2E93-4035-8E3B-D21CE804A6B3}" type="presParOf" srcId="{7B221C3B-5AAD-4725-BC14-2ECEB3885196}" destId="{03181750-3862-488B-9B80-87A7EA17A103}" srcOrd="1" destOrd="0" presId="urn:microsoft.com/office/officeart/2005/8/layout/venn2"/>
    <dgm:cxn modelId="{B136FE4D-1A1A-4F9B-A767-ED0354743620}" type="presParOf" srcId="{740CE257-B1D2-475B-90FA-E3815D7C045E}" destId="{89FBF81E-0CC8-43CF-8379-9D47E6EBA91E}" srcOrd="3" destOrd="0" presId="urn:microsoft.com/office/officeart/2005/8/layout/venn2"/>
    <dgm:cxn modelId="{2085A509-C232-44A3-8F79-ADA28E9C92D1}" type="presParOf" srcId="{89FBF81E-0CC8-43CF-8379-9D47E6EBA91E}" destId="{78DF0383-1261-492C-86D1-CAFCCA622E37}" srcOrd="0" destOrd="0" presId="urn:microsoft.com/office/officeart/2005/8/layout/venn2"/>
    <dgm:cxn modelId="{ED1C88EF-F87E-440F-9633-DB2CE2136A88}" type="presParOf" srcId="{89FBF81E-0CC8-43CF-8379-9D47E6EBA91E}" destId="{26942A11-FF0C-4E4F-8F0F-21B0A0C61C1C}" srcOrd="1" destOrd="0" presId="urn:microsoft.com/office/officeart/2005/8/layout/venn2"/>
    <dgm:cxn modelId="{C57B3936-7BAF-4229-8811-D7AD16D6E0DB}" type="presParOf" srcId="{740CE257-B1D2-475B-90FA-E3815D7C045E}" destId="{C1258761-4B2D-4635-A9A9-0E9291948869}" srcOrd="4" destOrd="0" presId="urn:microsoft.com/office/officeart/2005/8/layout/venn2"/>
    <dgm:cxn modelId="{B6884DA4-8382-4807-84DF-F332416D68A0}" type="presParOf" srcId="{C1258761-4B2D-4635-A9A9-0E9291948869}" destId="{14BD2B1C-0E3F-4677-8B3A-5E401EC50C72}" srcOrd="0" destOrd="0" presId="urn:microsoft.com/office/officeart/2005/8/layout/venn2"/>
    <dgm:cxn modelId="{5DA7D20D-8E3C-41E4-B068-24258EFB48CD}" type="presParOf" srcId="{C1258761-4B2D-4635-A9A9-0E9291948869}" destId="{7017EF4A-1C03-4489-8A5A-934C34FDC8D1}" srcOrd="1" destOrd="0" presId="urn:microsoft.com/office/officeart/2005/8/layout/venn2"/>
    <dgm:cxn modelId="{F2D319A5-DF64-4225-BB68-593FBFC6AA5C}" type="presParOf" srcId="{740CE257-B1D2-475B-90FA-E3815D7C045E}" destId="{D1F22604-6CDC-4293-8941-B612E1C181AB}" srcOrd="5" destOrd="0" presId="urn:microsoft.com/office/officeart/2005/8/layout/venn2"/>
    <dgm:cxn modelId="{64F9411B-1654-4C39-A1D5-F85B88224E27}" type="presParOf" srcId="{D1F22604-6CDC-4293-8941-B612E1C181AB}" destId="{18069A36-6B15-4B85-8D85-41652373E691}" srcOrd="0" destOrd="0" presId="urn:microsoft.com/office/officeart/2005/8/layout/venn2"/>
    <dgm:cxn modelId="{AEC3CA6A-5B0D-4739-909B-50A6C09D171D}" type="presParOf" srcId="{D1F22604-6CDC-4293-8941-B612E1C181AB}" destId="{89538D2C-C868-46ED-9931-FDF388419531}" srcOrd="1" destOrd="0" presId="urn:microsoft.com/office/officeart/2005/8/layout/venn2"/>
    <dgm:cxn modelId="{F276CA45-5807-43D4-835F-AFE608ACEBCE}" type="presParOf" srcId="{740CE257-B1D2-475B-90FA-E3815D7C045E}" destId="{95C1A05E-77A8-42B2-85EE-7A4DFAB69068}" srcOrd="6" destOrd="0" presId="urn:microsoft.com/office/officeart/2005/8/layout/venn2"/>
    <dgm:cxn modelId="{84CBF378-5CCA-4AAA-AEFB-865DB055B7FD}" type="presParOf" srcId="{95C1A05E-77A8-42B2-85EE-7A4DFAB69068}" destId="{F7D86449-0B75-4B58-87D3-FAC7E489BF49}" srcOrd="0" destOrd="0" presId="urn:microsoft.com/office/officeart/2005/8/layout/venn2"/>
    <dgm:cxn modelId="{3DF66FCD-A710-4457-9461-1BB4585F3102}" type="presParOf" srcId="{95C1A05E-77A8-42B2-85EE-7A4DFAB69068}" destId="{6B4F3478-69E1-42E9-9B7B-B5E039C91F76}" srcOrd="1" destOrd="0" presId="urn:microsoft.com/office/officeart/2005/8/layout/venn2"/>
  </dgm:cxnLst>
  <dgm:bg>
    <a:solidFill>
      <a:schemeClr val="bg1"/>
    </a:solidFill>
  </dgm:bg>
  <dgm:whole>
    <a:ln w="38100">
      <a:solidFill>
        <a:schemeClr val="tx1"/>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043F06-DF7D-4CAE-B250-5AFA9E4245A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1FD7169-86CD-4365-B29B-51C341177DC6}">
      <dgm:prSet phldrT="[Text]" phldr="1"/>
      <dgm:spPr/>
      <dgm:t>
        <a:bodyPr/>
        <a:lstStyle/>
        <a:p>
          <a:endParaRPr lang="en-US" dirty="0"/>
        </a:p>
      </dgm:t>
    </dgm:pt>
    <dgm:pt modelId="{5B08D123-383F-4D15-9145-63005B4F8DE5}" type="parTrans" cxnId="{40652B20-E222-4A6A-AECE-8B8135C5A6D0}">
      <dgm:prSet/>
      <dgm:spPr/>
      <dgm:t>
        <a:bodyPr/>
        <a:lstStyle/>
        <a:p>
          <a:endParaRPr lang="en-US"/>
        </a:p>
      </dgm:t>
    </dgm:pt>
    <dgm:pt modelId="{C21F0544-2DD2-41B0-9240-B1DF3C585AF5}" type="sibTrans" cxnId="{40652B20-E222-4A6A-AECE-8B8135C5A6D0}">
      <dgm:prSet/>
      <dgm:spPr/>
      <dgm:t>
        <a:bodyPr/>
        <a:lstStyle/>
        <a:p>
          <a:endParaRPr lang="en-US"/>
        </a:p>
      </dgm:t>
    </dgm:pt>
    <dgm:pt modelId="{1CDDF20D-A285-4D5F-97B1-BD85CBD3DBD7}">
      <dgm:prSet phldrT="[Text]"/>
      <dgm:spPr>
        <a:ln>
          <a:solidFill>
            <a:srgbClr val="0000CC"/>
          </a:solidFill>
        </a:ln>
      </dgm:spPr>
      <dgm:t>
        <a:bodyPr/>
        <a:lstStyle/>
        <a:p>
          <a:r>
            <a:rPr lang="en-US" dirty="0" smtClean="0"/>
            <a:t>Honesty and fairness in proposing, performing, and reporting research</a:t>
          </a:r>
          <a:endParaRPr lang="en-US" dirty="0"/>
        </a:p>
      </dgm:t>
    </dgm:pt>
    <dgm:pt modelId="{0FEAD0A3-EA85-4FFF-BF0C-3A5C72DB132F}" type="parTrans" cxnId="{D4913FE5-1BB7-4E6D-96C7-E80AA778493E}">
      <dgm:prSet/>
      <dgm:spPr/>
      <dgm:t>
        <a:bodyPr/>
        <a:lstStyle/>
        <a:p>
          <a:endParaRPr lang="en-US"/>
        </a:p>
      </dgm:t>
    </dgm:pt>
    <dgm:pt modelId="{B40A7498-3523-413E-9BEF-D4E66C67C741}" type="sibTrans" cxnId="{D4913FE5-1BB7-4E6D-96C7-E80AA778493E}">
      <dgm:prSet/>
      <dgm:spPr/>
      <dgm:t>
        <a:bodyPr/>
        <a:lstStyle/>
        <a:p>
          <a:endParaRPr lang="en-US"/>
        </a:p>
      </dgm:t>
    </dgm:pt>
    <dgm:pt modelId="{FE6292AF-E39F-405D-A675-A896C69E278F}">
      <dgm:prSet phldrT="[Text]" phldr="1"/>
      <dgm:spPr/>
      <dgm:t>
        <a:bodyPr/>
        <a:lstStyle/>
        <a:p>
          <a:endParaRPr lang="en-US" dirty="0"/>
        </a:p>
      </dgm:t>
    </dgm:pt>
    <dgm:pt modelId="{933E270B-30DC-4B85-8B49-8D55F8059A72}" type="parTrans" cxnId="{46A217F5-16DB-4314-A132-8864E21802DA}">
      <dgm:prSet/>
      <dgm:spPr/>
      <dgm:t>
        <a:bodyPr/>
        <a:lstStyle/>
        <a:p>
          <a:endParaRPr lang="en-US"/>
        </a:p>
      </dgm:t>
    </dgm:pt>
    <dgm:pt modelId="{114B5569-5208-4061-81EE-5DDAE65CA727}" type="sibTrans" cxnId="{46A217F5-16DB-4314-A132-8864E21802DA}">
      <dgm:prSet/>
      <dgm:spPr/>
      <dgm:t>
        <a:bodyPr/>
        <a:lstStyle/>
        <a:p>
          <a:endParaRPr lang="en-US"/>
        </a:p>
      </dgm:t>
    </dgm:pt>
    <dgm:pt modelId="{F898B81F-8C46-422A-8BC3-E27821176A53}">
      <dgm:prSet phldrT="[Text]"/>
      <dgm:spPr>
        <a:ln>
          <a:solidFill>
            <a:srgbClr val="0000CC"/>
          </a:solidFill>
        </a:ln>
      </dgm:spPr>
      <dgm:t>
        <a:bodyPr/>
        <a:lstStyle/>
        <a:p>
          <a:r>
            <a:rPr lang="en-US" dirty="0" smtClean="0"/>
            <a:t>Accuracy and fairness in representing contributions to research proposals and reports</a:t>
          </a:r>
          <a:endParaRPr lang="en-US" dirty="0"/>
        </a:p>
      </dgm:t>
    </dgm:pt>
    <dgm:pt modelId="{0FD0595B-3D59-4C53-B38F-48B2A5D0D16D}" type="parTrans" cxnId="{0AB08A07-AAF3-468A-BDB1-1036AB2E0A9D}">
      <dgm:prSet/>
      <dgm:spPr/>
      <dgm:t>
        <a:bodyPr/>
        <a:lstStyle/>
        <a:p>
          <a:endParaRPr lang="en-US"/>
        </a:p>
      </dgm:t>
    </dgm:pt>
    <dgm:pt modelId="{EC5E8710-82E9-491C-B882-66A2AA94D0FA}" type="sibTrans" cxnId="{0AB08A07-AAF3-468A-BDB1-1036AB2E0A9D}">
      <dgm:prSet/>
      <dgm:spPr/>
      <dgm:t>
        <a:bodyPr/>
        <a:lstStyle/>
        <a:p>
          <a:endParaRPr lang="en-US"/>
        </a:p>
      </dgm:t>
    </dgm:pt>
    <dgm:pt modelId="{B8679000-6D23-4533-978F-2850620A8915}">
      <dgm:prSet phldrT="[Text]" phldr="1"/>
      <dgm:spPr/>
      <dgm:t>
        <a:bodyPr/>
        <a:lstStyle/>
        <a:p>
          <a:endParaRPr lang="en-US" dirty="0"/>
        </a:p>
      </dgm:t>
    </dgm:pt>
    <dgm:pt modelId="{6ED674A1-7169-4DB4-849B-D8B995E00530}" type="parTrans" cxnId="{31AABD97-EBF4-4F52-A20F-3ABFA549B806}">
      <dgm:prSet/>
      <dgm:spPr/>
      <dgm:t>
        <a:bodyPr/>
        <a:lstStyle/>
        <a:p>
          <a:endParaRPr lang="en-US"/>
        </a:p>
      </dgm:t>
    </dgm:pt>
    <dgm:pt modelId="{F62F26D0-8CFB-4DEF-984C-455C5ACB848A}" type="sibTrans" cxnId="{31AABD97-EBF4-4F52-A20F-3ABFA549B806}">
      <dgm:prSet/>
      <dgm:spPr/>
      <dgm:t>
        <a:bodyPr/>
        <a:lstStyle/>
        <a:p>
          <a:endParaRPr lang="en-US"/>
        </a:p>
      </dgm:t>
    </dgm:pt>
    <dgm:pt modelId="{759AE44A-7B85-4155-A0F5-0C0FADE4F373}">
      <dgm:prSet phldrT="[Text]"/>
      <dgm:spPr>
        <a:ln>
          <a:solidFill>
            <a:srgbClr val="0000CC"/>
          </a:solidFill>
        </a:ln>
      </dgm:spPr>
      <dgm:t>
        <a:bodyPr/>
        <a:lstStyle/>
        <a:p>
          <a:r>
            <a:rPr lang="en-US" dirty="0" smtClean="0"/>
            <a:t>Proficiency and fairness in peer review</a:t>
          </a:r>
          <a:endParaRPr lang="en-US" dirty="0"/>
        </a:p>
      </dgm:t>
    </dgm:pt>
    <dgm:pt modelId="{16B0104A-B10A-44CA-8B8A-AB2012CFC659}" type="parTrans" cxnId="{4DCBC516-318B-4506-8077-6B26AEEED59F}">
      <dgm:prSet/>
      <dgm:spPr/>
      <dgm:t>
        <a:bodyPr/>
        <a:lstStyle/>
        <a:p>
          <a:endParaRPr lang="en-US"/>
        </a:p>
      </dgm:t>
    </dgm:pt>
    <dgm:pt modelId="{CE2AA6E1-047A-4E47-909E-71432291898C}" type="sibTrans" cxnId="{4DCBC516-318B-4506-8077-6B26AEEED59F}">
      <dgm:prSet/>
      <dgm:spPr/>
      <dgm:t>
        <a:bodyPr/>
        <a:lstStyle/>
        <a:p>
          <a:endParaRPr lang="en-US"/>
        </a:p>
      </dgm:t>
    </dgm:pt>
    <dgm:pt modelId="{DC747361-492A-4A49-8D59-34AA2E91ED88}">
      <dgm:prSet phldrT="[Text]" phldr="1"/>
      <dgm:spPr/>
      <dgm:t>
        <a:bodyPr/>
        <a:lstStyle/>
        <a:p>
          <a:endParaRPr lang="en-US" dirty="0"/>
        </a:p>
      </dgm:t>
    </dgm:pt>
    <dgm:pt modelId="{3EBA38E2-4CEC-47AB-8230-B19AE4B74FF5}" type="parTrans" cxnId="{0F11AD06-1852-44E2-B9C4-F325F8A32386}">
      <dgm:prSet/>
      <dgm:spPr/>
      <dgm:t>
        <a:bodyPr/>
        <a:lstStyle/>
        <a:p>
          <a:endParaRPr lang="en-US"/>
        </a:p>
      </dgm:t>
    </dgm:pt>
    <dgm:pt modelId="{CFC9E4E4-14B6-4E9C-B166-2F423415EFC7}" type="sibTrans" cxnId="{0F11AD06-1852-44E2-B9C4-F325F8A32386}">
      <dgm:prSet/>
      <dgm:spPr/>
      <dgm:t>
        <a:bodyPr/>
        <a:lstStyle/>
        <a:p>
          <a:endParaRPr lang="en-US"/>
        </a:p>
      </dgm:t>
    </dgm:pt>
    <dgm:pt modelId="{8FDD0009-501E-4649-BEE0-EF27DFFF077A}">
      <dgm:prSet phldrT="[Text]" phldr="1"/>
      <dgm:spPr/>
      <dgm:t>
        <a:bodyPr/>
        <a:lstStyle/>
        <a:p>
          <a:endParaRPr lang="en-US" dirty="0"/>
        </a:p>
      </dgm:t>
    </dgm:pt>
    <dgm:pt modelId="{EEF50057-21FA-43A9-A822-190C004001CF}" type="parTrans" cxnId="{C20ED93E-B612-4A35-A4F4-48A7BF455221}">
      <dgm:prSet/>
      <dgm:spPr/>
      <dgm:t>
        <a:bodyPr/>
        <a:lstStyle/>
        <a:p>
          <a:endParaRPr lang="en-US"/>
        </a:p>
      </dgm:t>
    </dgm:pt>
    <dgm:pt modelId="{BE87194B-BF3B-4372-85F5-083C30CC63B0}" type="sibTrans" cxnId="{C20ED93E-B612-4A35-A4F4-48A7BF455221}">
      <dgm:prSet/>
      <dgm:spPr/>
      <dgm:t>
        <a:bodyPr/>
        <a:lstStyle/>
        <a:p>
          <a:endParaRPr lang="en-US"/>
        </a:p>
      </dgm:t>
    </dgm:pt>
    <dgm:pt modelId="{2BA18A14-0F9A-45DD-8B3D-69D013E1EC7C}">
      <dgm:prSet phldrT="[Text]" phldr="1"/>
      <dgm:spPr/>
      <dgm:t>
        <a:bodyPr/>
        <a:lstStyle/>
        <a:p>
          <a:endParaRPr lang="en-US" dirty="0"/>
        </a:p>
      </dgm:t>
    </dgm:pt>
    <dgm:pt modelId="{2CD324A7-870B-45F2-878B-FE0F811AD10B}" type="parTrans" cxnId="{FBB4EF0D-0641-41E1-84C2-B4C31A5E9945}">
      <dgm:prSet/>
      <dgm:spPr/>
      <dgm:t>
        <a:bodyPr/>
        <a:lstStyle/>
        <a:p>
          <a:endParaRPr lang="en-US"/>
        </a:p>
      </dgm:t>
    </dgm:pt>
    <dgm:pt modelId="{E2DCA3B1-0169-4B41-9C51-A3A6D908EAD4}" type="sibTrans" cxnId="{FBB4EF0D-0641-41E1-84C2-B4C31A5E9945}">
      <dgm:prSet/>
      <dgm:spPr/>
      <dgm:t>
        <a:bodyPr/>
        <a:lstStyle/>
        <a:p>
          <a:endParaRPr lang="en-US"/>
        </a:p>
      </dgm:t>
    </dgm:pt>
    <dgm:pt modelId="{740D4F7F-B2E1-4408-A721-E14103CE558F}">
      <dgm:prSet phldrT="[Text]" phldr="1"/>
      <dgm:spPr/>
      <dgm:t>
        <a:bodyPr/>
        <a:lstStyle/>
        <a:p>
          <a:endParaRPr lang="en-US" dirty="0"/>
        </a:p>
      </dgm:t>
    </dgm:pt>
    <dgm:pt modelId="{76B2E78D-DF2A-4909-84C8-40AB75F05BA7}" type="parTrans" cxnId="{37DB831B-A25B-4BDD-ABCB-E28EFB40226C}">
      <dgm:prSet/>
      <dgm:spPr/>
      <dgm:t>
        <a:bodyPr/>
        <a:lstStyle/>
        <a:p>
          <a:endParaRPr lang="en-US"/>
        </a:p>
      </dgm:t>
    </dgm:pt>
    <dgm:pt modelId="{B9CFDF3B-78FF-47CB-BEF8-23F18D359815}" type="sibTrans" cxnId="{37DB831B-A25B-4BDD-ABCB-E28EFB40226C}">
      <dgm:prSet/>
      <dgm:spPr/>
      <dgm:t>
        <a:bodyPr/>
        <a:lstStyle/>
        <a:p>
          <a:endParaRPr lang="en-US"/>
        </a:p>
      </dgm:t>
    </dgm:pt>
    <dgm:pt modelId="{FECFC878-B7E2-4EAA-B467-890DF9202C55}">
      <dgm:prSet/>
      <dgm:spPr>
        <a:ln>
          <a:solidFill>
            <a:srgbClr val="0000CC"/>
          </a:solidFill>
        </a:ln>
      </dgm:spPr>
      <dgm:t>
        <a:bodyPr/>
        <a:lstStyle/>
        <a:p>
          <a:r>
            <a:rPr lang="en-US" dirty="0" smtClean="0"/>
            <a:t>Collegiality in scientific interactions, communications and sharing of resources</a:t>
          </a:r>
          <a:endParaRPr lang="en-US" dirty="0"/>
        </a:p>
      </dgm:t>
    </dgm:pt>
    <dgm:pt modelId="{25DC3CF5-1AB9-42DE-98C6-9D8814448558}" type="parTrans" cxnId="{A801E9A3-31D1-44FE-A032-43D85224EB19}">
      <dgm:prSet/>
      <dgm:spPr/>
      <dgm:t>
        <a:bodyPr/>
        <a:lstStyle/>
        <a:p>
          <a:endParaRPr lang="en-US"/>
        </a:p>
      </dgm:t>
    </dgm:pt>
    <dgm:pt modelId="{3500F234-719D-4577-A317-9CD19E54736C}" type="sibTrans" cxnId="{A801E9A3-31D1-44FE-A032-43D85224EB19}">
      <dgm:prSet/>
      <dgm:spPr/>
      <dgm:t>
        <a:bodyPr/>
        <a:lstStyle/>
        <a:p>
          <a:endParaRPr lang="en-US"/>
        </a:p>
      </dgm:t>
    </dgm:pt>
    <dgm:pt modelId="{55EF0724-2308-46C0-8A6E-8D693EBB044F}">
      <dgm:prSet/>
      <dgm:spPr>
        <a:ln>
          <a:solidFill>
            <a:srgbClr val="0000CC"/>
          </a:solidFill>
        </a:ln>
      </dgm:spPr>
      <dgm:t>
        <a:bodyPr/>
        <a:lstStyle/>
        <a:p>
          <a:r>
            <a:rPr lang="en-US" dirty="0" smtClean="0"/>
            <a:t>Disclosure of conflicts of interest</a:t>
          </a:r>
          <a:endParaRPr lang="en-US" dirty="0"/>
        </a:p>
      </dgm:t>
    </dgm:pt>
    <dgm:pt modelId="{D2C2FDAD-D76D-4E90-A7FA-248AF329095A}" type="parTrans" cxnId="{F2FDE32F-05A1-4A90-99C8-1A0166C689DB}">
      <dgm:prSet/>
      <dgm:spPr/>
      <dgm:t>
        <a:bodyPr/>
        <a:lstStyle/>
        <a:p>
          <a:endParaRPr lang="en-US"/>
        </a:p>
      </dgm:t>
    </dgm:pt>
    <dgm:pt modelId="{234AA60F-3720-4BC0-9843-F56CCC87306C}" type="sibTrans" cxnId="{F2FDE32F-05A1-4A90-99C8-1A0166C689DB}">
      <dgm:prSet/>
      <dgm:spPr/>
      <dgm:t>
        <a:bodyPr/>
        <a:lstStyle/>
        <a:p>
          <a:endParaRPr lang="en-US"/>
        </a:p>
      </dgm:t>
    </dgm:pt>
    <dgm:pt modelId="{69549938-E7D2-4281-8D27-733F0A0059F5}">
      <dgm:prSet/>
      <dgm:spPr>
        <a:ln>
          <a:solidFill>
            <a:srgbClr val="0000CC"/>
          </a:solidFill>
        </a:ln>
      </dgm:spPr>
      <dgm:t>
        <a:bodyPr/>
        <a:lstStyle/>
        <a:p>
          <a:r>
            <a:rPr lang="en-US" dirty="0" smtClean="0"/>
            <a:t>Protection of human subjects in the conduct of research</a:t>
          </a:r>
          <a:endParaRPr lang="en-US" dirty="0"/>
        </a:p>
      </dgm:t>
    </dgm:pt>
    <dgm:pt modelId="{0951740D-A302-4975-AAE4-5AA25413CCAD}" type="parTrans" cxnId="{225D8721-A3D0-43E5-81D6-CA41AEC5AC56}">
      <dgm:prSet/>
      <dgm:spPr/>
      <dgm:t>
        <a:bodyPr/>
        <a:lstStyle/>
        <a:p>
          <a:endParaRPr lang="en-US"/>
        </a:p>
      </dgm:t>
    </dgm:pt>
    <dgm:pt modelId="{CDA62028-D2C5-47BC-9FCE-D9C580CC18AD}" type="sibTrans" cxnId="{225D8721-A3D0-43E5-81D6-CA41AEC5AC56}">
      <dgm:prSet/>
      <dgm:spPr/>
      <dgm:t>
        <a:bodyPr/>
        <a:lstStyle/>
        <a:p>
          <a:endParaRPr lang="en-US"/>
        </a:p>
      </dgm:t>
    </dgm:pt>
    <dgm:pt modelId="{713261AB-7DB5-4C51-A727-778FED4684E5}">
      <dgm:prSet/>
      <dgm:spPr>
        <a:ln>
          <a:solidFill>
            <a:srgbClr val="0000CC"/>
          </a:solidFill>
        </a:ln>
      </dgm:spPr>
      <dgm:t>
        <a:bodyPr/>
        <a:lstStyle/>
        <a:p>
          <a:r>
            <a:rPr lang="en-US" dirty="0" smtClean="0"/>
            <a:t>Humane care of animals in the conduct of research</a:t>
          </a:r>
          <a:endParaRPr lang="en-US" dirty="0"/>
        </a:p>
      </dgm:t>
    </dgm:pt>
    <dgm:pt modelId="{66519CD5-306E-4338-A1E8-C3DBBDD2F554}" type="parTrans" cxnId="{EB20D915-D4E1-4A9B-A047-C7641D821CD6}">
      <dgm:prSet/>
      <dgm:spPr/>
      <dgm:t>
        <a:bodyPr/>
        <a:lstStyle/>
        <a:p>
          <a:endParaRPr lang="en-US"/>
        </a:p>
      </dgm:t>
    </dgm:pt>
    <dgm:pt modelId="{CCD29FFB-7D29-4F4E-84B0-2B60469CE7FC}" type="sibTrans" cxnId="{EB20D915-D4E1-4A9B-A047-C7641D821CD6}">
      <dgm:prSet/>
      <dgm:spPr/>
      <dgm:t>
        <a:bodyPr/>
        <a:lstStyle/>
        <a:p>
          <a:endParaRPr lang="en-US"/>
        </a:p>
      </dgm:t>
    </dgm:pt>
    <dgm:pt modelId="{381BC60D-60BF-4C70-B794-61FB1C307A01}">
      <dgm:prSet/>
      <dgm:spPr>
        <a:ln>
          <a:solidFill>
            <a:srgbClr val="0000CC"/>
          </a:solidFill>
        </a:ln>
      </dgm:spPr>
      <dgm:t>
        <a:bodyPr/>
        <a:lstStyle/>
        <a:p>
          <a:r>
            <a:rPr lang="en-US" dirty="0" smtClean="0"/>
            <a:t>Adherence to the mutual responsibilities of mentors and trainees</a:t>
          </a:r>
          <a:endParaRPr lang="en-US" dirty="0"/>
        </a:p>
      </dgm:t>
    </dgm:pt>
    <dgm:pt modelId="{CEE1B36D-2664-492E-ABE6-CF0F899BF812}" type="parTrans" cxnId="{258C3976-D428-4FF0-86D7-C1DDBD89694C}">
      <dgm:prSet/>
      <dgm:spPr/>
      <dgm:t>
        <a:bodyPr/>
        <a:lstStyle/>
        <a:p>
          <a:endParaRPr lang="en-US"/>
        </a:p>
      </dgm:t>
    </dgm:pt>
    <dgm:pt modelId="{8BCB9A09-98E1-4DA6-9654-BB98C83E0E1A}" type="sibTrans" cxnId="{258C3976-D428-4FF0-86D7-C1DDBD89694C}">
      <dgm:prSet/>
      <dgm:spPr/>
      <dgm:t>
        <a:bodyPr/>
        <a:lstStyle/>
        <a:p>
          <a:endParaRPr lang="en-US"/>
        </a:p>
      </dgm:t>
    </dgm:pt>
    <dgm:pt modelId="{3055E739-AE89-49BA-B7F8-51BB1C773A16}">
      <dgm:prSet phldrT="[Text]" phldr="1"/>
      <dgm:spPr/>
      <dgm:t>
        <a:bodyPr/>
        <a:lstStyle/>
        <a:p>
          <a:endParaRPr lang="en-US" dirty="0"/>
        </a:p>
      </dgm:t>
    </dgm:pt>
    <dgm:pt modelId="{ACD2736A-6D1F-4DA4-8353-C94827416FA5}" type="sibTrans" cxnId="{0ECAC25E-C0B8-470D-9C0D-CA4F11CEB809}">
      <dgm:prSet/>
      <dgm:spPr/>
      <dgm:t>
        <a:bodyPr/>
        <a:lstStyle/>
        <a:p>
          <a:endParaRPr lang="en-US"/>
        </a:p>
      </dgm:t>
    </dgm:pt>
    <dgm:pt modelId="{F75EA512-8CBB-43FB-A0FE-713883D6355D}" type="parTrans" cxnId="{0ECAC25E-C0B8-470D-9C0D-CA4F11CEB809}">
      <dgm:prSet/>
      <dgm:spPr/>
      <dgm:t>
        <a:bodyPr/>
        <a:lstStyle/>
        <a:p>
          <a:endParaRPr lang="en-US"/>
        </a:p>
      </dgm:t>
    </dgm:pt>
    <dgm:pt modelId="{D9711D51-6BE3-4288-8EBE-A6A821EA97E1}" type="pres">
      <dgm:prSet presAssocID="{7F043F06-DF7D-4CAE-B250-5AFA9E4245AD}" presName="linearFlow" presStyleCnt="0">
        <dgm:presLayoutVars>
          <dgm:dir/>
          <dgm:animLvl val="lvl"/>
          <dgm:resizeHandles val="exact"/>
        </dgm:presLayoutVars>
      </dgm:prSet>
      <dgm:spPr/>
      <dgm:t>
        <a:bodyPr/>
        <a:lstStyle/>
        <a:p>
          <a:endParaRPr lang="en-US"/>
        </a:p>
      </dgm:t>
    </dgm:pt>
    <dgm:pt modelId="{C8046302-9582-4435-8290-18AEE76793AC}" type="pres">
      <dgm:prSet presAssocID="{51FD7169-86CD-4365-B29B-51C341177DC6}" presName="composite" presStyleCnt="0"/>
      <dgm:spPr/>
    </dgm:pt>
    <dgm:pt modelId="{27F72417-EE01-4FB9-8C77-E03758B3988F}" type="pres">
      <dgm:prSet presAssocID="{51FD7169-86CD-4365-B29B-51C341177DC6}" presName="parentText" presStyleLbl="alignNode1" presStyleIdx="0" presStyleCnt="8">
        <dgm:presLayoutVars>
          <dgm:chMax val="1"/>
          <dgm:bulletEnabled val="1"/>
        </dgm:presLayoutVars>
      </dgm:prSet>
      <dgm:spPr/>
      <dgm:t>
        <a:bodyPr/>
        <a:lstStyle/>
        <a:p>
          <a:endParaRPr lang="en-US"/>
        </a:p>
      </dgm:t>
    </dgm:pt>
    <dgm:pt modelId="{A9F62BFC-7449-4B7A-BA09-E31527055883}" type="pres">
      <dgm:prSet presAssocID="{51FD7169-86CD-4365-B29B-51C341177DC6}" presName="descendantText" presStyleLbl="alignAcc1" presStyleIdx="0" presStyleCnt="8" custLinFactNeighborX="-173" custLinFactNeighborY="-66">
        <dgm:presLayoutVars>
          <dgm:bulletEnabled val="1"/>
        </dgm:presLayoutVars>
      </dgm:prSet>
      <dgm:spPr/>
      <dgm:t>
        <a:bodyPr/>
        <a:lstStyle/>
        <a:p>
          <a:endParaRPr lang="en-US"/>
        </a:p>
      </dgm:t>
    </dgm:pt>
    <dgm:pt modelId="{1D770AC9-8529-4BDD-B596-B95377DC3E83}" type="pres">
      <dgm:prSet presAssocID="{C21F0544-2DD2-41B0-9240-B1DF3C585AF5}" presName="sp" presStyleCnt="0"/>
      <dgm:spPr/>
    </dgm:pt>
    <dgm:pt modelId="{09BB5BD0-1701-4D47-A7E2-24D28C88C64D}" type="pres">
      <dgm:prSet presAssocID="{FE6292AF-E39F-405D-A675-A896C69E278F}" presName="composite" presStyleCnt="0"/>
      <dgm:spPr/>
    </dgm:pt>
    <dgm:pt modelId="{047939FE-8A70-43A0-8410-60B016355721}" type="pres">
      <dgm:prSet presAssocID="{FE6292AF-E39F-405D-A675-A896C69E278F}" presName="parentText" presStyleLbl="alignNode1" presStyleIdx="1" presStyleCnt="8">
        <dgm:presLayoutVars>
          <dgm:chMax val="1"/>
          <dgm:bulletEnabled val="1"/>
        </dgm:presLayoutVars>
      </dgm:prSet>
      <dgm:spPr/>
      <dgm:t>
        <a:bodyPr/>
        <a:lstStyle/>
        <a:p>
          <a:endParaRPr lang="en-US"/>
        </a:p>
      </dgm:t>
    </dgm:pt>
    <dgm:pt modelId="{CABE76F6-12E5-4448-BECB-2361E00504DB}" type="pres">
      <dgm:prSet presAssocID="{FE6292AF-E39F-405D-A675-A896C69E278F}" presName="descendantText" presStyleLbl="alignAcc1" presStyleIdx="1" presStyleCnt="8">
        <dgm:presLayoutVars>
          <dgm:bulletEnabled val="1"/>
        </dgm:presLayoutVars>
      </dgm:prSet>
      <dgm:spPr/>
      <dgm:t>
        <a:bodyPr/>
        <a:lstStyle/>
        <a:p>
          <a:endParaRPr lang="en-US"/>
        </a:p>
      </dgm:t>
    </dgm:pt>
    <dgm:pt modelId="{0286A4FB-8C36-4698-A367-26ADAAFF69EA}" type="pres">
      <dgm:prSet presAssocID="{114B5569-5208-4061-81EE-5DDAE65CA727}" presName="sp" presStyleCnt="0"/>
      <dgm:spPr/>
    </dgm:pt>
    <dgm:pt modelId="{356CD56D-D57A-4E55-8D26-F6862DF36AF2}" type="pres">
      <dgm:prSet presAssocID="{B8679000-6D23-4533-978F-2850620A8915}" presName="composite" presStyleCnt="0"/>
      <dgm:spPr/>
    </dgm:pt>
    <dgm:pt modelId="{CB34FBDC-227F-4C95-8B0F-402A1F345E04}" type="pres">
      <dgm:prSet presAssocID="{B8679000-6D23-4533-978F-2850620A8915}" presName="parentText" presStyleLbl="alignNode1" presStyleIdx="2" presStyleCnt="8">
        <dgm:presLayoutVars>
          <dgm:chMax val="1"/>
          <dgm:bulletEnabled val="1"/>
        </dgm:presLayoutVars>
      </dgm:prSet>
      <dgm:spPr/>
      <dgm:t>
        <a:bodyPr/>
        <a:lstStyle/>
        <a:p>
          <a:endParaRPr lang="en-US"/>
        </a:p>
      </dgm:t>
    </dgm:pt>
    <dgm:pt modelId="{3A5D390E-5A0D-4FFD-A7F2-48E4758B9827}" type="pres">
      <dgm:prSet presAssocID="{B8679000-6D23-4533-978F-2850620A8915}" presName="descendantText" presStyleLbl="alignAcc1" presStyleIdx="2" presStyleCnt="8">
        <dgm:presLayoutVars>
          <dgm:bulletEnabled val="1"/>
        </dgm:presLayoutVars>
      </dgm:prSet>
      <dgm:spPr/>
      <dgm:t>
        <a:bodyPr/>
        <a:lstStyle/>
        <a:p>
          <a:endParaRPr lang="en-US"/>
        </a:p>
      </dgm:t>
    </dgm:pt>
    <dgm:pt modelId="{0BFCF193-120B-43B5-BEA0-ACDF1347FA66}" type="pres">
      <dgm:prSet presAssocID="{F62F26D0-8CFB-4DEF-984C-455C5ACB848A}" presName="sp" presStyleCnt="0"/>
      <dgm:spPr/>
    </dgm:pt>
    <dgm:pt modelId="{8581C1BD-7EAD-4D31-A887-A9509696ED82}" type="pres">
      <dgm:prSet presAssocID="{DC747361-492A-4A49-8D59-34AA2E91ED88}" presName="composite" presStyleCnt="0"/>
      <dgm:spPr/>
    </dgm:pt>
    <dgm:pt modelId="{15C8B0CE-D26F-4F98-ADD9-88A1FE882B07}" type="pres">
      <dgm:prSet presAssocID="{DC747361-492A-4A49-8D59-34AA2E91ED88}" presName="parentText" presStyleLbl="alignNode1" presStyleIdx="3" presStyleCnt="8" custLinFactNeighborX="-173" custLinFactNeighborY="-66">
        <dgm:presLayoutVars>
          <dgm:chMax val="1"/>
          <dgm:bulletEnabled val="1"/>
        </dgm:presLayoutVars>
      </dgm:prSet>
      <dgm:spPr/>
      <dgm:t>
        <a:bodyPr/>
        <a:lstStyle/>
        <a:p>
          <a:endParaRPr lang="en-US"/>
        </a:p>
      </dgm:t>
    </dgm:pt>
    <dgm:pt modelId="{3FDF82D3-842B-4974-AB08-26462D343E28}" type="pres">
      <dgm:prSet presAssocID="{DC747361-492A-4A49-8D59-34AA2E91ED88}" presName="descendantText" presStyleLbl="alignAcc1" presStyleIdx="3" presStyleCnt="8">
        <dgm:presLayoutVars>
          <dgm:bulletEnabled val="1"/>
        </dgm:presLayoutVars>
      </dgm:prSet>
      <dgm:spPr/>
      <dgm:t>
        <a:bodyPr/>
        <a:lstStyle/>
        <a:p>
          <a:endParaRPr lang="en-US"/>
        </a:p>
      </dgm:t>
    </dgm:pt>
    <dgm:pt modelId="{940AB17D-4C26-4720-A459-268A6354ABFF}" type="pres">
      <dgm:prSet presAssocID="{CFC9E4E4-14B6-4E9C-B166-2F423415EFC7}" presName="sp" presStyleCnt="0"/>
      <dgm:spPr/>
    </dgm:pt>
    <dgm:pt modelId="{11D38C1E-0A58-4D83-AB0C-F6693E70303A}" type="pres">
      <dgm:prSet presAssocID="{8FDD0009-501E-4649-BEE0-EF27DFFF077A}" presName="composite" presStyleCnt="0"/>
      <dgm:spPr/>
    </dgm:pt>
    <dgm:pt modelId="{B2AB27B9-AFBE-420F-969D-AFD20CE7EBD7}" type="pres">
      <dgm:prSet presAssocID="{8FDD0009-501E-4649-BEE0-EF27DFFF077A}" presName="parentText" presStyleLbl="alignNode1" presStyleIdx="4" presStyleCnt="8" custLinFactNeighborX="-173" custLinFactNeighborY="-66">
        <dgm:presLayoutVars>
          <dgm:chMax val="1"/>
          <dgm:bulletEnabled val="1"/>
        </dgm:presLayoutVars>
      </dgm:prSet>
      <dgm:spPr/>
      <dgm:t>
        <a:bodyPr/>
        <a:lstStyle/>
        <a:p>
          <a:endParaRPr lang="en-US"/>
        </a:p>
      </dgm:t>
    </dgm:pt>
    <dgm:pt modelId="{84D70B9D-65CC-407A-892D-8B7736475D9F}" type="pres">
      <dgm:prSet presAssocID="{8FDD0009-501E-4649-BEE0-EF27DFFF077A}" presName="descendantText" presStyleLbl="alignAcc1" presStyleIdx="4" presStyleCnt="8">
        <dgm:presLayoutVars>
          <dgm:bulletEnabled val="1"/>
        </dgm:presLayoutVars>
      </dgm:prSet>
      <dgm:spPr/>
      <dgm:t>
        <a:bodyPr/>
        <a:lstStyle/>
        <a:p>
          <a:endParaRPr lang="en-US"/>
        </a:p>
      </dgm:t>
    </dgm:pt>
    <dgm:pt modelId="{3A31BD15-8F56-430B-AC78-46F633A55772}" type="pres">
      <dgm:prSet presAssocID="{BE87194B-BF3B-4372-85F5-083C30CC63B0}" presName="sp" presStyleCnt="0"/>
      <dgm:spPr/>
    </dgm:pt>
    <dgm:pt modelId="{FA0C98B3-6A48-42ED-B59C-E013C5791B7A}" type="pres">
      <dgm:prSet presAssocID="{2BA18A14-0F9A-45DD-8B3D-69D013E1EC7C}" presName="composite" presStyleCnt="0"/>
      <dgm:spPr/>
    </dgm:pt>
    <dgm:pt modelId="{D24C476A-C01A-4701-B724-4756A9D86512}" type="pres">
      <dgm:prSet presAssocID="{2BA18A14-0F9A-45DD-8B3D-69D013E1EC7C}" presName="parentText" presStyleLbl="alignNode1" presStyleIdx="5" presStyleCnt="8" custLinFactNeighborX="-173" custLinFactNeighborY="-66">
        <dgm:presLayoutVars>
          <dgm:chMax val="1"/>
          <dgm:bulletEnabled val="1"/>
        </dgm:presLayoutVars>
      </dgm:prSet>
      <dgm:spPr/>
      <dgm:t>
        <a:bodyPr/>
        <a:lstStyle/>
        <a:p>
          <a:endParaRPr lang="en-US"/>
        </a:p>
      </dgm:t>
    </dgm:pt>
    <dgm:pt modelId="{24BB63A4-9BC5-4F37-A004-C47D1EC0F8A4}" type="pres">
      <dgm:prSet presAssocID="{2BA18A14-0F9A-45DD-8B3D-69D013E1EC7C}" presName="descendantText" presStyleLbl="alignAcc1" presStyleIdx="5" presStyleCnt="8">
        <dgm:presLayoutVars>
          <dgm:bulletEnabled val="1"/>
        </dgm:presLayoutVars>
      </dgm:prSet>
      <dgm:spPr/>
      <dgm:t>
        <a:bodyPr/>
        <a:lstStyle/>
        <a:p>
          <a:endParaRPr lang="en-US"/>
        </a:p>
      </dgm:t>
    </dgm:pt>
    <dgm:pt modelId="{D3E51719-20F3-4FE1-B2E9-71865755127D}" type="pres">
      <dgm:prSet presAssocID="{E2DCA3B1-0169-4B41-9C51-A3A6D908EAD4}" presName="sp" presStyleCnt="0"/>
      <dgm:spPr/>
    </dgm:pt>
    <dgm:pt modelId="{7552809E-8075-4869-BAC4-DF909E02E721}" type="pres">
      <dgm:prSet presAssocID="{740D4F7F-B2E1-4408-A721-E14103CE558F}" presName="composite" presStyleCnt="0"/>
      <dgm:spPr/>
    </dgm:pt>
    <dgm:pt modelId="{254A7760-7260-4107-B714-BCB22C82BCBD}" type="pres">
      <dgm:prSet presAssocID="{740D4F7F-B2E1-4408-A721-E14103CE558F}" presName="parentText" presStyleLbl="alignNode1" presStyleIdx="6" presStyleCnt="8" custLinFactNeighborX="-173" custLinFactNeighborY="-66">
        <dgm:presLayoutVars>
          <dgm:chMax val="1"/>
          <dgm:bulletEnabled val="1"/>
        </dgm:presLayoutVars>
      </dgm:prSet>
      <dgm:spPr/>
      <dgm:t>
        <a:bodyPr/>
        <a:lstStyle/>
        <a:p>
          <a:endParaRPr lang="en-US"/>
        </a:p>
      </dgm:t>
    </dgm:pt>
    <dgm:pt modelId="{9B7AA297-D7EE-47AB-886A-6C943E5743E8}" type="pres">
      <dgm:prSet presAssocID="{740D4F7F-B2E1-4408-A721-E14103CE558F}" presName="descendantText" presStyleLbl="alignAcc1" presStyleIdx="6" presStyleCnt="8">
        <dgm:presLayoutVars>
          <dgm:bulletEnabled val="1"/>
        </dgm:presLayoutVars>
      </dgm:prSet>
      <dgm:spPr/>
      <dgm:t>
        <a:bodyPr/>
        <a:lstStyle/>
        <a:p>
          <a:endParaRPr lang="en-US"/>
        </a:p>
      </dgm:t>
    </dgm:pt>
    <dgm:pt modelId="{5D32E65B-9CED-4528-9F01-F09DD57242D3}" type="pres">
      <dgm:prSet presAssocID="{B9CFDF3B-78FF-47CB-BEF8-23F18D359815}" presName="sp" presStyleCnt="0"/>
      <dgm:spPr/>
    </dgm:pt>
    <dgm:pt modelId="{B4B85307-58F8-4396-B105-7F3583EE94DF}" type="pres">
      <dgm:prSet presAssocID="{3055E739-AE89-49BA-B7F8-51BB1C773A16}" presName="composite" presStyleCnt="0"/>
      <dgm:spPr/>
    </dgm:pt>
    <dgm:pt modelId="{5716B3E9-C7F4-4DA5-8228-FD0FD3690E6E}" type="pres">
      <dgm:prSet presAssocID="{3055E739-AE89-49BA-B7F8-51BB1C773A16}" presName="parentText" presStyleLbl="alignNode1" presStyleIdx="7" presStyleCnt="8" custLinFactNeighborX="-173" custLinFactNeighborY="-66">
        <dgm:presLayoutVars>
          <dgm:chMax val="1"/>
          <dgm:bulletEnabled val="1"/>
        </dgm:presLayoutVars>
      </dgm:prSet>
      <dgm:spPr/>
      <dgm:t>
        <a:bodyPr/>
        <a:lstStyle/>
        <a:p>
          <a:endParaRPr lang="en-US"/>
        </a:p>
      </dgm:t>
    </dgm:pt>
    <dgm:pt modelId="{EB1A22DF-C148-4EFA-966D-80B83BDACEA1}" type="pres">
      <dgm:prSet presAssocID="{3055E739-AE89-49BA-B7F8-51BB1C773A16}" presName="descendantText" presStyleLbl="alignAcc1" presStyleIdx="7" presStyleCnt="8">
        <dgm:presLayoutVars>
          <dgm:bulletEnabled val="1"/>
        </dgm:presLayoutVars>
      </dgm:prSet>
      <dgm:spPr/>
      <dgm:t>
        <a:bodyPr/>
        <a:lstStyle/>
        <a:p>
          <a:endParaRPr lang="en-US"/>
        </a:p>
      </dgm:t>
    </dgm:pt>
  </dgm:ptLst>
  <dgm:cxnLst>
    <dgm:cxn modelId="{225D8721-A3D0-43E5-81D6-CA41AEC5AC56}" srcId="{2BA18A14-0F9A-45DD-8B3D-69D013E1EC7C}" destId="{69549938-E7D2-4281-8D27-733F0A0059F5}" srcOrd="0" destOrd="0" parTransId="{0951740D-A302-4975-AAE4-5AA25413CCAD}" sibTransId="{CDA62028-D2C5-47BC-9FCE-D9C580CC18AD}"/>
    <dgm:cxn modelId="{0AB08A07-AAF3-468A-BDB1-1036AB2E0A9D}" srcId="{FE6292AF-E39F-405D-A675-A896C69E278F}" destId="{F898B81F-8C46-422A-8BC3-E27821176A53}" srcOrd="0" destOrd="0" parTransId="{0FD0595B-3D59-4C53-B38F-48B2A5D0D16D}" sibTransId="{EC5E8710-82E9-491C-B882-66A2AA94D0FA}"/>
    <dgm:cxn modelId="{D4913FE5-1BB7-4E6D-96C7-E80AA778493E}" srcId="{51FD7169-86CD-4365-B29B-51C341177DC6}" destId="{1CDDF20D-A285-4D5F-97B1-BD85CBD3DBD7}" srcOrd="0" destOrd="0" parTransId="{0FEAD0A3-EA85-4FFF-BF0C-3A5C72DB132F}" sibTransId="{B40A7498-3523-413E-9BEF-D4E66C67C741}"/>
    <dgm:cxn modelId="{DA3969A2-E629-4B86-AE90-E23ECFAC1DC2}" type="presOf" srcId="{F898B81F-8C46-422A-8BC3-E27821176A53}" destId="{CABE76F6-12E5-4448-BECB-2361E00504DB}" srcOrd="0" destOrd="0" presId="urn:microsoft.com/office/officeart/2005/8/layout/chevron2"/>
    <dgm:cxn modelId="{4DCBC516-318B-4506-8077-6B26AEEED59F}" srcId="{B8679000-6D23-4533-978F-2850620A8915}" destId="{759AE44A-7B85-4155-A0F5-0C0FADE4F373}" srcOrd="0" destOrd="0" parTransId="{16B0104A-B10A-44CA-8B8A-AB2012CFC659}" sibTransId="{CE2AA6E1-047A-4E47-909E-71432291898C}"/>
    <dgm:cxn modelId="{B778EAD9-C664-444C-9D38-12AB82B631FD}" type="presOf" srcId="{55EF0724-2308-46C0-8A6E-8D693EBB044F}" destId="{84D70B9D-65CC-407A-892D-8B7736475D9F}" srcOrd="0" destOrd="0" presId="urn:microsoft.com/office/officeart/2005/8/layout/chevron2"/>
    <dgm:cxn modelId="{EE801F61-0996-4582-8C37-F9BDFC0AB72C}" type="presOf" srcId="{FE6292AF-E39F-405D-A675-A896C69E278F}" destId="{047939FE-8A70-43A0-8410-60B016355721}" srcOrd="0" destOrd="0" presId="urn:microsoft.com/office/officeart/2005/8/layout/chevron2"/>
    <dgm:cxn modelId="{0ECAC25E-C0B8-470D-9C0D-CA4F11CEB809}" srcId="{7F043F06-DF7D-4CAE-B250-5AFA9E4245AD}" destId="{3055E739-AE89-49BA-B7F8-51BB1C773A16}" srcOrd="7" destOrd="0" parTransId="{F75EA512-8CBB-43FB-A0FE-713883D6355D}" sibTransId="{ACD2736A-6D1F-4DA4-8353-C94827416FA5}"/>
    <dgm:cxn modelId="{AA5ADFD2-E479-4D58-9861-3AEC56203BCF}" type="presOf" srcId="{1CDDF20D-A285-4D5F-97B1-BD85CBD3DBD7}" destId="{A9F62BFC-7449-4B7A-BA09-E31527055883}" srcOrd="0" destOrd="0" presId="urn:microsoft.com/office/officeart/2005/8/layout/chevron2"/>
    <dgm:cxn modelId="{E502D0FC-BB2D-40A3-83B5-39CC6649D0D1}" type="presOf" srcId="{69549938-E7D2-4281-8D27-733F0A0059F5}" destId="{24BB63A4-9BC5-4F37-A004-C47D1EC0F8A4}" srcOrd="0" destOrd="0" presId="urn:microsoft.com/office/officeart/2005/8/layout/chevron2"/>
    <dgm:cxn modelId="{A801E9A3-31D1-44FE-A032-43D85224EB19}" srcId="{DC747361-492A-4A49-8D59-34AA2E91ED88}" destId="{FECFC878-B7E2-4EAA-B467-890DF9202C55}" srcOrd="0" destOrd="0" parTransId="{25DC3CF5-1AB9-42DE-98C6-9D8814448558}" sibTransId="{3500F234-719D-4577-A317-9CD19E54736C}"/>
    <dgm:cxn modelId="{5E8804EE-8D87-4145-AFD4-7D127F97CB2C}" type="presOf" srcId="{740D4F7F-B2E1-4408-A721-E14103CE558F}" destId="{254A7760-7260-4107-B714-BCB22C82BCBD}" srcOrd="0" destOrd="0" presId="urn:microsoft.com/office/officeart/2005/8/layout/chevron2"/>
    <dgm:cxn modelId="{37DB831B-A25B-4BDD-ABCB-E28EFB40226C}" srcId="{7F043F06-DF7D-4CAE-B250-5AFA9E4245AD}" destId="{740D4F7F-B2E1-4408-A721-E14103CE558F}" srcOrd="6" destOrd="0" parTransId="{76B2E78D-DF2A-4909-84C8-40AB75F05BA7}" sibTransId="{B9CFDF3B-78FF-47CB-BEF8-23F18D359815}"/>
    <dgm:cxn modelId="{31AABD97-EBF4-4F52-A20F-3ABFA549B806}" srcId="{7F043F06-DF7D-4CAE-B250-5AFA9E4245AD}" destId="{B8679000-6D23-4533-978F-2850620A8915}" srcOrd="2" destOrd="0" parTransId="{6ED674A1-7169-4DB4-849B-D8B995E00530}" sibTransId="{F62F26D0-8CFB-4DEF-984C-455C5ACB848A}"/>
    <dgm:cxn modelId="{EB20D915-D4E1-4A9B-A047-C7641D821CD6}" srcId="{740D4F7F-B2E1-4408-A721-E14103CE558F}" destId="{713261AB-7DB5-4C51-A727-778FED4684E5}" srcOrd="0" destOrd="0" parTransId="{66519CD5-306E-4338-A1E8-C3DBBDD2F554}" sibTransId="{CCD29FFB-7D29-4F4E-84B0-2B60469CE7FC}"/>
    <dgm:cxn modelId="{9DE7CE48-F43E-4828-8D4F-1B59365E9E73}" type="presOf" srcId="{381BC60D-60BF-4C70-B794-61FB1C307A01}" destId="{EB1A22DF-C148-4EFA-966D-80B83BDACEA1}" srcOrd="0" destOrd="0" presId="urn:microsoft.com/office/officeart/2005/8/layout/chevron2"/>
    <dgm:cxn modelId="{6E2911C4-407B-495D-961C-15E1CB25F732}" type="presOf" srcId="{DC747361-492A-4A49-8D59-34AA2E91ED88}" destId="{15C8B0CE-D26F-4F98-ADD9-88A1FE882B07}" srcOrd="0" destOrd="0" presId="urn:microsoft.com/office/officeart/2005/8/layout/chevron2"/>
    <dgm:cxn modelId="{330A0B96-437B-4597-9D25-ABEB8486BB7A}" type="presOf" srcId="{3055E739-AE89-49BA-B7F8-51BB1C773A16}" destId="{5716B3E9-C7F4-4DA5-8228-FD0FD3690E6E}" srcOrd="0" destOrd="0" presId="urn:microsoft.com/office/officeart/2005/8/layout/chevron2"/>
    <dgm:cxn modelId="{0B8CE83C-93F1-4F05-8CC4-01DE90F7273E}" type="presOf" srcId="{759AE44A-7B85-4155-A0F5-0C0FADE4F373}" destId="{3A5D390E-5A0D-4FFD-A7F2-48E4758B9827}" srcOrd="0" destOrd="0" presId="urn:microsoft.com/office/officeart/2005/8/layout/chevron2"/>
    <dgm:cxn modelId="{A6F76718-D4EB-4436-8646-AC501C9EF5DD}" type="presOf" srcId="{51FD7169-86CD-4365-B29B-51C341177DC6}" destId="{27F72417-EE01-4FB9-8C77-E03758B3988F}" srcOrd="0" destOrd="0" presId="urn:microsoft.com/office/officeart/2005/8/layout/chevron2"/>
    <dgm:cxn modelId="{69577611-1513-4AA2-BFAE-D257A5B757E8}" type="presOf" srcId="{B8679000-6D23-4533-978F-2850620A8915}" destId="{CB34FBDC-227F-4C95-8B0F-402A1F345E04}" srcOrd="0" destOrd="0" presId="urn:microsoft.com/office/officeart/2005/8/layout/chevron2"/>
    <dgm:cxn modelId="{258C3976-D428-4FF0-86D7-C1DDBD89694C}" srcId="{3055E739-AE89-49BA-B7F8-51BB1C773A16}" destId="{381BC60D-60BF-4C70-B794-61FB1C307A01}" srcOrd="0" destOrd="0" parTransId="{CEE1B36D-2664-492E-ABE6-CF0F899BF812}" sibTransId="{8BCB9A09-98E1-4DA6-9654-BB98C83E0E1A}"/>
    <dgm:cxn modelId="{AE42BB8D-C859-47D2-925E-31B418905C83}" type="presOf" srcId="{8FDD0009-501E-4649-BEE0-EF27DFFF077A}" destId="{B2AB27B9-AFBE-420F-969D-AFD20CE7EBD7}" srcOrd="0" destOrd="0" presId="urn:microsoft.com/office/officeart/2005/8/layout/chevron2"/>
    <dgm:cxn modelId="{FBB4EF0D-0641-41E1-84C2-B4C31A5E9945}" srcId="{7F043F06-DF7D-4CAE-B250-5AFA9E4245AD}" destId="{2BA18A14-0F9A-45DD-8B3D-69D013E1EC7C}" srcOrd="5" destOrd="0" parTransId="{2CD324A7-870B-45F2-878B-FE0F811AD10B}" sibTransId="{E2DCA3B1-0169-4B41-9C51-A3A6D908EAD4}"/>
    <dgm:cxn modelId="{C636EB87-F2B7-49CC-AF73-6516AD5417DC}" type="presOf" srcId="{7F043F06-DF7D-4CAE-B250-5AFA9E4245AD}" destId="{D9711D51-6BE3-4288-8EBE-A6A821EA97E1}" srcOrd="0" destOrd="0" presId="urn:microsoft.com/office/officeart/2005/8/layout/chevron2"/>
    <dgm:cxn modelId="{F2FDE32F-05A1-4A90-99C8-1A0166C689DB}" srcId="{8FDD0009-501E-4649-BEE0-EF27DFFF077A}" destId="{55EF0724-2308-46C0-8A6E-8D693EBB044F}" srcOrd="0" destOrd="0" parTransId="{D2C2FDAD-D76D-4E90-A7FA-248AF329095A}" sibTransId="{234AA60F-3720-4BC0-9843-F56CCC87306C}"/>
    <dgm:cxn modelId="{C20ED93E-B612-4A35-A4F4-48A7BF455221}" srcId="{7F043F06-DF7D-4CAE-B250-5AFA9E4245AD}" destId="{8FDD0009-501E-4649-BEE0-EF27DFFF077A}" srcOrd="4" destOrd="0" parTransId="{EEF50057-21FA-43A9-A822-190C004001CF}" sibTransId="{BE87194B-BF3B-4372-85F5-083C30CC63B0}"/>
    <dgm:cxn modelId="{465FFE38-7539-46B1-9CBD-CD5B50B938A8}" type="presOf" srcId="{FECFC878-B7E2-4EAA-B467-890DF9202C55}" destId="{3FDF82D3-842B-4974-AB08-26462D343E28}" srcOrd="0" destOrd="0" presId="urn:microsoft.com/office/officeart/2005/8/layout/chevron2"/>
    <dgm:cxn modelId="{65FE6FF2-67A0-4A4F-8150-632CA990DD44}" type="presOf" srcId="{713261AB-7DB5-4C51-A727-778FED4684E5}" destId="{9B7AA297-D7EE-47AB-886A-6C943E5743E8}" srcOrd="0" destOrd="0" presId="urn:microsoft.com/office/officeart/2005/8/layout/chevron2"/>
    <dgm:cxn modelId="{D02EB156-566E-4C17-B9A6-F0FE01833FE3}" type="presOf" srcId="{2BA18A14-0F9A-45DD-8B3D-69D013E1EC7C}" destId="{D24C476A-C01A-4701-B724-4756A9D86512}" srcOrd="0" destOrd="0" presId="urn:microsoft.com/office/officeart/2005/8/layout/chevron2"/>
    <dgm:cxn modelId="{46A217F5-16DB-4314-A132-8864E21802DA}" srcId="{7F043F06-DF7D-4CAE-B250-5AFA9E4245AD}" destId="{FE6292AF-E39F-405D-A675-A896C69E278F}" srcOrd="1" destOrd="0" parTransId="{933E270B-30DC-4B85-8B49-8D55F8059A72}" sibTransId="{114B5569-5208-4061-81EE-5DDAE65CA727}"/>
    <dgm:cxn modelId="{40652B20-E222-4A6A-AECE-8B8135C5A6D0}" srcId="{7F043F06-DF7D-4CAE-B250-5AFA9E4245AD}" destId="{51FD7169-86CD-4365-B29B-51C341177DC6}" srcOrd="0" destOrd="0" parTransId="{5B08D123-383F-4D15-9145-63005B4F8DE5}" sibTransId="{C21F0544-2DD2-41B0-9240-B1DF3C585AF5}"/>
    <dgm:cxn modelId="{0F11AD06-1852-44E2-B9C4-F325F8A32386}" srcId="{7F043F06-DF7D-4CAE-B250-5AFA9E4245AD}" destId="{DC747361-492A-4A49-8D59-34AA2E91ED88}" srcOrd="3" destOrd="0" parTransId="{3EBA38E2-4CEC-47AB-8230-B19AE4B74FF5}" sibTransId="{CFC9E4E4-14B6-4E9C-B166-2F423415EFC7}"/>
    <dgm:cxn modelId="{181F09AB-4F7F-48C9-98C1-2376CE7FDC74}" type="presParOf" srcId="{D9711D51-6BE3-4288-8EBE-A6A821EA97E1}" destId="{C8046302-9582-4435-8290-18AEE76793AC}" srcOrd="0" destOrd="0" presId="urn:microsoft.com/office/officeart/2005/8/layout/chevron2"/>
    <dgm:cxn modelId="{E8BCCE70-B2A2-40AF-8F8B-A3F405199BE1}" type="presParOf" srcId="{C8046302-9582-4435-8290-18AEE76793AC}" destId="{27F72417-EE01-4FB9-8C77-E03758B3988F}" srcOrd="0" destOrd="0" presId="urn:microsoft.com/office/officeart/2005/8/layout/chevron2"/>
    <dgm:cxn modelId="{268ACE4F-8FE4-4DCC-8D85-D30CCE46F6DC}" type="presParOf" srcId="{C8046302-9582-4435-8290-18AEE76793AC}" destId="{A9F62BFC-7449-4B7A-BA09-E31527055883}" srcOrd="1" destOrd="0" presId="urn:microsoft.com/office/officeart/2005/8/layout/chevron2"/>
    <dgm:cxn modelId="{20FC05C8-192A-4D97-B78F-6A6FF1BE7349}" type="presParOf" srcId="{D9711D51-6BE3-4288-8EBE-A6A821EA97E1}" destId="{1D770AC9-8529-4BDD-B596-B95377DC3E83}" srcOrd="1" destOrd="0" presId="urn:microsoft.com/office/officeart/2005/8/layout/chevron2"/>
    <dgm:cxn modelId="{A6D2DECA-FCE8-4E8C-841C-EFE2478432DF}" type="presParOf" srcId="{D9711D51-6BE3-4288-8EBE-A6A821EA97E1}" destId="{09BB5BD0-1701-4D47-A7E2-24D28C88C64D}" srcOrd="2" destOrd="0" presId="urn:microsoft.com/office/officeart/2005/8/layout/chevron2"/>
    <dgm:cxn modelId="{A8768AAB-D68D-4284-ACAD-81B5B32A1C2A}" type="presParOf" srcId="{09BB5BD0-1701-4D47-A7E2-24D28C88C64D}" destId="{047939FE-8A70-43A0-8410-60B016355721}" srcOrd="0" destOrd="0" presId="urn:microsoft.com/office/officeart/2005/8/layout/chevron2"/>
    <dgm:cxn modelId="{FFC6D7BE-7BEF-4321-BB45-16EFDEC8BF39}" type="presParOf" srcId="{09BB5BD0-1701-4D47-A7E2-24D28C88C64D}" destId="{CABE76F6-12E5-4448-BECB-2361E00504DB}" srcOrd="1" destOrd="0" presId="urn:microsoft.com/office/officeart/2005/8/layout/chevron2"/>
    <dgm:cxn modelId="{EF791ABA-4DF5-49AA-B044-CAFEDD90CE0F}" type="presParOf" srcId="{D9711D51-6BE3-4288-8EBE-A6A821EA97E1}" destId="{0286A4FB-8C36-4698-A367-26ADAAFF69EA}" srcOrd="3" destOrd="0" presId="urn:microsoft.com/office/officeart/2005/8/layout/chevron2"/>
    <dgm:cxn modelId="{7BCA729C-1915-434A-98D3-D742122D9001}" type="presParOf" srcId="{D9711D51-6BE3-4288-8EBE-A6A821EA97E1}" destId="{356CD56D-D57A-4E55-8D26-F6862DF36AF2}" srcOrd="4" destOrd="0" presId="urn:microsoft.com/office/officeart/2005/8/layout/chevron2"/>
    <dgm:cxn modelId="{8718C305-6934-493F-B6CF-4D0A6E4260D8}" type="presParOf" srcId="{356CD56D-D57A-4E55-8D26-F6862DF36AF2}" destId="{CB34FBDC-227F-4C95-8B0F-402A1F345E04}" srcOrd="0" destOrd="0" presId="urn:microsoft.com/office/officeart/2005/8/layout/chevron2"/>
    <dgm:cxn modelId="{DC896585-E46B-40CD-95C3-512E47F94EDF}" type="presParOf" srcId="{356CD56D-D57A-4E55-8D26-F6862DF36AF2}" destId="{3A5D390E-5A0D-4FFD-A7F2-48E4758B9827}" srcOrd="1" destOrd="0" presId="urn:microsoft.com/office/officeart/2005/8/layout/chevron2"/>
    <dgm:cxn modelId="{ECCB07D9-9BB2-4DBF-BA55-B1C69C3473D8}" type="presParOf" srcId="{D9711D51-6BE3-4288-8EBE-A6A821EA97E1}" destId="{0BFCF193-120B-43B5-BEA0-ACDF1347FA66}" srcOrd="5" destOrd="0" presId="urn:microsoft.com/office/officeart/2005/8/layout/chevron2"/>
    <dgm:cxn modelId="{F66F346A-BD20-4DB8-92A0-83168B700627}" type="presParOf" srcId="{D9711D51-6BE3-4288-8EBE-A6A821EA97E1}" destId="{8581C1BD-7EAD-4D31-A887-A9509696ED82}" srcOrd="6" destOrd="0" presId="urn:microsoft.com/office/officeart/2005/8/layout/chevron2"/>
    <dgm:cxn modelId="{E6A56074-8883-4653-8983-70AFF3270368}" type="presParOf" srcId="{8581C1BD-7EAD-4D31-A887-A9509696ED82}" destId="{15C8B0CE-D26F-4F98-ADD9-88A1FE882B07}" srcOrd="0" destOrd="0" presId="urn:microsoft.com/office/officeart/2005/8/layout/chevron2"/>
    <dgm:cxn modelId="{FCB61A2F-C6C7-4D32-AAD0-329B8178CE92}" type="presParOf" srcId="{8581C1BD-7EAD-4D31-A887-A9509696ED82}" destId="{3FDF82D3-842B-4974-AB08-26462D343E28}" srcOrd="1" destOrd="0" presId="urn:microsoft.com/office/officeart/2005/8/layout/chevron2"/>
    <dgm:cxn modelId="{5DF9F46A-17A8-4E98-9F91-A86D73AA9AF0}" type="presParOf" srcId="{D9711D51-6BE3-4288-8EBE-A6A821EA97E1}" destId="{940AB17D-4C26-4720-A459-268A6354ABFF}" srcOrd="7" destOrd="0" presId="urn:microsoft.com/office/officeart/2005/8/layout/chevron2"/>
    <dgm:cxn modelId="{5447178E-F502-4CA4-BA20-46D513A358F8}" type="presParOf" srcId="{D9711D51-6BE3-4288-8EBE-A6A821EA97E1}" destId="{11D38C1E-0A58-4D83-AB0C-F6693E70303A}" srcOrd="8" destOrd="0" presId="urn:microsoft.com/office/officeart/2005/8/layout/chevron2"/>
    <dgm:cxn modelId="{BE247E3A-7C47-4EBC-AE33-316B513A3A79}" type="presParOf" srcId="{11D38C1E-0A58-4D83-AB0C-F6693E70303A}" destId="{B2AB27B9-AFBE-420F-969D-AFD20CE7EBD7}" srcOrd="0" destOrd="0" presId="urn:microsoft.com/office/officeart/2005/8/layout/chevron2"/>
    <dgm:cxn modelId="{5C27B896-F933-4F07-957E-634004C00680}" type="presParOf" srcId="{11D38C1E-0A58-4D83-AB0C-F6693E70303A}" destId="{84D70B9D-65CC-407A-892D-8B7736475D9F}" srcOrd="1" destOrd="0" presId="urn:microsoft.com/office/officeart/2005/8/layout/chevron2"/>
    <dgm:cxn modelId="{4604EABC-799A-4FA6-A2C2-E187C88F3CE5}" type="presParOf" srcId="{D9711D51-6BE3-4288-8EBE-A6A821EA97E1}" destId="{3A31BD15-8F56-430B-AC78-46F633A55772}" srcOrd="9" destOrd="0" presId="urn:microsoft.com/office/officeart/2005/8/layout/chevron2"/>
    <dgm:cxn modelId="{3979630D-7EC7-41B5-9E70-0648D26B7DAA}" type="presParOf" srcId="{D9711D51-6BE3-4288-8EBE-A6A821EA97E1}" destId="{FA0C98B3-6A48-42ED-B59C-E013C5791B7A}" srcOrd="10" destOrd="0" presId="urn:microsoft.com/office/officeart/2005/8/layout/chevron2"/>
    <dgm:cxn modelId="{9994AA13-0D71-4797-A1EA-A18434587FD2}" type="presParOf" srcId="{FA0C98B3-6A48-42ED-B59C-E013C5791B7A}" destId="{D24C476A-C01A-4701-B724-4756A9D86512}" srcOrd="0" destOrd="0" presId="urn:microsoft.com/office/officeart/2005/8/layout/chevron2"/>
    <dgm:cxn modelId="{C84C355B-2B5F-4C04-B28B-2DA6C9646693}" type="presParOf" srcId="{FA0C98B3-6A48-42ED-B59C-E013C5791B7A}" destId="{24BB63A4-9BC5-4F37-A004-C47D1EC0F8A4}" srcOrd="1" destOrd="0" presId="urn:microsoft.com/office/officeart/2005/8/layout/chevron2"/>
    <dgm:cxn modelId="{C15B073B-4F26-43A6-B8FC-001222D06CC3}" type="presParOf" srcId="{D9711D51-6BE3-4288-8EBE-A6A821EA97E1}" destId="{D3E51719-20F3-4FE1-B2E9-71865755127D}" srcOrd="11" destOrd="0" presId="urn:microsoft.com/office/officeart/2005/8/layout/chevron2"/>
    <dgm:cxn modelId="{C3AFB3B8-6D8D-40A2-AA87-BABC18F49D9C}" type="presParOf" srcId="{D9711D51-6BE3-4288-8EBE-A6A821EA97E1}" destId="{7552809E-8075-4869-BAC4-DF909E02E721}" srcOrd="12" destOrd="0" presId="urn:microsoft.com/office/officeart/2005/8/layout/chevron2"/>
    <dgm:cxn modelId="{CACC510E-0F9C-4C36-9724-9B475A831182}" type="presParOf" srcId="{7552809E-8075-4869-BAC4-DF909E02E721}" destId="{254A7760-7260-4107-B714-BCB22C82BCBD}" srcOrd="0" destOrd="0" presId="urn:microsoft.com/office/officeart/2005/8/layout/chevron2"/>
    <dgm:cxn modelId="{8B3ADFEF-A090-4D01-905F-D81C3D72A825}" type="presParOf" srcId="{7552809E-8075-4869-BAC4-DF909E02E721}" destId="{9B7AA297-D7EE-47AB-886A-6C943E5743E8}" srcOrd="1" destOrd="0" presId="urn:microsoft.com/office/officeart/2005/8/layout/chevron2"/>
    <dgm:cxn modelId="{810FA902-048C-4B6F-BDA3-F097D9779959}" type="presParOf" srcId="{D9711D51-6BE3-4288-8EBE-A6A821EA97E1}" destId="{5D32E65B-9CED-4528-9F01-F09DD57242D3}" srcOrd="13" destOrd="0" presId="urn:microsoft.com/office/officeart/2005/8/layout/chevron2"/>
    <dgm:cxn modelId="{0220E755-33BE-4770-9681-E1D10DA71C77}" type="presParOf" srcId="{D9711D51-6BE3-4288-8EBE-A6A821EA97E1}" destId="{B4B85307-58F8-4396-B105-7F3583EE94DF}" srcOrd="14" destOrd="0" presId="urn:microsoft.com/office/officeart/2005/8/layout/chevron2"/>
    <dgm:cxn modelId="{9725A1B3-FC35-4D60-99FA-E9D7DEB3DB8D}" type="presParOf" srcId="{B4B85307-58F8-4396-B105-7F3583EE94DF}" destId="{5716B3E9-C7F4-4DA5-8228-FD0FD3690E6E}" srcOrd="0" destOrd="0" presId="urn:microsoft.com/office/officeart/2005/8/layout/chevron2"/>
    <dgm:cxn modelId="{6797B525-3BE9-4F17-9050-4B76589FF277}" type="presParOf" srcId="{B4B85307-58F8-4396-B105-7F3583EE94DF}" destId="{EB1A22DF-C148-4EFA-966D-80B83BDACEA1}" srcOrd="1" destOrd="0" presId="urn:microsoft.com/office/officeart/2005/8/layout/chevron2"/>
  </dgm:cxnLst>
  <dgm:bg>
    <a:noFill/>
  </dgm:bg>
  <dgm:whole>
    <a:ln w="25400">
      <a:solidFill>
        <a:srgbClr val="0000CC"/>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0CC84A-9425-4683-99AC-F76BFE324C2C}">
      <dsp:nvSpPr>
        <dsp:cNvPr id="0" name=""/>
        <dsp:cNvSpPr/>
      </dsp:nvSpPr>
      <dsp:spPr>
        <a:xfrm>
          <a:off x="685800" y="0"/>
          <a:ext cx="6808841" cy="5486400"/>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t>Categorization</a:t>
          </a:r>
          <a:endParaRPr lang="en-US" sz="2800" kern="1200" dirty="0"/>
        </a:p>
      </dsp:txBody>
      <dsp:txXfrm>
        <a:off x="2813563" y="274320"/>
        <a:ext cx="2553315" cy="548640"/>
      </dsp:txXfrm>
    </dsp:sp>
    <dsp:sp modelId="{4A730A05-5207-461E-B9C7-C934E52AD1E5}">
      <dsp:nvSpPr>
        <dsp:cNvPr id="0" name=""/>
        <dsp:cNvSpPr/>
      </dsp:nvSpPr>
      <dsp:spPr>
        <a:xfrm>
          <a:off x="762019" y="822959"/>
          <a:ext cx="6733354" cy="4663440"/>
        </a:xfrm>
        <a:prstGeom prst="ellipse">
          <a:avLst/>
        </a:prstGeom>
        <a:solidFill>
          <a:schemeClr val="accent6">
            <a:lumMod val="20000"/>
            <a:lumOff val="80000"/>
          </a:schemeClr>
        </a:solidFill>
        <a:ln w="25400"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Description</a:t>
          </a:r>
          <a:endParaRPr lang="en-US" sz="2800" kern="1200" dirty="0">
            <a:solidFill>
              <a:schemeClr val="tx1"/>
            </a:solidFill>
          </a:endParaRPr>
        </a:p>
      </dsp:txBody>
      <dsp:txXfrm>
        <a:off x="2676817" y="1091107"/>
        <a:ext cx="2903759" cy="536295"/>
      </dsp:txXfrm>
    </dsp:sp>
    <dsp:sp modelId="{E22300D4-C423-4E80-A6D7-6F6FBFE2E71E}">
      <dsp:nvSpPr>
        <dsp:cNvPr id="0" name=""/>
        <dsp:cNvSpPr/>
      </dsp:nvSpPr>
      <dsp:spPr>
        <a:xfrm>
          <a:off x="1865910" y="1645919"/>
          <a:ext cx="4458682" cy="384048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t>Evaluation</a:t>
          </a:r>
          <a:endParaRPr lang="en-US" sz="2800" kern="1200" dirty="0"/>
        </a:p>
      </dsp:txBody>
      <dsp:txXfrm>
        <a:off x="2941567" y="1910913"/>
        <a:ext cx="2307367" cy="529986"/>
      </dsp:txXfrm>
    </dsp:sp>
    <dsp:sp modelId="{78DF0383-1261-492C-86D1-CAFCCA622E37}">
      <dsp:nvSpPr>
        <dsp:cNvPr id="0" name=""/>
        <dsp:cNvSpPr/>
      </dsp:nvSpPr>
      <dsp:spPr>
        <a:xfrm>
          <a:off x="2057394" y="2468880"/>
          <a:ext cx="4114810" cy="30175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t>Explanation</a:t>
          </a:r>
          <a:endParaRPr lang="en-US" sz="2800" kern="1200" dirty="0"/>
        </a:p>
      </dsp:txBody>
      <dsp:txXfrm>
        <a:off x="3003801" y="2740456"/>
        <a:ext cx="2221997" cy="543153"/>
      </dsp:txXfrm>
    </dsp:sp>
    <dsp:sp modelId="{14BD2B1C-0E3F-4677-8B3A-5E401EC50C72}">
      <dsp:nvSpPr>
        <dsp:cNvPr id="0" name=""/>
        <dsp:cNvSpPr/>
      </dsp:nvSpPr>
      <dsp:spPr>
        <a:xfrm>
          <a:off x="2362202" y="3276609"/>
          <a:ext cx="3441377" cy="2194560"/>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Comparison</a:t>
          </a:r>
          <a:endParaRPr lang="en-US" sz="2800" kern="1200" dirty="0">
            <a:solidFill>
              <a:schemeClr val="tx1"/>
            </a:solidFill>
          </a:endParaRPr>
        </a:p>
      </dsp:txBody>
      <dsp:txXfrm>
        <a:off x="2964443" y="3550929"/>
        <a:ext cx="2236895" cy="548640"/>
      </dsp:txXfrm>
    </dsp:sp>
    <dsp:sp modelId="{18069A36-6B15-4B85-8D85-41652373E691}">
      <dsp:nvSpPr>
        <dsp:cNvPr id="0" name=""/>
        <dsp:cNvSpPr/>
      </dsp:nvSpPr>
      <dsp:spPr>
        <a:xfrm>
          <a:off x="2649499" y="4114800"/>
          <a:ext cx="2930601" cy="1371600"/>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Correlation</a:t>
          </a:r>
          <a:r>
            <a:rPr lang="en-US" sz="2400" kern="1200" dirty="0" smtClean="0"/>
            <a:t> </a:t>
          </a:r>
          <a:endParaRPr lang="en-US" sz="2400" kern="1200" dirty="0"/>
        </a:p>
      </dsp:txBody>
      <dsp:txXfrm>
        <a:off x="3118395" y="4319854"/>
        <a:ext cx="1992809" cy="330555"/>
      </dsp:txXfrm>
    </dsp:sp>
    <dsp:sp modelId="{F7D86449-0B75-4B58-87D3-FAC7E489BF49}">
      <dsp:nvSpPr>
        <dsp:cNvPr id="0" name=""/>
        <dsp:cNvSpPr/>
      </dsp:nvSpPr>
      <dsp:spPr>
        <a:xfrm>
          <a:off x="2730906" y="4663440"/>
          <a:ext cx="2767787" cy="8229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Prediction</a:t>
          </a:r>
          <a:endParaRPr lang="en-US" sz="2400" kern="1200" dirty="0"/>
        </a:p>
      </dsp:txBody>
      <dsp:txXfrm>
        <a:off x="3136239" y="4869180"/>
        <a:ext cx="1957121" cy="4114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32B64B74-34C3-4675-8DC9-13BBE181BE43}" type="datetimeFigureOut">
              <a:rPr lang="en-US" smtClean="0"/>
              <a:pPr/>
              <a:t>10/13/2017</a:t>
            </a:fld>
            <a:endParaRPr lang="en-US"/>
          </a:p>
        </p:txBody>
      </p:sp>
      <p:sp>
        <p:nvSpPr>
          <p:cNvPr id="4" name="Footer Placehold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151C44EF-5217-4FDA-B93F-7232846BA11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6568E000-6704-4884-8FE5-8219CA08E03E}" type="datetimeFigureOut">
              <a:rPr lang="en-US" smtClean="0"/>
              <a:pPr/>
              <a:t>10/13/2017</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6A11B1F2-A396-4A33-B17C-B1407C496C1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guides.library.ucla.edu/research-method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keydifferences.com/difference-between-research-method-and-research-methodology.html"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1.rmit.edu.au/courses/04965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xplorable.com/defining-a-research-proble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xplorable.com/defining-a-research-proble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libguides.usc.edu/writingguide/researchdesign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tudy.com/academy/lesson/what-is-factorial-design-definition-example.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amo.com/rt/Resources/design_of_experiment.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tudy.com/academy/lesson/what-is-factorial-design-definition-example.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xplorable.com/factorial-design"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explorable.com/users/martyn"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isixsigma.com/tools-templates/design-of-experiments-doe/design-experiments-%E2%90%93-primer/"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camo.com/rt/Resources/design_of_experiment.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itl.nist.gov/div898/handbook/pri/section1/pri11.ht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xplorable.com/research-design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xplorable.com/research-methodology"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xplorable.com/research-methodology"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xplorable.com/research-methodology"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2.le.ac.uk/offices/red/rd/research-environment-and-governance-1"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nfer.ac.uk/schools/developing-young-researchers/how-to-present-your-result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reference.com/science/seven-steps-scientific-method-740191e340239175"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hanauoraresearch.co.nz/news/method-or-methodology-whats-the-differenc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kaieteurnewsonline.com/2012/07/01/life-lessons-from-albert-einstei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fer.ac.uk/schools/research-in-schools/what-should-i-research/"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quora.com/What-is-the-difference-between-method-and-methodology-in-research"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1.rmit.edu.au/courses/04965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a:t>
            </a:r>
            <a:r>
              <a:rPr lang="en-US" sz="1200" u="sng" kern="1200" dirty="0" smtClean="0">
                <a:solidFill>
                  <a:schemeClr val="tx1"/>
                </a:solidFill>
                <a:latin typeface="+mn-lt"/>
                <a:ea typeface="+mn-ea"/>
                <a:cs typeface="+mn-cs"/>
                <a:hlinkClick r:id="rId3"/>
              </a:rPr>
              <a:t>http://guides.library.ucla.edu/research-methods</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sz="1200" u="sng" kern="1200" dirty="0" smtClean="0">
                <a:solidFill>
                  <a:schemeClr val="tx1"/>
                </a:solidFill>
                <a:latin typeface="+mn-lt"/>
                <a:ea typeface="+mn-ea"/>
                <a:cs typeface="+mn-cs"/>
                <a:hlinkClick r:id="rId4"/>
              </a:rPr>
              <a:t> http://keydifferences.com/difference-between-research-method-and-research-methodology.html</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A11B1F2-A396-4A33-B17C-B1407C496C13}"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 </a:t>
            </a:r>
            <a:r>
              <a:rPr lang="en-US" sz="1200" u="sng" kern="1200" dirty="0" smtClean="0">
                <a:solidFill>
                  <a:schemeClr val="tx1"/>
                </a:solidFill>
                <a:latin typeface="+mn-lt"/>
                <a:ea typeface="+mn-ea"/>
                <a:cs typeface="+mn-cs"/>
                <a:hlinkClick r:id="rId3"/>
              </a:rPr>
              <a:t>http://www1.rmit.edu.au/courses/049658</a:t>
            </a:r>
            <a:endParaRPr lang="en-US" dirty="0"/>
          </a:p>
        </p:txBody>
      </p:sp>
      <p:sp>
        <p:nvSpPr>
          <p:cNvPr id="4" name="Slide Number Placeholder 3"/>
          <p:cNvSpPr>
            <a:spLocks noGrp="1"/>
          </p:cNvSpPr>
          <p:nvPr>
            <p:ph type="sldNum" sz="quarter" idx="10"/>
          </p:nvPr>
        </p:nvSpPr>
        <p:spPr/>
        <p:txBody>
          <a:bodyPr/>
          <a:lstStyle/>
          <a:p>
            <a:fld id="{6A11B1F2-A396-4A33-B17C-B1407C496C13}"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 </a:t>
            </a:r>
            <a:r>
              <a:rPr lang="en-US" u="sng" dirty="0" smtClean="0">
                <a:hlinkClick r:id="rId3"/>
              </a:rPr>
              <a:t>https://explorable.com/defining-a-research-problem</a:t>
            </a:r>
            <a:endParaRPr lang="en-US" dirty="0" smtClean="0"/>
          </a:p>
          <a:p>
            <a:endParaRPr lang="en-US" dirty="0"/>
          </a:p>
        </p:txBody>
      </p:sp>
      <p:sp>
        <p:nvSpPr>
          <p:cNvPr id="4" name="Slide Number Placeholder 3"/>
          <p:cNvSpPr>
            <a:spLocks noGrp="1"/>
          </p:cNvSpPr>
          <p:nvPr>
            <p:ph type="sldNum" sz="quarter" idx="10"/>
          </p:nvPr>
        </p:nvSpPr>
        <p:spPr/>
        <p:txBody>
          <a:bodyPr/>
          <a:lstStyle/>
          <a:p>
            <a:fld id="{6A11B1F2-A396-4A33-B17C-B1407C496C13}"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 </a:t>
            </a:r>
            <a:r>
              <a:rPr lang="en-US" u="sng" dirty="0" smtClean="0">
                <a:hlinkClick r:id="rId3"/>
              </a:rPr>
              <a:t>https://explorable.com/defining-a-research-problem</a:t>
            </a:r>
            <a:endParaRPr lang="en-US" dirty="0" smtClean="0"/>
          </a:p>
          <a:p>
            <a:endParaRPr lang="en-US" dirty="0"/>
          </a:p>
        </p:txBody>
      </p:sp>
      <p:sp>
        <p:nvSpPr>
          <p:cNvPr id="4" name="Slide Number Placeholder 3"/>
          <p:cNvSpPr>
            <a:spLocks noGrp="1"/>
          </p:cNvSpPr>
          <p:nvPr>
            <p:ph type="sldNum" sz="quarter" idx="10"/>
          </p:nvPr>
        </p:nvSpPr>
        <p:spPr/>
        <p:txBody>
          <a:bodyPr/>
          <a:lstStyle/>
          <a:p>
            <a:fld id="{6A11B1F2-A396-4A33-B17C-B1407C496C13}"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 http://www.businessdictionary.com/definition/data.html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Flask image: https://pixabay.com/en/photos/flask/</a:t>
            </a:r>
          </a:p>
          <a:p>
            <a:endParaRPr lang="en-US" dirty="0"/>
          </a:p>
        </p:txBody>
      </p:sp>
      <p:sp>
        <p:nvSpPr>
          <p:cNvPr id="4" name="Slide Number Placeholder 3"/>
          <p:cNvSpPr>
            <a:spLocks noGrp="1"/>
          </p:cNvSpPr>
          <p:nvPr>
            <p:ph type="sldNum" sz="quarter" idx="10"/>
          </p:nvPr>
        </p:nvSpPr>
        <p:spPr/>
        <p:txBody>
          <a:bodyPr/>
          <a:lstStyle/>
          <a:p>
            <a:fld id="{6A11B1F2-A396-4A33-B17C-B1407C496C13}"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 </a:t>
            </a:r>
            <a:r>
              <a:rPr lang="en-US" sz="1200" u="sng" kern="1200" dirty="0" smtClean="0">
                <a:solidFill>
                  <a:schemeClr val="tx1"/>
                </a:solidFill>
                <a:latin typeface="+mn-lt"/>
                <a:ea typeface="+mn-ea"/>
                <a:cs typeface="+mn-cs"/>
                <a:hlinkClick r:id="rId3"/>
              </a:rPr>
              <a:t>http://libguides.usc.edu/writingguide/researchdesigns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A11B1F2-A396-4A33-B17C-B1407C496C13}"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hlinkClick r:id="rId3"/>
              </a:rPr>
              <a:t>14. http://study.com/academy/lesson/what-is-factorial-design-definition-example.html</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A11B1F2-A396-4A33-B17C-B1407C496C13}"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15. </a:t>
            </a:r>
            <a:r>
              <a:rPr lang="en-US" sz="1200" u="sng" kern="1200" dirty="0" smtClean="0">
                <a:solidFill>
                  <a:schemeClr val="tx1"/>
                </a:solidFill>
                <a:latin typeface="+mn-lt"/>
                <a:ea typeface="+mn-ea"/>
                <a:cs typeface="+mn-cs"/>
                <a:hlinkClick r:id="rId3"/>
              </a:rPr>
              <a:t>http://www.camo.com/rt/Resources/design_of_experiment.html</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A11B1F2-A396-4A33-B17C-B1407C496C13}"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mn-ea"/>
                <a:cs typeface="+mn-cs"/>
                <a:hlinkClick r:id="rId3"/>
              </a:rPr>
              <a:t>16. http://study.com/academy/lesson/what-is-factorial-design-definition-example.html</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A11B1F2-A396-4A33-B17C-B1407C496C13}"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hlinkClick r:id="rId3"/>
              </a:rPr>
              <a:t>17. https://explorable.com/factorial-design</a:t>
            </a:r>
            <a:endParaRPr lang="en-US" sz="1200" u="sng"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rPr>
              <a:t>18. </a:t>
            </a:r>
            <a:r>
              <a:rPr lang="en-US" sz="1200" u="sng" kern="1200" dirty="0" err="1" smtClean="0">
                <a:solidFill>
                  <a:schemeClr val="tx1"/>
                </a:solidFill>
                <a:latin typeface="+mn-lt"/>
                <a:ea typeface="+mn-ea"/>
                <a:cs typeface="+mn-cs"/>
                <a:hlinkClick r:id="rId4"/>
              </a:rPr>
              <a:t>Martyn</a:t>
            </a:r>
            <a:r>
              <a:rPr lang="en-US" sz="1200" u="sng" kern="1200" dirty="0" smtClean="0">
                <a:solidFill>
                  <a:schemeClr val="tx1"/>
                </a:solidFill>
                <a:latin typeface="+mn-lt"/>
                <a:ea typeface="+mn-ea"/>
                <a:cs typeface="+mn-cs"/>
                <a:hlinkClick r:id="rId4"/>
              </a:rPr>
              <a:t> </a:t>
            </a:r>
            <a:r>
              <a:rPr lang="en-US" sz="1200" u="sng" kern="1200" dirty="0" err="1" smtClean="0">
                <a:solidFill>
                  <a:schemeClr val="tx1"/>
                </a:solidFill>
                <a:latin typeface="+mn-lt"/>
                <a:ea typeface="+mn-ea"/>
                <a:cs typeface="+mn-cs"/>
                <a:hlinkClick r:id="rId4"/>
              </a:rPr>
              <a:t>Shuttleworth</a:t>
            </a:r>
            <a:r>
              <a:rPr lang="en-US" sz="1200" kern="1200" dirty="0" smtClean="0">
                <a:solidFill>
                  <a:schemeClr val="tx1"/>
                </a:solidFill>
                <a:latin typeface="+mn-lt"/>
                <a:ea typeface="+mn-ea"/>
                <a:cs typeface="+mn-cs"/>
              </a:rPr>
              <a:t> (Aug 10, 2009). Factorial Design. Retrieved Sep 29, 2017 from Explorable.com: </a:t>
            </a:r>
            <a:r>
              <a:rPr lang="en-US" sz="1200" u="sng" kern="1200" dirty="0" smtClean="0">
                <a:solidFill>
                  <a:schemeClr val="tx1"/>
                </a:solidFill>
                <a:latin typeface="+mn-lt"/>
                <a:ea typeface="+mn-ea"/>
                <a:cs typeface="+mn-cs"/>
                <a:hlinkClick r:id="rId3" tooltip="https://explorable.com/factorial-design"/>
              </a:rPr>
              <a:t>https://explorable.com/factorial-design</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A11B1F2-A396-4A33-B17C-B1407C496C13}"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19. </a:t>
            </a:r>
            <a:r>
              <a:rPr lang="en-US" sz="1200" i="1" dirty="0" smtClean="0"/>
              <a:t>www.csulb.edu/~arezaei/EDP520/powerpoint/11-%20Factorial%20Designs-short.pptx</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6A11B1F2-A396-4A33-B17C-B1407C496C13}"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 </a:t>
            </a:r>
            <a:r>
              <a:rPr lang="en-US" sz="1200" i="1" kern="1200" dirty="0" smtClean="0">
                <a:solidFill>
                  <a:schemeClr val="tx1"/>
                </a:solidFill>
                <a:latin typeface="+mn-lt"/>
                <a:ea typeface="+mn-ea"/>
                <a:cs typeface="+mn-cs"/>
              </a:rPr>
              <a:t>Based on Nicholas </a:t>
            </a:r>
            <a:r>
              <a:rPr lang="en-US" sz="1200" i="1" kern="1200" dirty="0" err="1" smtClean="0">
                <a:solidFill>
                  <a:schemeClr val="tx1"/>
                </a:solidFill>
                <a:latin typeface="+mn-lt"/>
                <a:ea typeface="+mn-ea"/>
                <a:cs typeface="+mn-cs"/>
              </a:rPr>
              <a:t>Walliman</a:t>
            </a:r>
            <a:r>
              <a:rPr lang="en-US" sz="1200" i="1" kern="1200" dirty="0" smtClean="0">
                <a:solidFill>
                  <a:schemeClr val="tx1"/>
                </a:solidFill>
                <a:latin typeface="+mn-lt"/>
                <a:ea typeface="+mn-ea"/>
                <a:cs typeface="+mn-cs"/>
              </a:rPr>
              <a:t>: Research Methods: the Basics. </a:t>
            </a:r>
            <a:r>
              <a:rPr lang="en-US" sz="1200" i="1" kern="1200" dirty="0" err="1" smtClean="0">
                <a:solidFill>
                  <a:schemeClr val="tx1"/>
                </a:solidFill>
                <a:latin typeface="+mn-lt"/>
                <a:ea typeface="+mn-ea"/>
                <a:cs typeface="+mn-cs"/>
              </a:rPr>
              <a:t>Routledge</a:t>
            </a:r>
            <a:r>
              <a:rPr lang="en-US" sz="1200" i="1" kern="1200" dirty="0" smtClean="0">
                <a:solidFill>
                  <a:schemeClr val="tx1"/>
                </a:solidFill>
                <a:latin typeface="+mn-lt"/>
                <a:ea typeface="+mn-ea"/>
                <a:cs typeface="+mn-cs"/>
              </a:rPr>
              <a:t>, 2011</a:t>
            </a:r>
            <a:endParaRPr lang="en-US" dirty="0"/>
          </a:p>
        </p:txBody>
      </p:sp>
      <p:sp>
        <p:nvSpPr>
          <p:cNvPr id="4" name="Slide Number Placeholder 3"/>
          <p:cNvSpPr>
            <a:spLocks noGrp="1"/>
          </p:cNvSpPr>
          <p:nvPr>
            <p:ph type="sldNum" sz="quarter" idx="10"/>
          </p:nvPr>
        </p:nvSpPr>
        <p:spPr/>
        <p:txBody>
          <a:bodyPr/>
          <a:lstStyle/>
          <a:p>
            <a:fld id="{6A11B1F2-A396-4A33-B17C-B1407C496C13}"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 </a:t>
            </a:r>
            <a:r>
              <a:rPr lang="en-US" u="sng" dirty="0" smtClean="0">
                <a:hlinkClick r:id="rId3"/>
              </a:rPr>
              <a:t>https://www.isixsigma.com/tools-templates/design-of-experiments-doe/design-experiments-%E2%90%93-primer/</a:t>
            </a:r>
            <a:endParaRPr lang="en-US" dirty="0" smtClean="0"/>
          </a:p>
          <a:p>
            <a:endParaRPr lang="en-US" dirty="0"/>
          </a:p>
        </p:txBody>
      </p:sp>
      <p:sp>
        <p:nvSpPr>
          <p:cNvPr id="4" name="Slide Number Placeholder 3"/>
          <p:cNvSpPr>
            <a:spLocks noGrp="1"/>
          </p:cNvSpPr>
          <p:nvPr>
            <p:ph type="sldNum" sz="quarter" idx="10"/>
          </p:nvPr>
        </p:nvSpPr>
        <p:spPr/>
        <p:txBody>
          <a:bodyPr/>
          <a:lstStyle/>
          <a:p>
            <a:fld id="{6A11B1F2-A396-4A33-B17C-B1407C496C13}"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21. </a:t>
            </a:r>
            <a:r>
              <a:rPr lang="en-US" u="sng" dirty="0" smtClean="0">
                <a:hlinkClick r:id="rId3"/>
              </a:rPr>
              <a:t>http://www.camo.com/rt/Resources/design_of_experiment.html</a:t>
            </a:r>
            <a:endParaRPr lang="en-US" dirty="0" smtClean="0"/>
          </a:p>
          <a:p>
            <a:endParaRPr lang="en-US" dirty="0"/>
          </a:p>
        </p:txBody>
      </p:sp>
      <p:sp>
        <p:nvSpPr>
          <p:cNvPr id="4" name="Slide Number Placeholder 3"/>
          <p:cNvSpPr>
            <a:spLocks noGrp="1"/>
          </p:cNvSpPr>
          <p:nvPr>
            <p:ph type="sldNum" sz="quarter" idx="10"/>
          </p:nvPr>
        </p:nvSpPr>
        <p:spPr/>
        <p:txBody>
          <a:bodyPr/>
          <a:lstStyle/>
          <a:p>
            <a:fld id="{6A11B1F2-A396-4A33-B17C-B1407C496C13}"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hlinkClick r:id="rId3"/>
              </a:rPr>
              <a:t>22. http://www.itl.nist.gov/div898/handbook/pri/section1/pri11.htm</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A11B1F2-A396-4A33-B17C-B1407C496C13}"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23. </a:t>
            </a:r>
            <a:r>
              <a:rPr lang="en-US" sz="1200" u="sng" kern="1200" dirty="0" smtClean="0">
                <a:solidFill>
                  <a:schemeClr val="tx1"/>
                </a:solidFill>
                <a:latin typeface="+mn-lt"/>
                <a:ea typeface="+mn-ea"/>
                <a:cs typeface="+mn-cs"/>
                <a:hlinkClick r:id="rId3"/>
              </a:rPr>
              <a:t>https://explorable.com/research-designs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A11B1F2-A396-4A33-B17C-B1407C496C13}" type="slidenum">
              <a:rPr lang="en-US" smtClean="0"/>
              <a:pPr/>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24. </a:t>
            </a:r>
            <a:r>
              <a:rPr lang="en-US" sz="1200" u="sng" kern="1200" dirty="0" smtClean="0">
                <a:solidFill>
                  <a:schemeClr val="tx1"/>
                </a:solidFill>
                <a:latin typeface="+mn-lt"/>
                <a:ea typeface="+mn-ea"/>
                <a:cs typeface="+mn-cs"/>
                <a:hlinkClick r:id="rId3"/>
              </a:rPr>
              <a:t>https://explorable.com/research-methodology</a:t>
            </a:r>
            <a:endParaRPr lang="en-US" dirty="0"/>
          </a:p>
        </p:txBody>
      </p:sp>
      <p:sp>
        <p:nvSpPr>
          <p:cNvPr id="4" name="Slide Number Placeholder 3"/>
          <p:cNvSpPr>
            <a:spLocks noGrp="1"/>
          </p:cNvSpPr>
          <p:nvPr>
            <p:ph type="sldNum" sz="quarter" idx="10"/>
          </p:nvPr>
        </p:nvSpPr>
        <p:spPr/>
        <p:txBody>
          <a:bodyPr/>
          <a:lstStyle/>
          <a:p>
            <a:fld id="{6A11B1F2-A396-4A33-B17C-B1407C496C13}" type="slidenum">
              <a:rPr lang="en-US" smtClean="0"/>
              <a:pPr/>
              <a:t>31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23. </a:t>
            </a:r>
            <a:r>
              <a:rPr lang="en-US" sz="1200" u="sng" kern="1200" dirty="0" smtClean="0">
                <a:solidFill>
                  <a:schemeClr val="tx1"/>
                </a:solidFill>
                <a:latin typeface="+mn-lt"/>
                <a:ea typeface="+mn-ea"/>
                <a:cs typeface="+mn-cs"/>
                <a:hlinkClick r:id="rId3"/>
              </a:rPr>
              <a:t>https://explorable.com/research-methodology</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A11B1F2-A396-4A33-B17C-B1407C496C13}" type="slidenum">
              <a:rPr lang="en-US" smtClean="0"/>
              <a:pPr/>
              <a:t>35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23. </a:t>
            </a:r>
            <a:r>
              <a:rPr lang="en-US" sz="1200" u="sng" kern="1200" dirty="0" smtClean="0">
                <a:solidFill>
                  <a:schemeClr val="tx1"/>
                </a:solidFill>
                <a:latin typeface="+mn-lt"/>
                <a:ea typeface="+mn-ea"/>
                <a:cs typeface="+mn-cs"/>
                <a:hlinkClick r:id="rId3"/>
              </a:rPr>
              <a:t>https://explorable.com/research-methodology</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A11B1F2-A396-4A33-B17C-B1407C496C13}" type="slidenum">
              <a:rPr lang="en-US" smtClean="0"/>
              <a:pPr/>
              <a:t>36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25. </a:t>
            </a:r>
            <a:r>
              <a:rPr lang="en-US" sz="1200" u="sng" kern="1200" dirty="0" smtClean="0">
                <a:solidFill>
                  <a:schemeClr val="tx1"/>
                </a:solidFill>
                <a:latin typeface="+mn-lt"/>
                <a:ea typeface="+mn-ea"/>
                <a:cs typeface="+mn-cs"/>
                <a:hlinkClick r:id="rId3"/>
              </a:rPr>
              <a:t>http://www2.le.ac.uk/offices/red/rd/research-environment-and-governance-1</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A11B1F2-A396-4A33-B17C-B1407C496C13}" type="slidenum">
              <a:rPr lang="en-US" smtClean="0"/>
              <a:pPr/>
              <a:t>37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26. </a:t>
            </a:r>
            <a:r>
              <a:rPr lang="en-US" sz="1200" u="sng" kern="1200" dirty="0" smtClean="0">
                <a:solidFill>
                  <a:schemeClr val="tx1"/>
                </a:solidFill>
                <a:latin typeface="+mn-lt"/>
                <a:ea typeface="+mn-ea"/>
                <a:cs typeface="+mn-cs"/>
                <a:hlinkClick r:id="rId3"/>
              </a:rPr>
              <a:t>https://www.nfer.ac.uk/schools/developing-young-researchers/how-to-present-your-results/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A11B1F2-A396-4A33-B17C-B1407C496C13}" type="slidenum">
              <a:rPr lang="en-US" smtClean="0"/>
              <a:pPr/>
              <a:t>38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27.</a:t>
            </a:r>
            <a:r>
              <a:rPr lang="en-US" u="sng" dirty="0" smtClean="0">
                <a:hlinkClick r:id="rId3"/>
              </a:rPr>
              <a:t> https://www.reference.com/science/seven-steps-scientific-method-740191e340239175</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A11B1F2-A396-4A33-B17C-B1407C496C13}" type="slidenum">
              <a:rPr lang="en-US" smtClean="0"/>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  http://study.com/academy/lesson/basic-research-and-applied-research-definitions-and-differences.html</a:t>
            </a:r>
            <a:endParaRPr lang="en-US" dirty="0"/>
          </a:p>
        </p:txBody>
      </p:sp>
      <p:sp>
        <p:nvSpPr>
          <p:cNvPr id="4" name="Slide Number Placeholder 3"/>
          <p:cNvSpPr>
            <a:spLocks noGrp="1"/>
          </p:cNvSpPr>
          <p:nvPr>
            <p:ph type="sldNum" sz="quarter" idx="10"/>
          </p:nvPr>
        </p:nvSpPr>
        <p:spPr/>
        <p:txBody>
          <a:bodyPr/>
          <a:lstStyle/>
          <a:p>
            <a:fld id="{6A11B1F2-A396-4A33-B17C-B1407C496C13}"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 </a:t>
            </a:r>
            <a:r>
              <a:rPr lang="en-US" sz="1200" u="sng" kern="1200" dirty="0" smtClean="0">
                <a:solidFill>
                  <a:schemeClr val="tx1"/>
                </a:solidFill>
                <a:latin typeface="+mn-lt"/>
                <a:ea typeface="+mn-ea"/>
                <a:cs typeface="+mn-cs"/>
                <a:hlinkClick r:id="rId3"/>
              </a:rPr>
              <a:t>http://whanauoraresearch.co.nz/news/method-or-methodology-whats-the-difference/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A11B1F2-A396-4A33-B17C-B1407C496C13}"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 </a:t>
            </a:r>
            <a:r>
              <a:rPr lang="en-US" sz="1200" u="sng" kern="1200" dirty="0" smtClean="0">
                <a:solidFill>
                  <a:schemeClr val="tx1"/>
                </a:solidFill>
                <a:latin typeface="+mn-lt"/>
                <a:ea typeface="+mn-ea"/>
                <a:cs typeface="+mn-cs"/>
                <a:hlinkClick r:id="rId3"/>
              </a:rPr>
              <a:t>https://www.kaieteurnewsonline.com/2012/07/01/life-lessons-from-albert-einstein/</a:t>
            </a:r>
            <a:endParaRPr lang="en-US" dirty="0"/>
          </a:p>
        </p:txBody>
      </p:sp>
      <p:sp>
        <p:nvSpPr>
          <p:cNvPr id="4" name="Slide Number Placeholder 3"/>
          <p:cNvSpPr>
            <a:spLocks noGrp="1"/>
          </p:cNvSpPr>
          <p:nvPr>
            <p:ph type="sldNum" sz="quarter" idx="10"/>
          </p:nvPr>
        </p:nvSpPr>
        <p:spPr/>
        <p:txBody>
          <a:bodyPr/>
          <a:lstStyle/>
          <a:p>
            <a:fld id="{6A11B1F2-A396-4A33-B17C-B1407C496C13}"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 </a:t>
            </a:r>
            <a:r>
              <a:rPr lang="en-US" sz="1200" kern="1200" dirty="0" smtClean="0">
                <a:solidFill>
                  <a:schemeClr val="tx1"/>
                </a:solidFill>
                <a:latin typeface="+mn-lt"/>
                <a:ea typeface="+mn-ea"/>
                <a:cs typeface="+mn-cs"/>
              </a:rPr>
              <a:t>McGregor, S. L., &amp; </a:t>
            </a:r>
            <a:r>
              <a:rPr lang="en-US" sz="1200" kern="1200" dirty="0" err="1" smtClean="0">
                <a:solidFill>
                  <a:schemeClr val="tx1"/>
                </a:solidFill>
                <a:latin typeface="+mn-lt"/>
                <a:ea typeface="+mn-ea"/>
                <a:cs typeface="+mn-cs"/>
              </a:rPr>
              <a:t>Murname</a:t>
            </a:r>
            <a:r>
              <a:rPr lang="en-US" sz="1200" kern="1200" dirty="0" smtClean="0">
                <a:solidFill>
                  <a:schemeClr val="tx1"/>
                </a:solidFill>
                <a:latin typeface="+mn-lt"/>
                <a:ea typeface="+mn-ea"/>
                <a:cs typeface="+mn-cs"/>
              </a:rPr>
              <a:t>, J. A. (2010). Paradigm, methodology and method: Intellectual integrity in consumer scholarship. </a:t>
            </a:r>
            <a:r>
              <a:rPr lang="en-US" sz="1200" i="1" kern="1200" dirty="0" smtClean="0">
                <a:solidFill>
                  <a:schemeClr val="tx1"/>
                </a:solidFill>
                <a:latin typeface="+mn-lt"/>
                <a:ea typeface="+mn-ea"/>
                <a:cs typeface="+mn-cs"/>
              </a:rPr>
              <a:t>International Journal of Consumer Studies</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 34</a:t>
            </a:r>
            <a:r>
              <a:rPr lang="en-US" sz="1200" kern="1200" dirty="0" smtClean="0">
                <a:solidFill>
                  <a:schemeClr val="tx1"/>
                </a:solidFill>
                <a:latin typeface="+mn-lt"/>
                <a:ea typeface="+mn-ea"/>
                <a:cs typeface="+mn-cs"/>
              </a:rPr>
              <a:t> (4), 419-427.</a:t>
            </a:r>
          </a:p>
          <a:p>
            <a:endParaRPr lang="en-US" dirty="0"/>
          </a:p>
        </p:txBody>
      </p:sp>
      <p:sp>
        <p:nvSpPr>
          <p:cNvPr id="4" name="Slide Number Placeholder 3"/>
          <p:cNvSpPr>
            <a:spLocks noGrp="1"/>
          </p:cNvSpPr>
          <p:nvPr>
            <p:ph type="sldNum" sz="quarter" idx="10"/>
          </p:nvPr>
        </p:nvSpPr>
        <p:spPr/>
        <p:txBody>
          <a:bodyPr/>
          <a:lstStyle/>
          <a:p>
            <a:fld id="{6A11B1F2-A396-4A33-B17C-B1407C496C13}"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hlinkClick r:id="rId3"/>
              </a:rPr>
              <a:t>8. https://www.nfer.ac.uk/schools/research-in-schools/what-should-i-research/</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A11B1F2-A396-4A33-B17C-B1407C496C13}"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 </a:t>
            </a:r>
            <a:r>
              <a:rPr lang="en-US" sz="1200" u="sng" kern="1200" dirty="0" smtClean="0">
                <a:solidFill>
                  <a:schemeClr val="tx1"/>
                </a:solidFill>
                <a:latin typeface="+mn-lt"/>
                <a:ea typeface="+mn-ea"/>
                <a:cs typeface="+mn-cs"/>
                <a:hlinkClick r:id="rId3"/>
              </a:rPr>
              <a:t>https://www.quora.com/What-is-the-difference-between-method-and-methodology-in-research</a:t>
            </a:r>
            <a:endParaRPr lang="en-US" dirty="0"/>
          </a:p>
        </p:txBody>
      </p:sp>
      <p:sp>
        <p:nvSpPr>
          <p:cNvPr id="4" name="Slide Number Placeholder 3"/>
          <p:cNvSpPr>
            <a:spLocks noGrp="1"/>
          </p:cNvSpPr>
          <p:nvPr>
            <p:ph type="sldNum" sz="quarter" idx="10"/>
          </p:nvPr>
        </p:nvSpPr>
        <p:spPr/>
        <p:txBody>
          <a:bodyPr/>
          <a:lstStyle/>
          <a:p>
            <a:fld id="{6A11B1F2-A396-4A33-B17C-B1407C496C13}"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 </a:t>
            </a:r>
            <a:r>
              <a:rPr lang="en-US" sz="1200" u="sng" kern="1200" dirty="0" smtClean="0">
                <a:solidFill>
                  <a:schemeClr val="tx1"/>
                </a:solidFill>
                <a:latin typeface="+mn-lt"/>
                <a:ea typeface="+mn-ea"/>
                <a:cs typeface="+mn-cs"/>
                <a:hlinkClick r:id="rId3"/>
              </a:rPr>
              <a:t>http://www1.rmit.edu.au/courses/049658</a:t>
            </a:r>
            <a:endParaRPr lang="en-US" dirty="0"/>
          </a:p>
        </p:txBody>
      </p:sp>
      <p:sp>
        <p:nvSpPr>
          <p:cNvPr id="4" name="Slide Number Placeholder 3"/>
          <p:cNvSpPr>
            <a:spLocks noGrp="1"/>
          </p:cNvSpPr>
          <p:nvPr>
            <p:ph type="sldNum" sz="quarter" idx="10"/>
          </p:nvPr>
        </p:nvSpPr>
        <p:spPr/>
        <p:txBody>
          <a:bodyPr/>
          <a:lstStyle/>
          <a:p>
            <a:fld id="{6A11B1F2-A396-4A33-B17C-B1407C496C13}"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AAC68D-F057-4FE2-BDE8-38163E023C7A}" type="datetimeFigureOut">
              <a:rPr lang="en-US" smtClean="0"/>
              <a:pPr/>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6729C-4356-4816-B12B-0FC455AE0B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AAC68D-F057-4FE2-BDE8-38163E023C7A}" type="datetimeFigureOut">
              <a:rPr lang="en-US" smtClean="0"/>
              <a:pPr/>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6729C-4356-4816-B12B-0FC455AE0B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AAC68D-F057-4FE2-BDE8-38163E023C7A}" type="datetimeFigureOut">
              <a:rPr lang="en-US" smtClean="0"/>
              <a:pPr/>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6729C-4356-4816-B12B-0FC455AE0BF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AAC68D-F057-4FE2-BDE8-38163E023C7A}" type="datetimeFigureOut">
              <a:rPr lang="en-US" smtClean="0"/>
              <a:pPr/>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6729C-4356-4816-B12B-0FC455AE0BF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AAC68D-F057-4FE2-BDE8-38163E023C7A}" type="datetimeFigureOut">
              <a:rPr lang="en-US" smtClean="0"/>
              <a:pPr/>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6729C-4356-4816-B12B-0FC455AE0BF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AAC68D-F057-4FE2-BDE8-38163E023C7A}" type="datetimeFigureOut">
              <a:rPr lang="en-US" smtClean="0"/>
              <a:pPr/>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6729C-4356-4816-B12B-0FC455AE0B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AAC68D-F057-4FE2-BDE8-38163E023C7A}" type="datetimeFigureOut">
              <a:rPr lang="en-US" smtClean="0"/>
              <a:pPr/>
              <a:t>10/13/2017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76729C-4356-4816-B12B-0FC455AE0B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AAC68D-F057-4FE2-BDE8-38163E023C7A}" type="datetimeFigureOut">
              <a:rPr lang="en-US" smtClean="0"/>
              <a:pPr/>
              <a:t>10/13/2017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76729C-4356-4816-B12B-0FC455AE0B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AC68D-F057-4FE2-BDE8-38163E023C7A}" type="datetimeFigureOut">
              <a:rPr lang="en-US" smtClean="0"/>
              <a:pPr/>
              <a:t>10/13/2017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76729C-4356-4816-B12B-0FC455AE0B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AAC68D-F057-4FE2-BDE8-38163E023C7A}" type="datetimeFigureOut">
              <a:rPr lang="en-US" smtClean="0"/>
              <a:pPr/>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6729C-4356-4816-B12B-0FC455AE0B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AAC68D-F057-4FE2-BDE8-38163E023C7A}" type="datetimeFigureOut">
              <a:rPr lang="en-US" smtClean="0"/>
              <a:pPr/>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6729C-4356-4816-B12B-0FC455AE0B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AC68D-F057-4FE2-BDE8-38163E023C7A}" type="datetimeFigureOut">
              <a:rPr lang="en-US" smtClean="0"/>
              <a:pPr/>
              <a:t>10/13/2017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6729C-4356-4816-B12B-0FC455AE0B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xplorable.com/write-a-research-paper" TargetMode="External"/><Relationship Id="rId2" Type="http://schemas.openxmlformats.org/officeDocument/2006/relationships/hyperlink" Target="https://explorable.com/what-is-a-thesis-statement" TargetMode="External"/><Relationship Id="rId1" Type="http://schemas.openxmlformats.org/officeDocument/2006/relationships/slideLayout" Target="../slideLayouts/slideLayout2.xml"/><Relationship Id="rId4" Type="http://schemas.openxmlformats.org/officeDocument/2006/relationships/hyperlink" Target="https://explorable.com/how-to-write-a-hypothesi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xplorable.com/research-paper-ques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explorable.com/steps-of-the-scientific-method"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xplorable.com/what-is-a-literature-review"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explorable.com/research-hypothesis" TargetMode="External"/><Relationship Id="rId5" Type="http://schemas.openxmlformats.org/officeDocument/2006/relationships/hyperlink" Target="https://explorable.com/research-methodology" TargetMode="External"/><Relationship Id="rId4" Type="http://schemas.openxmlformats.org/officeDocument/2006/relationships/hyperlink" Target="https://explorable.com/statistically-significant-result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amo.com/rt/Resources/design_of_experiment.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Validity_(statistic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en.wikipedia.org/wiki/Reproducibility" TargetMode="External"/><Relationship Id="rId4" Type="http://schemas.openxmlformats.org/officeDocument/2006/relationships/hyperlink" Target="https://en.wikipedia.org/wiki/Reliability_(statistic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dx.doi.org/10.1016/j.jddst.2017.02.011"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explorable.com/research-methodology" TargetMode="Externa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www1.rmit.edu.au/courses/049658" TargetMode="External"/><Relationship Id="rId13" Type="http://schemas.openxmlformats.org/officeDocument/2006/relationships/hyperlink" Target="https://explorable.com/factorial-design" TargetMode="External"/><Relationship Id="rId18" Type="http://schemas.openxmlformats.org/officeDocument/2006/relationships/hyperlink" Target="https://explorable.com/research-methodology" TargetMode="External"/><Relationship Id="rId3" Type="http://schemas.openxmlformats.org/officeDocument/2006/relationships/hyperlink" Target="http://keydifferences.com/difference-between-research-method-and-research-methodology.html" TargetMode="External"/><Relationship Id="rId21" Type="http://schemas.openxmlformats.org/officeDocument/2006/relationships/hyperlink" Target="https://www.reference.com/science/seven-steps-scientific-method-740191e340239175" TargetMode="External"/><Relationship Id="rId7" Type="http://schemas.openxmlformats.org/officeDocument/2006/relationships/hyperlink" Target="https://www.quora.com/What-is-the-difference-between-method-and-methodology-in-research" TargetMode="External"/><Relationship Id="rId12" Type="http://schemas.openxmlformats.org/officeDocument/2006/relationships/hyperlink" Target="http://www.camo.com/rt/Resources/design_of_experiment.html" TargetMode="External"/><Relationship Id="rId17" Type="http://schemas.openxmlformats.org/officeDocument/2006/relationships/hyperlink" Target="https://explorable.com/research-designs" TargetMode="External"/><Relationship Id="rId2" Type="http://schemas.openxmlformats.org/officeDocument/2006/relationships/hyperlink" Target="http://guides.library.ucla.edu/research-methods" TargetMode="External"/><Relationship Id="rId16" Type="http://schemas.openxmlformats.org/officeDocument/2006/relationships/hyperlink" Target="http://www.itl.nist.gov/div898/handbook/pri/section1/pri11.htm" TargetMode="External"/><Relationship Id="rId20" Type="http://schemas.openxmlformats.org/officeDocument/2006/relationships/hyperlink" Target="https://www.nfer.ac.uk/schools/developing-young-researchers/how-to-present-your-results/" TargetMode="External"/><Relationship Id="rId1" Type="http://schemas.openxmlformats.org/officeDocument/2006/relationships/slideLayout" Target="../slideLayouts/slideLayout2.xml"/><Relationship Id="rId6" Type="http://schemas.openxmlformats.org/officeDocument/2006/relationships/hyperlink" Target="https://www.nfer.ac.uk/schools/research-in-schools/what-should-i-research/" TargetMode="External"/><Relationship Id="rId11" Type="http://schemas.openxmlformats.org/officeDocument/2006/relationships/hyperlink" Target="http://study.com/academy/lesson/what-is-factorial-design-definition-example.html" TargetMode="External"/><Relationship Id="rId5" Type="http://schemas.openxmlformats.org/officeDocument/2006/relationships/hyperlink" Target="https://www.kaieteurnewsonline.com/2012/07/01/life-lessons-from-albert-einstein/" TargetMode="External"/><Relationship Id="rId15" Type="http://schemas.openxmlformats.org/officeDocument/2006/relationships/hyperlink" Target="https://www.isixsigma.com/tools-templates/design-of-experiments-doe/design-experiments-%E2%90%93-primer/" TargetMode="External"/><Relationship Id="rId10" Type="http://schemas.openxmlformats.org/officeDocument/2006/relationships/hyperlink" Target="http://libguides.usc.edu/writingguide/researchdesigns" TargetMode="External"/><Relationship Id="rId19" Type="http://schemas.openxmlformats.org/officeDocument/2006/relationships/hyperlink" Target="http://www2.le.ac.uk/offices/red/rd/research-environment-and-governance-1" TargetMode="External"/><Relationship Id="rId4" Type="http://schemas.openxmlformats.org/officeDocument/2006/relationships/hyperlink" Target="http://whanauoraresearch.co.nz/news/method-or-methodology-whats-the-difference/" TargetMode="External"/><Relationship Id="rId9" Type="http://schemas.openxmlformats.org/officeDocument/2006/relationships/hyperlink" Target="https://explorable.com/defining-a-research-problem" TargetMode="External"/><Relationship Id="rId14" Type="http://schemas.openxmlformats.org/officeDocument/2006/relationships/hyperlink" Target="https://explorable.com/users/martyn"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file:///C:\Users\Prof.%20Attama\Desktop\UNN%20PG%20Students'%20Workshop\PG%20Student's%20Worshop%20Final\VID_20171006_132037.mp4" TargetMode="External"/><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19800"/>
            <a:ext cx="6934200" cy="838200"/>
          </a:xfrm>
          <a:prstGeom prst="rect">
            <a:avLst/>
          </a:prstGeom>
          <a:solidFill>
            <a:srgbClr val="0058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University of Nigeria Postgraduate Workshop, October 12-13, 2017  </a:t>
            </a:r>
            <a:endParaRPr lang="en-US" sz="2400" b="1" dirty="0"/>
          </a:p>
        </p:txBody>
      </p:sp>
      <p:pic>
        <p:nvPicPr>
          <p:cNvPr id="5" name="Picture 1" descr="C:\Users\Prof. Attama\Documents\All Documents\Inaugural Lecture\Inaugural Pictures\IMAG0221.jpg"/>
          <p:cNvPicPr>
            <a:picLocks noChangeAspect="1" noChangeArrowheads="1"/>
          </p:cNvPicPr>
          <p:nvPr/>
        </p:nvPicPr>
        <p:blipFill>
          <a:blip r:embed="rId2" cstate="print"/>
          <a:srcRect b="1065"/>
          <a:stretch>
            <a:fillRect/>
          </a:stretch>
        </p:blipFill>
        <p:spPr bwMode="auto">
          <a:xfrm>
            <a:off x="0" y="0"/>
            <a:ext cx="9144000" cy="6096000"/>
          </a:xfrm>
          <a:prstGeom prst="rect">
            <a:avLst/>
          </a:prstGeom>
          <a:noFill/>
        </p:spPr>
      </p:pic>
      <p:sp>
        <p:nvSpPr>
          <p:cNvPr id="7" name="Title 1"/>
          <p:cNvSpPr txBox="1">
            <a:spLocks/>
          </p:cNvSpPr>
          <p:nvPr/>
        </p:nvSpPr>
        <p:spPr>
          <a:xfrm>
            <a:off x="533400" y="2514600"/>
            <a:ext cx="8077200" cy="1066800"/>
          </a:xfrm>
          <a:prstGeom prst="rect">
            <a:avLst/>
          </a:prstGeom>
          <a:solidFill>
            <a:schemeClr val="bg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effectLst/>
                <a:uLnTx/>
                <a:uFillTx/>
                <a:latin typeface="+mj-lt"/>
                <a:ea typeface="+mj-ea"/>
                <a:cs typeface="+mj-cs"/>
              </a:rPr>
              <a:t>Research Methods in the Sciences</a:t>
            </a:r>
            <a:endParaRPr kumimoji="0" lang="en-US" sz="4400" b="0" i="0" u="none" strike="noStrike" kern="1200" cap="none" spc="0" normalizeH="0" baseline="0" noProof="0" dirty="0">
              <a:ln>
                <a:noFill/>
              </a:ln>
              <a:effectLst/>
              <a:uLnTx/>
              <a:uFillTx/>
              <a:latin typeface="+mj-lt"/>
              <a:ea typeface="+mj-ea"/>
              <a:cs typeface="+mj-cs"/>
            </a:endParaRPr>
          </a:p>
        </p:txBody>
      </p:sp>
      <p:sp>
        <p:nvSpPr>
          <p:cNvPr id="9" name="Subtitle 2"/>
          <p:cNvSpPr txBox="1">
            <a:spLocks/>
          </p:cNvSpPr>
          <p:nvPr/>
        </p:nvSpPr>
        <p:spPr>
          <a:xfrm>
            <a:off x="0" y="4343400"/>
            <a:ext cx="9144000" cy="1752600"/>
          </a:xfrm>
          <a:prstGeom prst="rect">
            <a:avLst/>
          </a:prstGeom>
          <a:solidFill>
            <a:schemeClr val="bg1"/>
          </a:solidFill>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effectLst/>
                <a:uLnTx/>
                <a:uFillTx/>
                <a:latin typeface="+mn-lt"/>
                <a:ea typeface="+mn-ea"/>
                <a:cs typeface="+mn-cs"/>
              </a:rPr>
              <a:t>Prof. Anthony A. </a:t>
            </a:r>
            <a:r>
              <a:rPr kumimoji="0" lang="en-US" sz="2800" b="1" i="0" u="none" strike="noStrike" kern="1200" cap="none" spc="0" normalizeH="0" baseline="0" noProof="0" dirty="0" err="1" smtClean="0">
                <a:ln>
                  <a:noFill/>
                </a:ln>
                <a:effectLst/>
                <a:uLnTx/>
                <a:uFillTx/>
                <a:latin typeface="+mn-lt"/>
                <a:ea typeface="+mn-ea"/>
                <a:cs typeface="+mn-cs"/>
              </a:rPr>
              <a:t>Attama</a:t>
            </a:r>
            <a:endParaRPr kumimoji="0" lang="en-US" sz="2800" b="1"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effectLst/>
                <a:uLnTx/>
                <a:uFillTx/>
                <a:latin typeface="+mn-lt"/>
                <a:ea typeface="+mn-ea"/>
                <a:cs typeface="+mn-cs"/>
              </a:rPr>
              <a:t>Drug Delivery and </a:t>
            </a:r>
            <a:r>
              <a:rPr kumimoji="0" lang="en-US" sz="2800" b="1" i="0" u="none" strike="noStrike" kern="1200" cap="none" spc="0" normalizeH="0" baseline="0" noProof="0" dirty="0" err="1" smtClean="0">
                <a:ln>
                  <a:noFill/>
                </a:ln>
                <a:effectLst/>
                <a:uLnTx/>
                <a:uFillTx/>
                <a:latin typeface="+mn-lt"/>
                <a:ea typeface="+mn-ea"/>
                <a:cs typeface="+mn-cs"/>
              </a:rPr>
              <a:t>Nanomedicines</a:t>
            </a:r>
            <a:r>
              <a:rPr kumimoji="0" lang="en-US" sz="2800" b="1" i="0" u="none" strike="noStrike" kern="1200" cap="none" spc="0" normalizeH="0" baseline="0" noProof="0" dirty="0" smtClean="0">
                <a:ln>
                  <a:noFill/>
                </a:ln>
                <a:effectLst/>
                <a:uLnTx/>
                <a:uFillTx/>
                <a:latin typeface="+mn-lt"/>
                <a:ea typeface="+mn-ea"/>
                <a:cs typeface="+mn-cs"/>
              </a:rPr>
              <a:t> Research Group</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effectLst/>
                <a:uLnTx/>
                <a:uFillTx/>
                <a:latin typeface="+mn-lt"/>
                <a:ea typeface="+mn-ea"/>
                <a:cs typeface="+mn-cs"/>
              </a:rPr>
              <a:t>Department of Pharmaceutics, University of Nigeria, </a:t>
            </a:r>
            <a:r>
              <a:rPr kumimoji="0" lang="en-US" sz="2800" b="1" i="0" u="none" strike="noStrike" kern="1200" cap="none" spc="0" normalizeH="0" baseline="0" noProof="0" dirty="0" err="1" smtClean="0">
                <a:ln>
                  <a:noFill/>
                </a:ln>
                <a:effectLst/>
                <a:uLnTx/>
                <a:uFillTx/>
                <a:latin typeface="+mn-lt"/>
                <a:ea typeface="+mn-ea"/>
                <a:cs typeface="+mn-cs"/>
              </a:rPr>
              <a:t>Nsukka</a:t>
            </a:r>
            <a:r>
              <a:rPr kumimoji="0" lang="en-US" sz="2800" b="1" i="0" u="none" strike="noStrike" kern="1200" cap="none" spc="0" normalizeH="0" baseline="0" noProof="0" dirty="0" smtClean="0">
                <a:ln>
                  <a:noFill/>
                </a:ln>
                <a:effectLst/>
                <a:uLnTx/>
                <a:uFillTx/>
                <a:latin typeface="+mn-lt"/>
                <a:ea typeface="+mn-ea"/>
                <a:cs typeface="+mn-cs"/>
              </a:rPr>
              <a:t> </a:t>
            </a:r>
            <a:endParaRPr kumimoji="0" lang="en-US" sz="2800" b="1" i="0" u="none" strike="noStrike" kern="1200" cap="none" spc="0" normalizeH="0" baseline="0" noProof="0" dirty="0">
              <a:ln>
                <a:noFill/>
              </a:ln>
              <a:effectLst/>
              <a:uLnTx/>
              <a:uFillTx/>
              <a:latin typeface="+mn-lt"/>
              <a:ea typeface="+mn-ea"/>
              <a:cs typeface="+mn-cs"/>
            </a:endParaRPr>
          </a:p>
        </p:txBody>
      </p:sp>
      <p:pic>
        <p:nvPicPr>
          <p:cNvPr id="10" name="Picture 2"/>
          <p:cNvPicPr>
            <a:picLocks noChangeAspect="1" noChangeArrowheads="1"/>
          </p:cNvPicPr>
          <p:nvPr/>
        </p:nvPicPr>
        <p:blipFill>
          <a:blip r:embed="rId3" cstate="print"/>
          <a:srcRect/>
          <a:stretch>
            <a:fillRect/>
          </a:stretch>
        </p:blipFill>
        <p:spPr bwMode="auto">
          <a:xfrm>
            <a:off x="6858000" y="6096000"/>
            <a:ext cx="2286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pPr algn="l"/>
            <a:r>
              <a:rPr lang="en-US" dirty="0" smtClean="0"/>
              <a:t>Getting started</a:t>
            </a:r>
            <a:r>
              <a:rPr lang="en-US" baseline="30000" dirty="0" smtClean="0"/>
              <a:t>8</a:t>
            </a:r>
            <a:r>
              <a:rPr lang="en-US" dirty="0" smtClean="0"/>
              <a:t> – basic questions!</a:t>
            </a:r>
            <a:endParaRPr lang="en-US" dirty="0"/>
          </a:p>
        </p:txBody>
      </p:sp>
      <p:sp>
        <p:nvSpPr>
          <p:cNvPr id="3" name="Content Placeholder 2"/>
          <p:cNvSpPr>
            <a:spLocks noGrp="1"/>
          </p:cNvSpPr>
          <p:nvPr>
            <p:ph idx="1"/>
          </p:nvPr>
        </p:nvSpPr>
        <p:spPr>
          <a:xfrm>
            <a:off x="457200" y="1905000"/>
            <a:ext cx="8229600" cy="4221163"/>
          </a:xfrm>
        </p:spPr>
        <p:txBody>
          <a:bodyPr>
            <a:normAutofit/>
          </a:bodyPr>
          <a:lstStyle/>
          <a:p>
            <a:pPr lvl="0"/>
            <a:r>
              <a:rPr lang="en-US" sz="3600" dirty="0" smtClean="0"/>
              <a:t>What should I research?</a:t>
            </a:r>
          </a:p>
          <a:p>
            <a:pPr lvl="0"/>
            <a:r>
              <a:rPr lang="en-US" sz="3600" dirty="0" smtClean="0"/>
              <a:t>Where should I research?</a:t>
            </a:r>
          </a:p>
          <a:p>
            <a:pPr lvl="0"/>
            <a:r>
              <a:rPr lang="en-US" sz="3600" dirty="0" smtClean="0"/>
              <a:t>Who can do research? – involving others!</a:t>
            </a:r>
          </a:p>
          <a:p>
            <a:pPr lvl="0"/>
            <a:r>
              <a:rPr lang="en-US" sz="3600" dirty="0" smtClean="0"/>
              <a:t>How should I research?</a:t>
            </a:r>
          </a:p>
          <a:p>
            <a:pPr lvl="1"/>
            <a:r>
              <a:rPr lang="en-US" sz="3600" dirty="0" smtClean="0"/>
              <a:t>Planning the research – timelines!</a:t>
            </a:r>
          </a:p>
          <a:p>
            <a:endParaRPr lang="en-US"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60438"/>
          </a:xfrm>
        </p:spPr>
        <p:txBody>
          <a:bodyPr/>
          <a:lstStyle/>
          <a:p>
            <a:pPr algn="l"/>
            <a:r>
              <a:rPr lang="en-US" b="1" dirty="0" smtClean="0"/>
              <a:t>Research methods</a:t>
            </a:r>
            <a:endParaRPr lang="en-US" b="1" dirty="0"/>
          </a:p>
        </p:txBody>
      </p:sp>
      <p:sp>
        <p:nvSpPr>
          <p:cNvPr id="3" name="Content Placeholder 2"/>
          <p:cNvSpPr>
            <a:spLocks noGrp="1"/>
          </p:cNvSpPr>
          <p:nvPr>
            <p:ph idx="1"/>
          </p:nvPr>
        </p:nvSpPr>
        <p:spPr>
          <a:xfrm>
            <a:off x="457200" y="1371600"/>
            <a:ext cx="8229600" cy="5181600"/>
          </a:xfrm>
        </p:spPr>
        <p:txBody>
          <a:bodyPr>
            <a:normAutofit/>
          </a:bodyPr>
          <a:lstStyle/>
          <a:p>
            <a:r>
              <a:rPr lang="en-US" sz="3600" dirty="0" smtClean="0"/>
              <a:t>Comprise </a:t>
            </a:r>
            <a:r>
              <a:rPr lang="en-US" sz="3600" dirty="0"/>
              <a:t>of the </a:t>
            </a:r>
            <a:r>
              <a:rPr lang="en-US" sz="3600" dirty="0">
                <a:solidFill>
                  <a:srgbClr val="FF0000"/>
                </a:solidFill>
              </a:rPr>
              <a:t>tools</a:t>
            </a:r>
            <a:r>
              <a:rPr lang="en-US" sz="3600" dirty="0"/>
              <a:t>, </a:t>
            </a:r>
            <a:r>
              <a:rPr lang="en-US" sz="3600" dirty="0">
                <a:solidFill>
                  <a:srgbClr val="FF0000"/>
                </a:solidFill>
              </a:rPr>
              <a:t>strategies </a:t>
            </a:r>
            <a:r>
              <a:rPr lang="en-US" sz="3600" dirty="0"/>
              <a:t>or </a:t>
            </a:r>
            <a:r>
              <a:rPr lang="en-US" sz="3600" dirty="0">
                <a:solidFill>
                  <a:srgbClr val="FF0000"/>
                </a:solidFill>
              </a:rPr>
              <a:t>techniques</a:t>
            </a:r>
            <a:r>
              <a:rPr lang="en-US" sz="3600" dirty="0"/>
              <a:t> that are used in </a:t>
            </a:r>
            <a:r>
              <a:rPr lang="en-US" sz="3600" dirty="0" smtClean="0"/>
              <a:t>research.</a:t>
            </a:r>
            <a:r>
              <a:rPr lang="en-US" sz="3600" baseline="30000" dirty="0" smtClean="0"/>
              <a:t>9</a:t>
            </a:r>
            <a:r>
              <a:rPr lang="en-US" sz="3600" dirty="0" smtClean="0"/>
              <a:t> </a:t>
            </a:r>
          </a:p>
          <a:p>
            <a:endParaRPr lang="en-US" sz="3600" dirty="0" smtClean="0"/>
          </a:p>
          <a:p>
            <a:r>
              <a:rPr lang="en-US" sz="3600" dirty="0" smtClean="0"/>
              <a:t>Could </a:t>
            </a:r>
            <a:r>
              <a:rPr lang="en-US" sz="3600" dirty="0"/>
              <a:t>be </a:t>
            </a:r>
            <a:r>
              <a:rPr lang="en-US" sz="3600" dirty="0" smtClean="0"/>
              <a:t>perturbations, questionnaires</a:t>
            </a:r>
            <a:r>
              <a:rPr lang="en-US" sz="3600" dirty="0"/>
              <a:t>, surveys, interviews, </a:t>
            </a:r>
            <a:r>
              <a:rPr lang="en-US" sz="3600" dirty="0" err="1"/>
              <a:t>photovoice</a:t>
            </a:r>
            <a:r>
              <a:rPr lang="en-US" sz="3600" dirty="0"/>
              <a:t>, </a:t>
            </a:r>
            <a:r>
              <a:rPr lang="en-US" sz="3600" dirty="0" smtClean="0"/>
              <a:t>etc. </a:t>
            </a:r>
          </a:p>
          <a:p>
            <a:endParaRPr lang="en-US" sz="3600" dirty="0" smtClean="0"/>
          </a:p>
          <a:p>
            <a:r>
              <a:rPr lang="en-US" sz="3600" b="1" dirty="0" smtClean="0"/>
              <a:t>Different </a:t>
            </a:r>
            <a:r>
              <a:rPr lang="en-US" sz="3600" b="1" dirty="0"/>
              <a:t>scientific disciplines utilize different kinds of methods.</a:t>
            </a:r>
            <a:endParaRPr lang="en-US"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pPr algn="l"/>
            <a:r>
              <a:rPr lang="en-US" b="1" dirty="0"/>
              <a:t>Research Methods in the Sciences</a:t>
            </a:r>
            <a:endParaRPr lang="en-US" dirty="0"/>
          </a:p>
        </p:txBody>
      </p:sp>
      <p:sp>
        <p:nvSpPr>
          <p:cNvPr id="3" name="Content Placeholder 2"/>
          <p:cNvSpPr>
            <a:spLocks noGrp="1"/>
          </p:cNvSpPr>
          <p:nvPr>
            <p:ph idx="1"/>
          </p:nvPr>
        </p:nvSpPr>
        <p:spPr>
          <a:xfrm>
            <a:off x="457200" y="1143000"/>
            <a:ext cx="8382000" cy="5181600"/>
          </a:xfrm>
        </p:spPr>
        <p:txBody>
          <a:bodyPr>
            <a:normAutofit fontScale="92500" lnSpcReduction="20000"/>
          </a:bodyPr>
          <a:lstStyle/>
          <a:p>
            <a:pPr>
              <a:buNone/>
            </a:pPr>
            <a:r>
              <a:rPr lang="en-US" dirty="0" smtClean="0"/>
              <a:t>	Many and varied but some </a:t>
            </a:r>
            <a:r>
              <a:rPr lang="en-US" dirty="0"/>
              <a:t>questions </a:t>
            </a:r>
            <a:r>
              <a:rPr lang="en-US" dirty="0" smtClean="0"/>
              <a:t>are used </a:t>
            </a:r>
            <a:r>
              <a:rPr lang="en-US" dirty="0"/>
              <a:t>to frame the exploration of each </a:t>
            </a:r>
            <a:r>
              <a:rPr lang="en-US" dirty="0" smtClean="0"/>
              <a:t>method</a:t>
            </a:r>
            <a:r>
              <a:rPr lang="en-US" baseline="30000" dirty="0" smtClean="0"/>
              <a:t>10</a:t>
            </a:r>
            <a:r>
              <a:rPr lang="en-US" dirty="0" smtClean="0"/>
              <a:t>:</a:t>
            </a:r>
          </a:p>
          <a:p>
            <a:pPr>
              <a:buNone/>
            </a:pPr>
            <a:endParaRPr lang="en-US" sz="1300" dirty="0"/>
          </a:p>
          <a:p>
            <a:pPr lvl="0"/>
            <a:r>
              <a:rPr lang="en-US" dirty="0"/>
              <a:t>What is this method? </a:t>
            </a:r>
          </a:p>
          <a:p>
            <a:pPr lvl="0"/>
            <a:r>
              <a:rPr lang="en-US" dirty="0"/>
              <a:t>Who normally uses it and for what kinds of projects?</a:t>
            </a:r>
          </a:p>
          <a:p>
            <a:pPr lvl="0"/>
            <a:r>
              <a:rPr lang="en-US" dirty="0"/>
              <a:t>What sorts of data are collected using this method and how is it </a:t>
            </a:r>
            <a:r>
              <a:rPr lang="en-US" dirty="0" err="1"/>
              <a:t>analysed</a:t>
            </a:r>
            <a:r>
              <a:rPr lang="en-US" dirty="0"/>
              <a:t>?</a:t>
            </a:r>
          </a:p>
          <a:p>
            <a:pPr lvl="0"/>
            <a:r>
              <a:rPr lang="en-US" dirty="0"/>
              <a:t>How is knowledge made/created using this method? </a:t>
            </a:r>
          </a:p>
          <a:p>
            <a:r>
              <a:rPr lang="en-US" dirty="0"/>
              <a:t>What counts as ‘evidence’ and ‘</a:t>
            </a:r>
            <a:r>
              <a:rPr lang="en-US" dirty="0" err="1"/>
              <a:t>rigour</a:t>
            </a:r>
            <a:r>
              <a:rPr lang="en-US" dirty="0"/>
              <a:t>’ and how should these be interpreted?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838200"/>
          </a:xfrm>
        </p:spPr>
        <p:txBody>
          <a:bodyPr>
            <a:normAutofit fontScale="90000"/>
          </a:bodyPr>
          <a:lstStyle/>
          <a:p>
            <a:pPr algn="l"/>
            <a:r>
              <a:rPr lang="en-US" b="1" dirty="0"/>
              <a:t>In addition </a:t>
            </a:r>
            <a:r>
              <a:rPr lang="en-US" b="1" dirty="0" smtClean="0"/>
              <a:t>one </a:t>
            </a:r>
            <a:r>
              <a:rPr lang="en-US" b="1" dirty="0"/>
              <a:t>has to explore how </a:t>
            </a:r>
            <a:r>
              <a:rPr lang="en-US" b="1" dirty="0" smtClean="0"/>
              <a:t>to</a:t>
            </a:r>
            <a:r>
              <a:rPr lang="en-US" b="1" baseline="30000" dirty="0" smtClean="0"/>
              <a:t>10</a:t>
            </a:r>
            <a:r>
              <a:rPr lang="en-US" b="1" dirty="0" smtClean="0"/>
              <a:t>:</a:t>
            </a:r>
            <a:endParaRPr lang="en-US" b="1" dirty="0"/>
          </a:p>
        </p:txBody>
      </p:sp>
      <p:sp>
        <p:nvSpPr>
          <p:cNvPr id="3" name="Content Placeholder 2"/>
          <p:cNvSpPr>
            <a:spLocks noGrp="1"/>
          </p:cNvSpPr>
          <p:nvPr>
            <p:ph idx="1"/>
          </p:nvPr>
        </p:nvSpPr>
        <p:spPr>
          <a:xfrm>
            <a:off x="457200" y="1447800"/>
            <a:ext cx="8229600" cy="4800600"/>
          </a:xfrm>
        </p:spPr>
        <p:txBody>
          <a:bodyPr>
            <a:normAutofit fontScale="92500" lnSpcReduction="10000"/>
          </a:bodyPr>
          <a:lstStyle/>
          <a:p>
            <a:pPr lvl="0"/>
            <a:r>
              <a:rPr lang="en-US" dirty="0"/>
              <a:t>Plan and scope a research project and write a research </a:t>
            </a:r>
            <a:r>
              <a:rPr lang="en-US" dirty="0" smtClean="0"/>
              <a:t>proposal.</a:t>
            </a:r>
            <a:endParaRPr lang="en-US" dirty="0"/>
          </a:p>
          <a:p>
            <a:pPr lvl="0"/>
            <a:r>
              <a:rPr lang="en-US" dirty="0"/>
              <a:t>Select the appropriate method(s) to use in </a:t>
            </a:r>
            <a:r>
              <a:rPr lang="en-US" dirty="0" smtClean="0"/>
              <a:t>the research </a:t>
            </a:r>
            <a:r>
              <a:rPr lang="en-US" dirty="0"/>
              <a:t>project.</a:t>
            </a:r>
          </a:p>
          <a:p>
            <a:pPr lvl="0"/>
            <a:r>
              <a:rPr lang="en-US" dirty="0"/>
              <a:t>Search and select literature to support </a:t>
            </a:r>
            <a:r>
              <a:rPr lang="en-US" dirty="0" smtClean="0"/>
              <a:t>the </a:t>
            </a:r>
            <a:r>
              <a:rPr lang="en-US" dirty="0"/>
              <a:t>research project.</a:t>
            </a:r>
          </a:p>
          <a:p>
            <a:pPr lvl="0"/>
            <a:r>
              <a:rPr lang="en-US" dirty="0"/>
              <a:t>Frame appropriate research questions </a:t>
            </a:r>
          </a:p>
          <a:p>
            <a:pPr lvl="0"/>
            <a:r>
              <a:rPr lang="en-US" dirty="0"/>
              <a:t>Use appropriate technology to support the collection and storage of research data and any relevant references.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08038"/>
          </a:xfrm>
        </p:spPr>
        <p:txBody>
          <a:bodyPr>
            <a:normAutofit/>
          </a:bodyPr>
          <a:lstStyle/>
          <a:p>
            <a:pPr algn="l"/>
            <a:r>
              <a:rPr lang="en-US" sz="3600" b="1" dirty="0" smtClean="0"/>
              <a:t>Defining a Research Problem</a:t>
            </a:r>
            <a:r>
              <a:rPr lang="en-US" sz="3600" b="1" baseline="30000" dirty="0" smtClean="0"/>
              <a:t>10</a:t>
            </a:r>
            <a:endParaRPr lang="en-US" sz="3600" baseline="30000" dirty="0"/>
          </a:p>
        </p:txBody>
      </p:sp>
      <p:sp>
        <p:nvSpPr>
          <p:cNvPr id="3" name="Content Placeholder 2"/>
          <p:cNvSpPr>
            <a:spLocks noGrp="1"/>
          </p:cNvSpPr>
          <p:nvPr>
            <p:ph idx="1"/>
          </p:nvPr>
        </p:nvSpPr>
        <p:spPr>
          <a:xfrm>
            <a:off x="457200" y="1219200"/>
            <a:ext cx="8229600" cy="5410200"/>
          </a:xfrm>
        </p:spPr>
        <p:txBody>
          <a:bodyPr>
            <a:noAutofit/>
          </a:bodyPr>
          <a:lstStyle/>
          <a:p>
            <a:r>
              <a:rPr lang="en-US" dirty="0" smtClean="0"/>
              <a:t>The </a:t>
            </a:r>
            <a:r>
              <a:rPr lang="en-US" dirty="0"/>
              <a:t>fuel that drives the scientific process, and is the foundation of any research method and experimental </a:t>
            </a:r>
            <a:r>
              <a:rPr lang="en-US" dirty="0" smtClean="0"/>
              <a:t>design. </a:t>
            </a:r>
          </a:p>
          <a:p>
            <a:endParaRPr lang="en-US" sz="1000" dirty="0"/>
          </a:p>
          <a:p>
            <a:r>
              <a:rPr lang="en-US" dirty="0" smtClean="0"/>
              <a:t>Is </a:t>
            </a:r>
            <a:r>
              <a:rPr lang="en-US" dirty="0"/>
              <a:t>one of the first </a:t>
            </a:r>
            <a:r>
              <a:rPr lang="en-US" u="sng" dirty="0" smtClean="0">
                <a:hlinkClick r:id="rId2"/>
              </a:rPr>
              <a:t>statements</a:t>
            </a:r>
            <a:r>
              <a:rPr lang="en-US" dirty="0" smtClean="0"/>
              <a:t> </a:t>
            </a:r>
            <a:r>
              <a:rPr lang="en-US" dirty="0"/>
              <a:t>made in any </a:t>
            </a:r>
            <a:r>
              <a:rPr lang="en-US" u="sng" dirty="0">
                <a:hlinkClick r:id="rId3"/>
              </a:rPr>
              <a:t>research paper</a:t>
            </a:r>
            <a:r>
              <a:rPr lang="en-US" dirty="0"/>
              <a:t> and, as well as defining the research area, should include a quick synopsis of how the </a:t>
            </a:r>
            <a:r>
              <a:rPr lang="en-US" u="sng" dirty="0">
                <a:hlinkClick r:id="rId4"/>
              </a:rPr>
              <a:t>hypothesis</a:t>
            </a:r>
            <a:r>
              <a:rPr lang="en-US" dirty="0"/>
              <a:t> was arrived at</a:t>
            </a:r>
            <a:r>
              <a:rPr lang="en-US" dirty="0" smtClean="0"/>
              <a:t>.</a:t>
            </a:r>
          </a:p>
          <a:p>
            <a:endParaRPr lang="en-US" sz="1000" dirty="0"/>
          </a:p>
          <a:p>
            <a:r>
              <a:rPr lang="en-US" b="1" dirty="0" smtClean="0"/>
              <a:t>In a scientific </a:t>
            </a:r>
            <a:r>
              <a:rPr lang="en-US" b="1" dirty="0"/>
              <a:t>paper, </a:t>
            </a:r>
            <a:r>
              <a:rPr lang="en-US" b="1" dirty="0" smtClean="0"/>
              <a:t>the </a:t>
            </a:r>
            <a:r>
              <a:rPr lang="en-US" b="1" dirty="0"/>
              <a:t>research </a:t>
            </a:r>
            <a:r>
              <a:rPr lang="en-US" b="1" dirty="0" smtClean="0"/>
              <a:t>problem is </a:t>
            </a:r>
            <a:r>
              <a:rPr lang="en-US" b="1" dirty="0"/>
              <a:t>written almost like a statement of intent</a:t>
            </a:r>
            <a:r>
              <a:rPr lang="en-US" dirty="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44562"/>
          </a:xfrm>
        </p:spPr>
        <p:txBody>
          <a:bodyPr>
            <a:normAutofit/>
          </a:bodyPr>
          <a:lstStyle/>
          <a:p>
            <a:pPr algn="l"/>
            <a:r>
              <a:rPr lang="en-US" b="1" i="1" dirty="0" smtClean="0"/>
              <a:t>Defining a Research Problem</a:t>
            </a:r>
            <a:r>
              <a:rPr lang="en-US" baseline="30000" dirty="0" smtClean="0"/>
              <a:t>11</a:t>
            </a:r>
            <a:endParaRPr lang="en-US" baseline="30000" dirty="0"/>
          </a:p>
        </p:txBody>
      </p:sp>
      <p:sp>
        <p:nvSpPr>
          <p:cNvPr id="3" name="Content Placeholder 2"/>
          <p:cNvSpPr>
            <a:spLocks noGrp="1"/>
          </p:cNvSpPr>
          <p:nvPr>
            <p:ph idx="1"/>
          </p:nvPr>
        </p:nvSpPr>
        <p:spPr>
          <a:xfrm>
            <a:off x="457200" y="1676399"/>
            <a:ext cx="8229600" cy="4800601"/>
          </a:xfrm>
        </p:spPr>
        <p:txBody>
          <a:bodyPr>
            <a:normAutofit/>
          </a:bodyPr>
          <a:lstStyle/>
          <a:p>
            <a:r>
              <a:rPr lang="en-US" sz="3600" u="sng" dirty="0" smtClean="0">
                <a:hlinkClick r:id="rId3"/>
              </a:rPr>
              <a:t>Formulating </a:t>
            </a:r>
            <a:r>
              <a:rPr lang="en-US" sz="3600" u="sng" dirty="0">
                <a:hlinkClick r:id="rId3"/>
              </a:rPr>
              <a:t>the research problem</a:t>
            </a:r>
            <a:r>
              <a:rPr lang="en-US" sz="3600" dirty="0"/>
              <a:t> begins during the first </a:t>
            </a:r>
            <a:r>
              <a:rPr lang="en-US" sz="3600" u="sng" dirty="0">
                <a:hlinkClick r:id="rId4"/>
              </a:rPr>
              <a:t>steps of the scientific process</a:t>
            </a:r>
            <a:r>
              <a:rPr lang="en-US" sz="3600" dirty="0"/>
              <a:t>. </a:t>
            </a:r>
            <a:endParaRPr lang="en-US" sz="3600" dirty="0" smtClean="0"/>
          </a:p>
          <a:p>
            <a:r>
              <a:rPr lang="en-US" sz="3600" dirty="0"/>
              <a:t> </a:t>
            </a:r>
            <a:r>
              <a:rPr lang="en-US" sz="3600" dirty="0" smtClean="0"/>
              <a:t>Many </a:t>
            </a:r>
            <a:r>
              <a:rPr lang="en-US" sz="3600" dirty="0"/>
              <a:t>scientific researchers look at an area where a previous researcher generated some interesting results, but never followed up.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idx="1"/>
          </p:nvPr>
        </p:nvSpPr>
        <p:spPr>
          <a:xfrm>
            <a:off x="228600" y="914400"/>
            <a:ext cx="8686800" cy="5257800"/>
          </a:xfrm>
        </p:spPr>
        <p:txBody>
          <a:bodyPr>
            <a:noAutofit/>
          </a:bodyPr>
          <a:lstStyle/>
          <a:p>
            <a:r>
              <a:rPr lang="en-US" sz="3600" dirty="0" smtClean="0"/>
              <a:t>A </a:t>
            </a:r>
            <a:r>
              <a:rPr lang="en-US" sz="3600" u="sng" dirty="0" smtClean="0">
                <a:hlinkClick r:id="rId3"/>
              </a:rPr>
              <a:t>literature review</a:t>
            </a:r>
            <a:r>
              <a:rPr lang="en-US" sz="3600" dirty="0" smtClean="0"/>
              <a:t> and a study of previous experiments, and research, might throw up some vague areas of interest.</a:t>
            </a:r>
          </a:p>
          <a:p>
            <a:endParaRPr lang="en-US" sz="1400" dirty="0" smtClean="0"/>
          </a:p>
          <a:p>
            <a:r>
              <a:rPr lang="en-US" sz="3600" dirty="0" smtClean="0"/>
              <a:t>A scientist may even review a successful experiment, disagree with the </a:t>
            </a:r>
            <a:r>
              <a:rPr lang="en-US" sz="3600" u="sng" dirty="0" smtClean="0">
                <a:hlinkClick r:id="rId4"/>
              </a:rPr>
              <a:t>results</a:t>
            </a:r>
            <a:r>
              <a:rPr lang="en-US" sz="3600" dirty="0" smtClean="0"/>
              <a:t>, the tests used, or the </a:t>
            </a:r>
            <a:r>
              <a:rPr lang="en-US" sz="3600" u="sng" dirty="0" smtClean="0">
                <a:hlinkClick r:id="rId5"/>
              </a:rPr>
              <a:t>methodology</a:t>
            </a:r>
            <a:r>
              <a:rPr lang="en-US" sz="3600" dirty="0" smtClean="0"/>
              <a:t>, and decide to refine the research process, retesting the </a:t>
            </a:r>
            <a:r>
              <a:rPr lang="en-US" sz="3600" u="sng" dirty="0" smtClean="0">
                <a:hlinkClick r:id="rId6"/>
              </a:rPr>
              <a:t>hypothesis</a:t>
            </a:r>
            <a:r>
              <a:rPr lang="en-US" sz="3600" dirty="0" smtClean="0"/>
              <a:t>.</a:t>
            </a:r>
            <a:r>
              <a:rPr lang="en-US" sz="3600" baseline="30000" dirty="0" smtClean="0"/>
              <a:t>11</a:t>
            </a:r>
          </a:p>
          <a:p>
            <a:pPr>
              <a:buNone/>
            </a:pPr>
            <a:endParaRPr lang="en-US" sz="3600" dirty="0" smtClean="0"/>
          </a:p>
          <a:p>
            <a:endParaRPr lang="en-US"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639762"/>
          </a:xfrm>
        </p:spPr>
        <p:txBody>
          <a:bodyPr>
            <a:normAutofit fontScale="90000"/>
          </a:bodyPr>
          <a:lstStyle/>
          <a:p>
            <a:pPr algn="l"/>
            <a:r>
              <a:rPr lang="en-US" b="1" dirty="0" smtClean="0"/>
              <a:t>Data &amp; data collection</a:t>
            </a:r>
            <a:endParaRPr lang="en-US" dirty="0"/>
          </a:p>
        </p:txBody>
      </p:sp>
      <p:sp>
        <p:nvSpPr>
          <p:cNvPr id="3" name="Content Placeholder 2"/>
          <p:cNvSpPr>
            <a:spLocks noGrp="1"/>
          </p:cNvSpPr>
          <p:nvPr>
            <p:ph idx="1"/>
          </p:nvPr>
        </p:nvSpPr>
        <p:spPr>
          <a:xfrm>
            <a:off x="381000" y="1066800"/>
            <a:ext cx="8229600" cy="1600200"/>
          </a:xfrm>
        </p:spPr>
        <p:txBody>
          <a:bodyPr>
            <a:normAutofit/>
          </a:bodyPr>
          <a:lstStyle/>
          <a:p>
            <a:r>
              <a:rPr lang="en-US" sz="2800" dirty="0" smtClean="0"/>
              <a:t>Information in raw or unorganized form</a:t>
            </a:r>
            <a:r>
              <a:rPr lang="en-US" sz="2800" baseline="30000" dirty="0" smtClean="0"/>
              <a:t>12</a:t>
            </a:r>
            <a:r>
              <a:rPr lang="en-US" sz="2800" dirty="0" smtClean="0"/>
              <a:t>. Two types of data – </a:t>
            </a:r>
            <a:r>
              <a:rPr lang="en-US" sz="2800" dirty="0" smtClean="0">
                <a:solidFill>
                  <a:srgbClr val="FF0000"/>
                </a:solidFill>
              </a:rPr>
              <a:t>primary </a:t>
            </a:r>
            <a:r>
              <a:rPr lang="en-US" sz="2800" dirty="0" smtClean="0"/>
              <a:t>and </a:t>
            </a:r>
            <a:r>
              <a:rPr lang="en-US" sz="2800" dirty="0" smtClean="0">
                <a:solidFill>
                  <a:srgbClr val="FF0000"/>
                </a:solidFill>
              </a:rPr>
              <a:t>secondary</a:t>
            </a:r>
            <a:r>
              <a:rPr lang="en-US" sz="2800" dirty="0" smtClean="0"/>
              <a:t>.</a:t>
            </a:r>
          </a:p>
          <a:p>
            <a:r>
              <a:rPr lang="en-US" sz="2800" dirty="0" smtClean="0"/>
              <a:t>Four basic ways to collect data for an analysis:</a:t>
            </a:r>
            <a:endParaRPr lang="en-US" sz="2800" dirty="0"/>
          </a:p>
        </p:txBody>
      </p:sp>
      <p:pic>
        <p:nvPicPr>
          <p:cNvPr id="84996" name="Picture 4"/>
          <p:cNvPicPr>
            <a:picLocks noChangeAspect="1" noChangeArrowheads="1"/>
          </p:cNvPicPr>
          <p:nvPr/>
        </p:nvPicPr>
        <p:blipFill>
          <a:blip r:embed="rId3" cstate="print"/>
          <a:srcRect/>
          <a:stretch>
            <a:fillRect/>
          </a:stretch>
        </p:blipFill>
        <p:spPr bwMode="auto">
          <a:xfrm>
            <a:off x="3619500" y="3752850"/>
            <a:ext cx="2019300" cy="2266950"/>
          </a:xfrm>
          <a:prstGeom prst="rect">
            <a:avLst/>
          </a:prstGeom>
          <a:noFill/>
          <a:ln w="38100">
            <a:solidFill>
              <a:srgbClr val="7030A0"/>
            </a:solidFill>
            <a:miter lim="800000"/>
            <a:headEnd/>
            <a:tailEnd/>
          </a:ln>
          <a:effectLst/>
        </p:spPr>
      </p:pic>
      <p:sp>
        <p:nvSpPr>
          <p:cNvPr id="7" name="Rounded Rectangle 6"/>
          <p:cNvSpPr/>
          <p:nvPr/>
        </p:nvSpPr>
        <p:spPr>
          <a:xfrm>
            <a:off x="457200" y="3981450"/>
            <a:ext cx="2895600" cy="914400"/>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smtClean="0"/>
              <a:t>Collect new data</a:t>
            </a:r>
            <a:endParaRPr lang="en-US" sz="2800" b="1" dirty="0"/>
          </a:p>
        </p:txBody>
      </p:sp>
      <p:sp>
        <p:nvSpPr>
          <p:cNvPr id="8" name="Rounded Rectangle 7"/>
          <p:cNvSpPr/>
          <p:nvPr/>
        </p:nvSpPr>
        <p:spPr>
          <a:xfrm>
            <a:off x="457200" y="2762250"/>
            <a:ext cx="2895600"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smtClean="0"/>
              <a:t>Obtain historical data</a:t>
            </a:r>
            <a:endParaRPr lang="en-US" sz="2800" b="1" dirty="0"/>
          </a:p>
        </p:txBody>
      </p:sp>
      <p:sp>
        <p:nvSpPr>
          <p:cNvPr id="9" name="Rounded Rectangle 8"/>
          <p:cNvSpPr/>
          <p:nvPr/>
        </p:nvSpPr>
        <p:spPr>
          <a:xfrm>
            <a:off x="5867400" y="2838450"/>
            <a:ext cx="2895600" cy="914400"/>
          </a:xfrm>
          <a:prstGeom prst="roundRect">
            <a:avLst/>
          </a:prstGeom>
          <a:solidFill>
            <a:srgbClr val="4FC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smtClean="0"/>
              <a:t>Run specific experiments by disturbing (exciting) the system being studied</a:t>
            </a:r>
            <a:endParaRPr lang="en-US" b="1" dirty="0"/>
          </a:p>
        </p:txBody>
      </p:sp>
      <p:sp>
        <p:nvSpPr>
          <p:cNvPr id="10" name="Rounded Rectangle 9"/>
          <p:cNvSpPr/>
          <p:nvPr/>
        </p:nvSpPr>
        <p:spPr>
          <a:xfrm>
            <a:off x="5867400" y="4057650"/>
            <a:ext cx="2895600" cy="914400"/>
          </a:xfrm>
          <a:prstGeom prst="roundRect">
            <a:avLst/>
          </a:prstGeom>
          <a:solidFill>
            <a:srgbClr val="0058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smtClean="0"/>
              <a:t>Design experiments in a structured, mathematical way</a:t>
            </a:r>
            <a:endParaRPr lang="en-US" b="1" dirty="0"/>
          </a:p>
        </p:txBody>
      </p:sp>
      <p:cxnSp>
        <p:nvCxnSpPr>
          <p:cNvPr id="31" name="Curved Connector 30"/>
          <p:cNvCxnSpPr>
            <a:stCxn id="8" idx="3"/>
            <a:endCxn id="84996" idx="0"/>
          </p:cNvCxnSpPr>
          <p:nvPr/>
        </p:nvCxnSpPr>
        <p:spPr>
          <a:xfrm>
            <a:off x="3352800" y="3219450"/>
            <a:ext cx="1276350" cy="533400"/>
          </a:xfrm>
          <a:prstGeom prst="curved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Curved Connector 46"/>
          <p:cNvCxnSpPr>
            <a:stCxn id="9" idx="1"/>
          </p:cNvCxnSpPr>
          <p:nvPr/>
        </p:nvCxnSpPr>
        <p:spPr>
          <a:xfrm rot="10800000" flipV="1">
            <a:off x="4648200" y="3295650"/>
            <a:ext cx="1219200" cy="457200"/>
          </a:xfrm>
          <a:prstGeom prst="curvedConnector3">
            <a:avLst>
              <a:gd name="adj1" fmla="val 96154"/>
            </a:avLst>
          </a:prstGeom>
          <a:ln w="25400">
            <a:solidFill>
              <a:srgbClr val="4FC56E"/>
            </a:solidFill>
            <a:tailEnd type="arrow"/>
          </a:ln>
        </p:spPr>
        <p:style>
          <a:lnRef idx="1">
            <a:schemeClr val="accent1"/>
          </a:lnRef>
          <a:fillRef idx="0">
            <a:schemeClr val="accent1"/>
          </a:fillRef>
          <a:effectRef idx="0">
            <a:schemeClr val="accent1"/>
          </a:effectRef>
          <a:fontRef idx="minor">
            <a:schemeClr val="tx1"/>
          </a:fontRef>
        </p:style>
      </p:cxnSp>
      <p:cxnSp>
        <p:nvCxnSpPr>
          <p:cNvPr id="65" name="Curved Connector 64"/>
          <p:cNvCxnSpPr>
            <a:endCxn id="84996" idx="0"/>
          </p:cNvCxnSpPr>
          <p:nvPr/>
        </p:nvCxnSpPr>
        <p:spPr>
          <a:xfrm flipV="1">
            <a:off x="3276600" y="3752850"/>
            <a:ext cx="1352550" cy="304800"/>
          </a:xfrm>
          <a:prstGeom prst="curvedConnector4">
            <a:avLst>
              <a:gd name="adj1" fmla="val 12676"/>
              <a:gd name="adj2" fmla="val 175000"/>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78" name="Curved Connector 77"/>
          <p:cNvCxnSpPr>
            <a:endCxn id="84996" idx="0"/>
          </p:cNvCxnSpPr>
          <p:nvPr/>
        </p:nvCxnSpPr>
        <p:spPr>
          <a:xfrm rot="10800000">
            <a:off x="4629150" y="3752850"/>
            <a:ext cx="1314450" cy="304800"/>
          </a:xfrm>
          <a:prstGeom prst="curvedConnector4">
            <a:avLst>
              <a:gd name="adj1" fmla="val 11594"/>
              <a:gd name="adj2" fmla="val 175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0" y="6611035"/>
            <a:ext cx="3505200" cy="246221"/>
          </a:xfrm>
          <a:prstGeom prst="rect">
            <a:avLst/>
          </a:prstGeom>
        </p:spPr>
        <p:txBody>
          <a:bodyPr wrap="square">
            <a:spAutoFit/>
          </a:bodyPr>
          <a:lstStyle/>
          <a:p>
            <a:pPr>
              <a:defRPr/>
            </a:pPr>
            <a:r>
              <a:rPr lang="en-US" sz="1000" dirty="0" smtClean="0"/>
              <a:t>Flask image credit: https://pixabay.com/en/photos/flask/</a:t>
            </a:r>
          </a:p>
        </p:txBody>
      </p:sp>
      <p:sp>
        <p:nvSpPr>
          <p:cNvPr id="97" name="Striped Right Arrow 96"/>
          <p:cNvSpPr/>
          <p:nvPr/>
        </p:nvSpPr>
        <p:spPr>
          <a:xfrm>
            <a:off x="5181600" y="5791200"/>
            <a:ext cx="990600" cy="228600"/>
          </a:xfrm>
          <a:prstGeom prst="striped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997" name="Picture 5"/>
          <p:cNvPicPr>
            <a:picLocks noChangeAspect="1" noChangeArrowheads="1"/>
          </p:cNvPicPr>
          <p:nvPr/>
        </p:nvPicPr>
        <p:blipFill>
          <a:blip r:embed="rId4" cstate="print"/>
          <a:srcRect/>
          <a:stretch>
            <a:fillRect/>
          </a:stretch>
        </p:blipFill>
        <p:spPr bwMode="auto">
          <a:xfrm>
            <a:off x="6172200" y="5166779"/>
            <a:ext cx="1900424" cy="1538821"/>
          </a:xfrm>
          <a:prstGeom prst="rect">
            <a:avLst/>
          </a:prstGeom>
          <a:noFill/>
          <a:ln w="25400">
            <a:solidFill>
              <a:schemeClr val="tx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996"/>
                                        </p:tgtEl>
                                        <p:attrNameLst>
                                          <p:attrName>style.visibility</p:attrName>
                                        </p:attrNameLst>
                                      </p:cBhvr>
                                      <p:to>
                                        <p:strVal val="visible"/>
                                      </p:to>
                                    </p:set>
                                    <p:anim calcmode="lin" valueType="num">
                                      <p:cBhvr additive="base">
                                        <p:cTn id="7" dur="500" fill="hold"/>
                                        <p:tgtEl>
                                          <p:spTgt spid="84996"/>
                                        </p:tgtEl>
                                        <p:attrNameLst>
                                          <p:attrName>ppt_x</p:attrName>
                                        </p:attrNameLst>
                                      </p:cBhvr>
                                      <p:tavLst>
                                        <p:tav tm="0">
                                          <p:val>
                                            <p:strVal val="#ppt_x"/>
                                          </p:val>
                                        </p:tav>
                                        <p:tav tm="100000">
                                          <p:val>
                                            <p:strVal val="#ppt_x"/>
                                          </p:val>
                                        </p:tav>
                                      </p:tavLst>
                                    </p:anim>
                                    <p:anim calcmode="lin" valueType="num">
                                      <p:cBhvr additive="base">
                                        <p:cTn id="8" dur="500" fill="hold"/>
                                        <p:tgtEl>
                                          <p:spTgt spid="8499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anim calcmode="lin" valueType="num">
                                      <p:cBhvr additive="base">
                                        <p:cTn id="27" dur="500" fill="hold"/>
                                        <p:tgtEl>
                                          <p:spTgt spid="65"/>
                                        </p:tgtEl>
                                        <p:attrNameLst>
                                          <p:attrName>ppt_x</p:attrName>
                                        </p:attrNameLst>
                                      </p:cBhvr>
                                      <p:tavLst>
                                        <p:tav tm="0">
                                          <p:val>
                                            <p:strVal val="#ppt_x"/>
                                          </p:val>
                                        </p:tav>
                                        <p:tav tm="100000">
                                          <p:val>
                                            <p:strVal val="#ppt_x"/>
                                          </p:val>
                                        </p:tav>
                                      </p:tavLst>
                                    </p:anim>
                                    <p:anim calcmode="lin" valueType="num">
                                      <p:cBhvr additive="base">
                                        <p:cTn id="2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8"/>
                                        </p:tgtEl>
                                        <p:attrNameLst>
                                          <p:attrName>style.visibility</p:attrName>
                                        </p:attrNameLst>
                                      </p:cBhvr>
                                      <p:to>
                                        <p:strVal val="visible"/>
                                      </p:to>
                                    </p:set>
                                    <p:anim calcmode="lin" valueType="num">
                                      <p:cBhvr additive="base">
                                        <p:cTn id="47" dur="500" fill="hold"/>
                                        <p:tgtEl>
                                          <p:spTgt spid="78"/>
                                        </p:tgtEl>
                                        <p:attrNameLst>
                                          <p:attrName>ppt_x</p:attrName>
                                        </p:attrNameLst>
                                      </p:cBhvr>
                                      <p:tavLst>
                                        <p:tav tm="0">
                                          <p:val>
                                            <p:strVal val="#ppt_x"/>
                                          </p:val>
                                        </p:tav>
                                        <p:tav tm="100000">
                                          <p:val>
                                            <p:strVal val="#ppt_x"/>
                                          </p:val>
                                        </p:tav>
                                      </p:tavLst>
                                    </p:anim>
                                    <p:anim calcmode="lin" valueType="num">
                                      <p:cBhvr additive="base">
                                        <p:cTn id="4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84997"/>
                                        </p:tgtEl>
                                        <p:attrNameLst>
                                          <p:attrName>style.visibility</p:attrName>
                                        </p:attrNameLst>
                                      </p:cBhvr>
                                      <p:to>
                                        <p:strVal val="visible"/>
                                      </p:to>
                                    </p:set>
                                    <p:anim calcmode="lin" valueType="num">
                                      <p:cBhvr additive="base">
                                        <p:cTn id="53" dur="500" fill="hold"/>
                                        <p:tgtEl>
                                          <p:spTgt spid="84997"/>
                                        </p:tgtEl>
                                        <p:attrNameLst>
                                          <p:attrName>ppt_x</p:attrName>
                                        </p:attrNameLst>
                                      </p:cBhvr>
                                      <p:tavLst>
                                        <p:tav tm="0">
                                          <p:val>
                                            <p:strVal val="#ppt_x"/>
                                          </p:val>
                                        </p:tav>
                                        <p:tav tm="100000">
                                          <p:val>
                                            <p:strVal val="#ppt_x"/>
                                          </p:val>
                                        </p:tav>
                                      </p:tavLst>
                                    </p:anim>
                                    <p:anim calcmode="lin" valueType="num">
                                      <p:cBhvr additive="base">
                                        <p:cTn id="54" dur="500" fill="hold"/>
                                        <p:tgtEl>
                                          <p:spTgt spid="8499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97"/>
                                        </p:tgtEl>
                                        <p:attrNameLst>
                                          <p:attrName>style.visibility</p:attrName>
                                        </p:attrNameLst>
                                      </p:cBhvr>
                                      <p:to>
                                        <p:strVal val="visible"/>
                                      </p:to>
                                    </p:set>
                                    <p:anim calcmode="lin" valueType="num">
                                      <p:cBhvr additive="base">
                                        <p:cTn id="57" dur="500" fill="hold"/>
                                        <p:tgtEl>
                                          <p:spTgt spid="97"/>
                                        </p:tgtEl>
                                        <p:attrNameLst>
                                          <p:attrName>ppt_x</p:attrName>
                                        </p:attrNameLst>
                                      </p:cBhvr>
                                      <p:tavLst>
                                        <p:tav tm="0">
                                          <p:val>
                                            <p:strVal val="#ppt_x"/>
                                          </p:val>
                                        </p:tav>
                                        <p:tav tm="100000">
                                          <p:val>
                                            <p:strVal val="#ppt_x"/>
                                          </p:val>
                                        </p:tav>
                                      </p:tavLst>
                                    </p:anim>
                                    <p:anim calcmode="lin" valueType="num">
                                      <p:cBhvr additive="base">
                                        <p:cTn id="58"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9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fontScale="90000"/>
          </a:bodyPr>
          <a:lstStyle/>
          <a:p>
            <a:pPr algn="l"/>
            <a:r>
              <a:rPr lang="en-US" b="1" dirty="0"/>
              <a:t>Research </a:t>
            </a:r>
            <a:r>
              <a:rPr lang="en-US" b="1" dirty="0" smtClean="0"/>
              <a:t>Design</a:t>
            </a:r>
            <a:r>
              <a:rPr lang="en-US" b="1" baseline="30000" dirty="0" smtClean="0"/>
              <a:t>13</a:t>
            </a:r>
            <a:endParaRPr lang="en-US" baseline="30000" dirty="0"/>
          </a:p>
        </p:txBody>
      </p:sp>
      <p:sp>
        <p:nvSpPr>
          <p:cNvPr id="3" name="Content Placeholder 2"/>
          <p:cNvSpPr>
            <a:spLocks noGrp="1"/>
          </p:cNvSpPr>
          <p:nvPr>
            <p:ph idx="1"/>
          </p:nvPr>
        </p:nvSpPr>
        <p:spPr>
          <a:xfrm>
            <a:off x="457200" y="1295401"/>
            <a:ext cx="8229600" cy="4267200"/>
          </a:xfrm>
        </p:spPr>
        <p:txBody>
          <a:bodyPr>
            <a:normAutofit/>
          </a:bodyPr>
          <a:lstStyle/>
          <a:p>
            <a:r>
              <a:rPr lang="en-US" dirty="0" smtClean="0"/>
              <a:t>Refers to the overall strategy that integrates </a:t>
            </a:r>
            <a:r>
              <a:rPr lang="en-US" dirty="0"/>
              <a:t>the different components of the study in a coherent and logical </a:t>
            </a:r>
            <a:r>
              <a:rPr lang="en-US" dirty="0" smtClean="0"/>
              <a:t>way to </a:t>
            </a:r>
            <a:r>
              <a:rPr lang="en-US" dirty="0"/>
              <a:t>effectively address the </a:t>
            </a:r>
            <a:r>
              <a:rPr lang="en-US" b="1" dirty="0"/>
              <a:t>research</a:t>
            </a:r>
            <a:r>
              <a:rPr lang="en-US" dirty="0"/>
              <a:t> </a:t>
            </a:r>
            <a:r>
              <a:rPr lang="en-US" dirty="0" smtClean="0"/>
              <a:t>problem.</a:t>
            </a:r>
          </a:p>
          <a:p>
            <a:r>
              <a:rPr lang="en-US" dirty="0" smtClean="0"/>
              <a:t>It </a:t>
            </a:r>
            <a:r>
              <a:rPr lang="en-US" dirty="0"/>
              <a:t>constitutes the blueprint for the collection, </a:t>
            </a:r>
            <a:r>
              <a:rPr lang="en-US" dirty="0" smtClean="0"/>
              <a:t>measurement</a:t>
            </a:r>
            <a:r>
              <a:rPr lang="en-US" dirty="0"/>
              <a:t>, and analysis of data</a:t>
            </a:r>
            <a:r>
              <a:rPr lang="en-US" dirty="0" smtClean="0"/>
              <a:t>.</a:t>
            </a:r>
          </a:p>
          <a:p>
            <a:r>
              <a:rPr lang="en-US" dirty="0" smtClean="0"/>
              <a:t>Choice depends on the aim(s) of the study and the nature of the phenomenon.</a:t>
            </a:r>
          </a:p>
          <a:p>
            <a:endParaRPr lang="en-US" dirty="0"/>
          </a:p>
          <a:p>
            <a:endParaRPr lang="en-US" dirty="0"/>
          </a:p>
        </p:txBody>
      </p:sp>
      <p:sp>
        <p:nvSpPr>
          <p:cNvPr id="5" name="Rectangle 4"/>
          <p:cNvSpPr/>
          <p:nvPr/>
        </p:nvSpPr>
        <p:spPr>
          <a:xfrm>
            <a:off x="76200" y="4419600"/>
            <a:ext cx="8991600" cy="2362200"/>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The function of a research design is to ensure that the evidence obtained enables you to effectively address the research problem logically and as unambiguously as possible</a:t>
            </a:r>
            <a:r>
              <a:rPr lang="en-US" sz="3600" dirty="0" smtClean="0"/>
              <a:t>.</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normAutofit/>
          </a:bodyPr>
          <a:lstStyle/>
          <a:p>
            <a:pPr algn="l"/>
            <a:r>
              <a:rPr lang="en-US" b="1" dirty="0"/>
              <a:t>Typical Experimental </a:t>
            </a:r>
            <a:r>
              <a:rPr lang="en-US" b="1" dirty="0" smtClean="0"/>
              <a:t>Designs</a:t>
            </a:r>
            <a:r>
              <a:rPr lang="en-US" b="1" baseline="30000" dirty="0" smtClean="0"/>
              <a:t>14</a:t>
            </a:r>
            <a:endParaRPr lang="en-US" baseline="30000" dirty="0"/>
          </a:p>
        </p:txBody>
      </p:sp>
      <p:sp>
        <p:nvSpPr>
          <p:cNvPr id="3" name="Content Placeholder 2"/>
          <p:cNvSpPr>
            <a:spLocks noGrp="1"/>
          </p:cNvSpPr>
          <p:nvPr>
            <p:ph idx="1"/>
          </p:nvPr>
        </p:nvSpPr>
        <p:spPr>
          <a:xfrm>
            <a:off x="457200" y="1371600"/>
            <a:ext cx="8229600" cy="4953000"/>
          </a:xfrm>
        </p:spPr>
        <p:txBody>
          <a:bodyPr>
            <a:normAutofit lnSpcReduction="10000"/>
          </a:bodyPr>
          <a:lstStyle/>
          <a:p>
            <a:r>
              <a:rPr lang="en-US" dirty="0" smtClean="0"/>
              <a:t>To </a:t>
            </a:r>
            <a:r>
              <a:rPr lang="en-US" dirty="0"/>
              <a:t>figure out an experimental design, one has to identify the variables, or measures that change. </a:t>
            </a:r>
            <a:endParaRPr lang="en-US" dirty="0" smtClean="0"/>
          </a:p>
          <a:p>
            <a:r>
              <a:rPr lang="en-US" dirty="0" smtClean="0"/>
              <a:t>Two </a:t>
            </a:r>
            <a:r>
              <a:rPr lang="en-US" dirty="0"/>
              <a:t>main types of variables: </a:t>
            </a:r>
            <a:endParaRPr lang="en-US" dirty="0" smtClean="0"/>
          </a:p>
          <a:p>
            <a:pPr lvl="1"/>
            <a:r>
              <a:rPr lang="en-US" sz="3200" b="1" dirty="0" smtClean="0"/>
              <a:t>independent variables </a:t>
            </a:r>
            <a:r>
              <a:rPr lang="en-US" sz="3200" dirty="0" smtClean="0"/>
              <a:t>(also called </a:t>
            </a:r>
            <a:r>
              <a:rPr lang="en-US" sz="3200" b="1" dirty="0" smtClean="0"/>
              <a:t>factors</a:t>
            </a:r>
            <a:r>
              <a:rPr lang="en-US" sz="3200" dirty="0" smtClean="0"/>
              <a:t>), </a:t>
            </a:r>
            <a:r>
              <a:rPr lang="en-US" sz="3200" dirty="0"/>
              <a:t>are variables whose values do not depend on the value of another variable; and </a:t>
            </a:r>
            <a:endParaRPr lang="en-US" sz="3200" dirty="0" smtClean="0"/>
          </a:p>
          <a:p>
            <a:pPr lvl="1"/>
            <a:r>
              <a:rPr lang="en-US" sz="3200" b="1" dirty="0" smtClean="0"/>
              <a:t>dependent </a:t>
            </a:r>
            <a:r>
              <a:rPr lang="en-US" sz="3200" b="1" dirty="0"/>
              <a:t>variables</a:t>
            </a:r>
            <a:r>
              <a:rPr lang="en-US" sz="3200" dirty="0"/>
              <a:t> are variables whose values depend on the independent variables.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60438"/>
          </a:xfrm>
        </p:spPr>
        <p:txBody>
          <a:bodyPr/>
          <a:lstStyle/>
          <a:p>
            <a:pPr algn="l"/>
            <a:r>
              <a:rPr lang="en-US" b="1" dirty="0" smtClean="0"/>
              <a:t>Outline </a:t>
            </a:r>
            <a:endParaRPr lang="en-US" b="1" dirty="0"/>
          </a:p>
        </p:txBody>
      </p:sp>
      <p:sp>
        <p:nvSpPr>
          <p:cNvPr id="3" name="Content Placeholder 2"/>
          <p:cNvSpPr>
            <a:spLocks noGrp="1"/>
          </p:cNvSpPr>
          <p:nvPr>
            <p:ph idx="1"/>
          </p:nvPr>
        </p:nvSpPr>
        <p:spPr>
          <a:xfrm>
            <a:off x="990600" y="1447800"/>
            <a:ext cx="7696200" cy="4800600"/>
          </a:xfrm>
        </p:spPr>
        <p:txBody>
          <a:bodyPr>
            <a:normAutofit/>
          </a:bodyPr>
          <a:lstStyle/>
          <a:p>
            <a:r>
              <a:rPr lang="en-US" dirty="0" smtClean="0"/>
              <a:t>Introduction </a:t>
            </a:r>
          </a:p>
          <a:p>
            <a:r>
              <a:rPr lang="en-US" dirty="0" smtClean="0"/>
              <a:t>Skills</a:t>
            </a:r>
          </a:p>
          <a:p>
            <a:r>
              <a:rPr lang="en-US" dirty="0" smtClean="0"/>
              <a:t>Research methods</a:t>
            </a:r>
          </a:p>
          <a:p>
            <a:r>
              <a:rPr lang="en-US" dirty="0" smtClean="0"/>
              <a:t>Data collection</a:t>
            </a:r>
          </a:p>
          <a:p>
            <a:r>
              <a:rPr lang="en-US" dirty="0" smtClean="0"/>
              <a:t>Research designs</a:t>
            </a:r>
          </a:p>
          <a:p>
            <a:r>
              <a:rPr lang="en-US" dirty="0" smtClean="0"/>
              <a:t>Design of experiment</a:t>
            </a:r>
          </a:p>
          <a:p>
            <a:r>
              <a:rPr lang="en-US" dirty="0" smtClean="0"/>
              <a:t>Choosing the method</a:t>
            </a:r>
          </a:p>
          <a:p>
            <a:r>
              <a:rPr lang="en-US" dirty="0" smtClean="0"/>
              <a:t>Conclusion</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pPr algn="l"/>
            <a:r>
              <a:rPr lang="en-US" u="sng" dirty="0">
                <a:hlinkClick r:id="rId3"/>
              </a:rPr>
              <a:t>Why experimental </a:t>
            </a:r>
            <a:r>
              <a:rPr lang="en-US" u="sng" dirty="0" smtClean="0">
                <a:hlinkClick r:id="rId3"/>
              </a:rPr>
              <a:t>design?</a:t>
            </a:r>
            <a:r>
              <a:rPr lang="en-US" u="sng" baseline="30000" dirty="0" smtClean="0">
                <a:solidFill>
                  <a:srgbClr val="0000CC"/>
                </a:solidFill>
              </a:rPr>
              <a:t>15</a:t>
            </a:r>
            <a:endParaRPr lang="en-US" baseline="30000" dirty="0">
              <a:solidFill>
                <a:srgbClr val="0000CC"/>
              </a:solidFill>
            </a:endParaRPr>
          </a:p>
        </p:txBody>
      </p:sp>
      <p:sp>
        <p:nvSpPr>
          <p:cNvPr id="3" name="Content Placeholder 2"/>
          <p:cNvSpPr>
            <a:spLocks noGrp="1"/>
          </p:cNvSpPr>
          <p:nvPr>
            <p:ph idx="1"/>
          </p:nvPr>
        </p:nvSpPr>
        <p:spPr>
          <a:xfrm>
            <a:off x="457200" y="1371600"/>
            <a:ext cx="8229600" cy="4953000"/>
          </a:xfrm>
        </p:spPr>
        <p:txBody>
          <a:bodyPr>
            <a:normAutofit/>
          </a:bodyPr>
          <a:lstStyle/>
          <a:p>
            <a:r>
              <a:rPr lang="en-US" b="1" dirty="0" smtClean="0"/>
              <a:t>Efficiency</a:t>
            </a:r>
            <a:r>
              <a:rPr lang="en-US" dirty="0"/>
              <a:t> </a:t>
            </a:r>
            <a:r>
              <a:rPr lang="en-US" dirty="0" smtClean="0"/>
              <a:t>- Get </a:t>
            </a:r>
            <a:r>
              <a:rPr lang="en-US" dirty="0"/>
              <a:t>more information from fewer </a:t>
            </a:r>
            <a:r>
              <a:rPr lang="en-US" dirty="0" smtClean="0"/>
              <a:t>experiments.</a:t>
            </a:r>
          </a:p>
          <a:p>
            <a:r>
              <a:rPr lang="en-US" b="1" dirty="0" smtClean="0"/>
              <a:t>Focusing - </a:t>
            </a:r>
            <a:r>
              <a:rPr lang="en-US" dirty="0"/>
              <a:t>Collect only the information that is really </a:t>
            </a:r>
            <a:r>
              <a:rPr lang="en-US" dirty="0" smtClean="0"/>
              <a:t>needed.</a:t>
            </a:r>
          </a:p>
          <a:p>
            <a:endParaRPr lang="en-US" sz="1400" dirty="0" smtClean="0"/>
          </a:p>
          <a:p>
            <a:pPr lvl="1"/>
            <a:r>
              <a:rPr lang="en-US" dirty="0"/>
              <a:t>reduce </a:t>
            </a:r>
            <a:r>
              <a:rPr lang="en-US" b="1" dirty="0"/>
              <a:t>time</a:t>
            </a:r>
            <a:r>
              <a:rPr lang="en-US" dirty="0"/>
              <a:t> to design/develop new products &amp; processes </a:t>
            </a:r>
          </a:p>
          <a:p>
            <a:pPr lvl="1"/>
            <a:r>
              <a:rPr lang="en-US" dirty="0" smtClean="0"/>
              <a:t>improve </a:t>
            </a:r>
            <a:r>
              <a:rPr lang="en-US" b="1" dirty="0"/>
              <a:t>performance</a:t>
            </a:r>
            <a:r>
              <a:rPr lang="en-US" dirty="0"/>
              <a:t> of existing processes </a:t>
            </a:r>
          </a:p>
          <a:p>
            <a:pPr lvl="1"/>
            <a:r>
              <a:rPr lang="en-US" dirty="0" smtClean="0"/>
              <a:t>improve </a:t>
            </a:r>
            <a:r>
              <a:rPr lang="en-US" b="1" dirty="0"/>
              <a:t>reliability</a:t>
            </a:r>
            <a:r>
              <a:rPr lang="en-US" dirty="0"/>
              <a:t> and performance of products </a:t>
            </a:r>
          </a:p>
          <a:p>
            <a:pPr lvl="1"/>
            <a:r>
              <a:rPr lang="en-US" dirty="0" smtClean="0"/>
              <a:t>achieve </a:t>
            </a:r>
            <a:r>
              <a:rPr lang="en-US" dirty="0"/>
              <a:t>product &amp; process </a:t>
            </a:r>
            <a:r>
              <a:rPr lang="en-US" b="1" dirty="0" smtClean="0"/>
              <a:t>robustness, </a:t>
            </a:r>
            <a:r>
              <a:rPr lang="en-US" dirty="0" smtClean="0"/>
              <a:t>etc.</a:t>
            </a:r>
            <a:endParaRPr lang="en-US" dirty="0"/>
          </a:p>
        </p:txBody>
      </p:sp>
      <p:sp>
        <p:nvSpPr>
          <p:cNvPr id="4" name="Rectangle 3"/>
          <p:cNvSpPr/>
          <p:nvPr/>
        </p:nvSpPr>
        <p:spPr>
          <a:xfrm>
            <a:off x="76200" y="3886200"/>
            <a:ext cx="8991600" cy="2895600"/>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smtClean="0"/>
          </a:p>
          <a:p>
            <a:r>
              <a:rPr lang="en-US" sz="4400" b="1" dirty="0" smtClean="0"/>
              <a:t>A </a:t>
            </a:r>
            <a:r>
              <a:rPr lang="en-US" sz="4400" b="1" dirty="0"/>
              <a:t>well-designed experiment is as simple as possible - obtaining the required information in a cost effective and reproducible manner.</a:t>
            </a:r>
          </a:p>
          <a:p>
            <a:endParaRPr 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t>Factorial </a:t>
            </a:r>
            <a:r>
              <a:rPr lang="en-US" b="1" dirty="0" smtClean="0"/>
              <a:t>Design</a:t>
            </a:r>
            <a:r>
              <a:rPr lang="en-US" b="1" baseline="30000" dirty="0" smtClean="0"/>
              <a:t>16</a:t>
            </a:r>
            <a:endParaRPr lang="en-US" baseline="30000" dirty="0"/>
          </a:p>
        </p:txBody>
      </p:sp>
      <p:sp>
        <p:nvSpPr>
          <p:cNvPr id="3" name="Content Placeholder 2"/>
          <p:cNvSpPr>
            <a:spLocks noGrp="1"/>
          </p:cNvSpPr>
          <p:nvPr>
            <p:ph idx="1"/>
          </p:nvPr>
        </p:nvSpPr>
        <p:spPr>
          <a:xfrm>
            <a:off x="381000" y="1447800"/>
            <a:ext cx="8458200" cy="4876800"/>
          </a:xfrm>
        </p:spPr>
        <p:txBody>
          <a:bodyPr>
            <a:normAutofit/>
          </a:bodyPr>
          <a:lstStyle/>
          <a:p>
            <a:r>
              <a:rPr lang="en-US" dirty="0"/>
              <a:t>When you have multiple independent variables in a single study, it is called </a:t>
            </a:r>
            <a:r>
              <a:rPr lang="en-US" b="1" dirty="0"/>
              <a:t>factorial design</a:t>
            </a:r>
            <a:r>
              <a:rPr lang="en-US" dirty="0"/>
              <a:t>. </a:t>
            </a:r>
          </a:p>
          <a:p>
            <a:r>
              <a:rPr lang="en-US" dirty="0"/>
              <a:t>A factorial design </a:t>
            </a:r>
            <a:r>
              <a:rPr lang="en-US" dirty="0" smtClean="0"/>
              <a:t>can </a:t>
            </a:r>
            <a:r>
              <a:rPr lang="en-US" dirty="0"/>
              <a:t>have </a:t>
            </a:r>
            <a:r>
              <a:rPr lang="en-US" dirty="0" smtClean="0"/>
              <a:t>more than two </a:t>
            </a:r>
            <a:r>
              <a:rPr lang="en-US" dirty="0"/>
              <a:t>independent </a:t>
            </a:r>
            <a:r>
              <a:rPr lang="en-US" dirty="0" smtClean="0"/>
              <a:t>variables - as </a:t>
            </a:r>
            <a:r>
              <a:rPr lang="en-US" dirty="0"/>
              <a:t>many as you </a:t>
            </a:r>
            <a:r>
              <a:rPr lang="en-US" dirty="0" smtClean="0"/>
              <a:t>want, but…... </a:t>
            </a:r>
            <a:endParaRPr lang="en-US" dirty="0"/>
          </a:p>
          <a:p>
            <a:r>
              <a:rPr lang="en-US" dirty="0" smtClean="0"/>
              <a:t>Is </a:t>
            </a:r>
            <a:r>
              <a:rPr lang="en-US" dirty="0"/>
              <a:t>often used by scientists wishing to understand the effect of </a:t>
            </a:r>
            <a:r>
              <a:rPr lang="en-US" dirty="0">
                <a:solidFill>
                  <a:srgbClr val="FF0000"/>
                </a:solidFill>
              </a:rPr>
              <a:t>two or more independent variables</a:t>
            </a:r>
            <a:r>
              <a:rPr lang="en-US" dirty="0"/>
              <a:t> upon </a:t>
            </a:r>
            <a:r>
              <a:rPr lang="en-US" dirty="0">
                <a:solidFill>
                  <a:srgbClr val="FF0000"/>
                </a:solidFill>
              </a:rPr>
              <a:t>a single dependent variable</a:t>
            </a:r>
            <a:r>
              <a:rPr lang="en-US" dirty="0"/>
              <a:t>.</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l"/>
            <a:r>
              <a:rPr lang="en-US" dirty="0" smtClean="0"/>
              <a:t>Factorial design</a:t>
            </a:r>
            <a:r>
              <a:rPr lang="en-US" baseline="30000" dirty="0" smtClean="0"/>
              <a:t>17,18</a:t>
            </a:r>
            <a:endParaRPr lang="en-US" baseline="30000" dirty="0"/>
          </a:p>
        </p:txBody>
      </p:sp>
      <p:sp>
        <p:nvSpPr>
          <p:cNvPr id="3" name="Content Placeholder 2"/>
          <p:cNvSpPr>
            <a:spLocks noGrp="1"/>
          </p:cNvSpPr>
          <p:nvPr>
            <p:ph idx="1"/>
          </p:nvPr>
        </p:nvSpPr>
        <p:spPr>
          <a:xfrm>
            <a:off x="457200" y="1143000"/>
            <a:ext cx="8153400" cy="5181600"/>
          </a:xfrm>
        </p:spPr>
        <p:txBody>
          <a:bodyPr>
            <a:normAutofit/>
          </a:bodyPr>
          <a:lstStyle/>
          <a:p>
            <a:r>
              <a:rPr lang="en-US" dirty="0"/>
              <a:t>Traditional research methods generally study the effect of one variable at a </a:t>
            </a:r>
            <a:r>
              <a:rPr lang="en-US" dirty="0" smtClean="0"/>
              <a:t>time - </a:t>
            </a:r>
            <a:r>
              <a:rPr lang="en-US" dirty="0" smtClean="0">
                <a:solidFill>
                  <a:srgbClr val="FF0000"/>
                </a:solidFill>
              </a:rPr>
              <a:t>easier to manipulate statistically</a:t>
            </a:r>
            <a:r>
              <a:rPr lang="en-US" dirty="0" smtClean="0"/>
              <a:t>. </a:t>
            </a:r>
          </a:p>
          <a:p>
            <a:r>
              <a:rPr lang="en-US" dirty="0" smtClean="0"/>
              <a:t>In </a:t>
            </a:r>
            <a:r>
              <a:rPr lang="en-US" dirty="0"/>
              <a:t>many cases, two factors may be interdependent, and it </a:t>
            </a:r>
            <a:r>
              <a:rPr lang="en-US" dirty="0" smtClean="0"/>
              <a:t>is </a:t>
            </a:r>
            <a:r>
              <a:rPr lang="en-US" dirty="0"/>
              <a:t>impractical </a:t>
            </a:r>
            <a:r>
              <a:rPr lang="en-US" dirty="0" smtClean="0"/>
              <a:t>to </a:t>
            </a:r>
            <a:r>
              <a:rPr lang="en-US" dirty="0"/>
              <a:t>analyze them in the traditional way.</a:t>
            </a:r>
          </a:p>
          <a:p>
            <a:r>
              <a:rPr lang="en-US" dirty="0"/>
              <a:t>Factorial experiments allow subtle manipulations of a larger number of interdependent </a:t>
            </a:r>
            <a:r>
              <a:rPr lang="en-US" dirty="0" smtClean="0"/>
              <a:t>variables - </a:t>
            </a:r>
            <a:r>
              <a:rPr lang="en-US" dirty="0" smtClean="0">
                <a:solidFill>
                  <a:srgbClr val="FF0000"/>
                </a:solidFill>
              </a:rPr>
              <a:t>powerful </a:t>
            </a:r>
            <a:r>
              <a:rPr lang="en-US" dirty="0">
                <a:solidFill>
                  <a:srgbClr val="FF0000"/>
                </a:solidFill>
              </a:rPr>
              <a:t>statistical methods highlight any correlations</a:t>
            </a:r>
            <a:r>
              <a:rPr lang="en-US" dirty="0"/>
              <a:t>.</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l"/>
            <a:r>
              <a:rPr lang="en-US" dirty="0" smtClean="0"/>
              <a:t>The basics of factorial design</a:t>
            </a:r>
            <a:r>
              <a:rPr lang="en-US" baseline="30000" dirty="0" smtClean="0"/>
              <a:t>19</a:t>
            </a:r>
            <a:endParaRPr lang="en-US" baseline="30000" dirty="0"/>
          </a:p>
        </p:txBody>
      </p:sp>
      <p:pic>
        <p:nvPicPr>
          <p:cNvPr id="4" name="Picture 3"/>
          <p:cNvPicPr/>
          <p:nvPr/>
        </p:nvPicPr>
        <p:blipFill>
          <a:blip r:embed="rId3" cstate="print"/>
          <a:srcRect l="5297" r="2809" b="32172"/>
          <a:stretch>
            <a:fillRect/>
          </a:stretch>
        </p:blipFill>
        <p:spPr bwMode="auto">
          <a:xfrm>
            <a:off x="1447800" y="1219200"/>
            <a:ext cx="5867400" cy="3200400"/>
          </a:xfrm>
          <a:prstGeom prst="rect">
            <a:avLst/>
          </a:prstGeom>
          <a:noFill/>
          <a:ln w="38100">
            <a:solidFill>
              <a:srgbClr val="FF0000"/>
            </a:solidFill>
            <a:miter lim="800000"/>
            <a:headEnd/>
            <a:tailEnd/>
          </a:ln>
        </p:spPr>
      </p:pic>
      <p:sp>
        <p:nvSpPr>
          <p:cNvPr id="5" name="Rectangle 4"/>
          <p:cNvSpPr/>
          <p:nvPr/>
        </p:nvSpPr>
        <p:spPr>
          <a:xfrm>
            <a:off x="76200" y="4614208"/>
            <a:ext cx="8991600" cy="1938992"/>
          </a:xfrm>
          <a:prstGeom prst="rect">
            <a:avLst/>
          </a:prstGeom>
          <a:solidFill>
            <a:srgbClr val="0000CC"/>
          </a:solidFill>
        </p:spPr>
        <p:txBody>
          <a:bodyPr wrap="square">
            <a:spAutoFit/>
          </a:bodyPr>
          <a:lstStyle/>
          <a:p>
            <a:r>
              <a:rPr lang="en-US" sz="2400" b="1" dirty="0" smtClean="0">
                <a:solidFill>
                  <a:schemeClr val="bg1"/>
                </a:solidFill>
              </a:rPr>
              <a:t>The structure of a Two-Factor Experiment in which alcohol consumption (Factor A) and Caffeine consumption (Factor B) are manipulated in the same study. The purpose of the experiment is to examine how different combinations of alcohol and caffeine affect response time in a simulated emergency driving situation.</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371600"/>
            <a:ext cx="8229600" cy="4754563"/>
          </a:xfrm>
        </p:spPr>
        <p:txBody>
          <a:bodyPr/>
          <a:lstStyle/>
          <a:p>
            <a:r>
              <a:rPr lang="en-US" dirty="0" smtClean="0"/>
              <a:t>This example has </a:t>
            </a:r>
            <a:r>
              <a:rPr lang="en-US" dirty="0" smtClean="0">
                <a:solidFill>
                  <a:srgbClr val="FF0000"/>
                </a:solidFill>
              </a:rPr>
              <a:t>two levels </a:t>
            </a:r>
            <a:r>
              <a:rPr lang="en-US" dirty="0" smtClean="0"/>
              <a:t>for the alcohol factor (factor A) and </a:t>
            </a:r>
            <a:r>
              <a:rPr lang="en-US" dirty="0" smtClean="0">
                <a:solidFill>
                  <a:srgbClr val="FF0000"/>
                </a:solidFill>
              </a:rPr>
              <a:t>three levels </a:t>
            </a:r>
            <a:r>
              <a:rPr lang="en-US" dirty="0" smtClean="0"/>
              <a:t>for the caffeine factor (factor B), and can be described as a </a:t>
            </a:r>
            <a:r>
              <a:rPr lang="en-US" dirty="0" smtClean="0">
                <a:solidFill>
                  <a:srgbClr val="FF0000"/>
                </a:solidFill>
              </a:rPr>
              <a:t>2X3</a:t>
            </a:r>
            <a:r>
              <a:rPr lang="en-US" dirty="0" smtClean="0"/>
              <a:t> (read as “ two by three”) factorial design </a:t>
            </a:r>
          </a:p>
          <a:p>
            <a:r>
              <a:rPr lang="en-US" dirty="0" smtClean="0">
                <a:solidFill>
                  <a:srgbClr val="FF0000"/>
                </a:solidFill>
              </a:rPr>
              <a:t>The total number of treatment conditions </a:t>
            </a:r>
            <a:r>
              <a:rPr lang="en-US" dirty="0" smtClean="0"/>
              <a:t>can be determined by multiplying the levels for each factor.</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44562"/>
          </a:xfrm>
        </p:spPr>
        <p:txBody>
          <a:bodyPr>
            <a:normAutofit/>
          </a:bodyPr>
          <a:lstStyle/>
          <a:p>
            <a:pPr algn="l"/>
            <a:r>
              <a:rPr lang="en-US" sz="3600" b="1" dirty="0" smtClean="0"/>
              <a:t>Design of experiments (DOE)</a:t>
            </a:r>
            <a:r>
              <a:rPr lang="en-US" sz="3600" b="1" baseline="30000" dirty="0" smtClean="0"/>
              <a:t>20</a:t>
            </a:r>
            <a:endParaRPr lang="en-US" sz="3600" b="1" baseline="30000" dirty="0"/>
          </a:p>
        </p:txBody>
      </p:sp>
      <p:sp>
        <p:nvSpPr>
          <p:cNvPr id="3" name="Content Placeholder 2"/>
          <p:cNvSpPr>
            <a:spLocks noGrp="1"/>
          </p:cNvSpPr>
          <p:nvPr>
            <p:ph idx="1"/>
          </p:nvPr>
        </p:nvSpPr>
        <p:spPr>
          <a:xfrm>
            <a:off x="457200" y="1295400"/>
            <a:ext cx="8229600" cy="5105400"/>
          </a:xfrm>
        </p:spPr>
        <p:txBody>
          <a:bodyPr>
            <a:normAutofit/>
          </a:bodyPr>
          <a:lstStyle/>
          <a:p>
            <a:r>
              <a:rPr lang="en-US" dirty="0" smtClean="0"/>
              <a:t>DOE </a:t>
            </a:r>
            <a:r>
              <a:rPr lang="en-US" dirty="0"/>
              <a:t>is a systematic method to determine the relationship between factors affecting a process and the output of that process. </a:t>
            </a:r>
            <a:endParaRPr lang="en-US" dirty="0" smtClean="0"/>
          </a:p>
          <a:p>
            <a:endParaRPr lang="en-US" sz="1400" dirty="0" smtClean="0"/>
          </a:p>
          <a:p>
            <a:r>
              <a:rPr lang="en-US" dirty="0" smtClean="0"/>
              <a:t>Gives </a:t>
            </a:r>
            <a:r>
              <a:rPr lang="en-US" dirty="0"/>
              <a:t>information </a:t>
            </a:r>
            <a:r>
              <a:rPr lang="en-US" dirty="0" smtClean="0"/>
              <a:t>needed </a:t>
            </a:r>
            <a:r>
              <a:rPr lang="en-US" dirty="0"/>
              <a:t>to manage </a:t>
            </a:r>
            <a:r>
              <a:rPr lang="en-US" dirty="0">
                <a:solidFill>
                  <a:srgbClr val="FF0000"/>
                </a:solidFill>
              </a:rPr>
              <a:t>process inputs</a:t>
            </a:r>
            <a:r>
              <a:rPr lang="en-US" dirty="0"/>
              <a:t> in order to </a:t>
            </a:r>
            <a:r>
              <a:rPr lang="en-US" dirty="0">
                <a:solidFill>
                  <a:srgbClr val="FF0000"/>
                </a:solidFill>
              </a:rPr>
              <a:t>optimize the output</a:t>
            </a:r>
            <a:r>
              <a:rPr lang="en-US" dirty="0" smtClean="0"/>
              <a:t>.</a:t>
            </a:r>
          </a:p>
          <a:p>
            <a:endParaRPr lang="en-US" sz="1400" dirty="0"/>
          </a:p>
          <a:p>
            <a:r>
              <a:rPr lang="en-US" dirty="0"/>
              <a:t> </a:t>
            </a:r>
            <a:r>
              <a:rPr lang="en-US" dirty="0" smtClean="0"/>
              <a:t>Main </a:t>
            </a:r>
            <a:r>
              <a:rPr lang="en-US" dirty="0"/>
              <a:t>concerns in experimental design include the establishment of </a:t>
            </a:r>
            <a:r>
              <a:rPr lang="en-US" u="sng" dirty="0">
                <a:hlinkClick r:id="rId3" tooltip="Validity (statistics)"/>
              </a:rPr>
              <a:t>validity</a:t>
            </a:r>
            <a:r>
              <a:rPr lang="en-US" dirty="0"/>
              <a:t>, </a:t>
            </a:r>
            <a:r>
              <a:rPr lang="en-US" u="sng" dirty="0">
                <a:hlinkClick r:id="rId4" tooltip="Reliability (statistics)"/>
              </a:rPr>
              <a:t>reliability</a:t>
            </a:r>
            <a:r>
              <a:rPr lang="en-US" dirty="0"/>
              <a:t>, and </a:t>
            </a:r>
            <a:r>
              <a:rPr lang="en-US" u="sng" dirty="0" err="1">
                <a:hlinkClick r:id="rId5" tooltip="Reproducibility"/>
              </a:rPr>
              <a:t>replicability</a:t>
            </a:r>
            <a:r>
              <a:rPr lang="en-US" dirty="0"/>
              <a:t>.</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t>DOE</a:t>
            </a:r>
            <a:r>
              <a:rPr lang="en-US" baseline="30000" dirty="0" smtClean="0"/>
              <a:t>21</a:t>
            </a:r>
            <a:endParaRPr lang="en-US" baseline="30000" dirty="0"/>
          </a:p>
        </p:txBody>
      </p:sp>
      <p:sp>
        <p:nvSpPr>
          <p:cNvPr id="3" name="Content Placeholder 2"/>
          <p:cNvSpPr>
            <a:spLocks noGrp="1"/>
          </p:cNvSpPr>
          <p:nvPr>
            <p:ph idx="1"/>
          </p:nvPr>
        </p:nvSpPr>
        <p:spPr>
          <a:xfrm>
            <a:off x="533400" y="1371600"/>
            <a:ext cx="8229600" cy="4648200"/>
          </a:xfrm>
        </p:spPr>
        <p:txBody>
          <a:bodyPr>
            <a:normAutofit lnSpcReduction="10000"/>
          </a:bodyPr>
          <a:lstStyle/>
          <a:p>
            <a:r>
              <a:rPr lang="en-US" sz="3600" dirty="0" smtClean="0"/>
              <a:t>DOE generates </a:t>
            </a:r>
            <a:r>
              <a:rPr lang="en-US" sz="3600" dirty="0"/>
              <a:t>“structured” data tables, i.e. data tables that contain an important amount of structured variation</a:t>
            </a:r>
            <a:r>
              <a:rPr lang="en-US" sz="3600" dirty="0" smtClean="0"/>
              <a:t>.</a:t>
            </a:r>
          </a:p>
          <a:p>
            <a:endParaRPr lang="en-US" sz="3600" dirty="0" smtClean="0"/>
          </a:p>
          <a:p>
            <a:r>
              <a:rPr lang="en-US" sz="3600" dirty="0"/>
              <a:t>When one has the possibility to actively perturb the system (experiment with the variables), </a:t>
            </a:r>
            <a:r>
              <a:rPr lang="en-US" sz="3600" dirty="0" smtClean="0"/>
              <a:t>chances of generating data tables become greater</a:t>
            </a:r>
            <a:r>
              <a:rPr lang="en-US" sz="3600" dirty="0"/>
              <a:t>. </a:t>
            </a:r>
            <a:endParaRPr lang="en-US" sz="3600" dirty="0" smtClean="0"/>
          </a:p>
          <a:p>
            <a:endParaRPr lang="en-US" sz="3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US" sz="3600" dirty="0" smtClean="0"/>
              <a:t>DOE</a:t>
            </a:r>
            <a:endParaRPr lang="en-US" sz="3600" dirty="0"/>
          </a:p>
        </p:txBody>
      </p:sp>
      <p:sp>
        <p:nvSpPr>
          <p:cNvPr id="3" name="Content Placeholder 2"/>
          <p:cNvSpPr>
            <a:spLocks noGrp="1"/>
          </p:cNvSpPr>
          <p:nvPr>
            <p:ph idx="1"/>
          </p:nvPr>
        </p:nvSpPr>
        <p:spPr>
          <a:xfrm>
            <a:off x="457200" y="1219200"/>
            <a:ext cx="8229600" cy="5334000"/>
          </a:xfrm>
        </p:spPr>
        <p:txBody>
          <a:bodyPr>
            <a:normAutofit/>
          </a:bodyPr>
          <a:lstStyle/>
          <a:p>
            <a:r>
              <a:rPr lang="en-US" dirty="0" smtClean="0"/>
              <a:t>In an experiment, we deliberately change one or more process variables (or factors) in order to observe the effect the changes have on one or more response variables.</a:t>
            </a:r>
            <a:r>
              <a:rPr lang="en-US" baseline="30000" dirty="0" smtClean="0"/>
              <a:t>22</a:t>
            </a:r>
            <a:r>
              <a:rPr lang="en-US" dirty="0" smtClean="0"/>
              <a:t> </a:t>
            </a:r>
          </a:p>
          <a:p>
            <a:r>
              <a:rPr lang="en-US" dirty="0" smtClean="0"/>
              <a:t>The critical part is to decide </a:t>
            </a:r>
            <a:r>
              <a:rPr lang="en-US" dirty="0" smtClean="0">
                <a:solidFill>
                  <a:srgbClr val="FF0000"/>
                </a:solidFill>
              </a:rPr>
              <a:t>which variables to change</a:t>
            </a:r>
            <a:r>
              <a:rPr lang="en-US" dirty="0" smtClean="0"/>
              <a:t>, </a:t>
            </a:r>
            <a:r>
              <a:rPr lang="en-US" dirty="0" smtClean="0">
                <a:solidFill>
                  <a:srgbClr val="FF0000"/>
                </a:solidFill>
              </a:rPr>
              <a:t>the intervals for this variation</a:t>
            </a:r>
            <a:r>
              <a:rPr lang="en-US" dirty="0" smtClean="0"/>
              <a:t>, and </a:t>
            </a:r>
            <a:r>
              <a:rPr lang="en-US" dirty="0" smtClean="0">
                <a:solidFill>
                  <a:srgbClr val="FF0000"/>
                </a:solidFill>
              </a:rPr>
              <a:t>the pattern of the experimental points</a:t>
            </a:r>
            <a:r>
              <a:rPr lang="en-US" dirty="0" smtClean="0"/>
              <a:t>.</a:t>
            </a:r>
          </a:p>
          <a:p>
            <a:r>
              <a:rPr lang="en-US" dirty="0" smtClean="0"/>
              <a:t>Factorial DOE software is a notable tool that scientists, rely upon. </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DOE Software</a:t>
            </a:r>
            <a:endParaRPr lang="en-US" b="1" dirty="0"/>
          </a:p>
        </p:txBody>
      </p:sp>
      <p:sp>
        <p:nvSpPr>
          <p:cNvPr id="3" name="Content Placeholder 2"/>
          <p:cNvSpPr>
            <a:spLocks noGrp="1"/>
          </p:cNvSpPr>
          <p:nvPr>
            <p:ph idx="1"/>
          </p:nvPr>
        </p:nvSpPr>
        <p:spPr/>
        <p:txBody>
          <a:bodyPr/>
          <a:lstStyle/>
          <a:p>
            <a:r>
              <a:rPr lang="en-US" dirty="0" smtClean="0"/>
              <a:t>Design Expert®</a:t>
            </a:r>
          </a:p>
          <a:p>
            <a:r>
              <a:rPr lang="en-US" dirty="0" smtClean="0"/>
              <a:t>JMP</a:t>
            </a:r>
            <a:r>
              <a:rPr lang="en-US" baseline="30000" dirty="0" smtClean="0"/>
              <a:t>®</a:t>
            </a:r>
            <a:r>
              <a:rPr lang="en-US" dirty="0" smtClean="0"/>
              <a:t> software</a:t>
            </a:r>
          </a:p>
          <a:p>
            <a:r>
              <a:rPr lang="en-US" dirty="0" err="1" smtClean="0"/>
              <a:t>Unscrambler</a:t>
            </a:r>
            <a:r>
              <a:rPr lang="en-US" dirty="0" smtClean="0"/>
              <a:t>® X</a:t>
            </a:r>
          </a:p>
          <a:p>
            <a:endParaRPr lang="en-US" dirty="0" smtClean="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algn="l"/>
            <a:r>
              <a:rPr lang="en-US" sz="2800" b="1" dirty="0" smtClean="0"/>
              <a:t>Practical application</a:t>
            </a:r>
            <a:endParaRPr lang="en-US" sz="2800" b="1" dirty="0"/>
          </a:p>
        </p:txBody>
      </p:sp>
      <p:pic>
        <p:nvPicPr>
          <p:cNvPr id="1026" name="Picture 2"/>
          <p:cNvPicPr>
            <a:picLocks noChangeAspect="1" noChangeArrowheads="1"/>
          </p:cNvPicPr>
          <p:nvPr/>
        </p:nvPicPr>
        <p:blipFill>
          <a:blip r:embed="rId2" cstate="print"/>
          <a:srcRect/>
          <a:stretch>
            <a:fillRect/>
          </a:stretch>
        </p:blipFill>
        <p:spPr bwMode="auto">
          <a:xfrm>
            <a:off x="838200" y="914400"/>
            <a:ext cx="7315200" cy="5235389"/>
          </a:xfrm>
          <a:prstGeom prst="rect">
            <a:avLst/>
          </a:prstGeom>
          <a:noFill/>
          <a:ln w="38100">
            <a:solidFill>
              <a:srgbClr val="FF0000"/>
            </a:solidFill>
            <a:miter lim="800000"/>
            <a:headEnd/>
            <a:tailEnd/>
          </a:ln>
        </p:spPr>
      </p:pic>
      <p:sp>
        <p:nvSpPr>
          <p:cNvPr id="4" name="Rectangle 3"/>
          <p:cNvSpPr/>
          <p:nvPr/>
        </p:nvSpPr>
        <p:spPr>
          <a:xfrm>
            <a:off x="304800" y="6290846"/>
            <a:ext cx="4267200" cy="338554"/>
          </a:xfrm>
          <a:prstGeom prst="rect">
            <a:avLst/>
          </a:prstGeom>
        </p:spPr>
        <p:txBody>
          <a:bodyPr wrap="square">
            <a:spAutoFit/>
          </a:bodyPr>
          <a:lstStyle/>
          <a:p>
            <a:r>
              <a:rPr lang="en-US" sz="1600" dirty="0" smtClean="0">
                <a:hlinkClick r:id="rId3"/>
              </a:rPr>
              <a:t>http://</a:t>
            </a:r>
            <a:r>
              <a:rPr lang="en-US" sz="1600" dirty="0" smtClean="0">
                <a:hlinkClick r:id="rId3"/>
              </a:rPr>
              <a:t>dx.doi.org/10.1016/j.jddst.2017.02.011</a:t>
            </a:r>
            <a:r>
              <a:rPr lang="en-US" sz="1600" dirty="0" smtClean="0"/>
              <a:t> </a:t>
            </a: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lstStyle/>
          <a:p>
            <a:pPr algn="l"/>
            <a:r>
              <a:rPr lang="en-US" b="1" dirty="0" smtClean="0"/>
              <a:t>INTRODUCTION: Research </a:t>
            </a:r>
            <a:endParaRPr lang="en-US" b="1" dirty="0"/>
          </a:p>
        </p:txBody>
      </p:sp>
      <p:sp>
        <p:nvSpPr>
          <p:cNvPr id="3" name="Content Placeholder 2"/>
          <p:cNvSpPr>
            <a:spLocks noGrp="1"/>
          </p:cNvSpPr>
          <p:nvPr>
            <p:ph idx="1"/>
          </p:nvPr>
        </p:nvSpPr>
        <p:spPr>
          <a:xfrm>
            <a:off x="381000" y="1447800"/>
            <a:ext cx="8382000" cy="5105400"/>
          </a:xfrm>
        </p:spPr>
        <p:txBody>
          <a:bodyPr>
            <a:normAutofit/>
          </a:bodyPr>
          <a:lstStyle/>
          <a:p>
            <a:r>
              <a:rPr lang="en-US" dirty="0" smtClean="0"/>
              <a:t>A </a:t>
            </a:r>
            <a:r>
              <a:rPr lang="en-US" dirty="0"/>
              <a:t>systematic investigation of a subject in order to find something </a:t>
            </a:r>
            <a:r>
              <a:rPr lang="en-US" dirty="0" smtClean="0"/>
              <a:t>new</a:t>
            </a:r>
            <a:r>
              <a:rPr lang="en-US" baseline="30000" dirty="0" smtClean="0"/>
              <a:t>1</a:t>
            </a:r>
            <a:r>
              <a:rPr lang="en-US" dirty="0" smtClean="0"/>
              <a:t>- </a:t>
            </a:r>
            <a:r>
              <a:rPr lang="en-US" dirty="0">
                <a:solidFill>
                  <a:srgbClr val="FF0000"/>
                </a:solidFill>
              </a:rPr>
              <a:t>to create new knowledge!</a:t>
            </a:r>
            <a:r>
              <a:rPr lang="en-US" dirty="0"/>
              <a:t> </a:t>
            </a:r>
          </a:p>
          <a:p>
            <a:r>
              <a:rPr lang="en-US" dirty="0" smtClean="0"/>
              <a:t>The </a:t>
            </a:r>
            <a:r>
              <a:rPr lang="en-US" dirty="0"/>
              <a:t>systematic and rigorous search for appropriate information on a specific subject. </a:t>
            </a:r>
            <a:endParaRPr lang="en-US" dirty="0" smtClean="0"/>
          </a:p>
          <a:p>
            <a:r>
              <a:rPr lang="en-US" dirty="0" smtClean="0"/>
              <a:t>Involves </a:t>
            </a:r>
            <a:r>
              <a:rPr lang="en-US" b="1" dirty="0"/>
              <a:t>enunciation of the problem, developing a hypothesis, collecting and </a:t>
            </a:r>
            <a:r>
              <a:rPr lang="en-US" b="1" dirty="0" smtClean="0"/>
              <a:t>analyzing </a:t>
            </a:r>
            <a:r>
              <a:rPr lang="en-US" b="1" dirty="0"/>
              <a:t>data and drawing conclusions</a:t>
            </a:r>
            <a:r>
              <a:rPr lang="en-US" dirty="0"/>
              <a:t>, based on the facts and data </a:t>
            </a:r>
            <a:r>
              <a:rPr lang="en-US" dirty="0" smtClean="0"/>
              <a:t>collected</a:t>
            </a:r>
            <a:r>
              <a:rPr lang="en-US" baseline="30000" dirty="0" smtClean="0"/>
              <a:t>2</a:t>
            </a:r>
            <a:r>
              <a:rPr lang="en-US" dirty="0" smtClean="0"/>
              <a: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US" b="1" i="1" dirty="0" smtClean="0"/>
              <a:t>Which Method to Choose?</a:t>
            </a:r>
            <a:r>
              <a:rPr lang="en-US" baseline="30000" dirty="0" smtClean="0"/>
              <a:t>23</a:t>
            </a:r>
            <a:endParaRPr lang="en-US" baseline="30000" dirty="0"/>
          </a:p>
        </p:txBody>
      </p:sp>
      <p:sp>
        <p:nvSpPr>
          <p:cNvPr id="3" name="Content Placeholder 2"/>
          <p:cNvSpPr>
            <a:spLocks noGrp="1"/>
          </p:cNvSpPr>
          <p:nvPr>
            <p:ph idx="1"/>
          </p:nvPr>
        </p:nvSpPr>
        <p:spPr>
          <a:xfrm>
            <a:off x="457200" y="1447800"/>
            <a:ext cx="8229600" cy="5029200"/>
          </a:xfrm>
        </p:spPr>
        <p:txBody>
          <a:bodyPr>
            <a:normAutofit fontScale="92500" lnSpcReduction="10000"/>
          </a:bodyPr>
          <a:lstStyle/>
          <a:p>
            <a:pPr>
              <a:buNone/>
            </a:pPr>
            <a:r>
              <a:rPr lang="en-US" dirty="0" smtClean="0"/>
              <a:t>Choice </a:t>
            </a:r>
            <a:r>
              <a:rPr lang="en-US" dirty="0"/>
              <a:t>depends on different </a:t>
            </a:r>
            <a:r>
              <a:rPr lang="en-US" dirty="0" smtClean="0"/>
              <a:t>factors:</a:t>
            </a:r>
            <a:endParaRPr lang="en-US" dirty="0"/>
          </a:p>
          <a:p>
            <a:pPr lvl="0"/>
            <a:r>
              <a:rPr lang="en-US" dirty="0"/>
              <a:t>What information do you want? The </a:t>
            </a:r>
            <a:r>
              <a:rPr lang="en-US" dirty="0" smtClean="0"/>
              <a:t>aim(s) </a:t>
            </a:r>
            <a:r>
              <a:rPr lang="en-US" dirty="0"/>
              <a:t>of the study. </a:t>
            </a:r>
          </a:p>
          <a:p>
            <a:pPr lvl="0"/>
            <a:r>
              <a:rPr lang="en-US" dirty="0"/>
              <a:t>The nature of the phenomenon - Is it feasible to collect the data, and if so, would it be valid/reliable? </a:t>
            </a:r>
          </a:p>
          <a:p>
            <a:pPr lvl="0"/>
            <a:r>
              <a:rPr lang="en-US" dirty="0" smtClean="0"/>
              <a:t>Is </a:t>
            </a:r>
            <a:r>
              <a:rPr lang="en-US" dirty="0"/>
              <a:t>it ethical to conduct the study? </a:t>
            </a:r>
          </a:p>
          <a:p>
            <a:pPr lvl="0"/>
            <a:r>
              <a:rPr lang="en-US" dirty="0"/>
              <a:t>The cost of the design</a:t>
            </a:r>
          </a:p>
          <a:p>
            <a:pPr lvl="0"/>
            <a:r>
              <a:rPr lang="en-US" dirty="0"/>
              <a:t>Is there little or much current scientific theory and literature on the topic?</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US" b="1" dirty="0" smtClean="0"/>
              <a:t>Choosing the Research Method</a:t>
            </a:r>
            <a:r>
              <a:rPr lang="en-US" b="1" baseline="30000" dirty="0" smtClean="0"/>
              <a:t>24</a:t>
            </a:r>
            <a:r>
              <a:rPr lang="en-US" b="1" dirty="0" smtClean="0"/>
              <a:t> </a:t>
            </a:r>
            <a:endParaRPr lang="en-US" dirty="0"/>
          </a:p>
        </p:txBody>
      </p:sp>
      <p:sp>
        <p:nvSpPr>
          <p:cNvPr id="3" name="Content Placeholder 2"/>
          <p:cNvSpPr>
            <a:spLocks noGrp="1"/>
          </p:cNvSpPr>
          <p:nvPr>
            <p:ph idx="1"/>
          </p:nvPr>
        </p:nvSpPr>
        <p:spPr>
          <a:xfrm>
            <a:off x="457200" y="1295400"/>
            <a:ext cx="8229600" cy="4648200"/>
          </a:xfrm>
        </p:spPr>
        <p:txBody>
          <a:bodyPr>
            <a:normAutofit lnSpcReduction="10000"/>
          </a:bodyPr>
          <a:lstStyle/>
          <a:p>
            <a:r>
              <a:rPr lang="en-US" dirty="0" smtClean="0"/>
              <a:t>The </a:t>
            </a:r>
            <a:r>
              <a:rPr lang="en-US" dirty="0"/>
              <a:t>selection of the research method is crucial for what conclusions you can make about a phenomenon. </a:t>
            </a:r>
            <a:endParaRPr lang="en-US" dirty="0" smtClean="0"/>
          </a:p>
          <a:p>
            <a:r>
              <a:rPr lang="en-US" dirty="0" smtClean="0">
                <a:solidFill>
                  <a:srgbClr val="FF0000"/>
                </a:solidFill>
              </a:rPr>
              <a:t>It </a:t>
            </a:r>
            <a:r>
              <a:rPr lang="en-US" dirty="0">
                <a:solidFill>
                  <a:srgbClr val="FF0000"/>
                </a:solidFill>
              </a:rPr>
              <a:t>is </a:t>
            </a:r>
            <a:r>
              <a:rPr lang="en-US" dirty="0" smtClean="0">
                <a:solidFill>
                  <a:srgbClr val="FF0000"/>
                </a:solidFill>
              </a:rPr>
              <a:t>very important </a:t>
            </a:r>
            <a:r>
              <a:rPr lang="en-US" dirty="0">
                <a:solidFill>
                  <a:srgbClr val="FF0000"/>
                </a:solidFill>
              </a:rPr>
              <a:t>to choose a research method which is within the limits of what the researcher can do</a:t>
            </a:r>
            <a:r>
              <a:rPr lang="en-US" b="1" dirty="0"/>
              <a:t>. </a:t>
            </a:r>
            <a:endParaRPr lang="en-US" b="1" dirty="0" smtClean="0"/>
          </a:p>
          <a:p>
            <a:r>
              <a:rPr lang="en-US" dirty="0" smtClean="0">
                <a:solidFill>
                  <a:srgbClr val="0000CC"/>
                </a:solidFill>
              </a:rPr>
              <a:t>Time</a:t>
            </a:r>
            <a:r>
              <a:rPr lang="en-US" dirty="0">
                <a:solidFill>
                  <a:srgbClr val="0000CC"/>
                </a:solidFill>
              </a:rPr>
              <a:t>, money, feasibility, ethics and availability </a:t>
            </a:r>
            <a:r>
              <a:rPr lang="en-US" dirty="0"/>
              <a:t>to measure the phenomenon correctly are </a:t>
            </a:r>
            <a:r>
              <a:rPr lang="en-US" dirty="0" smtClean="0"/>
              <a:t>other issues.</a:t>
            </a:r>
            <a:endParaRPr lang="en-US" dirty="0"/>
          </a:p>
          <a:p>
            <a:endParaRPr lang="en-US" dirty="0"/>
          </a:p>
        </p:txBody>
      </p:sp>
      <p:sp>
        <p:nvSpPr>
          <p:cNvPr id="4" name="Rectangle 3"/>
          <p:cNvSpPr/>
          <p:nvPr/>
        </p:nvSpPr>
        <p:spPr>
          <a:xfrm>
            <a:off x="152400" y="5410200"/>
            <a:ext cx="8915400" cy="1371600"/>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smtClean="0"/>
              <a:t>Some measurements might not reflect the real world, because they do not measure the phenomenon as it should.</a:t>
            </a:r>
            <a:endParaRPr lang="en-US" sz="3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44562"/>
          </a:xfrm>
        </p:spPr>
        <p:txBody>
          <a:bodyPr>
            <a:normAutofit/>
          </a:bodyPr>
          <a:lstStyle/>
          <a:p>
            <a:pPr algn="l"/>
            <a:r>
              <a:rPr lang="en-US" b="1" dirty="0" smtClean="0"/>
              <a:t>Results</a:t>
            </a:r>
            <a:r>
              <a:rPr lang="en-US" b="1" baseline="30000" dirty="0" smtClean="0"/>
              <a:t>24</a:t>
            </a:r>
            <a:endParaRPr lang="en-US" baseline="30000" dirty="0"/>
          </a:p>
        </p:txBody>
      </p:sp>
      <p:sp>
        <p:nvSpPr>
          <p:cNvPr id="3" name="Content Placeholder 2"/>
          <p:cNvSpPr>
            <a:spLocks noGrp="1"/>
          </p:cNvSpPr>
          <p:nvPr>
            <p:ph idx="1"/>
          </p:nvPr>
        </p:nvSpPr>
        <p:spPr>
          <a:xfrm>
            <a:off x="457200" y="1143000"/>
            <a:ext cx="8229600" cy="5257800"/>
          </a:xfrm>
        </p:spPr>
        <p:txBody>
          <a:bodyPr>
            <a:noAutofit/>
          </a:bodyPr>
          <a:lstStyle/>
          <a:p>
            <a:r>
              <a:rPr lang="en-US" sz="3600" dirty="0" smtClean="0"/>
              <a:t>Analysis</a:t>
            </a:r>
          </a:p>
          <a:p>
            <a:r>
              <a:rPr lang="en-US" sz="3600" dirty="0" smtClean="0"/>
              <a:t>Significance Test – t-test (Student’s T-Test)</a:t>
            </a:r>
            <a:endParaRPr lang="en-US" sz="3600" dirty="0"/>
          </a:p>
          <a:p>
            <a:r>
              <a:rPr lang="en-US" sz="3600" dirty="0"/>
              <a:t>To test a hypothesis, quantitative research uses significance tests to determine which hypothesis is right. </a:t>
            </a:r>
            <a:endParaRPr lang="en-US" sz="3600" dirty="0" smtClean="0"/>
          </a:p>
          <a:p>
            <a:r>
              <a:rPr lang="en-US" sz="3600" dirty="0" smtClean="0"/>
              <a:t>The </a:t>
            </a:r>
            <a:r>
              <a:rPr lang="en-US" sz="3600" dirty="0"/>
              <a:t>significance test can show whether the null hypothesis is more likely correct than the research hypothesis.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US" b="1" dirty="0"/>
              <a:t>Drawing </a:t>
            </a:r>
            <a:r>
              <a:rPr lang="en-US" b="1" dirty="0" smtClean="0"/>
              <a:t>Conclusions</a:t>
            </a:r>
            <a:r>
              <a:rPr lang="en-US" b="1" baseline="30000" dirty="0" smtClean="0"/>
              <a:t>24</a:t>
            </a:r>
            <a:endParaRPr lang="en-US" baseline="30000" dirty="0"/>
          </a:p>
        </p:txBody>
      </p:sp>
      <p:sp>
        <p:nvSpPr>
          <p:cNvPr id="3" name="Content Placeholder 2"/>
          <p:cNvSpPr>
            <a:spLocks noGrp="1"/>
          </p:cNvSpPr>
          <p:nvPr>
            <p:ph idx="1"/>
          </p:nvPr>
        </p:nvSpPr>
        <p:spPr>
          <a:xfrm>
            <a:off x="457200" y="1143000"/>
            <a:ext cx="8229600" cy="5410200"/>
          </a:xfrm>
        </p:spPr>
        <p:txBody>
          <a:bodyPr>
            <a:normAutofit fontScale="92500"/>
          </a:bodyPr>
          <a:lstStyle/>
          <a:p>
            <a:r>
              <a:rPr lang="en-US" dirty="0"/>
              <a:t>Drawing a conclusion is based on several factors of the research process, </a:t>
            </a:r>
            <a:r>
              <a:rPr lang="en-US" b="1" dirty="0"/>
              <a:t>not just because the researcher got the expected result. </a:t>
            </a:r>
            <a:endParaRPr lang="en-US" b="1" dirty="0" smtClean="0"/>
          </a:p>
          <a:p>
            <a:r>
              <a:rPr lang="en-US" dirty="0" smtClean="0"/>
              <a:t>It </a:t>
            </a:r>
            <a:r>
              <a:rPr lang="en-US" dirty="0"/>
              <a:t>has to be based on the </a:t>
            </a:r>
            <a:r>
              <a:rPr lang="en-US" dirty="0">
                <a:solidFill>
                  <a:srgbClr val="FF0000"/>
                </a:solidFill>
              </a:rPr>
              <a:t>validity </a:t>
            </a:r>
            <a:r>
              <a:rPr lang="en-US" dirty="0"/>
              <a:t>and </a:t>
            </a:r>
            <a:r>
              <a:rPr lang="en-US" dirty="0">
                <a:solidFill>
                  <a:srgbClr val="FF0000"/>
                </a:solidFill>
              </a:rPr>
              <a:t>reliability</a:t>
            </a:r>
            <a:r>
              <a:rPr lang="en-US" dirty="0"/>
              <a:t> of the measurement; how good the measurement was to reflect the real world and what more could have affected the results</a:t>
            </a:r>
            <a:r>
              <a:rPr lang="en-US" dirty="0" smtClean="0"/>
              <a:t>.</a:t>
            </a:r>
          </a:p>
          <a:p>
            <a:r>
              <a:rPr lang="en-US" dirty="0"/>
              <a:t>A common error is to think that correlation implies a causal relationship. This is not necessarily true.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1020762"/>
          </a:xfrm>
        </p:spPr>
        <p:txBody>
          <a:bodyPr/>
          <a:lstStyle/>
          <a:p>
            <a:pPr algn="l"/>
            <a:r>
              <a:rPr lang="en-US" b="1" dirty="0" smtClean="0"/>
              <a:t>Generalization</a:t>
            </a:r>
            <a:r>
              <a:rPr lang="en-US" b="1" baseline="30000" dirty="0" smtClean="0"/>
              <a:t>24</a:t>
            </a:r>
            <a:endParaRPr lang="en-US" baseline="30000" dirty="0"/>
          </a:p>
        </p:txBody>
      </p:sp>
      <p:sp>
        <p:nvSpPr>
          <p:cNvPr id="3" name="Content Placeholder 2"/>
          <p:cNvSpPr>
            <a:spLocks noGrp="1"/>
          </p:cNvSpPr>
          <p:nvPr>
            <p:ph idx="1"/>
          </p:nvPr>
        </p:nvSpPr>
        <p:spPr>
          <a:xfrm>
            <a:off x="457200" y="1676400"/>
            <a:ext cx="8229600" cy="4648200"/>
          </a:xfrm>
        </p:spPr>
        <p:txBody>
          <a:bodyPr>
            <a:normAutofit/>
          </a:bodyPr>
          <a:lstStyle/>
          <a:p>
            <a:r>
              <a:rPr lang="en-US" sz="3600" dirty="0" smtClean="0"/>
              <a:t>Generalization </a:t>
            </a:r>
            <a:r>
              <a:rPr lang="en-US" sz="3600" dirty="0"/>
              <a:t>is to which extent the research and the conclusions of the research apply to the real world. </a:t>
            </a:r>
            <a:endParaRPr lang="en-US" sz="3600" dirty="0" smtClean="0"/>
          </a:p>
          <a:p>
            <a:endParaRPr lang="en-US" sz="2000" dirty="0" smtClean="0"/>
          </a:p>
          <a:p>
            <a:r>
              <a:rPr lang="en-US" sz="3600" dirty="0" smtClean="0"/>
              <a:t>It </a:t>
            </a:r>
            <a:r>
              <a:rPr lang="en-US" sz="3600" dirty="0"/>
              <a:t>is not always so that good research will reflect the real world, since we can only measure a small portion of the population at a time.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44562"/>
          </a:xfrm>
        </p:spPr>
        <p:txBody>
          <a:bodyPr>
            <a:normAutofit/>
          </a:bodyPr>
          <a:lstStyle/>
          <a:p>
            <a:pPr algn="l"/>
            <a:r>
              <a:rPr lang="en-US" b="1" dirty="0" smtClean="0"/>
              <a:t>Validity and Reliability</a:t>
            </a:r>
            <a:r>
              <a:rPr lang="en-US" b="1" baseline="30000" dirty="0" smtClean="0"/>
              <a:t>24</a:t>
            </a:r>
            <a:endParaRPr lang="en-US" baseline="30000" dirty="0"/>
          </a:p>
        </p:txBody>
      </p:sp>
      <p:sp>
        <p:nvSpPr>
          <p:cNvPr id="3" name="Content Placeholder 2"/>
          <p:cNvSpPr>
            <a:spLocks noGrp="1"/>
          </p:cNvSpPr>
          <p:nvPr>
            <p:ph idx="1"/>
          </p:nvPr>
        </p:nvSpPr>
        <p:spPr/>
        <p:txBody>
          <a:bodyPr>
            <a:normAutofit/>
          </a:bodyPr>
          <a:lstStyle/>
          <a:p>
            <a:r>
              <a:rPr lang="en-US" sz="3600" dirty="0" smtClean="0">
                <a:solidFill>
                  <a:srgbClr val="FF0000"/>
                </a:solidFill>
              </a:rPr>
              <a:t>Validity</a:t>
            </a:r>
            <a:r>
              <a:rPr lang="en-US" sz="3600" dirty="0" smtClean="0"/>
              <a:t> </a:t>
            </a:r>
            <a:r>
              <a:rPr lang="en-US" sz="3600" dirty="0"/>
              <a:t>refers to what degree the research reflects the given research problem, while </a:t>
            </a:r>
            <a:r>
              <a:rPr lang="en-US" sz="3600" dirty="0">
                <a:solidFill>
                  <a:srgbClr val="FF0000"/>
                </a:solidFill>
              </a:rPr>
              <a:t>Reliability </a:t>
            </a:r>
            <a:r>
              <a:rPr lang="en-US" sz="3600" dirty="0"/>
              <a:t>refers to how consistent a set of measurements are</a:t>
            </a:r>
            <a:r>
              <a:rPr lang="en-US" sz="3600" dirty="0" smtClean="0"/>
              <a:t>.</a:t>
            </a:r>
          </a:p>
          <a:p>
            <a:endParaRPr lang="en-US" sz="1800" dirty="0"/>
          </a:p>
          <a:p>
            <a:r>
              <a:rPr lang="en-US" sz="3600" b="1" dirty="0"/>
              <a:t>Research </a:t>
            </a:r>
            <a:r>
              <a:rPr lang="en-US" sz="3600" b="1" dirty="0" smtClean="0"/>
              <a:t>method(</a:t>
            </a:r>
            <a:r>
              <a:rPr lang="en-US" sz="3600" b="1" dirty="0" err="1" smtClean="0"/>
              <a:t>ology</a:t>
            </a:r>
            <a:r>
              <a:rPr lang="en-US" sz="3600" b="1" dirty="0" smtClean="0"/>
              <a:t>) </a:t>
            </a:r>
            <a:r>
              <a:rPr lang="en-US" sz="3600" b="1" dirty="0"/>
              <a:t>lacking reliability cannot be trusted. Replication studies are a way to test reliability</a:t>
            </a:r>
            <a:r>
              <a:rPr lang="en-US" sz="3600" dirty="0"/>
              <a:t>.</a:t>
            </a:r>
          </a:p>
          <a:p>
            <a:endParaRPr lang="en-US" sz="3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l"/>
            <a:r>
              <a:rPr lang="en-US" dirty="0" smtClean="0"/>
              <a:t>Validity and reliability</a:t>
            </a:r>
            <a:r>
              <a:rPr lang="en-US" baseline="30000" dirty="0" smtClean="0"/>
              <a:t>24</a:t>
            </a:r>
            <a:endParaRPr lang="en-US" baseline="30000" dirty="0"/>
          </a:p>
        </p:txBody>
      </p:sp>
      <p:sp>
        <p:nvSpPr>
          <p:cNvPr id="3" name="Content Placeholder 2"/>
          <p:cNvSpPr>
            <a:spLocks noGrp="1"/>
          </p:cNvSpPr>
          <p:nvPr>
            <p:ph idx="1"/>
          </p:nvPr>
        </p:nvSpPr>
        <p:spPr>
          <a:xfrm>
            <a:off x="304800" y="4876800"/>
            <a:ext cx="8610600" cy="1828800"/>
          </a:xfrm>
          <a:solidFill>
            <a:srgbClr val="0000CC"/>
          </a:solidFill>
        </p:spPr>
        <p:style>
          <a:lnRef idx="1">
            <a:schemeClr val="accent1"/>
          </a:lnRef>
          <a:fillRef idx="3">
            <a:schemeClr val="accent1"/>
          </a:fillRef>
          <a:effectRef idx="2">
            <a:schemeClr val="accent1"/>
          </a:effectRef>
          <a:fontRef idx="minor">
            <a:schemeClr val="lt1"/>
          </a:fontRef>
        </p:style>
        <p:txBody>
          <a:bodyPr>
            <a:normAutofit/>
          </a:bodyPr>
          <a:lstStyle/>
          <a:p>
            <a:pPr>
              <a:buNone/>
            </a:pPr>
            <a:r>
              <a:rPr lang="en-US" sz="3600" b="1" dirty="0" smtClean="0"/>
              <a:t>	Both </a:t>
            </a:r>
            <a:r>
              <a:rPr lang="en-US" sz="3600" b="1" dirty="0"/>
              <a:t>validity and reliability are </a:t>
            </a:r>
            <a:r>
              <a:rPr lang="en-US" sz="3600" b="1" dirty="0" smtClean="0"/>
              <a:t>very important </a:t>
            </a:r>
            <a:r>
              <a:rPr lang="en-US" sz="3600" b="1" dirty="0"/>
              <a:t>aspects of </a:t>
            </a:r>
            <a:r>
              <a:rPr lang="en-US" sz="3600" b="1" dirty="0" smtClean="0"/>
              <a:t>research.</a:t>
            </a:r>
            <a:endParaRPr lang="en-US" sz="3600" b="1" dirty="0"/>
          </a:p>
          <a:p>
            <a:endParaRPr lang="en-US" sz="3600" b="1" dirty="0"/>
          </a:p>
        </p:txBody>
      </p:sp>
      <p:pic>
        <p:nvPicPr>
          <p:cNvPr id="4" name="Picture 3" descr="Validity and Reliability"/>
          <p:cNvPicPr/>
          <p:nvPr/>
        </p:nvPicPr>
        <p:blipFill>
          <a:blip r:embed="rId3" cstate="print"/>
          <a:srcRect/>
          <a:stretch>
            <a:fillRect/>
          </a:stretch>
        </p:blipFill>
        <p:spPr bwMode="auto">
          <a:xfrm>
            <a:off x="762000" y="1219200"/>
            <a:ext cx="7620000" cy="3200400"/>
          </a:xfrm>
          <a:prstGeom prst="rect">
            <a:avLst/>
          </a:prstGeom>
          <a:noFill/>
          <a:ln w="28575">
            <a:solidFill>
              <a:srgbClr val="0000CC"/>
            </a:solidFill>
            <a:miter lim="800000"/>
            <a:headEnd/>
            <a:tailEnd/>
          </a:ln>
        </p:spPr>
      </p:pic>
      <p:sp>
        <p:nvSpPr>
          <p:cNvPr id="5" name="Rectangle 4"/>
          <p:cNvSpPr/>
          <p:nvPr/>
        </p:nvSpPr>
        <p:spPr>
          <a:xfrm>
            <a:off x="762000" y="4191000"/>
            <a:ext cx="2864887" cy="261610"/>
          </a:xfrm>
          <a:prstGeom prst="rect">
            <a:avLst/>
          </a:prstGeom>
        </p:spPr>
        <p:txBody>
          <a:bodyPr wrap="none">
            <a:spAutoFit/>
          </a:bodyPr>
          <a:lstStyle/>
          <a:p>
            <a:r>
              <a:rPr lang="en-US" sz="1100" u="sng" dirty="0" smtClean="0">
                <a:hlinkClick r:id="rId4"/>
              </a:rPr>
              <a:t>https://explorable.com/research-methodology</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Autofit/>
          </a:bodyPr>
          <a:lstStyle/>
          <a:p>
            <a:pPr algn="l"/>
            <a:r>
              <a:rPr lang="en-US" sz="3600" b="1" dirty="0" smtClean="0"/>
              <a:t>Research Integrity</a:t>
            </a:r>
            <a:r>
              <a:rPr lang="en-US" sz="3600" b="1" baseline="30000" dirty="0" smtClean="0"/>
              <a:t>25</a:t>
            </a:r>
            <a:endParaRPr lang="en-US" sz="3600" baseline="30000" dirty="0"/>
          </a:p>
        </p:txBody>
      </p:sp>
      <p:sp>
        <p:nvSpPr>
          <p:cNvPr id="8" name="Content Placeholder 7"/>
          <p:cNvSpPr>
            <a:spLocks noGrp="1"/>
          </p:cNvSpPr>
          <p:nvPr>
            <p:ph idx="1"/>
          </p:nvPr>
        </p:nvSpPr>
        <p:spPr>
          <a:xfrm>
            <a:off x="381000" y="762000"/>
            <a:ext cx="8534400" cy="990600"/>
          </a:xfrm>
        </p:spPr>
        <p:txBody>
          <a:bodyPr>
            <a:noAutofit/>
          </a:bodyPr>
          <a:lstStyle/>
          <a:p>
            <a:pPr>
              <a:buNone/>
            </a:pPr>
            <a:r>
              <a:rPr lang="en-US" sz="2600" dirty="0" smtClean="0"/>
              <a:t>	Active adherence to the ethical principles and professional standards essential for the responsible practice of research. </a:t>
            </a:r>
          </a:p>
        </p:txBody>
      </p:sp>
      <p:graphicFrame>
        <p:nvGraphicFramePr>
          <p:cNvPr id="9" name="Content Placeholder 5"/>
          <p:cNvGraphicFramePr>
            <a:graphicFrameLocks/>
          </p:cNvGraphicFramePr>
          <p:nvPr/>
        </p:nvGraphicFramePr>
        <p:xfrm>
          <a:off x="457200" y="1828800"/>
          <a:ext cx="82296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b="1" dirty="0"/>
              <a:t>How to present your </a:t>
            </a:r>
            <a:r>
              <a:rPr lang="en-US" b="1" dirty="0" smtClean="0"/>
              <a:t>results</a:t>
            </a:r>
            <a:r>
              <a:rPr lang="en-US" baseline="30000" dirty="0" smtClean="0"/>
              <a:t>26</a:t>
            </a:r>
            <a:endParaRPr lang="en-US" baseline="30000" dirty="0"/>
          </a:p>
        </p:txBody>
      </p:sp>
      <p:sp>
        <p:nvSpPr>
          <p:cNvPr id="3" name="Content Placeholder 2"/>
          <p:cNvSpPr>
            <a:spLocks noGrp="1"/>
          </p:cNvSpPr>
          <p:nvPr>
            <p:ph idx="1"/>
          </p:nvPr>
        </p:nvSpPr>
        <p:spPr>
          <a:xfrm>
            <a:off x="457200" y="1219200"/>
            <a:ext cx="8229600" cy="4800600"/>
          </a:xfrm>
        </p:spPr>
        <p:txBody>
          <a:bodyPr>
            <a:normAutofit lnSpcReduction="10000"/>
          </a:bodyPr>
          <a:lstStyle/>
          <a:p>
            <a:r>
              <a:rPr lang="en-US" dirty="0"/>
              <a:t>This could be in a </a:t>
            </a:r>
            <a:r>
              <a:rPr lang="en-US" dirty="0" smtClean="0"/>
              <a:t>‘presentation’, </a:t>
            </a:r>
            <a:r>
              <a:rPr lang="en-US" dirty="0"/>
              <a:t>video or written report. </a:t>
            </a:r>
            <a:endParaRPr lang="en-US" dirty="0" smtClean="0"/>
          </a:p>
          <a:p>
            <a:r>
              <a:rPr lang="en-US" dirty="0" smtClean="0"/>
              <a:t>The audience will determine how to present </a:t>
            </a:r>
            <a:r>
              <a:rPr lang="en-US" dirty="0"/>
              <a:t>the findings, the </a:t>
            </a:r>
            <a:r>
              <a:rPr lang="en-US" dirty="0" smtClean="0"/>
              <a:t>language, </a:t>
            </a:r>
            <a:r>
              <a:rPr lang="en-US" dirty="0"/>
              <a:t>and the recommendations </a:t>
            </a:r>
            <a:r>
              <a:rPr lang="en-US" dirty="0" smtClean="0"/>
              <a:t>to be made.</a:t>
            </a:r>
            <a:endParaRPr lang="en-US" dirty="0"/>
          </a:p>
          <a:p>
            <a:pPr lvl="0"/>
            <a:r>
              <a:rPr lang="en-US" dirty="0" smtClean="0"/>
              <a:t>Use </a:t>
            </a:r>
            <a:r>
              <a:rPr lang="en-US" dirty="0"/>
              <a:t>charts or tables to help the reader understand the data and then highlight the most interesting  </a:t>
            </a:r>
            <a:r>
              <a:rPr lang="en-US" dirty="0" smtClean="0"/>
              <a:t>findings.</a:t>
            </a:r>
            <a:endParaRPr lang="en-US" dirty="0"/>
          </a:p>
          <a:p>
            <a:r>
              <a:rPr lang="en-US" dirty="0" smtClean="0"/>
              <a:t>Comment on the research findings across different methods used. </a:t>
            </a:r>
          </a:p>
          <a:p>
            <a:endParaRPr lang="en-US" dirty="0"/>
          </a:p>
        </p:txBody>
      </p:sp>
      <p:sp>
        <p:nvSpPr>
          <p:cNvPr id="4" name="Rectangle 3"/>
          <p:cNvSpPr/>
          <p:nvPr/>
        </p:nvSpPr>
        <p:spPr>
          <a:xfrm>
            <a:off x="76200" y="5029200"/>
            <a:ext cx="8991600" cy="1752600"/>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dirty="0" err="1" smtClean="0"/>
              <a:t>Analyse</a:t>
            </a:r>
            <a:r>
              <a:rPr lang="en-US" sz="3200" b="1" dirty="0" smtClean="0"/>
              <a:t> the data rather than just describing it - use it to tell a story that focuses on answering the research question.</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1828800"/>
            <a:ext cx="8229600" cy="3581400"/>
          </a:xfrm>
        </p:spPr>
        <p:txBody>
          <a:bodyPr>
            <a:normAutofit/>
          </a:bodyPr>
          <a:lstStyle/>
          <a:p>
            <a:r>
              <a:rPr lang="en-US" sz="4000" dirty="0"/>
              <a:t>There are endless ways of presenting </a:t>
            </a:r>
            <a:r>
              <a:rPr lang="en-US" sz="4000" dirty="0" smtClean="0"/>
              <a:t>research </a:t>
            </a:r>
            <a:r>
              <a:rPr lang="en-US" sz="4000" dirty="0"/>
              <a:t>findings – be as innovative as you like! But follow established guidelines if available.</a:t>
            </a:r>
          </a:p>
          <a:p>
            <a:endParaRPr lang="en-US"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pPr algn="l"/>
            <a:r>
              <a:rPr lang="en-US" sz="3200" b="1" dirty="0" smtClean="0"/>
              <a:t>What Kind of New Knowledge?</a:t>
            </a:r>
            <a:r>
              <a:rPr lang="en-US" sz="3200" b="1" baseline="30000" dirty="0" smtClean="0"/>
              <a:t>3</a:t>
            </a:r>
            <a:endParaRPr lang="en-US" sz="3200" dirty="0"/>
          </a:p>
        </p:txBody>
      </p:sp>
      <p:graphicFrame>
        <p:nvGraphicFramePr>
          <p:cNvPr id="4" name="Content Placeholder 3"/>
          <p:cNvGraphicFramePr>
            <a:graphicFrameLocks noGrp="1"/>
          </p:cNvGraphicFramePr>
          <p:nvPr>
            <p:ph idx="1"/>
          </p:nvPr>
        </p:nvGraphicFramePr>
        <p:xfrm>
          <a:off x="457200" y="990600"/>
          <a:ext cx="8229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Callout 4"/>
          <p:cNvSpPr/>
          <p:nvPr/>
        </p:nvSpPr>
        <p:spPr>
          <a:xfrm>
            <a:off x="5943600" y="76200"/>
            <a:ext cx="2895600" cy="1752600"/>
          </a:xfrm>
          <a:prstGeom prst="wedgeEllipseCallout">
            <a:avLst>
              <a:gd name="adj1" fmla="val -60226"/>
              <a:gd name="adj2" fmla="val 3768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Form a typology of works, personalities, objects, etc.</a:t>
            </a:r>
            <a:endParaRPr lang="en-US" sz="2000" b="1" dirty="0">
              <a:solidFill>
                <a:srgbClr val="FF0000"/>
              </a:solidFill>
            </a:endParaRPr>
          </a:p>
        </p:txBody>
      </p:sp>
      <p:sp>
        <p:nvSpPr>
          <p:cNvPr id="6" name="Oval Callout 5"/>
          <p:cNvSpPr/>
          <p:nvPr/>
        </p:nvSpPr>
        <p:spPr>
          <a:xfrm>
            <a:off x="5943600" y="1905000"/>
            <a:ext cx="2590800" cy="1524000"/>
          </a:xfrm>
          <a:prstGeom prst="wedgeEllipseCallout">
            <a:avLst>
              <a:gd name="adj1" fmla="val -70335"/>
              <a:gd name="adj2" fmla="val 28162"/>
            </a:avLst>
          </a:prstGeom>
          <a:solidFill>
            <a:schemeClr val="bg1"/>
          </a:solidFill>
          <a:ln w="38100">
            <a:solidFill>
              <a:srgbClr val="005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5828"/>
                </a:solidFill>
              </a:rPr>
              <a:t>Make judgments and compare to a norm, scale,</a:t>
            </a:r>
            <a:endParaRPr lang="en-US" sz="1900" b="1" dirty="0">
              <a:solidFill>
                <a:srgbClr val="005828"/>
              </a:solidFill>
            </a:endParaRPr>
          </a:p>
        </p:txBody>
      </p:sp>
      <p:sp>
        <p:nvSpPr>
          <p:cNvPr id="7" name="Oval Callout 6"/>
          <p:cNvSpPr/>
          <p:nvPr/>
        </p:nvSpPr>
        <p:spPr>
          <a:xfrm>
            <a:off x="5715000" y="3429000"/>
            <a:ext cx="3352800" cy="2286000"/>
          </a:xfrm>
          <a:prstGeom prst="wedgeEllipseCallout">
            <a:avLst>
              <a:gd name="adj1" fmla="val -59926"/>
              <a:gd name="adj2" fmla="val 1095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List the similarities and differences in order to better understand one or both of the compared things</a:t>
            </a:r>
            <a:endParaRPr lang="en-US" sz="1900" b="1" dirty="0"/>
          </a:p>
        </p:txBody>
      </p:sp>
      <p:sp>
        <p:nvSpPr>
          <p:cNvPr id="9" name="Oval Callout 8"/>
          <p:cNvSpPr/>
          <p:nvPr/>
        </p:nvSpPr>
        <p:spPr>
          <a:xfrm>
            <a:off x="5638800" y="4648200"/>
            <a:ext cx="3505200" cy="2286000"/>
          </a:xfrm>
          <a:prstGeom prst="wedgeEllipseCallout">
            <a:avLst>
              <a:gd name="adj1" fmla="val -61195"/>
              <a:gd name="adj2" fmla="val 15604"/>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CC"/>
                </a:solidFill>
              </a:rPr>
              <a:t>On the basis of past correlations, tell how probable a future event, action, outcome, etc. could be.</a:t>
            </a:r>
            <a:endParaRPr lang="en-US" sz="1900" b="1" dirty="0">
              <a:solidFill>
                <a:srgbClr val="0000CC"/>
              </a:solidFill>
            </a:endParaRPr>
          </a:p>
        </p:txBody>
      </p:sp>
      <p:sp>
        <p:nvSpPr>
          <p:cNvPr id="10" name="Oval Callout 9"/>
          <p:cNvSpPr/>
          <p:nvPr/>
        </p:nvSpPr>
        <p:spPr>
          <a:xfrm>
            <a:off x="152400" y="3044952"/>
            <a:ext cx="2209800" cy="1527048"/>
          </a:xfrm>
          <a:prstGeom prst="wedgeEllipseCallout">
            <a:avLst>
              <a:gd name="adj1" fmla="val 109800"/>
              <a:gd name="adj2" fmla="val 12824"/>
            </a:avLst>
          </a:prstGeom>
          <a:solidFill>
            <a:schemeClr val="bg1"/>
          </a:solid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CC"/>
                </a:solidFill>
              </a:rPr>
              <a:t>Answer the question: why?</a:t>
            </a:r>
            <a:endParaRPr lang="en-US" sz="2000" b="1" dirty="0">
              <a:solidFill>
                <a:srgbClr val="0000CC"/>
              </a:solidFill>
            </a:endParaRPr>
          </a:p>
        </p:txBody>
      </p:sp>
      <p:sp>
        <p:nvSpPr>
          <p:cNvPr id="11" name="Oval Callout 10"/>
          <p:cNvSpPr/>
          <p:nvPr/>
        </p:nvSpPr>
        <p:spPr>
          <a:xfrm>
            <a:off x="76200" y="1143000"/>
            <a:ext cx="3276600" cy="1755648"/>
          </a:xfrm>
          <a:prstGeom prst="wedgeEllipseCallout">
            <a:avLst>
              <a:gd name="adj1" fmla="val 57198"/>
              <a:gd name="adj2" fmla="val 16564"/>
            </a:avLst>
          </a:prstGeom>
          <a:solidFill>
            <a:schemeClr val="bg1"/>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Observe and write up what you consider typical, specific, or accidental</a:t>
            </a:r>
            <a:endParaRPr lang="en-US" sz="2000" b="1" dirty="0">
              <a:solidFill>
                <a:schemeClr val="tx1"/>
              </a:solidFill>
            </a:endParaRPr>
          </a:p>
        </p:txBody>
      </p:sp>
      <p:sp>
        <p:nvSpPr>
          <p:cNvPr id="12" name="Oval Callout 11"/>
          <p:cNvSpPr/>
          <p:nvPr/>
        </p:nvSpPr>
        <p:spPr>
          <a:xfrm>
            <a:off x="0" y="4648200"/>
            <a:ext cx="3276600" cy="2209800"/>
          </a:xfrm>
          <a:prstGeom prst="wedgeEllipseCallout">
            <a:avLst>
              <a:gd name="adj1" fmla="val 68884"/>
              <a:gd name="adj2" fmla="val -14887"/>
            </a:avLst>
          </a:pr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Do two phenomena influence each other? How? Are there links between two things? Or, are they independent?</a:t>
            </a:r>
            <a:endParaRPr lang="en-US" sz="2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bg/>
                                          </p:spTgt>
                                        </p:tgtEl>
                                        <p:attrNameLst>
                                          <p:attrName>style.visibility</p:attrName>
                                        </p:attrNameLst>
                                      </p:cBhvr>
                                      <p:to>
                                        <p:strVal val="visible"/>
                                      </p:to>
                                    </p:set>
                                    <p:anim calcmode="lin" valueType="num">
                                      <p:cBhvr additive="base">
                                        <p:cTn id="15"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bg/>
                                          </p:spTgt>
                                        </p:tgtEl>
                                        <p:attrNameLst>
                                          <p:attrName>style.visibility</p:attrName>
                                        </p:attrNameLst>
                                      </p:cBhvr>
                                      <p:to>
                                        <p:strVal val="visible"/>
                                      </p:to>
                                    </p:set>
                                    <p:animEffect transition="in" filter="wipe(down)">
                                      <p:cBhvr>
                                        <p:cTn id="25" dur="500"/>
                                        <p:tgtEl>
                                          <p:spTgt spid="6">
                                            <p:bg/>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down)">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bg/>
                                          </p:spTgt>
                                        </p:tgtEl>
                                        <p:attrNameLst>
                                          <p:attrName>style.visibility</p:attrName>
                                        </p:attrNameLst>
                                      </p:cBhvr>
                                      <p:to>
                                        <p:strVal val="visible"/>
                                      </p:to>
                                    </p:set>
                                    <p:anim calcmode="lin" valueType="num">
                                      <p:cBhvr additive="base">
                                        <p:cTn id="33"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bg/>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7">
                                            <p:bg/>
                                          </p:spTgt>
                                        </p:tgtEl>
                                        <p:attrNameLst>
                                          <p:attrName>style.visibility</p:attrName>
                                        </p:attrNameLst>
                                      </p:cBhvr>
                                      <p:to>
                                        <p:strVal val="visible"/>
                                      </p:to>
                                    </p:set>
                                    <p:animEffect transition="in" filter="wipe(down)">
                                      <p:cBhvr>
                                        <p:cTn id="43" dur="500"/>
                                        <p:tgtEl>
                                          <p:spTgt spid="7">
                                            <p:bg/>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wipe(down)">
                                      <p:cBhvr>
                                        <p:cTn id="46" dur="500"/>
                                        <p:tgtEl>
                                          <p:spTgt spid="7">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bg/>
                                          </p:spTgt>
                                        </p:tgtEl>
                                        <p:attrNameLst>
                                          <p:attrName>style.visibility</p:attrName>
                                        </p:attrNameLst>
                                      </p:cBhvr>
                                      <p:to>
                                        <p:strVal val="visible"/>
                                      </p:to>
                                    </p:set>
                                    <p:anim calcmode="lin" valueType="num">
                                      <p:cBhvr additive="base">
                                        <p:cTn id="51"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bg/>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anim calcmode="lin" valueType="num">
                                      <p:cBhvr additive="base">
                                        <p:cTn id="5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9">
                                            <p:bg/>
                                          </p:spTgt>
                                        </p:tgtEl>
                                        <p:attrNameLst>
                                          <p:attrName>style.visibility</p:attrName>
                                        </p:attrNameLst>
                                      </p:cBhvr>
                                      <p:to>
                                        <p:strVal val="visible"/>
                                      </p:to>
                                    </p:set>
                                    <p:animEffect transition="in" filter="wipe(down)">
                                      <p:cBhvr>
                                        <p:cTn id="61" dur="500"/>
                                        <p:tgtEl>
                                          <p:spTgt spid="9">
                                            <p:bg/>
                                          </p:spTgt>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9">
                                            <p:txEl>
                                              <p:pRg st="0" end="0"/>
                                            </p:txEl>
                                          </p:spTgt>
                                        </p:tgtEl>
                                        <p:attrNameLst>
                                          <p:attrName>style.visibility</p:attrName>
                                        </p:attrNameLst>
                                      </p:cBhvr>
                                      <p:to>
                                        <p:strVal val="visible"/>
                                      </p:to>
                                    </p:set>
                                    <p:animEffect transition="in" filter="wipe(down)">
                                      <p:cBhvr>
                                        <p:cTn id="6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allAtOnce" animBg="1"/>
      <p:bldP spid="7" grpId="0" build="allAtOnce" animBg="1"/>
      <p:bldP spid="9" grpId="0" build="allAtOnce" animBg="1"/>
      <p:bldP spid="10" grpId="0" build="allAtOnce" animBg="1"/>
      <p:bldP spid="11" grpId="0" build="allAtOnce" animBg="1"/>
      <p:bldP spid="12" grpId="0" build="allAtOnce"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pPr algn="l"/>
            <a:r>
              <a:rPr lang="en-US" b="1" dirty="0" smtClean="0"/>
              <a:t>Conclusions </a:t>
            </a:r>
            <a:endParaRPr lang="en-US" b="1" dirty="0"/>
          </a:p>
        </p:txBody>
      </p:sp>
      <p:sp>
        <p:nvSpPr>
          <p:cNvPr id="4" name="Content Placeholder 3"/>
          <p:cNvSpPr>
            <a:spLocks noGrp="1"/>
          </p:cNvSpPr>
          <p:nvPr>
            <p:ph idx="1"/>
          </p:nvPr>
        </p:nvSpPr>
        <p:spPr>
          <a:xfrm>
            <a:off x="457200" y="1371600"/>
            <a:ext cx="8229600" cy="5029200"/>
          </a:xfrm>
        </p:spPr>
        <p:txBody>
          <a:bodyPr>
            <a:normAutofit/>
          </a:bodyPr>
          <a:lstStyle/>
          <a:p>
            <a:pPr>
              <a:buNone/>
            </a:pPr>
            <a:r>
              <a:rPr lang="en-US" dirty="0" smtClean="0"/>
              <a:t>	The seven steps of the scientific method</a:t>
            </a:r>
            <a:r>
              <a:rPr lang="en-US" baseline="30000" dirty="0" smtClean="0"/>
              <a:t>27</a:t>
            </a:r>
            <a:r>
              <a:rPr lang="en-US" dirty="0" smtClean="0"/>
              <a:t>:</a:t>
            </a:r>
          </a:p>
          <a:p>
            <a:r>
              <a:rPr lang="en-US" dirty="0" smtClean="0"/>
              <a:t>observing an occurrence or asking a question, </a:t>
            </a:r>
          </a:p>
          <a:p>
            <a:r>
              <a:rPr lang="en-US" dirty="0" smtClean="0"/>
              <a:t>researching the topic, </a:t>
            </a:r>
          </a:p>
          <a:p>
            <a:r>
              <a:rPr lang="en-US" dirty="0" smtClean="0"/>
              <a:t>forming a hypothesis, </a:t>
            </a:r>
          </a:p>
          <a:p>
            <a:r>
              <a:rPr lang="en-US" dirty="0" smtClean="0"/>
              <a:t>designing and conducting an experiment, </a:t>
            </a:r>
          </a:p>
          <a:p>
            <a:r>
              <a:rPr lang="en-US" dirty="0" smtClean="0"/>
              <a:t>analyzing results, </a:t>
            </a:r>
          </a:p>
          <a:p>
            <a:r>
              <a:rPr lang="en-US" dirty="0" smtClean="0"/>
              <a:t>drawing a conclusion and </a:t>
            </a:r>
          </a:p>
          <a:p>
            <a:r>
              <a:rPr lang="en-US" dirty="0" smtClean="0"/>
              <a:t>reporting results.</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l"/>
            <a:r>
              <a:rPr lang="en-US" sz="1800" b="1" dirty="0" smtClean="0"/>
              <a:t>References </a:t>
            </a:r>
            <a:endParaRPr lang="en-US" sz="1800" b="1" dirty="0"/>
          </a:p>
        </p:txBody>
      </p:sp>
      <p:sp>
        <p:nvSpPr>
          <p:cNvPr id="1025" name="Rectangle 1"/>
          <p:cNvSpPr>
            <a:spLocks noChangeArrowheads="1"/>
          </p:cNvSpPr>
          <p:nvPr/>
        </p:nvSpPr>
        <p:spPr bwMode="auto">
          <a:xfrm>
            <a:off x="533400" y="838200"/>
            <a:ext cx="7696200"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2"/>
              </a:rPr>
              <a:t>http://guides.library.ucla.edu/research-methods</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3"/>
              </a:rPr>
              <a:t> http://keydifferences.com/difference-between-research-method-and-research-methodology.html</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Based on Nicholas </a:t>
            </a:r>
            <a:r>
              <a:rPr kumimoji="0" lang="en-US" sz="12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Walliman</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Research Methods: the Basics. </a:t>
            </a:r>
            <a:r>
              <a:rPr kumimoji="0" lang="en-US" sz="12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Routledge</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2011</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http://study.com/academy/lesson/basic-research-and-applied-research-definitions-and-differences.html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4"/>
              </a:rPr>
              <a:t>http://whanauoraresearch.co.nz/news/method-or-methodology-whats-the-difference/</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5"/>
              </a:rPr>
              <a:t>https://www.kaieteurnewsonline.com/2012/07/01/life-lessons-from-albert-einstein/</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 McGregor, S. L., &amp; </a:t>
            </a:r>
            <a:r>
              <a:rPr kumimoji="0" lang="en-US" sz="12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Murname</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J. A. (2010). Paradigm, methodology and method: Intellectual integrity in consumer scholarship. </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International Journal of Consumer Studies</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34</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(4), 419-427.</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6"/>
              </a:rPr>
              <a:t>8. https://www.nfer.ac.uk/schools/research-in-schools/what-should-i-research/</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7"/>
              </a:rPr>
              <a:t>https://www.quora.com/What-is-the-difference-between-method-and-methodology-in-research</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8"/>
              </a:rPr>
              <a:t>http://www1.rmit.edu.au/courses/049658</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11.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9"/>
              </a:rPr>
              <a:t>https://explorable.com/defining-a-research-problem</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 http://www.businessdictionary.com/definition/data.html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13.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10"/>
              </a:rPr>
              <a:t>http://libguides.usc.edu/writingguide/researchdesigns</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11"/>
              </a:rPr>
              <a:t>14. http://study.com/academy/lesson/what-is-factorial-design-definition-example.html</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15.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12"/>
              </a:rPr>
              <a:t>http://www.camo.com/rt/Resources/design_of_experiment.html</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11"/>
              </a:rPr>
              <a:t>16. http://study.com/academy/lesson/what-is-factorial-design-definition-example.html</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13"/>
              </a:rPr>
              <a:t>17. https://explorable.com/factorial-design</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18. </a:t>
            </a:r>
            <a:r>
              <a:rPr kumimoji="0" lang="en-US" sz="12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hlinkClick r:id="rId14"/>
              </a:rPr>
              <a:t>Martyn</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14"/>
              </a:rPr>
              <a:t> </a:t>
            </a:r>
            <a:r>
              <a:rPr kumimoji="0" lang="en-US" sz="12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hlinkClick r:id="rId14"/>
              </a:rPr>
              <a:t>Shuttleworth</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(Aug 10, 2009). Factorial Design. Retrieved Sep 29, 2017 from Explorable.com: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13"/>
              </a:rPr>
              <a:t>https://explorable.com/factorial-design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19. </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www.csulb.edu/~arezaei/EDP520/powerpoint/11-%20Factorial%20Designs-short.pptx</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15"/>
              </a:rPr>
              <a:t>https://www.isixsigma.com/tools-templates/design-of-experiments-doe/design-experiments-%E2%90%93-primer/</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21.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12"/>
              </a:rPr>
              <a:t>http://www.camo.com/rt/Resources/design_of_experiment.html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16"/>
              </a:rPr>
              <a:t>22. http://www.itl.nist.gov/div898/handbook/pri/section1/pri11.htm</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23.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17"/>
              </a:rPr>
              <a:t>https://explorable.com/research-designs</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24.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18"/>
              </a:rPr>
              <a:t>https://explorable.com/research-methodology</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25.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19"/>
              </a:rPr>
              <a:t>http://www2.le.ac.uk/offices/red/rd/research-environment-and-governance-1</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26.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20"/>
              </a:rPr>
              <a:t>https://www.nfer.ac.uk/schools/developing-young-researchers/how-to-present-your-results/</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27.</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21"/>
              </a:rPr>
              <a:t> https://www.reference.com/science/seven-steps-scientific-method-740191e340239175</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dirty="0"/>
          </a:p>
        </p:txBody>
      </p:sp>
      <p:sp>
        <p:nvSpPr>
          <p:cNvPr id="3" name="Content Placeholder 2"/>
          <p:cNvSpPr>
            <a:spLocks noGrp="1"/>
          </p:cNvSpPr>
          <p:nvPr>
            <p:ph idx="1"/>
          </p:nvPr>
        </p:nvSpPr>
        <p:spPr>
          <a:xfrm>
            <a:off x="457200" y="2057400"/>
            <a:ext cx="8229600" cy="4068763"/>
          </a:xfrm>
        </p:spPr>
        <p:txBody>
          <a:bodyPr>
            <a:normAutofit/>
          </a:bodyPr>
          <a:lstStyle/>
          <a:p>
            <a:pPr algn="ctr">
              <a:buNone/>
            </a:pPr>
            <a:r>
              <a:rPr lang="en-US" sz="5400" b="1" dirty="0" smtClean="0"/>
              <a:t>	Thank you for your attention</a:t>
            </a:r>
            <a:endParaRPr lang="en-US" sz="5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1162"/>
            <a:ext cx="8229600" cy="808038"/>
          </a:xfrm>
        </p:spPr>
        <p:txBody>
          <a:bodyPr>
            <a:normAutofit/>
          </a:bodyPr>
          <a:lstStyle/>
          <a:p>
            <a:pPr algn="l"/>
            <a:r>
              <a:rPr lang="en-US" sz="3200" b="1" dirty="0" smtClean="0"/>
              <a:t>Different Kinds of Research</a:t>
            </a:r>
            <a:r>
              <a:rPr lang="en-US" sz="3200" b="1" baseline="30000" dirty="0" smtClean="0"/>
              <a:t>4</a:t>
            </a:r>
            <a:endParaRPr lang="en-US" sz="3200" baseline="30000" dirty="0"/>
          </a:p>
        </p:txBody>
      </p:sp>
      <p:sp>
        <p:nvSpPr>
          <p:cNvPr id="3" name="Content Placeholder 2"/>
          <p:cNvSpPr>
            <a:spLocks noGrp="1"/>
          </p:cNvSpPr>
          <p:nvPr>
            <p:ph idx="1"/>
          </p:nvPr>
        </p:nvSpPr>
        <p:spPr>
          <a:xfrm>
            <a:off x="457200" y="1447800"/>
            <a:ext cx="8229600" cy="5029200"/>
          </a:xfrm>
        </p:spPr>
        <p:txBody>
          <a:bodyPr>
            <a:normAutofit/>
          </a:bodyPr>
          <a:lstStyle/>
          <a:p>
            <a:r>
              <a:rPr lang="en-US" b="1" dirty="0" smtClean="0"/>
              <a:t>Applied research</a:t>
            </a:r>
            <a:r>
              <a:rPr lang="en-US" dirty="0" smtClean="0"/>
              <a:t>: is used to answer a specific question that has direct applications to the world. This is the type of research that solves a problem.</a:t>
            </a:r>
          </a:p>
          <a:p>
            <a:r>
              <a:rPr lang="en-US" b="1" dirty="0" smtClean="0"/>
              <a:t>Basic research:  </a:t>
            </a:r>
            <a:r>
              <a:rPr lang="en-US" dirty="0" smtClean="0"/>
              <a:t>is driven purely by curiosity and a desire to expand our knowledge. Tends not to be directly applicable to the real world in a direct way, but enhances our understanding of the world around us.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382000" cy="1143000"/>
          </a:xfrm>
        </p:spPr>
        <p:txBody>
          <a:bodyPr>
            <a:noAutofit/>
          </a:bodyPr>
          <a:lstStyle/>
          <a:p>
            <a:pPr algn="l"/>
            <a:r>
              <a:rPr lang="en-US" sz="3600" b="1" dirty="0" smtClean="0"/>
              <a:t>Qualitative and Quantitative Research Methods</a:t>
            </a:r>
            <a:endParaRPr lang="en-US" sz="3600" dirty="0"/>
          </a:p>
        </p:txBody>
      </p:sp>
      <p:sp>
        <p:nvSpPr>
          <p:cNvPr id="3" name="Content Placeholder 2"/>
          <p:cNvSpPr>
            <a:spLocks noGrp="1"/>
          </p:cNvSpPr>
          <p:nvPr>
            <p:ph idx="1"/>
          </p:nvPr>
        </p:nvSpPr>
        <p:spPr>
          <a:xfrm>
            <a:off x="457200" y="2209800"/>
            <a:ext cx="8229600" cy="3763963"/>
          </a:xfrm>
        </p:spPr>
        <p:txBody>
          <a:bodyPr>
            <a:normAutofit/>
          </a:bodyPr>
          <a:lstStyle/>
          <a:p>
            <a:r>
              <a:rPr lang="en-US" sz="3600" dirty="0" smtClean="0"/>
              <a:t>Qualitative </a:t>
            </a:r>
            <a:r>
              <a:rPr lang="en-US" sz="3600" dirty="0" smtClean="0"/>
              <a:t>Research generates </a:t>
            </a:r>
            <a:r>
              <a:rPr lang="en-US" sz="3600" dirty="0" smtClean="0">
                <a:solidFill>
                  <a:srgbClr val="FF0000"/>
                </a:solidFill>
              </a:rPr>
              <a:t>non-numerical data</a:t>
            </a:r>
            <a:r>
              <a:rPr lang="en-US" sz="3600" dirty="0" smtClean="0"/>
              <a:t>, e.g. interviews.</a:t>
            </a:r>
            <a:endParaRPr lang="en-US" sz="3600" dirty="0" smtClean="0"/>
          </a:p>
          <a:p>
            <a:endParaRPr lang="en-US" sz="3600" dirty="0" smtClean="0"/>
          </a:p>
          <a:p>
            <a:r>
              <a:rPr lang="en-US" sz="3600" dirty="0" smtClean="0"/>
              <a:t>Quantitative Research uses </a:t>
            </a:r>
            <a:r>
              <a:rPr lang="en-US" sz="3600" dirty="0" smtClean="0">
                <a:solidFill>
                  <a:srgbClr val="FF0000"/>
                </a:solidFill>
              </a:rPr>
              <a:t>measurable data </a:t>
            </a:r>
            <a:r>
              <a:rPr lang="en-US" sz="3600" dirty="0" smtClean="0"/>
              <a:t>to formulate facts and uncover patterns in research.</a:t>
            </a:r>
          </a:p>
          <a:p>
            <a:endParaRPr lang="en-US"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27038"/>
            <a:ext cx="8458200" cy="792162"/>
          </a:xfrm>
        </p:spPr>
        <p:txBody>
          <a:bodyPr>
            <a:noAutofit/>
          </a:bodyPr>
          <a:lstStyle/>
          <a:p>
            <a:pPr algn="l"/>
            <a:r>
              <a:rPr lang="en-US" sz="3200" b="1" dirty="0" smtClean="0"/>
              <a:t>SKILLS AND ABILITIES</a:t>
            </a:r>
            <a:r>
              <a:rPr lang="en-US" sz="3200" b="1" baseline="30000" dirty="0" smtClean="0"/>
              <a:t>5</a:t>
            </a:r>
            <a:endParaRPr lang="en-US" sz="3200" dirty="0"/>
          </a:p>
        </p:txBody>
      </p:sp>
      <p:sp>
        <p:nvSpPr>
          <p:cNvPr id="12" name="Rectangle 11"/>
          <p:cNvSpPr/>
          <p:nvPr/>
        </p:nvSpPr>
        <p:spPr>
          <a:xfrm>
            <a:off x="5257800" y="2514600"/>
            <a:ext cx="2895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Passion, focus, interest, enthusiasm</a:t>
            </a:r>
            <a:endParaRPr lang="en-US" sz="2400" b="1" dirty="0"/>
          </a:p>
        </p:txBody>
      </p:sp>
      <p:sp>
        <p:nvSpPr>
          <p:cNvPr id="13" name="Rectangle 12"/>
          <p:cNvSpPr/>
          <p:nvPr/>
        </p:nvSpPr>
        <p:spPr>
          <a:xfrm>
            <a:off x="5257800" y="3581400"/>
            <a:ext cx="2895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t>Strong analytic problem solving skills</a:t>
            </a:r>
            <a:endParaRPr lang="en-US" sz="2400" b="1" dirty="0"/>
          </a:p>
        </p:txBody>
      </p:sp>
      <p:sp>
        <p:nvSpPr>
          <p:cNvPr id="14" name="Rectangle 13"/>
          <p:cNvSpPr/>
          <p:nvPr/>
        </p:nvSpPr>
        <p:spPr>
          <a:xfrm>
            <a:off x="5257800" y="4800600"/>
            <a:ext cx="2895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t>Good communication skills</a:t>
            </a:r>
            <a:endParaRPr lang="en-US" sz="2400" b="1" dirty="0"/>
          </a:p>
        </p:txBody>
      </p:sp>
      <p:sp>
        <p:nvSpPr>
          <p:cNvPr id="15" name="Rectangle 14"/>
          <p:cNvSpPr/>
          <p:nvPr/>
        </p:nvSpPr>
        <p:spPr>
          <a:xfrm>
            <a:off x="1143000" y="2514600"/>
            <a:ext cx="2057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t>Diligence</a:t>
            </a:r>
            <a:endParaRPr lang="en-US" sz="2400" b="1" dirty="0"/>
          </a:p>
        </p:txBody>
      </p:sp>
      <p:sp>
        <p:nvSpPr>
          <p:cNvPr id="16" name="Rectangle 15"/>
          <p:cNvSpPr/>
          <p:nvPr/>
        </p:nvSpPr>
        <p:spPr>
          <a:xfrm>
            <a:off x="1143000" y="3657600"/>
            <a:ext cx="2057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solidFill>
                  <a:srgbClr val="FF0000"/>
                </a:solidFill>
              </a:rPr>
              <a:t>Critical thinking</a:t>
            </a:r>
            <a:endParaRPr lang="en-US" sz="2400" b="1" dirty="0">
              <a:solidFill>
                <a:srgbClr val="FF0000"/>
              </a:solidFill>
            </a:endParaRPr>
          </a:p>
        </p:txBody>
      </p:sp>
      <p:sp>
        <p:nvSpPr>
          <p:cNvPr id="17" name="Rectangle 16"/>
          <p:cNvSpPr/>
          <p:nvPr/>
        </p:nvSpPr>
        <p:spPr>
          <a:xfrm>
            <a:off x="1143000" y="4800600"/>
            <a:ext cx="2057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dirty="0" smtClean="0">
                <a:solidFill>
                  <a:srgbClr val="FF0000"/>
                </a:solidFill>
              </a:rPr>
              <a:t>Academic/Research integrity</a:t>
            </a:r>
            <a:endParaRPr lang="en-US" sz="2400" b="1" dirty="0">
              <a:solidFill>
                <a:srgbClr val="FF0000"/>
              </a:solidFill>
            </a:endParaRPr>
          </a:p>
        </p:txBody>
      </p:sp>
      <p:sp>
        <p:nvSpPr>
          <p:cNvPr id="18" name="Down Arrow Callout 17"/>
          <p:cNvSpPr/>
          <p:nvPr/>
        </p:nvSpPr>
        <p:spPr>
          <a:xfrm>
            <a:off x="3200400" y="1600200"/>
            <a:ext cx="2057400" cy="16002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t>Curiosity, creativity</a:t>
            </a:r>
            <a:endParaRPr lang="en-US" sz="2400" b="1" dirty="0"/>
          </a:p>
        </p:txBody>
      </p:sp>
      <p:pic>
        <p:nvPicPr>
          <p:cNvPr id="19" name="Picture 3"/>
          <p:cNvPicPr>
            <a:picLocks noChangeAspect="1" noChangeArrowheads="1"/>
          </p:cNvPicPr>
          <p:nvPr/>
        </p:nvPicPr>
        <p:blipFill>
          <a:blip r:embed="rId3" cstate="print"/>
          <a:srcRect/>
          <a:stretch>
            <a:fillRect/>
          </a:stretch>
        </p:blipFill>
        <p:spPr bwMode="auto">
          <a:xfrm>
            <a:off x="3200400" y="3200399"/>
            <a:ext cx="2057400" cy="1981201"/>
          </a:xfrm>
          <a:prstGeom prst="rect">
            <a:avLst/>
          </a:prstGeom>
          <a:noFill/>
          <a:ln w="38100">
            <a:solidFill>
              <a:srgbClr val="0000CC"/>
            </a:solidFill>
            <a:miter lim="800000"/>
            <a:headEnd/>
            <a:tailEnd/>
          </a:ln>
          <a:effectLst/>
        </p:spPr>
      </p:pic>
      <p:sp>
        <p:nvSpPr>
          <p:cNvPr id="20" name="Rectangle 19"/>
          <p:cNvSpPr/>
          <p:nvPr/>
        </p:nvSpPr>
        <p:spPr>
          <a:xfrm>
            <a:off x="0" y="6535579"/>
            <a:ext cx="4267200" cy="246221"/>
          </a:xfrm>
          <a:prstGeom prst="rect">
            <a:avLst/>
          </a:prstGeom>
        </p:spPr>
        <p:txBody>
          <a:bodyPr wrap="square">
            <a:spAutoFit/>
          </a:bodyPr>
          <a:lstStyle/>
          <a:p>
            <a:r>
              <a:rPr lang="en-US" sz="1000" dirty="0" smtClean="0"/>
              <a:t>Image credit: http://researchpedia.info/what-skills-and-abilities-do-you-have/</a:t>
            </a:r>
            <a:endParaRPr lang="en-US" sz="1000" dirty="0"/>
          </a:p>
        </p:txBody>
      </p:sp>
      <p:sp>
        <p:nvSpPr>
          <p:cNvPr id="21" name="Rectangle 20"/>
          <p:cNvSpPr/>
          <p:nvPr/>
        </p:nvSpPr>
        <p:spPr>
          <a:xfrm>
            <a:off x="76200" y="5953780"/>
            <a:ext cx="8991600" cy="523220"/>
          </a:xfrm>
          <a:prstGeom prst="rect">
            <a:avLst/>
          </a:prstGeom>
          <a:ln w="38100">
            <a:solidFill>
              <a:srgbClr val="0000CC"/>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dirty="0" smtClean="0"/>
              <a:t>It is very important for everyone to know about his/her skills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wipe(down)">
                                      <p:cBhvr>
                                        <p:cTn id="7" dur="500"/>
                                        <p:tgtEl>
                                          <p:spTgt spid="18">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wipe(down)">
                                      <p:cBhvr>
                                        <p:cTn id="10" dur="500"/>
                                        <p:tgtEl>
                                          <p:spTgt spid="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bg/>
                                          </p:spTgt>
                                        </p:tgtEl>
                                        <p:attrNameLst>
                                          <p:attrName>style.visibility</p:attrName>
                                        </p:attrNameLst>
                                      </p:cBhvr>
                                      <p:to>
                                        <p:strVal val="visible"/>
                                      </p:to>
                                    </p:set>
                                    <p:animEffect transition="in" filter="wipe(down)">
                                      <p:cBhvr>
                                        <p:cTn id="15" dur="500"/>
                                        <p:tgtEl>
                                          <p:spTgt spid="1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wipe(down)">
                                      <p:cBhvr>
                                        <p:cTn id="18" dur="500"/>
                                        <p:tgtEl>
                                          <p:spTgt spid="15">
                                            <p:txEl>
                                              <p:pRg st="0" end="0"/>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2">
                                            <p:bg/>
                                          </p:spTgt>
                                        </p:tgtEl>
                                        <p:attrNameLst>
                                          <p:attrName>style.visibility</p:attrName>
                                        </p:attrNameLst>
                                      </p:cBhvr>
                                      <p:to>
                                        <p:strVal val="visible"/>
                                      </p:to>
                                    </p:set>
                                    <p:animEffect transition="in" filter="wipe(down)">
                                      <p:cBhvr>
                                        <p:cTn id="21" dur="500"/>
                                        <p:tgtEl>
                                          <p:spTgt spid="12">
                                            <p:bg/>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down)">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bg/>
                                          </p:spTgt>
                                        </p:tgtEl>
                                        <p:attrNameLst>
                                          <p:attrName>style.visibility</p:attrName>
                                        </p:attrNameLst>
                                      </p:cBhvr>
                                      <p:to>
                                        <p:strVal val="visible"/>
                                      </p:to>
                                    </p:set>
                                    <p:animEffect transition="in" filter="wipe(down)">
                                      <p:cBhvr>
                                        <p:cTn id="29" dur="500"/>
                                        <p:tgtEl>
                                          <p:spTgt spid="16">
                                            <p:bg/>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down)">
                                      <p:cBhvr>
                                        <p:cTn id="32" dur="500"/>
                                        <p:tgtEl>
                                          <p:spTgt spid="16">
                                            <p:txEl>
                                              <p:pRg st="0" end="0"/>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7">
                                            <p:bg/>
                                          </p:spTgt>
                                        </p:tgtEl>
                                        <p:attrNameLst>
                                          <p:attrName>style.visibility</p:attrName>
                                        </p:attrNameLst>
                                      </p:cBhvr>
                                      <p:to>
                                        <p:strVal val="visible"/>
                                      </p:to>
                                    </p:set>
                                    <p:animEffect transition="in" filter="wipe(down)">
                                      <p:cBhvr>
                                        <p:cTn id="35" dur="500"/>
                                        <p:tgtEl>
                                          <p:spTgt spid="17">
                                            <p:bg/>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wipe(down)">
                                      <p:cBhvr>
                                        <p:cTn id="38" dur="500"/>
                                        <p:tgtEl>
                                          <p:spTgt spid="1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bg/>
                                          </p:spTgt>
                                        </p:tgtEl>
                                        <p:attrNameLst>
                                          <p:attrName>style.visibility</p:attrName>
                                        </p:attrNameLst>
                                      </p:cBhvr>
                                      <p:to>
                                        <p:strVal val="visible"/>
                                      </p:to>
                                    </p:set>
                                    <p:animEffect transition="in" filter="fade">
                                      <p:cBhvr>
                                        <p:cTn id="43" dur="2000"/>
                                        <p:tgtEl>
                                          <p:spTgt spid="13">
                                            <p:bg/>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2000"/>
                                        <p:tgtEl>
                                          <p:spTgt spid="13">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
                                            <p:bg/>
                                          </p:spTgt>
                                        </p:tgtEl>
                                        <p:attrNameLst>
                                          <p:attrName>style.visibility</p:attrName>
                                        </p:attrNameLst>
                                      </p:cBhvr>
                                      <p:to>
                                        <p:strVal val="visible"/>
                                      </p:to>
                                    </p:set>
                                    <p:animEffect transition="in" filter="fade">
                                      <p:cBhvr>
                                        <p:cTn id="49" dur="2000"/>
                                        <p:tgtEl>
                                          <p:spTgt spid="14">
                                            <p:bg/>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xEl>
                                              <p:pRg st="0" end="0"/>
                                            </p:txEl>
                                          </p:spTgt>
                                        </p:tgtEl>
                                        <p:attrNameLst>
                                          <p:attrName>style.visibility</p:attrName>
                                        </p:attrNameLst>
                                      </p:cBhvr>
                                      <p:to>
                                        <p:strVal val="visible"/>
                                      </p:to>
                                    </p:set>
                                    <p:animEffect transition="in" filter="fade">
                                      <p:cBhvr>
                                        <p:cTn id="52" dur="2000"/>
                                        <p:tgtEl>
                                          <p:spTgt spid="1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1">
                                            <p:bg/>
                                          </p:spTgt>
                                        </p:tgtEl>
                                        <p:attrNameLst>
                                          <p:attrName>style.visibility</p:attrName>
                                        </p:attrNameLst>
                                      </p:cBhvr>
                                      <p:to>
                                        <p:strVal val="visible"/>
                                      </p:to>
                                    </p:set>
                                    <p:animEffect transition="in" filter="wipe(down)">
                                      <p:cBhvr>
                                        <p:cTn id="57" dur="500"/>
                                        <p:tgtEl>
                                          <p:spTgt spid="21">
                                            <p:bg/>
                                          </p:spTgt>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1">
                                            <p:txEl>
                                              <p:pRg st="0" end="0"/>
                                            </p:txEl>
                                          </p:spTgt>
                                        </p:tgtEl>
                                        <p:attrNameLst>
                                          <p:attrName>style.visibility</p:attrName>
                                        </p:attrNameLst>
                                      </p:cBhvr>
                                      <p:to>
                                        <p:strVal val="visible"/>
                                      </p:to>
                                    </p:set>
                                    <p:animEffect transition="in" filter="wipe(down)">
                                      <p:cBhvr>
                                        <p:cTn id="60"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P spid="13" grpId="0" build="allAtOnce" animBg="1"/>
      <p:bldP spid="14" grpId="0" build="allAtOnce" animBg="1"/>
      <p:bldP spid="15" grpId="0" build="allAtOnce" animBg="1"/>
      <p:bldP spid="16" grpId="0" build="allAtOnce" animBg="1"/>
      <p:bldP spid="17" grpId="0" build="allAtOnce" animBg="1"/>
      <p:bldP spid="18" grpId="0" build="allAtOnce" animBg="1"/>
      <p:bldP spid="21"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762000"/>
          </a:xfrm>
        </p:spPr>
        <p:txBody>
          <a:bodyPr>
            <a:normAutofit/>
          </a:bodyPr>
          <a:lstStyle/>
          <a:p>
            <a:pPr algn="l"/>
            <a:r>
              <a:rPr lang="en-US" sz="3600" b="1" dirty="0" smtClean="0"/>
              <a:t>Critical thinking</a:t>
            </a:r>
            <a:endParaRPr lang="en-US" sz="3600" b="1" dirty="0"/>
          </a:p>
        </p:txBody>
      </p:sp>
      <p:sp>
        <p:nvSpPr>
          <p:cNvPr id="3" name="Content Placeholder 2"/>
          <p:cNvSpPr>
            <a:spLocks noGrp="1"/>
          </p:cNvSpPr>
          <p:nvPr>
            <p:ph sz="half" idx="1"/>
          </p:nvPr>
        </p:nvSpPr>
        <p:spPr>
          <a:xfrm>
            <a:off x="228600" y="1600200"/>
            <a:ext cx="5029200" cy="4724400"/>
          </a:xfrm>
        </p:spPr>
        <p:txBody>
          <a:bodyPr>
            <a:normAutofit/>
          </a:bodyPr>
          <a:lstStyle/>
          <a:p>
            <a:pPr>
              <a:buNone/>
            </a:pPr>
            <a:r>
              <a:rPr lang="en-US" b="1" dirty="0" smtClean="0"/>
              <a:t>	</a:t>
            </a:r>
            <a:r>
              <a:rPr lang="en-US" sz="3200" b="1" dirty="0" smtClean="0"/>
              <a:t>Life </a:t>
            </a:r>
            <a:r>
              <a:rPr lang="en-US" sz="3200" b="1" dirty="0"/>
              <a:t>Lessons from Albert </a:t>
            </a:r>
            <a:r>
              <a:rPr lang="en-US" sz="3200" b="1" dirty="0" smtClean="0"/>
              <a:t>Einstein</a:t>
            </a:r>
            <a:r>
              <a:rPr lang="en-US" sz="3200" b="1" baseline="30000" dirty="0" smtClean="0"/>
              <a:t>6</a:t>
            </a:r>
          </a:p>
          <a:p>
            <a:pPr>
              <a:buNone/>
            </a:pPr>
            <a:endParaRPr lang="en-US" sz="3200" baseline="30000" dirty="0"/>
          </a:p>
          <a:p>
            <a:r>
              <a:rPr lang="en-US" sz="3200" dirty="0" smtClean="0"/>
              <a:t>“</a:t>
            </a:r>
            <a:r>
              <a:rPr lang="en-US" sz="3200" dirty="0"/>
              <a:t>Insanity: doing the same thing over and over again and expecting different results.”</a:t>
            </a:r>
            <a:r>
              <a:rPr lang="en-US" dirty="0"/>
              <a:t/>
            </a:r>
            <a:br>
              <a:rPr lang="en-US" dirty="0"/>
            </a:br>
            <a:r>
              <a:rPr lang="en-US" b="1" dirty="0" smtClean="0"/>
              <a:t> 		….</a:t>
            </a:r>
            <a:r>
              <a:rPr lang="en-US" sz="2000" b="1" dirty="0" smtClean="0"/>
              <a:t>Albert Einstein</a:t>
            </a:r>
            <a:endParaRPr lang="en-US" sz="2000" dirty="0"/>
          </a:p>
        </p:txBody>
      </p:sp>
      <p:pic>
        <p:nvPicPr>
          <p:cNvPr id="5" name="Picture 4" descr="Image result for you do not expect to do the same thing all over and get a different result"/>
          <p:cNvPicPr/>
          <p:nvPr/>
        </p:nvPicPr>
        <p:blipFill>
          <a:blip r:embed="rId4" cstate="print"/>
          <a:srcRect l="6721" t="11807" r="52331" b="21409"/>
          <a:stretch>
            <a:fillRect/>
          </a:stretch>
        </p:blipFill>
        <p:spPr bwMode="auto">
          <a:xfrm>
            <a:off x="5410200" y="381000"/>
            <a:ext cx="3352800" cy="3124200"/>
          </a:xfrm>
          <a:prstGeom prst="rect">
            <a:avLst/>
          </a:prstGeom>
          <a:noFill/>
          <a:ln w="9525">
            <a:noFill/>
            <a:miter lim="800000"/>
            <a:headEnd/>
            <a:tailEnd/>
          </a:ln>
        </p:spPr>
      </p:pic>
      <p:pic>
        <p:nvPicPr>
          <p:cNvPr id="8" name="VID_20171006_132037.mp4">
            <a:hlinkClick r:id="" action="ppaction://media"/>
          </p:cNvPr>
          <p:cNvPicPr>
            <a:picLocks noGrp="1" noRot="1" noChangeAspect="1"/>
          </p:cNvPicPr>
          <p:nvPr>
            <p:ph sz="half" idx="2"/>
            <a:videoFile r:link="rId1"/>
          </p:nvPr>
        </p:nvPicPr>
        <p:blipFill>
          <a:blip r:embed="rId5" cstate="print"/>
          <a:srcRect l="12303" t="10060" r="26499"/>
          <a:stretch>
            <a:fillRect/>
          </a:stretch>
        </p:blipFill>
        <p:spPr>
          <a:xfrm>
            <a:off x="5486400" y="3810000"/>
            <a:ext cx="3318352" cy="2743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pPr algn="l"/>
            <a:r>
              <a:rPr lang="en-US" dirty="0" smtClean="0"/>
              <a:t>Research methodology </a:t>
            </a:r>
            <a:r>
              <a:rPr lang="en-US" dirty="0" err="1" smtClean="0"/>
              <a:t>vs</a:t>
            </a:r>
            <a:r>
              <a:rPr lang="en-US" dirty="0" smtClean="0"/>
              <a:t> methods</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sz="3600" dirty="0"/>
              <a:t>Methodology is the study of how research is done, how we find out about things, and how knowledge is </a:t>
            </a:r>
            <a:r>
              <a:rPr lang="en-US" sz="3600" dirty="0" smtClean="0"/>
              <a:t>gained</a:t>
            </a:r>
            <a:r>
              <a:rPr lang="en-US" sz="3600" baseline="30000" dirty="0" smtClean="0"/>
              <a:t>7</a:t>
            </a:r>
            <a:r>
              <a:rPr lang="en-US" sz="3600" dirty="0" smtClean="0">
                <a:solidFill>
                  <a:srgbClr val="FF0000"/>
                </a:solidFill>
              </a:rPr>
              <a:t>. It is </a:t>
            </a:r>
            <a:r>
              <a:rPr lang="en-US" sz="3600" dirty="0">
                <a:solidFill>
                  <a:srgbClr val="FF0000"/>
                </a:solidFill>
              </a:rPr>
              <a:t>about the principles that guide our research practices</a:t>
            </a:r>
            <a:r>
              <a:rPr lang="en-US" sz="3600" dirty="0" smtClean="0">
                <a:solidFill>
                  <a:srgbClr val="FF0000"/>
                </a:solidFill>
              </a:rPr>
              <a:t>.</a:t>
            </a:r>
          </a:p>
          <a:p>
            <a:endParaRPr lang="en-US" sz="3600" dirty="0" smtClean="0">
              <a:solidFill>
                <a:srgbClr val="FF0000"/>
              </a:solidFill>
            </a:endParaRPr>
          </a:p>
          <a:p>
            <a:r>
              <a:rPr lang="en-US" sz="3600" dirty="0" smtClean="0"/>
              <a:t>Research method is </a:t>
            </a:r>
            <a:r>
              <a:rPr lang="en-US" sz="3600" dirty="0"/>
              <a:t>the </a:t>
            </a:r>
            <a:r>
              <a:rPr lang="en-US" sz="3600" dirty="0" smtClean="0"/>
              <a:t>'WHAT did the researchers use for their study</a:t>
            </a:r>
            <a:r>
              <a:rPr lang="en-US" sz="3600" dirty="0"/>
              <a:t>' part.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1470</TotalTime>
  <Words>2440</Words>
  <Application>Microsoft Office PowerPoint</Application>
  <PresentationFormat>On-screen Show (4:3)</PresentationFormat>
  <Paragraphs>304</Paragraphs>
  <Slides>42</Slides>
  <Notes>29</Notes>
  <HiddenSlides>0</HiddenSlides>
  <MMClips>1</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Slide 1</vt:lpstr>
      <vt:lpstr>Outline </vt:lpstr>
      <vt:lpstr>INTRODUCTION: Research </vt:lpstr>
      <vt:lpstr>What Kind of New Knowledge?3</vt:lpstr>
      <vt:lpstr>Different Kinds of Research4</vt:lpstr>
      <vt:lpstr>Qualitative and Quantitative Research Methods</vt:lpstr>
      <vt:lpstr>SKILLS AND ABILITIES5</vt:lpstr>
      <vt:lpstr>Critical thinking</vt:lpstr>
      <vt:lpstr>Research methodology vs methods</vt:lpstr>
      <vt:lpstr>Getting started8 – basic questions!</vt:lpstr>
      <vt:lpstr>Research methods</vt:lpstr>
      <vt:lpstr>Research Methods in the Sciences</vt:lpstr>
      <vt:lpstr>In addition one has to explore how to10:</vt:lpstr>
      <vt:lpstr>Defining a Research Problem10</vt:lpstr>
      <vt:lpstr>Defining a Research Problem11</vt:lpstr>
      <vt:lpstr>Slide 16</vt:lpstr>
      <vt:lpstr>Data &amp; data collection</vt:lpstr>
      <vt:lpstr>Research Design13</vt:lpstr>
      <vt:lpstr>Typical Experimental Designs14</vt:lpstr>
      <vt:lpstr>Why experimental design?15</vt:lpstr>
      <vt:lpstr>Factorial Design16</vt:lpstr>
      <vt:lpstr>Factorial design17,18</vt:lpstr>
      <vt:lpstr>The basics of factorial design19</vt:lpstr>
      <vt:lpstr>Slide 24</vt:lpstr>
      <vt:lpstr>Design of experiments (DOE)20</vt:lpstr>
      <vt:lpstr>DOE21</vt:lpstr>
      <vt:lpstr>DOE</vt:lpstr>
      <vt:lpstr>DOE Software</vt:lpstr>
      <vt:lpstr>Practical application</vt:lpstr>
      <vt:lpstr>Which Method to Choose?23</vt:lpstr>
      <vt:lpstr>Choosing the Research Method24 </vt:lpstr>
      <vt:lpstr>Results24</vt:lpstr>
      <vt:lpstr>Drawing Conclusions24</vt:lpstr>
      <vt:lpstr>Generalization24</vt:lpstr>
      <vt:lpstr>Validity and Reliability24</vt:lpstr>
      <vt:lpstr>Validity and reliability24</vt:lpstr>
      <vt:lpstr>Research Integrity25</vt:lpstr>
      <vt:lpstr>How to present your results26</vt:lpstr>
      <vt:lpstr>Slide 39</vt:lpstr>
      <vt:lpstr>Conclusions </vt:lpstr>
      <vt:lpstr>References </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 in the Sciences</dc:title>
  <dc:creator>User</dc:creator>
  <cp:lastModifiedBy>Prof. Attama</cp:lastModifiedBy>
  <cp:revision>115</cp:revision>
  <dcterms:created xsi:type="dcterms:W3CDTF">2017-10-04T04:55:13Z</dcterms:created>
  <dcterms:modified xsi:type="dcterms:W3CDTF">2017-10-13T05:42:45Z</dcterms:modified>
</cp:coreProperties>
</file>