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52"/>
  </p:notesMasterIdLst>
  <p:sldIdLst>
    <p:sldId id="256" r:id="rId2"/>
    <p:sldId id="257" r:id="rId3"/>
    <p:sldId id="300" r:id="rId4"/>
    <p:sldId id="260" r:id="rId5"/>
    <p:sldId id="262" r:id="rId6"/>
    <p:sldId id="314" r:id="rId7"/>
    <p:sldId id="316" r:id="rId8"/>
    <p:sldId id="263" r:id="rId9"/>
    <p:sldId id="264" r:id="rId10"/>
    <p:sldId id="265" r:id="rId11"/>
    <p:sldId id="266" r:id="rId12"/>
    <p:sldId id="267" r:id="rId13"/>
    <p:sldId id="301" r:id="rId14"/>
    <p:sldId id="317" r:id="rId15"/>
    <p:sldId id="269" r:id="rId16"/>
    <p:sldId id="302" r:id="rId17"/>
    <p:sldId id="271" r:id="rId18"/>
    <p:sldId id="272" r:id="rId19"/>
    <p:sldId id="273" r:id="rId20"/>
    <p:sldId id="274" r:id="rId21"/>
    <p:sldId id="303" r:id="rId22"/>
    <p:sldId id="275" r:id="rId23"/>
    <p:sldId id="276" r:id="rId24"/>
    <p:sldId id="304" r:id="rId25"/>
    <p:sldId id="320" r:id="rId26"/>
    <p:sldId id="278" r:id="rId27"/>
    <p:sldId id="279" r:id="rId28"/>
    <p:sldId id="280" r:id="rId29"/>
    <p:sldId id="281" r:id="rId30"/>
    <p:sldId id="282" r:id="rId31"/>
    <p:sldId id="283" r:id="rId32"/>
    <p:sldId id="284" r:id="rId33"/>
    <p:sldId id="287" r:id="rId34"/>
    <p:sldId id="288" r:id="rId35"/>
    <p:sldId id="289" r:id="rId36"/>
    <p:sldId id="290" r:id="rId37"/>
    <p:sldId id="291" r:id="rId38"/>
    <p:sldId id="292" r:id="rId39"/>
    <p:sldId id="293" r:id="rId40"/>
    <p:sldId id="294" r:id="rId41"/>
    <p:sldId id="295" r:id="rId42"/>
    <p:sldId id="296" r:id="rId43"/>
    <p:sldId id="318" r:id="rId44"/>
    <p:sldId id="297" r:id="rId45"/>
    <p:sldId id="298" r:id="rId46"/>
    <p:sldId id="309" r:id="rId47"/>
    <p:sldId id="305" r:id="rId48"/>
    <p:sldId id="306" r:id="rId49"/>
    <p:sldId id="310" r:id="rId50"/>
    <p:sldId id="319"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034" autoAdjust="0"/>
  </p:normalViewPr>
  <p:slideViewPr>
    <p:cSldViewPr>
      <p:cViewPr>
        <p:scale>
          <a:sx n="68" d="100"/>
          <a:sy n="68" d="100"/>
        </p:scale>
        <p:origin x="-122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121AA6-2413-45E1-8B64-01CF275EA977}" type="doc">
      <dgm:prSet loTypeId="urn:microsoft.com/office/officeart/2005/8/layout/arrow2" loCatId="process" qsTypeId="urn:microsoft.com/office/officeart/2005/8/quickstyle/simple1" qsCatId="simple" csTypeId="urn:microsoft.com/office/officeart/2005/8/colors/accent1_2" csCatId="accent1" phldr="1"/>
      <dgm:spPr/>
    </dgm:pt>
    <dgm:pt modelId="{1CCCC343-4BCC-494D-8E35-A04E26926883}">
      <dgm:prSet phldrT="[Text]" custT="1"/>
      <dgm:spPr/>
      <dgm:t>
        <a:bodyPr/>
        <a:lstStyle/>
        <a:p>
          <a:r>
            <a:rPr lang="en-GB" sz="2800" dirty="0" smtClean="0"/>
            <a:t>LET</a:t>
          </a:r>
          <a:endParaRPr lang="en-GB" sz="2800" dirty="0"/>
        </a:p>
      </dgm:t>
    </dgm:pt>
    <dgm:pt modelId="{6BF6F9FB-4153-4713-87F3-FE55F1B08AC2}" type="parTrans" cxnId="{B12C36F1-1546-44BF-AE30-DEA4912C2FE8}">
      <dgm:prSet/>
      <dgm:spPr/>
      <dgm:t>
        <a:bodyPr/>
        <a:lstStyle/>
        <a:p>
          <a:endParaRPr lang="en-GB"/>
        </a:p>
      </dgm:t>
    </dgm:pt>
    <dgm:pt modelId="{99729283-146D-4F16-8EDC-8C772C549D44}" type="sibTrans" cxnId="{B12C36F1-1546-44BF-AE30-DEA4912C2FE8}">
      <dgm:prSet/>
      <dgm:spPr/>
      <dgm:t>
        <a:bodyPr/>
        <a:lstStyle/>
        <a:p>
          <a:endParaRPr lang="en-GB"/>
        </a:p>
      </dgm:t>
    </dgm:pt>
    <dgm:pt modelId="{A784AB16-5AC3-417B-ABE3-7858996D783E}">
      <dgm:prSet phldrT="[Text]" custT="1"/>
      <dgm:spPr/>
      <dgm:t>
        <a:bodyPr/>
        <a:lstStyle/>
        <a:p>
          <a:r>
            <a:rPr lang="en-GB" sz="2400" dirty="0" smtClean="0"/>
            <a:t>THE LEARNING</a:t>
          </a:r>
          <a:endParaRPr lang="en-GB" sz="2400" dirty="0"/>
        </a:p>
      </dgm:t>
    </dgm:pt>
    <dgm:pt modelId="{E04B8061-B4B5-427E-9E75-F4747B9F3C2A}" type="parTrans" cxnId="{CBD2253C-3B31-4BEE-B882-E4B6ABBB1A70}">
      <dgm:prSet/>
      <dgm:spPr/>
      <dgm:t>
        <a:bodyPr/>
        <a:lstStyle/>
        <a:p>
          <a:endParaRPr lang="en-GB"/>
        </a:p>
      </dgm:t>
    </dgm:pt>
    <dgm:pt modelId="{FE698CDC-1F78-4513-BBB6-D48E6A8AB15B}" type="sibTrans" cxnId="{CBD2253C-3B31-4BEE-B882-E4B6ABBB1A70}">
      <dgm:prSet/>
      <dgm:spPr/>
      <dgm:t>
        <a:bodyPr/>
        <a:lstStyle/>
        <a:p>
          <a:endParaRPr lang="en-GB"/>
        </a:p>
      </dgm:t>
    </dgm:pt>
    <dgm:pt modelId="{358DB261-64C9-43D0-8E2A-B451D9EBAFC2}">
      <dgm:prSet phldrT="[Text]" custT="1"/>
      <dgm:spPr/>
      <dgm:t>
        <a:bodyPr/>
        <a:lstStyle/>
        <a:p>
          <a:r>
            <a:rPr lang="en-GB" sz="2800" dirty="0" smtClean="0">
              <a:solidFill>
                <a:srgbClr val="C00000"/>
              </a:solidFill>
            </a:rPr>
            <a:t>CONTINUE.....&gt;&gt;</a:t>
          </a:r>
          <a:endParaRPr lang="en-GB" sz="2800" dirty="0">
            <a:solidFill>
              <a:srgbClr val="C00000"/>
            </a:solidFill>
          </a:endParaRPr>
        </a:p>
      </dgm:t>
    </dgm:pt>
    <dgm:pt modelId="{9811CE9C-28C2-4704-934B-D26084701686}" type="parTrans" cxnId="{3B09E793-039B-4604-AAFE-314B08E4F1FA}">
      <dgm:prSet/>
      <dgm:spPr/>
      <dgm:t>
        <a:bodyPr/>
        <a:lstStyle/>
        <a:p>
          <a:endParaRPr lang="en-GB"/>
        </a:p>
      </dgm:t>
    </dgm:pt>
    <dgm:pt modelId="{3C712F62-532A-4BCD-B670-F8B5F9700039}" type="sibTrans" cxnId="{3B09E793-039B-4604-AAFE-314B08E4F1FA}">
      <dgm:prSet/>
      <dgm:spPr/>
      <dgm:t>
        <a:bodyPr/>
        <a:lstStyle/>
        <a:p>
          <a:endParaRPr lang="en-GB"/>
        </a:p>
      </dgm:t>
    </dgm:pt>
    <dgm:pt modelId="{0AB3BE09-39F4-4F28-A51F-28C19A2C8DCA}" type="pres">
      <dgm:prSet presAssocID="{07121AA6-2413-45E1-8B64-01CF275EA977}" presName="arrowDiagram" presStyleCnt="0">
        <dgm:presLayoutVars>
          <dgm:chMax val="5"/>
          <dgm:dir/>
          <dgm:resizeHandles val="exact"/>
        </dgm:presLayoutVars>
      </dgm:prSet>
      <dgm:spPr/>
    </dgm:pt>
    <dgm:pt modelId="{413DDD60-ADC5-474B-B583-214E1293110A}" type="pres">
      <dgm:prSet presAssocID="{07121AA6-2413-45E1-8B64-01CF275EA977}" presName="arrow" presStyleLbl="bgShp" presStyleIdx="0" presStyleCnt="1"/>
      <dgm:spPr/>
    </dgm:pt>
    <dgm:pt modelId="{9C765E83-EDBB-4E4B-8B42-3CBDA884D038}" type="pres">
      <dgm:prSet presAssocID="{07121AA6-2413-45E1-8B64-01CF275EA977}" presName="arrowDiagram3" presStyleCnt="0"/>
      <dgm:spPr/>
    </dgm:pt>
    <dgm:pt modelId="{D37C0C7E-06BA-4ADE-93F7-61036A1D2CA1}" type="pres">
      <dgm:prSet presAssocID="{1CCCC343-4BCC-494D-8E35-A04E26926883}" presName="bullet3a" presStyleLbl="node1" presStyleIdx="0" presStyleCnt="3"/>
      <dgm:spPr/>
    </dgm:pt>
    <dgm:pt modelId="{37B622F5-54F6-4589-922C-CEFC657F5198}" type="pres">
      <dgm:prSet presAssocID="{1CCCC343-4BCC-494D-8E35-A04E26926883}" presName="textBox3a" presStyleLbl="revTx" presStyleIdx="0" presStyleCnt="3">
        <dgm:presLayoutVars>
          <dgm:bulletEnabled val="1"/>
        </dgm:presLayoutVars>
      </dgm:prSet>
      <dgm:spPr/>
      <dgm:t>
        <a:bodyPr/>
        <a:lstStyle/>
        <a:p>
          <a:endParaRPr lang="en-GB"/>
        </a:p>
      </dgm:t>
    </dgm:pt>
    <dgm:pt modelId="{FF7DBF5D-D80D-43C5-93FC-28EE7DF4C213}" type="pres">
      <dgm:prSet presAssocID="{A784AB16-5AC3-417B-ABE3-7858996D783E}" presName="bullet3b" presStyleLbl="node1" presStyleIdx="1" presStyleCnt="3"/>
      <dgm:spPr/>
    </dgm:pt>
    <dgm:pt modelId="{14D5AEEA-EEE2-43E6-B976-D8C5DC70C5AB}" type="pres">
      <dgm:prSet presAssocID="{A784AB16-5AC3-417B-ABE3-7858996D783E}" presName="textBox3b" presStyleLbl="revTx" presStyleIdx="1" presStyleCnt="3">
        <dgm:presLayoutVars>
          <dgm:bulletEnabled val="1"/>
        </dgm:presLayoutVars>
      </dgm:prSet>
      <dgm:spPr/>
      <dgm:t>
        <a:bodyPr/>
        <a:lstStyle/>
        <a:p>
          <a:endParaRPr lang="en-GB"/>
        </a:p>
      </dgm:t>
    </dgm:pt>
    <dgm:pt modelId="{786CFC01-A5B8-424C-BC06-A63A52563CB3}" type="pres">
      <dgm:prSet presAssocID="{358DB261-64C9-43D0-8E2A-B451D9EBAFC2}" presName="bullet3c" presStyleLbl="node1" presStyleIdx="2" presStyleCnt="3"/>
      <dgm:spPr/>
    </dgm:pt>
    <dgm:pt modelId="{833E63D6-E035-44CA-83CD-62594E2E0D6B}" type="pres">
      <dgm:prSet presAssocID="{358DB261-64C9-43D0-8E2A-B451D9EBAFC2}" presName="textBox3c" presStyleLbl="revTx" presStyleIdx="2" presStyleCnt="3" custScaleX="185417" custScaleY="80816" custLinFactNeighborX="1215" custLinFactNeighborY="-3117">
        <dgm:presLayoutVars>
          <dgm:bulletEnabled val="1"/>
        </dgm:presLayoutVars>
      </dgm:prSet>
      <dgm:spPr/>
      <dgm:t>
        <a:bodyPr/>
        <a:lstStyle/>
        <a:p>
          <a:endParaRPr lang="en-GB"/>
        </a:p>
      </dgm:t>
    </dgm:pt>
  </dgm:ptLst>
  <dgm:cxnLst>
    <dgm:cxn modelId="{AA50DD52-2E20-42BF-B3A8-2F5D55C4B71F}" type="presOf" srcId="{07121AA6-2413-45E1-8B64-01CF275EA977}" destId="{0AB3BE09-39F4-4F28-A51F-28C19A2C8DCA}" srcOrd="0" destOrd="0" presId="urn:microsoft.com/office/officeart/2005/8/layout/arrow2"/>
    <dgm:cxn modelId="{3B09E793-039B-4604-AAFE-314B08E4F1FA}" srcId="{07121AA6-2413-45E1-8B64-01CF275EA977}" destId="{358DB261-64C9-43D0-8E2A-B451D9EBAFC2}" srcOrd="2" destOrd="0" parTransId="{9811CE9C-28C2-4704-934B-D26084701686}" sibTransId="{3C712F62-532A-4BCD-B670-F8B5F9700039}"/>
    <dgm:cxn modelId="{06DF3250-CC2F-4363-9797-61115A32834A}" type="presOf" srcId="{358DB261-64C9-43D0-8E2A-B451D9EBAFC2}" destId="{833E63D6-E035-44CA-83CD-62594E2E0D6B}" srcOrd="0" destOrd="0" presId="urn:microsoft.com/office/officeart/2005/8/layout/arrow2"/>
    <dgm:cxn modelId="{42BA624B-B7CE-4928-B85D-C95A9E8E3776}" type="presOf" srcId="{A784AB16-5AC3-417B-ABE3-7858996D783E}" destId="{14D5AEEA-EEE2-43E6-B976-D8C5DC70C5AB}" srcOrd="0" destOrd="0" presId="urn:microsoft.com/office/officeart/2005/8/layout/arrow2"/>
    <dgm:cxn modelId="{5A78EC72-6737-4BB2-A986-AFE79FB5F1E0}" type="presOf" srcId="{1CCCC343-4BCC-494D-8E35-A04E26926883}" destId="{37B622F5-54F6-4589-922C-CEFC657F5198}" srcOrd="0" destOrd="0" presId="urn:microsoft.com/office/officeart/2005/8/layout/arrow2"/>
    <dgm:cxn modelId="{B12C36F1-1546-44BF-AE30-DEA4912C2FE8}" srcId="{07121AA6-2413-45E1-8B64-01CF275EA977}" destId="{1CCCC343-4BCC-494D-8E35-A04E26926883}" srcOrd="0" destOrd="0" parTransId="{6BF6F9FB-4153-4713-87F3-FE55F1B08AC2}" sibTransId="{99729283-146D-4F16-8EDC-8C772C549D44}"/>
    <dgm:cxn modelId="{CBD2253C-3B31-4BEE-B882-E4B6ABBB1A70}" srcId="{07121AA6-2413-45E1-8B64-01CF275EA977}" destId="{A784AB16-5AC3-417B-ABE3-7858996D783E}" srcOrd="1" destOrd="0" parTransId="{E04B8061-B4B5-427E-9E75-F4747B9F3C2A}" sibTransId="{FE698CDC-1F78-4513-BBB6-D48E6A8AB15B}"/>
    <dgm:cxn modelId="{FA2AB8C9-69BC-428C-B2A8-652F81D2FE37}" type="presParOf" srcId="{0AB3BE09-39F4-4F28-A51F-28C19A2C8DCA}" destId="{413DDD60-ADC5-474B-B583-214E1293110A}" srcOrd="0" destOrd="0" presId="urn:microsoft.com/office/officeart/2005/8/layout/arrow2"/>
    <dgm:cxn modelId="{0BB2E172-C494-44FC-AB2A-ACC15EA32856}" type="presParOf" srcId="{0AB3BE09-39F4-4F28-A51F-28C19A2C8DCA}" destId="{9C765E83-EDBB-4E4B-8B42-3CBDA884D038}" srcOrd="1" destOrd="0" presId="urn:microsoft.com/office/officeart/2005/8/layout/arrow2"/>
    <dgm:cxn modelId="{C660934C-C2A0-4D80-A778-EC973330B95B}" type="presParOf" srcId="{9C765E83-EDBB-4E4B-8B42-3CBDA884D038}" destId="{D37C0C7E-06BA-4ADE-93F7-61036A1D2CA1}" srcOrd="0" destOrd="0" presId="urn:microsoft.com/office/officeart/2005/8/layout/arrow2"/>
    <dgm:cxn modelId="{B5B1B37C-D701-43F2-ABEC-CA4A190E23B1}" type="presParOf" srcId="{9C765E83-EDBB-4E4B-8B42-3CBDA884D038}" destId="{37B622F5-54F6-4589-922C-CEFC657F5198}" srcOrd="1" destOrd="0" presId="urn:microsoft.com/office/officeart/2005/8/layout/arrow2"/>
    <dgm:cxn modelId="{757320B2-5B16-47AE-923A-918F3F944C03}" type="presParOf" srcId="{9C765E83-EDBB-4E4B-8B42-3CBDA884D038}" destId="{FF7DBF5D-D80D-43C5-93FC-28EE7DF4C213}" srcOrd="2" destOrd="0" presId="urn:microsoft.com/office/officeart/2005/8/layout/arrow2"/>
    <dgm:cxn modelId="{630F639C-8A97-4CCF-882F-4EF7A2F3819F}" type="presParOf" srcId="{9C765E83-EDBB-4E4B-8B42-3CBDA884D038}" destId="{14D5AEEA-EEE2-43E6-B976-D8C5DC70C5AB}" srcOrd="3" destOrd="0" presId="urn:microsoft.com/office/officeart/2005/8/layout/arrow2"/>
    <dgm:cxn modelId="{D8455F94-133E-4942-8C8A-3D4DD64EBF1A}" type="presParOf" srcId="{9C765E83-EDBB-4E4B-8B42-3CBDA884D038}" destId="{786CFC01-A5B8-424C-BC06-A63A52563CB3}" srcOrd="4" destOrd="0" presId="urn:microsoft.com/office/officeart/2005/8/layout/arrow2"/>
    <dgm:cxn modelId="{B0161840-A978-4EC8-8FE1-2897C69E8569}" type="presParOf" srcId="{9C765E83-EDBB-4E4B-8B42-3CBDA884D038}" destId="{833E63D6-E035-44CA-83CD-62594E2E0D6B}" srcOrd="5"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3DDD60-ADC5-474B-B583-214E1293110A}">
      <dsp:nvSpPr>
        <dsp:cNvPr id="0" name=""/>
        <dsp:cNvSpPr/>
      </dsp:nvSpPr>
      <dsp:spPr>
        <a:xfrm>
          <a:off x="201166" y="0"/>
          <a:ext cx="7315200" cy="457200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7C0C7E-06BA-4ADE-93F7-61036A1D2CA1}">
      <dsp:nvSpPr>
        <dsp:cNvPr id="0" name=""/>
        <dsp:cNvSpPr/>
      </dsp:nvSpPr>
      <dsp:spPr>
        <a:xfrm>
          <a:off x="1130196" y="3155594"/>
          <a:ext cx="190195" cy="19019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B622F5-54F6-4589-922C-CEFC657F5198}">
      <dsp:nvSpPr>
        <dsp:cNvPr id="0" name=""/>
        <dsp:cNvSpPr/>
      </dsp:nvSpPr>
      <dsp:spPr>
        <a:xfrm>
          <a:off x="1225294" y="3250692"/>
          <a:ext cx="1704441" cy="1321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780" tIns="0" rIns="0" bIns="0" numCol="1" spcCol="1270" anchor="t" anchorCtr="0">
          <a:noAutofit/>
        </a:bodyPr>
        <a:lstStyle/>
        <a:p>
          <a:pPr lvl="0" algn="l" defTabSz="1244600">
            <a:lnSpc>
              <a:spcPct val="90000"/>
            </a:lnSpc>
            <a:spcBef>
              <a:spcPct val="0"/>
            </a:spcBef>
            <a:spcAft>
              <a:spcPct val="35000"/>
            </a:spcAft>
          </a:pPr>
          <a:r>
            <a:rPr lang="en-GB" sz="2800" kern="1200" dirty="0" smtClean="0"/>
            <a:t>LET</a:t>
          </a:r>
          <a:endParaRPr lang="en-GB" sz="2800" kern="1200" dirty="0"/>
        </a:p>
      </dsp:txBody>
      <dsp:txXfrm>
        <a:off x="1225294" y="3250692"/>
        <a:ext cx="1704441" cy="1321308"/>
      </dsp:txXfrm>
    </dsp:sp>
    <dsp:sp modelId="{FF7DBF5D-D80D-43C5-93FC-28EE7DF4C213}">
      <dsp:nvSpPr>
        <dsp:cNvPr id="0" name=""/>
        <dsp:cNvSpPr/>
      </dsp:nvSpPr>
      <dsp:spPr>
        <a:xfrm>
          <a:off x="2809035" y="1912924"/>
          <a:ext cx="343814" cy="34381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D5AEEA-EEE2-43E6-B976-D8C5DC70C5AB}">
      <dsp:nvSpPr>
        <dsp:cNvPr id="0" name=""/>
        <dsp:cNvSpPr/>
      </dsp:nvSpPr>
      <dsp:spPr>
        <a:xfrm>
          <a:off x="2980942" y="2084832"/>
          <a:ext cx="1755648" cy="2487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180" tIns="0" rIns="0" bIns="0" numCol="1" spcCol="1270" anchor="t" anchorCtr="0">
          <a:noAutofit/>
        </a:bodyPr>
        <a:lstStyle/>
        <a:p>
          <a:pPr lvl="0" algn="l" defTabSz="1066800">
            <a:lnSpc>
              <a:spcPct val="90000"/>
            </a:lnSpc>
            <a:spcBef>
              <a:spcPct val="0"/>
            </a:spcBef>
            <a:spcAft>
              <a:spcPct val="35000"/>
            </a:spcAft>
          </a:pPr>
          <a:r>
            <a:rPr lang="en-GB" sz="2400" kern="1200" dirty="0" smtClean="0"/>
            <a:t>THE LEARNING</a:t>
          </a:r>
          <a:endParaRPr lang="en-GB" sz="2400" kern="1200" dirty="0"/>
        </a:p>
      </dsp:txBody>
      <dsp:txXfrm>
        <a:off x="2980942" y="2084832"/>
        <a:ext cx="1755648" cy="2487168"/>
      </dsp:txXfrm>
    </dsp:sp>
    <dsp:sp modelId="{786CFC01-A5B8-424C-BC06-A63A52563CB3}">
      <dsp:nvSpPr>
        <dsp:cNvPr id="0" name=""/>
        <dsp:cNvSpPr/>
      </dsp:nvSpPr>
      <dsp:spPr>
        <a:xfrm>
          <a:off x="4828030" y="1156716"/>
          <a:ext cx="475488" cy="47548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3E63D6-E035-44CA-83CD-62594E2E0D6B}">
      <dsp:nvSpPr>
        <dsp:cNvPr id="0" name=""/>
        <dsp:cNvSpPr/>
      </dsp:nvSpPr>
      <dsp:spPr>
        <a:xfrm>
          <a:off x="4337294" y="1600205"/>
          <a:ext cx="3255269" cy="2567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951" tIns="0" rIns="0" bIns="0" numCol="1" spcCol="1270" anchor="t" anchorCtr="0">
          <a:noAutofit/>
        </a:bodyPr>
        <a:lstStyle/>
        <a:p>
          <a:pPr lvl="0" algn="l" defTabSz="1244600">
            <a:lnSpc>
              <a:spcPct val="90000"/>
            </a:lnSpc>
            <a:spcBef>
              <a:spcPct val="0"/>
            </a:spcBef>
            <a:spcAft>
              <a:spcPct val="35000"/>
            </a:spcAft>
          </a:pPr>
          <a:r>
            <a:rPr lang="en-GB" sz="2800" kern="1200" dirty="0" smtClean="0">
              <a:solidFill>
                <a:srgbClr val="C00000"/>
              </a:solidFill>
            </a:rPr>
            <a:t>CONTINUE.....&gt;&gt;</a:t>
          </a:r>
          <a:endParaRPr lang="en-GB" sz="2800" kern="1200" dirty="0">
            <a:solidFill>
              <a:srgbClr val="C00000"/>
            </a:solidFill>
          </a:endParaRPr>
        </a:p>
      </dsp:txBody>
      <dsp:txXfrm>
        <a:off x="4337294" y="1600205"/>
        <a:ext cx="3255269" cy="2567960"/>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FFEFC3-C01F-48BB-8561-15B94EA831C4}" type="datetimeFigureOut">
              <a:rPr lang="en-US" smtClean="0"/>
              <a:pPr/>
              <a:t>9/27/2017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A6C816-4C41-4947-B3A4-107257EA801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A6C816-4C41-4947-B3A4-107257EA8010}"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DFB5393-55D2-45C4-A28B-82B35B4858C0}" type="datetimeFigureOut">
              <a:rPr lang="en-US" smtClean="0"/>
              <a:pPr/>
              <a:t>9/27/2017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6E1703F-57BC-40F7-B0F2-4876F24EC1E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FB5393-55D2-45C4-A28B-82B35B4858C0}"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1703F-57BC-40F7-B0F2-4876F24EC1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FB5393-55D2-45C4-A28B-82B35B4858C0}"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1703F-57BC-40F7-B0F2-4876F24EC1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DFB5393-55D2-45C4-A28B-82B35B4858C0}"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1703F-57BC-40F7-B0F2-4876F24EC1E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FB5393-55D2-45C4-A28B-82B35B4858C0}" type="datetimeFigureOut">
              <a:rPr lang="en-US" smtClean="0"/>
              <a:pPr/>
              <a:t>9/27/2017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6E1703F-57BC-40F7-B0F2-4876F24EC1E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DFB5393-55D2-45C4-A28B-82B35B4858C0}" type="datetimeFigureOut">
              <a:rPr lang="en-US" smtClean="0"/>
              <a:pPr/>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1703F-57BC-40F7-B0F2-4876F24EC1E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DFB5393-55D2-45C4-A28B-82B35B4858C0}" type="datetimeFigureOut">
              <a:rPr lang="en-US" smtClean="0"/>
              <a:pPr/>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1703F-57BC-40F7-B0F2-4876F24EC1E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FB5393-55D2-45C4-A28B-82B35B4858C0}" type="datetimeFigureOut">
              <a:rPr lang="en-US" smtClean="0"/>
              <a:pPr/>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1703F-57BC-40F7-B0F2-4876F24EC1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B5393-55D2-45C4-A28B-82B35B4858C0}" type="datetimeFigureOut">
              <a:rPr lang="en-US" smtClean="0"/>
              <a:pPr/>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1703F-57BC-40F7-B0F2-4876F24EC1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FB5393-55D2-45C4-A28B-82B35B4858C0}" type="datetimeFigureOut">
              <a:rPr lang="en-US" smtClean="0"/>
              <a:pPr/>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1703F-57BC-40F7-B0F2-4876F24EC1E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FB5393-55D2-45C4-A28B-82B35B4858C0}" type="datetimeFigureOut">
              <a:rPr lang="en-US" smtClean="0"/>
              <a:pPr/>
              <a:t>9/27/2017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6E1703F-57BC-40F7-B0F2-4876F24EC1E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DFB5393-55D2-45C4-A28B-82B35B4858C0}" type="datetimeFigureOut">
              <a:rPr lang="en-US" smtClean="0"/>
              <a:pPr/>
              <a:t>9/27/2017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6E1703F-57BC-40F7-B0F2-4876F24EC1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apastyle.org/learn/faqs/web-page-no-author.aspx" TargetMode="External"/><Relationship Id="rId2" Type="http://schemas.openxmlformats.org/officeDocument/2006/relationships/hyperlink" Target="http://linguistics.byu.edu/faculty/henrichsenl/ResearchMethods/RM_0_01.html" TargetMode="External"/><Relationship Id="rId1" Type="http://schemas.openxmlformats.org/officeDocument/2006/relationships/slideLayout" Target="../slideLayouts/slideLayout2.xml"/><Relationship Id="rId4" Type="http://schemas.openxmlformats.org/officeDocument/2006/relationships/hyperlink" Target="http://www.apa.org/pubs/books/4312023.asp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hyperlink" Target="mailto:uchenna.nzewi@unn.edu.n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181600"/>
            <a:ext cx="5638800" cy="990600"/>
          </a:xfrm>
        </p:spPr>
        <p:txBody>
          <a:bodyPr>
            <a:normAutofit/>
          </a:bodyPr>
          <a:lstStyle/>
          <a:p>
            <a:pPr algn="l"/>
            <a:r>
              <a:rPr lang="en-US" sz="2800" b="1" dirty="0" smtClean="0"/>
              <a:t>Prof Uchenna </a:t>
            </a:r>
            <a:r>
              <a:rPr lang="en-US" sz="2800" b="1" dirty="0" smtClean="0"/>
              <a:t>Mariestella NZEWI</a:t>
            </a:r>
          </a:p>
          <a:p>
            <a:pPr algn="l"/>
            <a:endParaRPr lang="en-US" dirty="0"/>
          </a:p>
        </p:txBody>
      </p:sp>
      <p:sp>
        <p:nvSpPr>
          <p:cNvPr id="2" name="Title 1"/>
          <p:cNvSpPr>
            <a:spLocks noGrp="1"/>
          </p:cNvSpPr>
          <p:nvPr>
            <p:ph type="ctrTitle"/>
          </p:nvPr>
        </p:nvSpPr>
        <p:spPr/>
        <p:txBody>
          <a:bodyPr/>
          <a:lstStyle/>
          <a:p>
            <a:r>
              <a:rPr lang="en-US" b="1" dirty="0" smtClean="0">
                <a:solidFill>
                  <a:schemeClr val="tx1"/>
                </a:solidFill>
              </a:rPr>
              <a:t>RESEARCH METHOD</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KINDS OF RESEARCH</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r>
              <a:rPr lang="en-US" sz="4000" b="1" dirty="0" smtClean="0"/>
              <a:t>QUALITATIVE</a:t>
            </a:r>
          </a:p>
          <a:p>
            <a:pPr>
              <a:buNone/>
            </a:pPr>
            <a:endParaRPr lang="en-US" sz="4000" dirty="0"/>
          </a:p>
          <a:p>
            <a:r>
              <a:rPr lang="en-US" sz="4000" b="1" dirty="0" smtClean="0"/>
              <a:t>DESCRIPTIVE</a:t>
            </a:r>
          </a:p>
          <a:p>
            <a:pPr>
              <a:buNone/>
            </a:pPr>
            <a:endParaRPr lang="en-US" sz="4000" dirty="0"/>
          </a:p>
          <a:p>
            <a:r>
              <a:rPr lang="en-US" sz="4000" b="1" dirty="0"/>
              <a:t>EXPERIMENTAL</a:t>
            </a:r>
            <a:endParaRPr lang="en-US"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QUALITATIVE RESEARCH</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r>
              <a:rPr lang="en-US" dirty="0"/>
              <a:t>This type of research goes by many names: ethnography, cognitive anthropology, etc</a:t>
            </a:r>
            <a:r>
              <a:rPr lang="en-US" dirty="0" smtClean="0"/>
              <a:t>.</a:t>
            </a:r>
          </a:p>
          <a:p>
            <a:r>
              <a:rPr lang="en-US" dirty="0" smtClean="0"/>
              <a:t>It tends </a:t>
            </a:r>
            <a:r>
              <a:rPr lang="en-US" dirty="0"/>
              <a:t>to be synthetic rather than analytic. It attempts to capture "the big picture" and see how a multitude of variables work together in the real world.</a:t>
            </a:r>
          </a:p>
          <a:p>
            <a:r>
              <a:rPr lang="en-US" dirty="0"/>
              <a:t>I</a:t>
            </a:r>
            <a:r>
              <a:rPr lang="en-US" dirty="0" smtClean="0"/>
              <a:t>t </a:t>
            </a:r>
            <a:r>
              <a:rPr lang="en-US" dirty="0"/>
              <a:t>is generally heuristic or hypothesis generating</a:t>
            </a:r>
            <a:r>
              <a:rPr lang="en-US" dirty="0" smtClean="0"/>
              <a:t>.</a:t>
            </a:r>
          </a:p>
          <a:p>
            <a:r>
              <a:rPr lang="en-US" dirty="0" smtClean="0"/>
              <a:t> It </a:t>
            </a:r>
            <a:r>
              <a:rPr lang="en-US" dirty="0"/>
              <a:t>does not start with preconceived notions or hypotheses, attempting to discover, understand, and interpret what is happening in the research context.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DESCRIPTIVE </a:t>
            </a:r>
            <a:r>
              <a:rPr lang="en-US" b="1" dirty="0"/>
              <a:t>RESEARCH</a:t>
            </a:r>
            <a:r>
              <a:rPr lang="en-US" dirty="0"/>
              <a:t/>
            </a:r>
            <a:br>
              <a:rPr lang="en-US" dirty="0"/>
            </a:br>
            <a:endParaRPr lang="en-US" dirty="0"/>
          </a:p>
        </p:txBody>
      </p:sp>
      <p:sp>
        <p:nvSpPr>
          <p:cNvPr id="3" name="Content Placeholder 2"/>
          <p:cNvSpPr>
            <a:spLocks noGrp="1"/>
          </p:cNvSpPr>
          <p:nvPr>
            <p:ph sz="quarter" idx="1"/>
          </p:nvPr>
        </p:nvSpPr>
        <p:spPr/>
        <p:txBody>
          <a:bodyPr>
            <a:normAutofit lnSpcReduction="10000"/>
          </a:bodyPr>
          <a:lstStyle/>
          <a:p>
            <a:r>
              <a:rPr lang="en-US" dirty="0"/>
              <a:t>This </a:t>
            </a:r>
            <a:r>
              <a:rPr lang="en-US" dirty="0" smtClean="0"/>
              <a:t>group </a:t>
            </a:r>
            <a:r>
              <a:rPr lang="en-US" dirty="0"/>
              <a:t>includes many particular research methodologies and procedures, such as </a:t>
            </a:r>
            <a:r>
              <a:rPr lang="en-US" b="1" dirty="0"/>
              <a:t>observations, surveys, self-reports, and tests. </a:t>
            </a:r>
            <a:endParaRPr lang="en-US" dirty="0"/>
          </a:p>
          <a:p>
            <a:r>
              <a:rPr lang="en-US" dirty="0" smtClean="0"/>
              <a:t>Descriptive </a:t>
            </a:r>
            <a:r>
              <a:rPr lang="en-US" dirty="0"/>
              <a:t>research may be more analytic. It often focuses on a particular variable or </a:t>
            </a:r>
            <a:r>
              <a:rPr lang="en-US" dirty="0" smtClean="0"/>
              <a:t>factor,</a:t>
            </a:r>
          </a:p>
          <a:p>
            <a:r>
              <a:rPr lang="en-US" dirty="0"/>
              <a:t>o</a:t>
            </a:r>
            <a:r>
              <a:rPr lang="en-US" dirty="0" smtClean="0"/>
              <a:t>perates </a:t>
            </a:r>
            <a:r>
              <a:rPr lang="en-US" dirty="0"/>
              <a:t>on the basis of hypotheses (often generated through previous, qualitative research</a:t>
            </a:r>
            <a:r>
              <a:rPr lang="en-US" dirty="0" smtClean="0"/>
              <a:t>),</a:t>
            </a:r>
          </a:p>
          <a:p>
            <a:r>
              <a:rPr lang="en-US" dirty="0" smtClean="0"/>
              <a:t>aims </a:t>
            </a:r>
            <a:r>
              <a:rPr lang="en-US" dirty="0"/>
              <a:t>to gather data without any manipulation of the research </a:t>
            </a:r>
            <a:r>
              <a:rPr lang="en-US" dirty="0" smtClean="0"/>
              <a:t>context,</a:t>
            </a:r>
          </a:p>
          <a:p>
            <a:r>
              <a:rPr lang="en-US" dirty="0"/>
              <a:t>the data collection procedures used in descriptive research may be very explicit.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228600"/>
            <a:ext cx="8382000" cy="6001643"/>
          </a:xfrm>
          <a:prstGeom prst="rect">
            <a:avLst/>
          </a:prstGeom>
        </p:spPr>
        <p:txBody>
          <a:bodyPr wrap="square">
            <a:spAutoFit/>
          </a:bodyPr>
          <a:lstStyle/>
          <a:p>
            <a:r>
              <a:rPr lang="en-US" sz="3200" dirty="0" smtClean="0"/>
              <a:t>Descriptive research may focus on individual subjects and go into great depth and detail in describing them. Individual variation is not only allowed for but studied. This approach is called a </a:t>
            </a:r>
            <a:r>
              <a:rPr lang="en-US" sz="3200" b="1" dirty="0" smtClean="0"/>
              <a:t>case-study.</a:t>
            </a:r>
          </a:p>
          <a:p>
            <a:endParaRPr lang="en-US" sz="3200" dirty="0" smtClean="0"/>
          </a:p>
          <a:p>
            <a:r>
              <a:rPr lang="en-US" sz="3200" dirty="0" smtClean="0"/>
              <a:t>On the other hand, it can also investigate large groups of subjects, and because of the data collection and analysis procedures, it may be referred to as </a:t>
            </a:r>
            <a:r>
              <a:rPr lang="en-US" sz="3200" b="1" dirty="0" smtClean="0"/>
              <a:t>surveys.</a:t>
            </a:r>
            <a:endParaRPr lang="en-US" sz="32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5400" b="1" dirty="0" smtClean="0">
                <a:latin typeface="Aharoni" pitchFamily="2" charset="-79"/>
                <a:cs typeface="Aharoni" pitchFamily="2" charset="-79"/>
              </a:rPr>
              <a:t>Survey</a:t>
            </a:r>
            <a:endParaRPr lang="en-US" sz="5400" b="1" dirty="0">
              <a:latin typeface="Aharoni" pitchFamily="2" charset="-79"/>
              <a:cs typeface="Aharoni" pitchFamily="2" charset="-79"/>
            </a:endParaRPr>
          </a:p>
        </p:txBody>
      </p:sp>
      <p:sp>
        <p:nvSpPr>
          <p:cNvPr id="2" name="Content Placeholder 1"/>
          <p:cNvSpPr>
            <a:spLocks noGrp="1"/>
          </p:cNvSpPr>
          <p:nvPr>
            <p:ph sz="quarter" idx="1"/>
          </p:nvPr>
        </p:nvSpPr>
        <p:spPr/>
        <p:txBody>
          <a:bodyPr>
            <a:normAutofit fontScale="85000" lnSpcReduction="20000"/>
          </a:bodyPr>
          <a:lstStyle/>
          <a:p>
            <a:r>
              <a:rPr lang="en-US" dirty="0" smtClean="0"/>
              <a:t>A </a:t>
            </a:r>
            <a:r>
              <a:rPr lang="en-US" b="1" dirty="0" smtClean="0"/>
              <a:t>survey</a:t>
            </a:r>
            <a:r>
              <a:rPr lang="en-US" dirty="0" smtClean="0"/>
              <a:t> is defined as a brief interview or discussion with individuals about a specific topic</a:t>
            </a:r>
            <a:r>
              <a:rPr lang="en-US" dirty="0" smtClean="0"/>
              <a:t>.</a:t>
            </a:r>
          </a:p>
          <a:p>
            <a:r>
              <a:rPr lang="en-US" dirty="0" smtClean="0"/>
              <a:t>survey </a:t>
            </a:r>
            <a:r>
              <a:rPr lang="en-US" dirty="0" smtClean="0"/>
              <a:t>also means to collect </a:t>
            </a:r>
            <a:r>
              <a:rPr lang="en-US" dirty="0" smtClean="0"/>
              <a:t>information</a:t>
            </a:r>
            <a:endParaRPr lang="en-US" dirty="0" smtClean="0"/>
          </a:p>
          <a:p>
            <a:r>
              <a:rPr lang="en-US" dirty="0" smtClean="0"/>
              <a:t>Here </a:t>
            </a:r>
            <a:r>
              <a:rPr lang="en-US" dirty="0" smtClean="0"/>
              <a:t>are the three specific techniques of survey research:</a:t>
            </a:r>
          </a:p>
          <a:p>
            <a:pPr lvl="0"/>
            <a:r>
              <a:rPr lang="en-US" b="1" dirty="0" smtClean="0"/>
              <a:t>Questionnaires</a:t>
            </a:r>
            <a:r>
              <a:rPr lang="en-US" dirty="0" smtClean="0"/>
              <a:t> - a series of written questions a participant answers. This method gathers responses to questions that are essay or agree/neutral/disagree style.</a:t>
            </a:r>
          </a:p>
          <a:p>
            <a:pPr lvl="0"/>
            <a:r>
              <a:rPr lang="en-US" b="1" dirty="0" smtClean="0"/>
              <a:t>Interviews</a:t>
            </a:r>
            <a:r>
              <a:rPr lang="en-US" dirty="0" smtClean="0"/>
              <a:t> - questions posed to an individual to obtain information about him or her. This type of survey is like a job interview, with one person asking another a load of questions.</a:t>
            </a:r>
          </a:p>
          <a:p>
            <a:r>
              <a:rPr lang="en-US" b="1" dirty="0" smtClean="0"/>
              <a:t>Surveys</a:t>
            </a:r>
            <a:r>
              <a:rPr lang="en-US" dirty="0" smtClean="0"/>
              <a:t> - brief interviews and discussions with individuals about a specific topic. Yes, survey is also a specific type of survey, to make things even more confusing. A survey is a quick interview, with the surveyor asking only a few questions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EXPERIMENTAL </a:t>
            </a:r>
            <a:r>
              <a:rPr lang="en-US" b="1" dirty="0"/>
              <a:t>RESEARCH</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r>
              <a:rPr lang="en-US" dirty="0"/>
              <a:t>All experimental </a:t>
            </a:r>
            <a:r>
              <a:rPr lang="en-US" dirty="0" smtClean="0"/>
              <a:t>researches have </a:t>
            </a:r>
            <a:r>
              <a:rPr lang="en-US" dirty="0"/>
              <a:t>several elements in common. </a:t>
            </a:r>
            <a:endParaRPr lang="en-US" dirty="0" smtClean="0"/>
          </a:p>
          <a:p>
            <a:r>
              <a:rPr lang="en-US" dirty="0" smtClean="0"/>
              <a:t>One </a:t>
            </a:r>
            <a:r>
              <a:rPr lang="en-US" dirty="0"/>
              <a:t>of the most obvious is the division of the subjects into groups (control, experimental, etc.). </a:t>
            </a:r>
            <a:endParaRPr lang="en-US" dirty="0" smtClean="0"/>
          </a:p>
          <a:p>
            <a:r>
              <a:rPr lang="en-US" dirty="0" smtClean="0"/>
              <a:t>Another </a:t>
            </a:r>
            <a:r>
              <a:rPr lang="en-US" dirty="0"/>
              <a:t>is the use of a "treatment" (usually the independent variable) which is introduced into the research context or manipulated by the researcher</a:t>
            </a:r>
            <a:r>
              <a:rPr lang="en-US" dirty="0" smtClean="0"/>
              <a:t>.</a:t>
            </a:r>
          </a:p>
          <a:p>
            <a:r>
              <a:rPr lang="en-US" dirty="0"/>
              <a:t>an experiment typically focuses on a specific element </a:t>
            </a: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81000"/>
            <a:ext cx="8305800" cy="5509200"/>
          </a:xfrm>
          <a:prstGeom prst="rect">
            <a:avLst/>
          </a:prstGeom>
        </p:spPr>
        <p:txBody>
          <a:bodyPr wrap="square">
            <a:spAutoFit/>
          </a:bodyPr>
          <a:lstStyle/>
          <a:p>
            <a:pPr>
              <a:buFont typeface="Wingdings" pitchFamily="2" charset="2"/>
              <a:buChar char="§"/>
            </a:pPr>
            <a:endParaRPr lang="en-US" sz="3200" dirty="0" smtClean="0"/>
          </a:p>
          <a:p>
            <a:pPr>
              <a:buFont typeface="Wingdings" pitchFamily="2" charset="2"/>
              <a:buChar char="§"/>
            </a:pPr>
            <a:r>
              <a:rPr lang="en-US" sz="3200" dirty="0"/>
              <a:t>V</a:t>
            </a:r>
            <a:r>
              <a:rPr lang="en-US" sz="3200" dirty="0" smtClean="0"/>
              <a:t>irtually all experiments are designed to test hypotheses.</a:t>
            </a:r>
          </a:p>
          <a:p>
            <a:endParaRPr lang="en-US" sz="3200" dirty="0" smtClean="0"/>
          </a:p>
          <a:p>
            <a:pPr>
              <a:buFont typeface="Wingdings" pitchFamily="2" charset="2"/>
              <a:buChar char="§"/>
            </a:pPr>
            <a:r>
              <a:rPr lang="en-US" sz="3200" dirty="0"/>
              <a:t>T</a:t>
            </a:r>
            <a:r>
              <a:rPr lang="en-US" sz="3200" dirty="0" smtClean="0"/>
              <a:t>hey attempt to control the research environment to a considerable degree</a:t>
            </a:r>
          </a:p>
          <a:p>
            <a:pPr>
              <a:buFont typeface="Wingdings" pitchFamily="2" charset="2"/>
              <a:buChar char="§"/>
            </a:pPr>
            <a:endParaRPr lang="en-US" sz="3200" dirty="0" smtClean="0"/>
          </a:p>
          <a:p>
            <a:pPr>
              <a:buFont typeface="Wingdings" pitchFamily="2" charset="2"/>
              <a:buChar char="§"/>
            </a:pPr>
            <a:r>
              <a:rPr lang="en-US" sz="3200" dirty="0" smtClean="0"/>
              <a:t>They use carefully focused instruments (tests, observations, questionnaires, etc.) that generate precise quantitative data are the norm in experiments.</a:t>
            </a: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KINDS </a:t>
            </a:r>
            <a:r>
              <a:rPr lang="en-US" b="1" dirty="0"/>
              <a:t>OF EXPERIMENTAL RESEARCH</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endParaRPr lang="en-US" b="1" dirty="0" smtClean="0"/>
          </a:p>
          <a:p>
            <a:r>
              <a:rPr lang="en-US" sz="3600" b="1" dirty="0" smtClean="0"/>
              <a:t>TRUE-EXPERIMENTAL RESEARCH</a:t>
            </a:r>
          </a:p>
          <a:p>
            <a:endParaRPr lang="en-US" sz="3600" dirty="0"/>
          </a:p>
          <a:p>
            <a:r>
              <a:rPr lang="en-US" sz="3600" b="1" dirty="0" smtClean="0"/>
              <a:t>QUASI-EXPERIMENTAL RESEARCH</a:t>
            </a:r>
          </a:p>
          <a:p>
            <a:endParaRPr lang="en-US" sz="3600" dirty="0"/>
          </a:p>
          <a:p>
            <a:r>
              <a:rPr lang="en-US" sz="3600" b="1" dirty="0" smtClean="0"/>
              <a:t>PRE-EXPERIMENTAL RESEARCH</a:t>
            </a:r>
            <a:endParaRPr lang="en-US"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QUASI-EXPERIMENTAL </a:t>
            </a:r>
            <a:r>
              <a:rPr lang="en-US" b="1" dirty="0"/>
              <a:t>DESIGNS</a:t>
            </a:r>
            <a:r>
              <a:rPr lang="en-US" dirty="0"/>
              <a:t/>
            </a:r>
            <a:br>
              <a:rPr lang="en-US" dirty="0"/>
            </a:br>
            <a:endParaRPr lang="en-US" dirty="0"/>
          </a:p>
        </p:txBody>
      </p:sp>
      <p:sp>
        <p:nvSpPr>
          <p:cNvPr id="3" name="Content Placeholder 2"/>
          <p:cNvSpPr>
            <a:spLocks noGrp="1"/>
          </p:cNvSpPr>
          <p:nvPr>
            <p:ph sz="quarter" idx="1"/>
          </p:nvPr>
        </p:nvSpPr>
        <p:spPr>
          <a:xfrm>
            <a:off x="457200" y="1219200"/>
            <a:ext cx="8229600" cy="4788091"/>
          </a:xfrm>
        </p:spPr>
        <p:txBody>
          <a:bodyPr>
            <a:normAutofit lnSpcReduction="10000"/>
          </a:bodyPr>
          <a:lstStyle/>
          <a:p>
            <a:endParaRPr lang="en-US" b="1" dirty="0" smtClean="0"/>
          </a:p>
          <a:p>
            <a:r>
              <a:rPr lang="en-US" b="1" dirty="0" smtClean="0"/>
              <a:t>QUASI-EXPERIMENTAL </a:t>
            </a:r>
            <a:r>
              <a:rPr lang="en-US" b="1" dirty="0"/>
              <a:t>DESIGNS</a:t>
            </a:r>
            <a:r>
              <a:rPr lang="en-US" dirty="0"/>
              <a:t> are usually </a:t>
            </a:r>
            <a:r>
              <a:rPr lang="en-US" dirty="0" smtClean="0"/>
              <a:t>based on constructions </a:t>
            </a:r>
            <a:r>
              <a:rPr lang="en-US" dirty="0"/>
              <a:t>that already exist in the real world. </a:t>
            </a:r>
            <a:endParaRPr lang="en-US" dirty="0" smtClean="0"/>
          </a:p>
          <a:p>
            <a:r>
              <a:rPr lang="en-US" dirty="0"/>
              <a:t>A quasi-experimental design will have some sort of control and experimental group, but these groups probably </a:t>
            </a:r>
            <a:r>
              <a:rPr lang="en-US" dirty="0" smtClean="0"/>
              <a:t>are not </a:t>
            </a:r>
            <a:r>
              <a:rPr lang="en-US" dirty="0"/>
              <a:t>randomly selected</a:t>
            </a:r>
            <a:r>
              <a:rPr lang="en-US" dirty="0" smtClean="0"/>
              <a:t>.</a:t>
            </a:r>
          </a:p>
          <a:p>
            <a:r>
              <a:rPr lang="en-US" b="1" dirty="0" smtClean="0">
                <a:solidFill>
                  <a:srgbClr val="7030A0"/>
                </a:solidFill>
              </a:rPr>
              <a:t>(Random </a:t>
            </a:r>
            <a:r>
              <a:rPr lang="en-US" b="1" dirty="0">
                <a:solidFill>
                  <a:srgbClr val="7030A0"/>
                </a:solidFill>
              </a:rPr>
              <a:t>selection is </a:t>
            </a:r>
            <a:r>
              <a:rPr lang="en-US" b="1" dirty="0" smtClean="0">
                <a:solidFill>
                  <a:srgbClr val="7030A0"/>
                </a:solidFill>
              </a:rPr>
              <a:t>usually </a:t>
            </a:r>
            <a:r>
              <a:rPr lang="en-US" b="1" dirty="0">
                <a:solidFill>
                  <a:srgbClr val="7030A0"/>
                </a:solidFill>
              </a:rPr>
              <a:t>where </a:t>
            </a:r>
            <a:r>
              <a:rPr lang="en-US" b="1" dirty="0" smtClean="0">
                <a:solidFill>
                  <a:srgbClr val="7030A0"/>
                </a:solidFill>
              </a:rPr>
              <a:t>true-experiment </a:t>
            </a:r>
            <a:r>
              <a:rPr lang="en-US" b="1" dirty="0">
                <a:solidFill>
                  <a:srgbClr val="7030A0"/>
                </a:solidFill>
              </a:rPr>
              <a:t>and quasi-experimental designs </a:t>
            </a:r>
            <a:r>
              <a:rPr lang="en-US" b="1" dirty="0" smtClean="0">
                <a:solidFill>
                  <a:srgbClr val="7030A0"/>
                </a:solidFill>
              </a:rPr>
              <a:t>differ</a:t>
            </a:r>
            <a:r>
              <a:rPr lang="en-US" b="1" dirty="0" smtClean="0">
                <a:solidFill>
                  <a:srgbClr val="7030A0"/>
                </a:solidFill>
              </a:rPr>
              <a:t>.)</a:t>
            </a:r>
            <a:endParaRPr lang="en-US" b="1" dirty="0" smtClean="0">
              <a:solidFill>
                <a:srgbClr val="7030A0"/>
              </a:solidFill>
            </a:endParaRPr>
          </a:p>
          <a:p>
            <a:pPr lvl="0"/>
            <a:r>
              <a:rPr lang="en-US" dirty="0" smtClean="0"/>
              <a:t>They have greater </a:t>
            </a:r>
            <a:r>
              <a:rPr lang="en-US" dirty="0"/>
              <a:t>external validity (more like real world conditions</a:t>
            </a:r>
            <a:r>
              <a:rPr lang="en-US" dirty="0" smtClean="0"/>
              <a:t>).</a:t>
            </a:r>
            <a:endParaRPr lang="en-US" dirty="0"/>
          </a:p>
          <a:p>
            <a:pPr lvl="0"/>
            <a:r>
              <a:rPr lang="en-US" dirty="0" smtClean="0"/>
              <a:t>Are much </a:t>
            </a:r>
            <a:r>
              <a:rPr lang="en-US" dirty="0"/>
              <a:t>more feasible given time and logistical </a:t>
            </a:r>
            <a:r>
              <a:rPr lang="en-US" dirty="0" smtClean="0"/>
              <a:t>constraints.</a:t>
            </a:r>
            <a:endParaRPr lang="en-US" dirty="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
            </a:r>
            <a:br>
              <a:rPr lang="en-US" b="1" dirty="0" smtClean="0"/>
            </a:br>
            <a:r>
              <a:rPr lang="en-US" dirty="0"/>
              <a:t/>
            </a:r>
            <a:br>
              <a:rPr lang="en-US" dirty="0"/>
            </a:br>
            <a:r>
              <a:rPr lang="en-US" b="1" dirty="0" smtClean="0">
                <a:latin typeface="Aharoni" pitchFamily="2" charset="-79"/>
                <a:cs typeface="Aharoni" pitchFamily="2" charset="-79"/>
              </a:rPr>
              <a:t>RESEARCH QUESTION/PROBLEM</a:t>
            </a:r>
            <a:endParaRPr lang="en-US" b="1" dirty="0">
              <a:latin typeface="Aharoni" pitchFamily="2" charset="-79"/>
              <a:cs typeface="Aharoni" pitchFamily="2" charset="-79"/>
            </a:endParaRPr>
          </a:p>
        </p:txBody>
      </p:sp>
      <p:sp>
        <p:nvSpPr>
          <p:cNvPr id="3" name="Content Placeholder 2"/>
          <p:cNvSpPr>
            <a:spLocks noGrp="1"/>
          </p:cNvSpPr>
          <p:nvPr>
            <p:ph sz="quarter" idx="1"/>
          </p:nvPr>
        </p:nvSpPr>
        <p:spPr>
          <a:xfrm>
            <a:off x="457200" y="1066800"/>
            <a:ext cx="8229600" cy="4940491"/>
          </a:xfrm>
        </p:spPr>
        <p:txBody>
          <a:bodyPr>
            <a:noAutofit/>
          </a:bodyPr>
          <a:lstStyle/>
          <a:p>
            <a:r>
              <a:rPr lang="en-US" sz="3600" dirty="0"/>
              <a:t>Finding a </a:t>
            </a:r>
            <a:r>
              <a:rPr lang="en-US" sz="3600" b="1" dirty="0"/>
              <a:t>RESEARCH </a:t>
            </a:r>
            <a:r>
              <a:rPr lang="en-US" sz="3600" b="1" dirty="0" smtClean="0"/>
              <a:t>QUESTION /PROBLEM</a:t>
            </a:r>
            <a:r>
              <a:rPr lang="en-US" sz="3600" dirty="0"/>
              <a:t> is probably the most important task in the research process because the </a:t>
            </a:r>
            <a:r>
              <a:rPr lang="en-US" sz="3600" dirty="0" smtClean="0"/>
              <a:t>question/problem </a:t>
            </a:r>
            <a:r>
              <a:rPr lang="en-US" sz="3600" dirty="0"/>
              <a:t>becomes the driving force behind the research-from beginning to </a:t>
            </a:r>
            <a:r>
              <a:rPr lang="en-US" sz="3600" dirty="0" smtClean="0"/>
              <a:t>end</a:t>
            </a:r>
          </a:p>
          <a:p>
            <a:r>
              <a:rPr lang="en-US" sz="3600" dirty="0"/>
              <a:t>A research </a:t>
            </a:r>
            <a:r>
              <a:rPr lang="en-US" sz="3600" dirty="0" smtClean="0"/>
              <a:t>question/problem </a:t>
            </a:r>
            <a:r>
              <a:rPr lang="en-US" sz="3600" dirty="0"/>
              <a:t>is </a:t>
            </a:r>
            <a:r>
              <a:rPr lang="en-US" sz="3600" dirty="0" smtClean="0"/>
              <a:t>better stated </a:t>
            </a:r>
            <a:r>
              <a:rPr lang="en-US" sz="3600" dirty="0"/>
              <a:t>in question form. </a:t>
            </a:r>
            <a:endParaRPr lang="en-US" sz="3600" dirty="0" smtClean="0"/>
          </a:p>
          <a:p>
            <a:r>
              <a:rPr lang="en-US" sz="3600" dirty="0" smtClean="0"/>
              <a:t>It </a:t>
            </a:r>
            <a:r>
              <a:rPr lang="en-US" sz="3600" dirty="0"/>
              <a:t>may start out being rather general and become focused and refined later </a:t>
            </a:r>
            <a:r>
              <a:rPr lang="en-US" sz="3600" dirty="0" smtClean="0"/>
              <a:t>on… </a:t>
            </a: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INTRODUCTION</a:t>
            </a:r>
            <a:r>
              <a:rPr lang="en-US" dirty="0"/>
              <a:t/>
            </a:r>
            <a:br>
              <a:rPr lang="en-US" dirty="0"/>
            </a:br>
            <a:endParaRPr lang="en-US" dirty="0"/>
          </a:p>
        </p:txBody>
      </p:sp>
      <p:sp>
        <p:nvSpPr>
          <p:cNvPr id="3" name="Content Placeholder 2"/>
          <p:cNvSpPr>
            <a:spLocks noGrp="1"/>
          </p:cNvSpPr>
          <p:nvPr>
            <p:ph sz="quarter" idx="1"/>
          </p:nvPr>
        </p:nvSpPr>
        <p:spPr>
          <a:xfrm>
            <a:off x="457200" y="914400"/>
            <a:ext cx="8229600" cy="5334000"/>
          </a:xfrm>
        </p:spPr>
        <p:txBody>
          <a:bodyPr>
            <a:normAutofit/>
          </a:bodyPr>
          <a:lstStyle/>
          <a:p>
            <a:r>
              <a:rPr lang="en-US" dirty="0"/>
              <a:t>How do you feel when </a:t>
            </a:r>
            <a:r>
              <a:rPr lang="en-US" dirty="0" smtClean="0"/>
              <a:t>it is time to carry out a research or start your project?                            </a:t>
            </a:r>
          </a:p>
          <a:p>
            <a:r>
              <a:rPr lang="en-US" dirty="0" smtClean="0"/>
              <a:t> Confused! Frightened</a:t>
            </a:r>
            <a:r>
              <a:rPr lang="en-US" dirty="0" smtClean="0"/>
              <a:t>!</a:t>
            </a:r>
            <a:r>
              <a:rPr lang="en-US" dirty="0" smtClean="0"/>
              <a:t>? Apprehensive!!??</a:t>
            </a:r>
            <a:endParaRPr lang="en-US" dirty="0" smtClean="0"/>
          </a:p>
          <a:p>
            <a:r>
              <a:rPr lang="en-US" dirty="0" smtClean="0"/>
              <a:t>You are not alone</a:t>
            </a:r>
          </a:p>
          <a:p>
            <a:r>
              <a:rPr lang="en-US" dirty="0" smtClean="0"/>
              <a:t>However &gt;&gt;&gt;&gt;&gt;</a:t>
            </a:r>
            <a:endParaRPr lang="en-US" dirty="0"/>
          </a:p>
          <a:p>
            <a:r>
              <a:rPr lang="en-US" dirty="0"/>
              <a:t>This </a:t>
            </a:r>
            <a:r>
              <a:rPr lang="en-US" dirty="0" smtClean="0"/>
              <a:t>presentation is </a:t>
            </a:r>
            <a:r>
              <a:rPr lang="en-US" dirty="0"/>
              <a:t>designed to help you overcome </a:t>
            </a:r>
            <a:r>
              <a:rPr lang="en-US" dirty="0" smtClean="0"/>
              <a:t>all that by</a:t>
            </a:r>
            <a:r>
              <a:rPr lang="en-US" dirty="0" smtClean="0"/>
              <a:t>...</a:t>
            </a:r>
            <a:endParaRPr lang="en-US" dirty="0"/>
          </a:p>
          <a:p>
            <a:pPr>
              <a:buNone/>
            </a:pPr>
            <a:r>
              <a:rPr lang="en-US" dirty="0"/>
              <a:t> </a:t>
            </a:r>
          </a:p>
          <a:p>
            <a:r>
              <a:rPr lang="en-US" dirty="0"/>
              <a:t>...helping you to understand what research is and why it is important, and...</a:t>
            </a:r>
          </a:p>
          <a:p>
            <a:endParaRPr lang="en-US" dirty="0"/>
          </a:p>
        </p:txBody>
      </p:sp>
      <p:pic>
        <p:nvPicPr>
          <p:cNvPr id="4" name="Picture 3" descr="http://linguistics.byu.edu/faculty/henrichsenl/ResearchMethods/RM_compass.gif"/>
          <p:cNvPicPr/>
          <p:nvPr/>
        </p:nvPicPr>
        <p:blipFill>
          <a:blip r:embed="rId2" cstate="print"/>
          <a:srcRect/>
          <a:stretch>
            <a:fillRect/>
          </a:stretch>
        </p:blipFill>
        <p:spPr bwMode="auto">
          <a:xfrm>
            <a:off x="5867400" y="5029200"/>
            <a:ext cx="1524000" cy="990600"/>
          </a:xfrm>
          <a:prstGeom prst="rect">
            <a:avLst/>
          </a:prstGeom>
          <a:noFill/>
          <a:ln w="9525">
            <a:noFill/>
            <a:miter lim="800000"/>
            <a:headEnd/>
            <a:tailEnd/>
          </a:ln>
        </p:spPr>
      </p:pic>
      <p:pic>
        <p:nvPicPr>
          <p:cNvPr id="5" name="Picture 4" descr="http://linguistics.byu.edu/faculty/henrichsenl/ResearchMethods/RM_book1.gif"/>
          <p:cNvPicPr/>
          <p:nvPr/>
        </p:nvPicPr>
        <p:blipFill>
          <a:blip r:embed="rId3" cstate="print"/>
          <a:srcRect/>
          <a:stretch>
            <a:fillRect/>
          </a:stretch>
        </p:blipFill>
        <p:spPr bwMode="auto">
          <a:xfrm>
            <a:off x="6400800" y="1676400"/>
            <a:ext cx="16002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01753"/>
          </a:xfrm>
          <a:prstGeom prst="rect">
            <a:avLst/>
          </a:prstGeom>
        </p:spPr>
        <p:txBody>
          <a:bodyPr wrap="square">
            <a:spAutoFit/>
          </a:bodyPr>
          <a:lstStyle/>
          <a:p>
            <a:pPr>
              <a:buFont typeface="Wingdings" pitchFamily="2" charset="2"/>
              <a:buChar char="§"/>
            </a:pPr>
            <a:endParaRPr lang="en-US" sz="3200" dirty="0" smtClean="0"/>
          </a:p>
          <a:p>
            <a:pPr>
              <a:buFont typeface="Wingdings" pitchFamily="2" charset="2"/>
              <a:buChar char="§"/>
            </a:pPr>
            <a:r>
              <a:rPr lang="en-US" sz="3600" dirty="0" smtClean="0"/>
              <a:t>The research </a:t>
            </a:r>
            <a:r>
              <a:rPr lang="en-US" sz="3600" dirty="0" smtClean="0"/>
              <a:t>question/problem </a:t>
            </a:r>
            <a:r>
              <a:rPr lang="en-US" sz="3600" dirty="0" smtClean="0"/>
              <a:t>you start out with forms the basis for your review of related research literature. </a:t>
            </a:r>
          </a:p>
          <a:p>
            <a:pPr>
              <a:buFont typeface="Wingdings" pitchFamily="2" charset="2"/>
              <a:buChar char="§"/>
            </a:pPr>
            <a:r>
              <a:rPr lang="en-US" sz="3600" dirty="0" smtClean="0"/>
              <a:t>This </a:t>
            </a:r>
            <a:r>
              <a:rPr lang="en-US" sz="3600" dirty="0"/>
              <a:t>general question also evolves into your hypothesis (or focused research </a:t>
            </a:r>
            <a:r>
              <a:rPr lang="en-US" sz="3600" dirty="0" smtClean="0"/>
              <a:t>questions). </a:t>
            </a:r>
          </a:p>
          <a:p>
            <a:pPr>
              <a:buFont typeface="Wingdings" pitchFamily="2" charset="2"/>
              <a:buChar char="§"/>
            </a:pPr>
            <a:r>
              <a:rPr lang="en-US" sz="3600" dirty="0" smtClean="0"/>
              <a:t>When </a:t>
            </a:r>
            <a:r>
              <a:rPr lang="en-US" sz="3600" dirty="0"/>
              <a:t>you draw conclusions, they should address this question</a:t>
            </a:r>
            <a:r>
              <a:rPr lang="en-US" sz="3600" dirty="0" smtClean="0"/>
              <a:t>.</a:t>
            </a:r>
          </a:p>
          <a:p>
            <a:pPr>
              <a:buFont typeface="Wingdings" pitchFamily="2" charset="2"/>
              <a:buChar char="§"/>
            </a:pPr>
            <a:r>
              <a:rPr lang="en-US" sz="3600" dirty="0" smtClean="0"/>
              <a:t> </a:t>
            </a:r>
            <a:r>
              <a:rPr lang="en-US" sz="3600" dirty="0"/>
              <a:t>In the end, the success of your research depends on how well you answer this </a:t>
            </a:r>
            <a:r>
              <a:rPr lang="en-US" sz="3600" dirty="0" smtClean="0"/>
              <a:t>question/or address the problem.</a:t>
            </a:r>
            <a:endParaRPr lang="en-US" sz="3600" dirty="0" smtClean="0"/>
          </a:p>
          <a:p>
            <a:pPr>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534400" cy="6186309"/>
          </a:xfrm>
          <a:prstGeom prst="rect">
            <a:avLst/>
          </a:prstGeom>
        </p:spPr>
        <p:txBody>
          <a:bodyPr wrap="square">
            <a:spAutoFit/>
          </a:bodyPr>
          <a:lstStyle/>
          <a:p>
            <a:r>
              <a:rPr lang="en-US" sz="3600" b="1" dirty="0" smtClean="0"/>
              <a:t>It is important to choose a question that satisfies certain criteria:</a:t>
            </a:r>
            <a:endParaRPr lang="en-US" sz="3600" dirty="0" smtClean="0"/>
          </a:p>
          <a:p>
            <a:pPr>
              <a:buFont typeface="Wingdings" pitchFamily="2" charset="2"/>
              <a:buChar char="§"/>
            </a:pPr>
            <a:r>
              <a:rPr lang="en-US" sz="3600" dirty="0" smtClean="0"/>
              <a:t>It must not be too broad or general.</a:t>
            </a:r>
          </a:p>
          <a:p>
            <a:pPr>
              <a:buFont typeface="Wingdings" pitchFamily="2" charset="2"/>
              <a:buChar char="§"/>
            </a:pPr>
            <a:r>
              <a:rPr lang="en-US" sz="3600" dirty="0" smtClean="0"/>
              <a:t>It should not have already been answered by previous research (although replication with variation is acceptable).</a:t>
            </a:r>
          </a:p>
          <a:p>
            <a:pPr>
              <a:buFont typeface="Wingdings" pitchFamily="2" charset="2"/>
              <a:buChar char="§"/>
            </a:pPr>
            <a:r>
              <a:rPr lang="en-US" sz="3600" dirty="0" smtClean="0"/>
              <a:t>It ought to be a question that needs to be answered (</a:t>
            </a:r>
            <a:r>
              <a:rPr lang="en-US" sz="3600" dirty="0" err="1" smtClean="0"/>
              <a:t>i.e</a:t>
            </a:r>
            <a:r>
              <a:rPr lang="en-US" sz="3600" dirty="0" err="1" smtClean="0"/>
              <a:t>.</a:t>
            </a:r>
            <a:r>
              <a:rPr lang="en-US" sz="3600" dirty="0" err="1" smtClean="0"/>
              <a:t>,the</a:t>
            </a:r>
            <a:r>
              <a:rPr lang="en-US" sz="3600" dirty="0" smtClean="0"/>
              <a:t> </a:t>
            </a:r>
            <a:r>
              <a:rPr lang="en-US" sz="3600" dirty="0" smtClean="0"/>
              <a:t>answer will be useful to people).</a:t>
            </a:r>
          </a:p>
          <a:p>
            <a:pPr>
              <a:buFont typeface="Wingdings" pitchFamily="2" charset="2"/>
              <a:buChar char="§"/>
            </a:pPr>
            <a:r>
              <a:rPr lang="en-US" sz="3600" dirty="0" smtClean="0"/>
              <a:t>It must be a question that can be answered through empirical means.</a:t>
            </a:r>
            <a:endParaRPr lang="en-US"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latin typeface="Aharoni" pitchFamily="2" charset="-79"/>
                <a:cs typeface="Aharoni" pitchFamily="2" charset="-79"/>
              </a:rPr>
              <a:t>Some sources </a:t>
            </a:r>
            <a:r>
              <a:rPr lang="en-US" sz="3200" b="1" dirty="0">
                <a:latin typeface="Aharoni" pitchFamily="2" charset="-79"/>
                <a:cs typeface="Aharoni" pitchFamily="2" charset="-79"/>
              </a:rPr>
              <a:t>to find topics or issues that can lead to research </a:t>
            </a:r>
            <a:r>
              <a:rPr lang="en-US" sz="3200" b="1" dirty="0" smtClean="0">
                <a:latin typeface="Aharoni" pitchFamily="2" charset="-79"/>
                <a:cs typeface="Aharoni" pitchFamily="2" charset="-79"/>
              </a:rPr>
              <a:t>question/problem</a:t>
            </a:r>
            <a:r>
              <a:rPr lang="en-US" sz="3200" b="1" dirty="0" smtClean="0"/>
              <a:t>.</a:t>
            </a:r>
            <a:endParaRPr lang="en-US" sz="3200" dirty="0"/>
          </a:p>
        </p:txBody>
      </p:sp>
      <p:sp>
        <p:nvSpPr>
          <p:cNvPr id="3" name="Content Placeholder 2"/>
          <p:cNvSpPr>
            <a:spLocks noGrp="1"/>
          </p:cNvSpPr>
          <p:nvPr>
            <p:ph sz="quarter" idx="1"/>
          </p:nvPr>
        </p:nvSpPr>
        <p:spPr/>
        <p:txBody>
          <a:bodyPr>
            <a:noAutofit/>
          </a:bodyPr>
          <a:lstStyle/>
          <a:p>
            <a:pPr lvl="0"/>
            <a:r>
              <a:rPr lang="en-US" sz="3600" dirty="0"/>
              <a:t>Personal experience</a:t>
            </a:r>
          </a:p>
          <a:p>
            <a:pPr lvl="0"/>
            <a:r>
              <a:rPr lang="en-US" sz="3600" dirty="0"/>
              <a:t>Professional books</a:t>
            </a:r>
          </a:p>
          <a:p>
            <a:pPr lvl="0"/>
            <a:r>
              <a:rPr lang="en-US" sz="3600" dirty="0"/>
              <a:t>Articles in professional periodicals</a:t>
            </a:r>
          </a:p>
          <a:p>
            <a:pPr lvl="0"/>
            <a:r>
              <a:rPr lang="en-US" sz="3600" dirty="0"/>
              <a:t>Professional </a:t>
            </a:r>
            <a:r>
              <a:rPr lang="en-US" sz="3600" dirty="0" smtClean="0"/>
              <a:t>indexes</a:t>
            </a:r>
            <a:endParaRPr lang="en-US" sz="3600" dirty="0"/>
          </a:p>
          <a:p>
            <a:pPr lvl="0"/>
            <a:r>
              <a:rPr lang="en-US" sz="3600" dirty="0"/>
              <a:t>Other teachers and administrators</a:t>
            </a:r>
          </a:p>
          <a:p>
            <a:pPr lvl="0"/>
            <a:r>
              <a:rPr lang="en-US" sz="3600" dirty="0"/>
              <a:t>Bibliographies of various types</a:t>
            </a:r>
          </a:p>
          <a:p>
            <a:r>
              <a:rPr lang="en-US" sz="3600" dirty="0"/>
              <a:t>Unpublished research by others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28600"/>
            <a:ext cx="8382000" cy="6955750"/>
          </a:xfrm>
          <a:prstGeom prst="rect">
            <a:avLst/>
          </a:prstGeom>
        </p:spPr>
        <p:txBody>
          <a:bodyPr wrap="square">
            <a:spAutoFit/>
          </a:bodyPr>
          <a:lstStyle/>
          <a:p>
            <a:pPr>
              <a:buFont typeface="Wingdings" pitchFamily="2" charset="2"/>
              <a:buChar char="§"/>
            </a:pPr>
            <a:r>
              <a:rPr lang="en-US" sz="4000" dirty="0"/>
              <a:t>It is wise to focus your research so that it is "do-able." </a:t>
            </a:r>
            <a:endParaRPr lang="en-US" sz="4000" dirty="0" smtClean="0"/>
          </a:p>
          <a:p>
            <a:pPr>
              <a:buFont typeface="Wingdings" pitchFamily="2" charset="2"/>
              <a:buChar char="§"/>
            </a:pPr>
            <a:r>
              <a:rPr lang="en-US" sz="4000" dirty="0" smtClean="0"/>
              <a:t>Be </a:t>
            </a:r>
            <a:r>
              <a:rPr lang="en-US" sz="4000" dirty="0"/>
              <a:t>careful! Don't try to do too much in one study</a:t>
            </a:r>
            <a:r>
              <a:rPr lang="en-US" sz="4000" dirty="0" smtClean="0"/>
              <a:t>.</a:t>
            </a:r>
          </a:p>
          <a:p>
            <a:pPr>
              <a:buFont typeface="Wingdings" pitchFamily="2" charset="2"/>
              <a:buChar char="§"/>
            </a:pPr>
            <a:r>
              <a:rPr lang="en-US" sz="4000" dirty="0" smtClean="0"/>
              <a:t> </a:t>
            </a:r>
            <a:r>
              <a:rPr lang="en-US" sz="4000" dirty="0"/>
              <a:t>It is, however, very possible (and quite common) to address several related research questions in one study. </a:t>
            </a:r>
            <a:endParaRPr lang="en-US" sz="4000" dirty="0" smtClean="0"/>
          </a:p>
          <a:p>
            <a:pPr>
              <a:buFont typeface="Wingdings" pitchFamily="2" charset="2"/>
              <a:buChar char="§"/>
            </a:pPr>
            <a:r>
              <a:rPr lang="en-US" sz="4000" dirty="0" smtClean="0"/>
              <a:t>This </a:t>
            </a:r>
            <a:r>
              <a:rPr lang="en-US" sz="4000" dirty="0"/>
              <a:t>approach is "economical" in that it produces more results with about the same amount of effort</a:t>
            </a:r>
            <a:r>
              <a:rPr lang="en-US" sz="4000" dirty="0" smtClean="0"/>
              <a:t>.</a:t>
            </a:r>
          </a:p>
          <a:p>
            <a:endParaRPr lang="en-US" sz="2800" dirty="0" smtClean="0"/>
          </a:p>
          <a:p>
            <a:pPr>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3970318"/>
          </a:xfrm>
          <a:prstGeom prst="rect">
            <a:avLst/>
          </a:prstGeom>
        </p:spPr>
        <p:txBody>
          <a:bodyPr wrap="square">
            <a:spAutoFit/>
          </a:bodyPr>
          <a:lstStyle/>
          <a:p>
            <a:r>
              <a:rPr lang="en-US" sz="2800" b="1" dirty="0" smtClean="0"/>
              <a:t>Here are some of examples:</a:t>
            </a:r>
          </a:p>
          <a:p>
            <a:pPr>
              <a:buFont typeface="Arial" pitchFamily="34" charset="0"/>
              <a:buChar char="•"/>
            </a:pPr>
            <a:r>
              <a:rPr lang="en-US" sz="2800" dirty="0" smtClean="0"/>
              <a:t>Will students learn a foreign language better when they are in a relaxed state of mind?</a:t>
            </a:r>
          </a:p>
          <a:p>
            <a:pPr>
              <a:buFont typeface="Arial" pitchFamily="34" charset="0"/>
              <a:buChar char="•"/>
            </a:pPr>
            <a:r>
              <a:rPr lang="en-US" sz="2800" dirty="0" smtClean="0"/>
              <a:t>What is the relationship between learners' ages and their accents?</a:t>
            </a:r>
          </a:p>
          <a:p>
            <a:pPr>
              <a:buFont typeface="Arial" pitchFamily="34" charset="0"/>
              <a:buChar char="•"/>
            </a:pPr>
            <a:r>
              <a:rPr lang="en-US" sz="2800" b="1" dirty="0" smtClean="0"/>
              <a:t>?</a:t>
            </a:r>
          </a:p>
          <a:p>
            <a:pPr>
              <a:buFont typeface="Arial" pitchFamily="34" charset="0"/>
              <a:buChar char="•"/>
            </a:pPr>
            <a:r>
              <a:rPr lang="en-US" sz="2800" b="1" dirty="0" smtClean="0"/>
              <a:t>?</a:t>
            </a:r>
          </a:p>
          <a:p>
            <a:pPr>
              <a:buFont typeface="Arial" pitchFamily="34" charset="0"/>
              <a:buChar char="•"/>
            </a:pPr>
            <a:r>
              <a:rPr lang="en-US" sz="2800" b="1" dirty="0" smtClean="0"/>
              <a:t>?</a:t>
            </a:r>
          </a:p>
          <a:p>
            <a:pPr>
              <a:buFont typeface="Arial" pitchFamily="34" charset="0"/>
              <a:buChar char="•"/>
            </a:pPr>
            <a:r>
              <a:rPr lang="en-US" sz="2800" b="1" dirty="0" smtClean="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haroni" pitchFamily="2" charset="-79"/>
                <a:cs typeface="Aharoni" pitchFamily="2" charset="-79"/>
              </a:rPr>
              <a:t>LITERATURE REVIEW</a:t>
            </a:r>
            <a:endParaRPr lang="en-US" dirty="0">
              <a:latin typeface="Aharoni" pitchFamily="2" charset="-79"/>
              <a:cs typeface="Aharoni" pitchFamily="2" charset="-79"/>
            </a:endParaRPr>
          </a:p>
        </p:txBody>
      </p:sp>
      <p:sp>
        <p:nvSpPr>
          <p:cNvPr id="3" name="Content Placeholder 2"/>
          <p:cNvSpPr>
            <a:spLocks noGrp="1"/>
          </p:cNvSpPr>
          <p:nvPr>
            <p:ph sz="quarter" idx="1"/>
          </p:nvPr>
        </p:nvSpPr>
        <p:spPr>
          <a:xfrm>
            <a:off x="457200" y="1447800"/>
            <a:ext cx="8382000" cy="4800600"/>
          </a:xfrm>
        </p:spPr>
        <p:txBody>
          <a:bodyPr>
            <a:normAutofit/>
          </a:bodyPr>
          <a:lstStyle/>
          <a:p>
            <a:r>
              <a:rPr lang="en-US" sz="3600" dirty="0" smtClean="0"/>
              <a:t>A </a:t>
            </a:r>
            <a:r>
              <a:rPr lang="en-US" sz="3600" b="1" dirty="0" smtClean="0"/>
              <a:t>Literature review</a:t>
            </a:r>
            <a:r>
              <a:rPr lang="en-US" sz="3600" dirty="0" smtClean="0"/>
              <a:t> is a formal survey of professional literature that is pertinent to your particular question. </a:t>
            </a:r>
          </a:p>
          <a:p>
            <a:r>
              <a:rPr lang="en-US" sz="3600" dirty="0" smtClean="0"/>
              <a:t>It enables you to find out what others have learned in relation to your question. </a:t>
            </a:r>
          </a:p>
          <a:p>
            <a:r>
              <a:rPr lang="en-US" sz="3600" dirty="0" smtClean="0"/>
              <a:t>It also helps you frame and focus your question and move you closer to the hypothesis or focused question</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28600" y="650944"/>
            <a:ext cx="8686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Once you have decided on a general research question: </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lang="en-US" sz="4000" dirty="0">
                <a:solidFill>
                  <a:srgbClr val="000000"/>
                </a:solidFill>
                <a:latin typeface="Calibri" pitchFamily="34" charset="0"/>
                <a:ea typeface="Times New Roman" pitchFamily="18" charset="0"/>
                <a:cs typeface="Times New Roman" pitchFamily="18" charset="0"/>
              </a:rPr>
              <a:t>R</a:t>
            </a:r>
            <a:r>
              <a:rPr kumimoji="0" lang="en-US" sz="4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ead widely in that area, </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4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Use the same sources of information that you consulted when you came up with general question/problem,</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4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Narrow your focus.</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4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Look for information that relates to your research question</a:t>
            </a:r>
            <a:r>
              <a:rPr kumimoji="0" lang="en-US" sz="28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smtClean="0"/>
              <a:t>HYPOTHESIS </a:t>
            </a:r>
            <a:r>
              <a:rPr lang="en-US" sz="4000" b="1" dirty="0"/>
              <a:t>&amp; FOCUSED QUESTION</a:t>
            </a:r>
            <a:r>
              <a:rPr lang="en-US" b="1" dirty="0"/>
              <a:t/>
            </a:r>
            <a:br>
              <a:rPr lang="en-US" b="1" dirty="0"/>
            </a:br>
            <a:endParaRPr lang="en-US" b="1" dirty="0"/>
          </a:p>
        </p:txBody>
      </p:sp>
      <p:sp>
        <p:nvSpPr>
          <p:cNvPr id="3" name="Content Placeholder 2"/>
          <p:cNvSpPr>
            <a:spLocks noGrp="1"/>
          </p:cNvSpPr>
          <p:nvPr>
            <p:ph sz="quarter" idx="1"/>
          </p:nvPr>
        </p:nvSpPr>
        <p:spPr/>
        <p:txBody>
          <a:bodyPr>
            <a:noAutofit/>
          </a:bodyPr>
          <a:lstStyle/>
          <a:p>
            <a:r>
              <a:rPr lang="en-US" sz="3200" dirty="0" smtClean="0"/>
              <a:t>- a tentative statement about the relationship between two or more variables.</a:t>
            </a:r>
          </a:p>
          <a:p>
            <a:r>
              <a:rPr lang="en-US" sz="3200" dirty="0" smtClean="0"/>
              <a:t>-  </a:t>
            </a:r>
            <a:r>
              <a:rPr lang="en-US" sz="3200" dirty="0"/>
              <a:t>focused </a:t>
            </a:r>
            <a:r>
              <a:rPr lang="en-US" sz="3200" dirty="0" smtClean="0"/>
              <a:t>statement(s) </a:t>
            </a:r>
            <a:r>
              <a:rPr lang="en-US" sz="3200" dirty="0"/>
              <a:t>which predicts an answer to your research question</a:t>
            </a:r>
            <a:r>
              <a:rPr lang="en-US" sz="3200" dirty="0" smtClean="0"/>
              <a:t>.</a:t>
            </a:r>
          </a:p>
          <a:p>
            <a:r>
              <a:rPr lang="en-US" sz="3200" dirty="0" smtClean="0"/>
              <a:t>-  </a:t>
            </a:r>
            <a:r>
              <a:rPr lang="en-US" sz="3200" dirty="0"/>
              <a:t>based on the findings of previous research (gained from </a:t>
            </a:r>
            <a:r>
              <a:rPr lang="en-US" sz="3200" dirty="0" smtClean="0"/>
              <a:t>review </a:t>
            </a:r>
            <a:r>
              <a:rPr lang="en-US" sz="3200" dirty="0"/>
              <a:t>of the literature) and perhaps </a:t>
            </a:r>
            <a:r>
              <a:rPr lang="en-US" sz="3200" dirty="0" smtClean="0"/>
              <a:t>previous </a:t>
            </a:r>
            <a:r>
              <a:rPr lang="en-US" sz="3200" dirty="0"/>
              <a:t>experience with the subject</a:t>
            </a:r>
            <a:r>
              <a:rPr lang="en-US" sz="3200" b="1" dirty="0"/>
              <a:t>.</a:t>
            </a:r>
            <a:endParaRPr lang="en-US"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Forms of Hypothesis</a:t>
            </a:r>
            <a:endParaRPr lang="en-US" b="1" dirty="0"/>
          </a:p>
        </p:txBody>
      </p:sp>
      <p:sp>
        <p:nvSpPr>
          <p:cNvPr id="3" name="Content Placeholder 2"/>
          <p:cNvSpPr>
            <a:spLocks noGrp="1"/>
          </p:cNvSpPr>
          <p:nvPr>
            <p:ph sz="quarter" idx="1"/>
          </p:nvPr>
        </p:nvSpPr>
        <p:spPr>
          <a:xfrm>
            <a:off x="457200" y="1066800"/>
            <a:ext cx="8229600" cy="4940491"/>
          </a:xfrm>
        </p:spPr>
        <p:txBody>
          <a:bodyPr>
            <a:noAutofit/>
          </a:bodyPr>
          <a:lstStyle/>
          <a:p>
            <a:endParaRPr lang="en-US" sz="3200" b="1" dirty="0" smtClean="0"/>
          </a:p>
          <a:p>
            <a:r>
              <a:rPr lang="en-US" sz="3200" b="1" dirty="0" smtClean="0"/>
              <a:t>Research</a:t>
            </a:r>
            <a:r>
              <a:rPr lang="en-US" sz="3200" b="1" dirty="0" smtClean="0"/>
              <a:t>: </a:t>
            </a:r>
            <a:r>
              <a:rPr lang="en-US" sz="3200" dirty="0" smtClean="0"/>
              <a:t>Used mainly in qualitative studies</a:t>
            </a:r>
            <a:r>
              <a:rPr lang="en-US" sz="3200" b="1" dirty="0" smtClean="0"/>
              <a:t> </a:t>
            </a:r>
          </a:p>
          <a:p>
            <a:r>
              <a:rPr lang="en-US" sz="3200" b="1" dirty="0" smtClean="0"/>
              <a:t>Statistical: </a:t>
            </a:r>
            <a:r>
              <a:rPr lang="en-US" sz="3200" dirty="0" smtClean="0"/>
              <a:t>Used mainly in quantitative studies,</a:t>
            </a:r>
            <a:r>
              <a:rPr lang="en-US" sz="3200" b="1" dirty="0" smtClean="0"/>
              <a:t> </a:t>
            </a:r>
            <a:r>
              <a:rPr lang="en-US" sz="3200" dirty="0" smtClean="0"/>
              <a:t>contain statistical parameters e.g. mean, correlation coefficient etc., and are of two forms </a:t>
            </a:r>
            <a:r>
              <a:rPr lang="en-US" sz="3200" b="1" dirty="0" smtClean="0"/>
              <a:t>NULL </a:t>
            </a:r>
            <a:r>
              <a:rPr lang="en-US" sz="3200" dirty="0" smtClean="0"/>
              <a:t>which proposes that there is no relationship between two measured phenomena, and </a:t>
            </a:r>
            <a:r>
              <a:rPr lang="en-US" sz="3200" b="1" dirty="0" smtClean="0"/>
              <a:t>ALTERNATIVE </a:t>
            </a:r>
            <a:r>
              <a:rPr lang="en-US" sz="3200" dirty="0" smtClean="0"/>
              <a:t>which asserts that a relationship exists. </a:t>
            </a:r>
            <a:endParaRPr lang="en-US" sz="3200" b="1"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Hypothesis</a:t>
            </a:r>
            <a:endParaRPr lang="en-US" b="1" dirty="0"/>
          </a:p>
        </p:txBody>
      </p:sp>
      <p:sp>
        <p:nvSpPr>
          <p:cNvPr id="3" name="Content Placeholder 2"/>
          <p:cNvSpPr>
            <a:spLocks noGrp="1"/>
          </p:cNvSpPr>
          <p:nvPr>
            <p:ph sz="quarter" idx="1"/>
          </p:nvPr>
        </p:nvSpPr>
        <p:spPr>
          <a:xfrm>
            <a:off x="228600" y="1481328"/>
            <a:ext cx="8763000" cy="4525963"/>
          </a:xfrm>
        </p:spPr>
        <p:txBody>
          <a:bodyPr>
            <a:noAutofit/>
          </a:bodyPr>
          <a:lstStyle/>
          <a:p>
            <a:r>
              <a:rPr lang="en-US" sz="3200" b="1" dirty="0" smtClean="0"/>
              <a:t>Alternative</a:t>
            </a:r>
            <a:r>
              <a:rPr lang="en-US" sz="3200" dirty="0" smtClean="0"/>
              <a:t>: The </a:t>
            </a:r>
            <a:r>
              <a:rPr lang="en-US" sz="3200" dirty="0"/>
              <a:t>"Bowen technique" will significantly improve intermediate-level, college-age ESL students' accuracy when pronouncing voiced and voiceless consonants and tense and lax vowels</a:t>
            </a:r>
            <a:r>
              <a:rPr lang="en-US" sz="3200" dirty="0" smtClean="0"/>
              <a:t>.</a:t>
            </a:r>
          </a:p>
          <a:p>
            <a:r>
              <a:rPr lang="en-US" sz="3200" b="1" dirty="0" smtClean="0"/>
              <a:t>Null:</a:t>
            </a:r>
            <a:r>
              <a:rPr lang="en-US" sz="3200" dirty="0" smtClean="0"/>
              <a:t> </a:t>
            </a:r>
            <a:r>
              <a:rPr lang="en-US" sz="3200" dirty="0"/>
              <a:t>The Bowen technique will have no significant effect on learners' pronunciation.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09601"/>
            <a:ext cx="8382000" cy="6001643"/>
          </a:xfrm>
          <a:prstGeom prst="rect">
            <a:avLst/>
          </a:prstGeom>
        </p:spPr>
        <p:txBody>
          <a:bodyPr wrap="square">
            <a:spAutoFit/>
          </a:bodyPr>
          <a:lstStyle/>
          <a:p>
            <a:endParaRPr lang="en-US" dirty="0" smtClean="0"/>
          </a:p>
          <a:p>
            <a:endParaRPr lang="en-US" dirty="0"/>
          </a:p>
          <a:p>
            <a:r>
              <a:rPr lang="en-US" sz="2400" dirty="0" smtClean="0"/>
              <a:t>showing you how to go about planning your own research </a:t>
            </a:r>
            <a:r>
              <a:rPr lang="en-US" sz="2400" dirty="0" smtClean="0"/>
              <a:t>project, ...</a:t>
            </a:r>
            <a:endParaRPr lang="en-US" sz="2400" dirty="0" smtClean="0"/>
          </a:p>
          <a:p>
            <a:r>
              <a:rPr lang="en-US" sz="2400" dirty="0" smtClean="0"/>
              <a:t> </a:t>
            </a:r>
            <a:r>
              <a:rPr lang="en-US" sz="2400" dirty="0" smtClean="0"/>
              <a:t>and </a:t>
            </a:r>
            <a:r>
              <a:rPr lang="en-US" sz="2400" dirty="0" smtClean="0"/>
              <a:t>getting </a:t>
            </a:r>
            <a:r>
              <a:rPr lang="en-US" sz="2400" dirty="0" smtClean="0"/>
              <a:t>you started on the actual writing of the research project you have planned.</a:t>
            </a:r>
          </a:p>
          <a:p>
            <a:r>
              <a:rPr lang="en-US" sz="2400" b="1" dirty="0" smtClean="0"/>
              <a:t>By the time we finish going through this, you should be able to...</a:t>
            </a:r>
          </a:p>
          <a:p>
            <a:endParaRPr lang="en-US" sz="2400" dirty="0" smtClean="0"/>
          </a:p>
          <a:p>
            <a:pPr>
              <a:buFont typeface="Arial" pitchFamily="34" charset="0"/>
              <a:buChar char="•"/>
            </a:pPr>
            <a:r>
              <a:rPr lang="en-US" sz="2400" dirty="0" smtClean="0"/>
              <a:t>Plan and carry out your own research projects. </a:t>
            </a:r>
          </a:p>
          <a:p>
            <a:pPr lvl="1">
              <a:buFont typeface="Arial" pitchFamily="34" charset="0"/>
              <a:buChar char="•"/>
            </a:pPr>
            <a:endParaRPr lang="en-US" sz="2400" dirty="0" smtClean="0"/>
          </a:p>
          <a:p>
            <a:pPr lvl="1">
              <a:buFont typeface="Arial" pitchFamily="34" charset="0"/>
              <a:buChar char="•"/>
            </a:pPr>
            <a:r>
              <a:rPr lang="en-US" sz="2400" dirty="0" smtClean="0"/>
              <a:t>This presentation is intended to supplement what have learned from your coursework and reading.</a:t>
            </a:r>
          </a:p>
          <a:p>
            <a:endParaRPr lang="en-US" sz="2400" dirty="0" smtClean="0"/>
          </a:p>
          <a:p>
            <a:pPr>
              <a:buFont typeface="Arial" pitchFamily="34" charset="0"/>
              <a:buChar char="•"/>
            </a:pPr>
            <a:r>
              <a:rPr lang="en-US" sz="2000" dirty="0" smtClean="0"/>
              <a:t> </a:t>
            </a:r>
            <a:r>
              <a:rPr lang="en-US" sz="2400" dirty="0" smtClean="0"/>
              <a:t>It will also help you get an idea of what research is if you have not taken the </a:t>
            </a:r>
            <a:r>
              <a:rPr lang="en-US" sz="2400" dirty="0" smtClean="0"/>
              <a:t>research methods course.</a:t>
            </a:r>
            <a:endParaRPr lang="en-US" sz="2400" dirty="0" smtClean="0"/>
          </a:p>
          <a:p>
            <a:endParaRPr lang="en-US" dirty="0" smtClean="0"/>
          </a:p>
          <a:p>
            <a:endParaRPr lang="en-US" dirty="0"/>
          </a:p>
        </p:txBody>
      </p:sp>
      <p:pic>
        <p:nvPicPr>
          <p:cNvPr id="5" name="Content Placeholder 3" descr="http://linguistics.byu.edu/faculty/henrichsenl/ResearchMethods/RM_square.gif"/>
          <p:cNvPicPr>
            <a:picLocks/>
          </p:cNvPicPr>
          <p:nvPr/>
        </p:nvPicPr>
        <p:blipFill>
          <a:blip r:embed="rId2" cstate="print"/>
          <a:srcRect/>
          <a:stretch>
            <a:fillRect/>
          </a:stretch>
        </p:blipFill>
        <p:spPr bwMode="auto">
          <a:xfrm>
            <a:off x="457200" y="533400"/>
            <a:ext cx="590550" cy="542925"/>
          </a:xfrm>
          <a:prstGeom prst="rect">
            <a:avLst/>
          </a:prstGeom>
          <a:noFill/>
          <a:ln w="9525">
            <a:noFill/>
            <a:miter lim="800000"/>
            <a:headEnd/>
            <a:tailEnd/>
          </a:ln>
        </p:spPr>
      </p:pic>
      <p:pic>
        <p:nvPicPr>
          <p:cNvPr id="7" name="Picture 6" descr="http://linguistics.byu.edu/faculty/henrichsenl/ResearchMethods/RM_pencil.gif"/>
          <p:cNvPicPr/>
          <p:nvPr/>
        </p:nvPicPr>
        <p:blipFill>
          <a:blip r:embed="rId3" cstate="print"/>
          <a:srcRect/>
          <a:stretch>
            <a:fillRect/>
          </a:stretch>
        </p:blipFill>
        <p:spPr bwMode="auto">
          <a:xfrm>
            <a:off x="7315200" y="2971800"/>
            <a:ext cx="1143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Hypothesis</a:t>
            </a:r>
            <a:endParaRPr lang="en-US" dirty="0"/>
          </a:p>
        </p:txBody>
      </p:sp>
      <p:sp>
        <p:nvSpPr>
          <p:cNvPr id="3" name="Content Placeholder 2"/>
          <p:cNvSpPr>
            <a:spLocks noGrp="1"/>
          </p:cNvSpPr>
          <p:nvPr>
            <p:ph sz="quarter" idx="1"/>
          </p:nvPr>
        </p:nvSpPr>
        <p:spPr/>
        <p:txBody>
          <a:bodyPr/>
          <a:lstStyle/>
          <a:p>
            <a:r>
              <a:rPr lang="en-US" b="1" dirty="0" smtClean="0"/>
              <a:t>Research</a:t>
            </a:r>
            <a:r>
              <a:rPr lang="en-US" dirty="0" smtClean="0"/>
              <a:t>: Senior secondary school girls will achieve higher than senior secondary school boys in </a:t>
            </a:r>
            <a:r>
              <a:rPr lang="en-US" dirty="0" err="1" smtClean="0"/>
              <a:t>Maths</a:t>
            </a:r>
            <a:r>
              <a:rPr lang="en-US" dirty="0" smtClean="0"/>
              <a:t>…</a:t>
            </a:r>
          </a:p>
          <a:p>
            <a:r>
              <a:rPr lang="en-US" b="1" dirty="0" smtClean="0"/>
              <a:t>Statistical /Null</a:t>
            </a:r>
            <a:r>
              <a:rPr lang="en-US" dirty="0" smtClean="0"/>
              <a:t>: there will be no significant difference(p&lt;0.05) between the mean achievement scores of senior secondary school girls and senior secondary school boys in </a:t>
            </a:r>
            <a:r>
              <a:rPr lang="en-US" dirty="0" err="1" smtClean="0"/>
              <a:t>Maths</a:t>
            </a:r>
            <a:r>
              <a:rPr lang="en-US" dirty="0" smtClean="0"/>
              <a:t>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FOCUSED RESEARCH QUESTION</a:t>
            </a:r>
            <a:endParaRPr lang="en-US" dirty="0"/>
          </a:p>
        </p:txBody>
      </p:sp>
      <p:sp>
        <p:nvSpPr>
          <p:cNvPr id="3" name="Content Placeholder 2"/>
          <p:cNvSpPr>
            <a:spLocks noGrp="1"/>
          </p:cNvSpPr>
          <p:nvPr>
            <p:ph sz="quarter" idx="1"/>
          </p:nvPr>
        </p:nvSpPr>
        <p:spPr/>
        <p:txBody>
          <a:bodyPr>
            <a:normAutofit/>
          </a:bodyPr>
          <a:lstStyle/>
          <a:p>
            <a:r>
              <a:rPr lang="en-US" dirty="0"/>
              <a:t>In </a:t>
            </a:r>
            <a:r>
              <a:rPr lang="en-US" dirty="0" smtClean="0"/>
              <a:t>some research</a:t>
            </a:r>
            <a:r>
              <a:rPr lang="en-US" dirty="0"/>
              <a:t>, a hypothesis is not </a:t>
            </a:r>
            <a:r>
              <a:rPr lang="en-US" dirty="0" smtClean="0"/>
              <a:t>necessary</a:t>
            </a:r>
          </a:p>
          <a:p>
            <a:r>
              <a:rPr lang="en-US" dirty="0" smtClean="0"/>
              <a:t>Focus </a:t>
            </a:r>
            <a:r>
              <a:rPr lang="en-US" dirty="0"/>
              <a:t>and structure is still </a:t>
            </a:r>
            <a:r>
              <a:rPr lang="en-US" dirty="0" smtClean="0"/>
              <a:t>critical, therefore a </a:t>
            </a:r>
            <a:r>
              <a:rPr lang="en-US" b="1" dirty="0" smtClean="0"/>
              <a:t>Focused research question </a:t>
            </a:r>
            <a:r>
              <a:rPr lang="en-US" dirty="0" smtClean="0"/>
              <a:t>is used.</a:t>
            </a:r>
          </a:p>
          <a:p>
            <a:r>
              <a:rPr lang="en-US" b="1" dirty="0" smtClean="0"/>
              <a:t>Example</a:t>
            </a:r>
            <a:r>
              <a:rPr lang="en-US" dirty="0" smtClean="0"/>
              <a:t>: </a:t>
            </a:r>
            <a:r>
              <a:rPr lang="en-US" dirty="0"/>
              <a:t>Is a contrastive presentation (showing both native and target cultures) more effective than a non-contrastive presentation (showing only the target culture) in helping students understand the target culture?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dirty="0" smtClean="0"/>
              <a:t/>
            </a:r>
            <a:br>
              <a:rPr lang="en-US" dirty="0" smtClean="0"/>
            </a:br>
            <a:r>
              <a:rPr lang="en-US" sz="4400" b="1" dirty="0" smtClean="0"/>
              <a:t>VARIABLES</a:t>
            </a:r>
            <a:endParaRPr lang="en-US" sz="4400" b="1" dirty="0"/>
          </a:p>
        </p:txBody>
      </p:sp>
      <p:sp>
        <p:nvSpPr>
          <p:cNvPr id="3" name="Content Placeholder 2"/>
          <p:cNvSpPr>
            <a:spLocks noGrp="1"/>
          </p:cNvSpPr>
          <p:nvPr>
            <p:ph sz="quarter" idx="1"/>
          </p:nvPr>
        </p:nvSpPr>
        <p:spPr/>
        <p:txBody>
          <a:bodyPr>
            <a:normAutofit/>
          </a:bodyPr>
          <a:lstStyle/>
          <a:p>
            <a:r>
              <a:rPr lang="en-US" sz="3200" b="1" dirty="0" smtClean="0"/>
              <a:t>A</a:t>
            </a:r>
            <a:r>
              <a:rPr lang="en-US" sz="3200" dirty="0" smtClean="0"/>
              <a:t> </a:t>
            </a:r>
            <a:r>
              <a:rPr lang="en-US" sz="3200" b="1" dirty="0" smtClean="0"/>
              <a:t>VARIABLE</a:t>
            </a:r>
            <a:r>
              <a:rPr lang="en-US" sz="3200" dirty="0"/>
              <a:t> is a measurable characteristic that varies. </a:t>
            </a:r>
            <a:endParaRPr lang="en-US" sz="3200" dirty="0" smtClean="0"/>
          </a:p>
          <a:p>
            <a:r>
              <a:rPr lang="en-US" sz="3200" dirty="0" smtClean="0"/>
              <a:t>It </a:t>
            </a:r>
            <a:r>
              <a:rPr lang="en-US" sz="3200" dirty="0"/>
              <a:t>may change from group to group, person to person, or even within one person over </a:t>
            </a:r>
            <a:r>
              <a:rPr lang="en-US" sz="3200" dirty="0" smtClean="0"/>
              <a:t>time</a:t>
            </a:r>
          </a:p>
          <a:p>
            <a:r>
              <a:rPr lang="en-US" sz="3200" b="1" dirty="0" smtClean="0"/>
              <a:t>Examples: </a:t>
            </a:r>
            <a:r>
              <a:rPr lang="en-US" sz="3200" dirty="0" smtClean="0"/>
              <a:t>Age, score, ability, …..</a:t>
            </a:r>
          </a:p>
          <a:p>
            <a:pPr>
              <a:buNone/>
            </a:pPr>
            <a:endParaRPr lang="en-US" dirty="0" smtClean="0"/>
          </a:p>
          <a:p>
            <a:r>
              <a:rPr lang="en-US" sz="4000" b="1" dirty="0" smtClean="0"/>
              <a:t>There are six common variable types</a:t>
            </a:r>
            <a:endParaRPr lang="en-US" sz="4000" dirty="0" smtClean="0"/>
          </a:p>
          <a:p>
            <a:endParaRPr lang="en-US"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381000"/>
            <a:ext cx="8077200" cy="5632311"/>
          </a:xfrm>
          <a:prstGeom prst="rect">
            <a:avLst/>
          </a:prstGeom>
        </p:spPr>
        <p:txBody>
          <a:bodyPr wrap="square">
            <a:spAutoFit/>
          </a:bodyPr>
          <a:lstStyle/>
          <a:p>
            <a:pPr lvl="0" fontAlgn="base">
              <a:spcBef>
                <a:spcPct val="0"/>
              </a:spcBef>
              <a:spcAft>
                <a:spcPct val="0"/>
              </a:spcAft>
            </a:pPr>
            <a:r>
              <a:rPr lang="en-US" b="1" dirty="0" smtClean="0"/>
              <a:t>DEPENDENT VARIABLES: </a:t>
            </a:r>
            <a:r>
              <a:rPr lang="en-US" dirty="0" smtClean="0"/>
              <a:t>show the effect of manipulating or introducing the independent variables e.g. scores, achievement,  interest, </a:t>
            </a:r>
          </a:p>
          <a:p>
            <a:pPr lvl="0" fontAlgn="base">
              <a:spcBef>
                <a:spcPct val="0"/>
              </a:spcBef>
              <a:spcAft>
                <a:spcPct val="0"/>
              </a:spcAft>
            </a:pPr>
            <a:r>
              <a:rPr lang="en-US" b="1" dirty="0" smtClean="0"/>
              <a:t> </a:t>
            </a:r>
          </a:p>
          <a:p>
            <a:pPr lvl="0" fontAlgn="base">
              <a:spcBef>
                <a:spcPct val="0"/>
              </a:spcBef>
              <a:spcAft>
                <a:spcPct val="0"/>
              </a:spcAft>
            </a:pPr>
            <a:r>
              <a:rPr kumimoji="0" lang="en-US" b="1" i="0" u="none" strike="noStrike" cap="none" normalizeH="0" baseline="0" dirty="0" smtClean="0">
                <a:ln>
                  <a:noFill/>
                </a:ln>
                <a:effectLst/>
                <a:latin typeface="Calibri" pitchFamily="34" charset="0"/>
                <a:ea typeface="Times New Roman" pitchFamily="18" charset="0"/>
                <a:cs typeface="Times New Roman" pitchFamily="18" charset="0"/>
              </a:rPr>
              <a:t>INDEPENDENT VARIABLES: </a:t>
            </a:r>
            <a:r>
              <a:rPr kumimoji="0" lang="en-US" i="0" u="none" strike="noStrike" cap="none" normalizeH="0" baseline="0" dirty="0" smtClean="0">
                <a:ln>
                  <a:noFill/>
                </a:ln>
                <a:effectLst/>
                <a:latin typeface="Calibri" pitchFamily="34" charset="0"/>
                <a:ea typeface="Times New Roman" pitchFamily="18" charset="0"/>
                <a:cs typeface="Times New Roman" pitchFamily="18" charset="0"/>
              </a:rPr>
              <a:t>The variables </a:t>
            </a:r>
            <a:r>
              <a:rPr lang="en-US" dirty="0" smtClean="0"/>
              <a:t> that the researcher has control over e.g. methods of instruction.</a:t>
            </a:r>
          </a:p>
          <a:p>
            <a:pPr lvl="0" fontAlgn="base">
              <a:spcBef>
                <a:spcPct val="0"/>
              </a:spcBef>
              <a:spcAft>
                <a:spcPct val="0"/>
              </a:spcAft>
            </a:pPr>
            <a:endParaRPr lang="en-US" dirty="0" smtClean="0"/>
          </a:p>
          <a:p>
            <a:pPr lvl="0" fontAlgn="base">
              <a:spcBef>
                <a:spcPct val="0"/>
              </a:spcBef>
              <a:spcAft>
                <a:spcPct val="0"/>
              </a:spcAft>
            </a:pPr>
            <a:r>
              <a:rPr lang="en-US" b="1" dirty="0" smtClean="0"/>
              <a:t>INTERVENING VARIABLES</a:t>
            </a:r>
            <a:r>
              <a:rPr lang="en-US" dirty="0" smtClean="0"/>
              <a:t>: abstract processes that are not directly observable but link the independent and dependent </a:t>
            </a:r>
            <a:r>
              <a:rPr lang="en-US" dirty="0" smtClean="0"/>
              <a:t>variables , </a:t>
            </a:r>
            <a:r>
              <a:rPr lang="en-US" dirty="0" smtClean="0"/>
              <a:t>e.g. students’ mood</a:t>
            </a:r>
          </a:p>
          <a:p>
            <a:pPr lvl="0" fontAlgn="base">
              <a:spcBef>
                <a:spcPct val="0"/>
              </a:spcBef>
              <a:spcAft>
                <a:spcPct val="0"/>
              </a:spcAft>
            </a:pPr>
            <a:endParaRPr lang="en-US" dirty="0" smtClean="0"/>
          </a:p>
          <a:p>
            <a:pPr lvl="0" fontAlgn="base">
              <a:spcBef>
                <a:spcPct val="0"/>
              </a:spcBef>
              <a:spcAft>
                <a:spcPct val="0"/>
              </a:spcAft>
            </a:pPr>
            <a:r>
              <a:rPr lang="en-US" b="1" dirty="0" smtClean="0"/>
              <a:t>MODERATOR VARIABLES: </a:t>
            </a:r>
            <a:r>
              <a:rPr lang="en-US" dirty="0" smtClean="0"/>
              <a:t>affect the relationship between the independent and dependent variables by modifying the effect of the intervening variable(s</a:t>
            </a:r>
            <a:r>
              <a:rPr lang="en-US" dirty="0" smtClean="0"/>
              <a:t>). </a:t>
            </a:r>
            <a:r>
              <a:rPr lang="en-US" dirty="0" smtClean="0"/>
              <a:t>These may be taken into consideration in a study e.g. age, sex, culture….</a:t>
            </a:r>
          </a:p>
          <a:p>
            <a:pPr lvl="0" fontAlgn="base">
              <a:spcBef>
                <a:spcPct val="0"/>
              </a:spcBef>
              <a:spcAft>
                <a:spcPct val="0"/>
              </a:spcAft>
            </a:pPr>
            <a:endParaRPr lang="en-US" dirty="0" smtClean="0"/>
          </a:p>
          <a:p>
            <a:pPr lvl="0" fontAlgn="base">
              <a:spcBef>
                <a:spcPct val="0"/>
              </a:spcBef>
              <a:spcAft>
                <a:spcPct val="0"/>
              </a:spcAft>
            </a:pPr>
            <a:r>
              <a:rPr lang="en-US" b="1" dirty="0" smtClean="0"/>
              <a:t>CONTROL VARIABLES: </a:t>
            </a:r>
            <a:r>
              <a:rPr lang="en-US" dirty="0" smtClean="0"/>
              <a:t>the variables that are not measured in a particular study and are  held constant to prevent their interfering with the outcomes of a study e.g. class environment</a:t>
            </a:r>
          </a:p>
          <a:p>
            <a:pPr lvl="0" fontAlgn="base">
              <a:spcBef>
                <a:spcPct val="0"/>
              </a:spcBef>
              <a:spcAft>
                <a:spcPct val="0"/>
              </a:spcAft>
            </a:pPr>
            <a:endParaRPr lang="en-US" b="1" dirty="0" smtClean="0"/>
          </a:p>
          <a:p>
            <a:pPr fontAlgn="base">
              <a:spcBef>
                <a:spcPct val="0"/>
              </a:spcBef>
              <a:spcAft>
                <a:spcPct val="0"/>
              </a:spcAft>
            </a:pPr>
            <a:r>
              <a:rPr lang="en-US" b="1" dirty="0" smtClean="0"/>
              <a:t>EXTRANEOUS VARIABLES: </a:t>
            </a:r>
            <a:r>
              <a:rPr lang="en-US" dirty="0" smtClean="0"/>
              <a:t>those factors in the research environment which may have an effect on the dependent variable(s) but which are not controlled. They may damage a study's validity, making it impossible to know whether the effects were caused by the independent and moderator variables or some extraneous </a:t>
            </a:r>
            <a:r>
              <a:rPr lang="en-US" dirty="0" smtClean="0"/>
              <a:t>factor e.g</a:t>
            </a:r>
            <a:r>
              <a:rPr lang="en-US" dirty="0" smtClean="0"/>
              <a:t>. sudden illness of study subjects</a:t>
            </a:r>
            <a:endParaRPr lang="en-US"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05800" cy="1143000"/>
          </a:xfrm>
        </p:spPr>
        <p:txBody>
          <a:bodyPr>
            <a:normAutofit fontScale="90000"/>
          </a:bodyPr>
          <a:lstStyle/>
          <a:p>
            <a:r>
              <a:rPr lang="en-US" dirty="0" smtClean="0"/>
              <a:t/>
            </a:r>
            <a:br>
              <a:rPr lang="en-US" dirty="0" smtClean="0"/>
            </a:br>
            <a:r>
              <a:rPr lang="en-US" dirty="0"/>
              <a:t/>
            </a:r>
            <a:br>
              <a:rPr lang="en-US" dirty="0"/>
            </a:br>
            <a:r>
              <a:rPr lang="en-US" b="1" dirty="0" smtClean="0"/>
              <a:t> </a:t>
            </a:r>
            <a:r>
              <a:rPr lang="en-US" sz="2700" dirty="0" smtClean="0">
                <a:latin typeface="Aharoni" pitchFamily="2" charset="-79"/>
                <a:cs typeface="Aharoni" pitchFamily="2" charset="-79"/>
              </a:rPr>
              <a:t>DATA: They are a representation of reality, and show the results of measuring properties or processes</a:t>
            </a:r>
            <a:endParaRPr lang="en-US" sz="2700" dirty="0">
              <a:latin typeface="Aharoni" pitchFamily="2" charset="-79"/>
              <a:cs typeface="Aharoni" pitchFamily="2" charset="-79"/>
            </a:endParaRPr>
          </a:p>
        </p:txBody>
      </p:sp>
      <p:sp>
        <p:nvSpPr>
          <p:cNvPr id="3" name="Content Placeholder 2"/>
          <p:cNvSpPr>
            <a:spLocks noGrp="1"/>
          </p:cNvSpPr>
          <p:nvPr>
            <p:ph sz="quarter" idx="1"/>
          </p:nvPr>
        </p:nvSpPr>
        <p:spPr/>
        <p:txBody>
          <a:bodyPr>
            <a:normAutofit lnSpcReduction="10000"/>
          </a:bodyPr>
          <a:lstStyle/>
          <a:p>
            <a:pPr>
              <a:buNone/>
            </a:pPr>
            <a:r>
              <a:rPr lang="en-US" sz="4400" b="1" dirty="0" smtClean="0"/>
              <a:t>TYPES</a:t>
            </a:r>
          </a:p>
          <a:p>
            <a:r>
              <a:rPr lang="en-US" sz="2800" b="1" dirty="0"/>
              <a:t>NOMINAL </a:t>
            </a:r>
            <a:r>
              <a:rPr lang="en-US" sz="2800" b="1" dirty="0" smtClean="0"/>
              <a:t>DATA </a:t>
            </a:r>
            <a:r>
              <a:rPr lang="en-US" sz="2400" b="1" dirty="0" smtClean="0"/>
              <a:t>: </a:t>
            </a:r>
            <a:r>
              <a:rPr lang="en-US" sz="2400" dirty="0" smtClean="0"/>
              <a:t>places </a:t>
            </a:r>
            <a:r>
              <a:rPr lang="en-US" sz="2400" dirty="0"/>
              <a:t>things into named categories</a:t>
            </a:r>
            <a:r>
              <a:rPr lang="en-US" sz="2400" b="1" dirty="0" smtClean="0"/>
              <a:t> </a:t>
            </a:r>
            <a:r>
              <a:rPr lang="en-US" sz="2400" dirty="0" err="1" smtClean="0"/>
              <a:t>e.g</a:t>
            </a:r>
            <a:r>
              <a:rPr lang="en-US" sz="2400" b="1" dirty="0" smtClean="0"/>
              <a:t> </a:t>
            </a:r>
            <a:r>
              <a:rPr lang="en-US" sz="2400" dirty="0" smtClean="0"/>
              <a:t>man and woman</a:t>
            </a:r>
            <a:endParaRPr lang="en-US" sz="2400" dirty="0"/>
          </a:p>
          <a:p>
            <a:r>
              <a:rPr lang="en-US" sz="2800" b="1" dirty="0"/>
              <a:t>ORDINAL </a:t>
            </a:r>
            <a:r>
              <a:rPr lang="en-US" sz="2800" b="1" dirty="0" smtClean="0"/>
              <a:t>DATA: </a:t>
            </a:r>
            <a:r>
              <a:rPr lang="en-US" sz="2400" dirty="0"/>
              <a:t>places things in </a:t>
            </a:r>
            <a:r>
              <a:rPr lang="en-US" sz="2400" dirty="0" smtClean="0"/>
              <a:t>order e.g. 1</a:t>
            </a:r>
            <a:r>
              <a:rPr lang="en-US" sz="2400" baseline="30000" dirty="0" smtClean="0"/>
              <a:t>st</a:t>
            </a:r>
            <a:r>
              <a:rPr lang="en-US" sz="2400" dirty="0" smtClean="0"/>
              <a:t>, 2</a:t>
            </a:r>
            <a:r>
              <a:rPr lang="en-US" sz="2400" baseline="30000" dirty="0" smtClean="0"/>
              <a:t>nd</a:t>
            </a:r>
            <a:r>
              <a:rPr lang="en-US" sz="2400" dirty="0" smtClean="0"/>
              <a:t>, 3</a:t>
            </a:r>
            <a:r>
              <a:rPr lang="en-US" sz="2400" baseline="30000" dirty="0" smtClean="0"/>
              <a:t>rd</a:t>
            </a:r>
            <a:r>
              <a:rPr lang="en-US" sz="2400" dirty="0" smtClean="0"/>
              <a:t> </a:t>
            </a:r>
            <a:endParaRPr lang="en-US" sz="2400" dirty="0"/>
          </a:p>
          <a:p>
            <a:r>
              <a:rPr lang="en-US" sz="2800" b="1" dirty="0"/>
              <a:t>INTERVAL </a:t>
            </a:r>
            <a:r>
              <a:rPr lang="en-US" sz="2800" b="1" dirty="0" smtClean="0"/>
              <a:t>DATA: </a:t>
            </a:r>
            <a:r>
              <a:rPr lang="en-US" sz="2400" dirty="0"/>
              <a:t>scale uses equal-sized units of </a:t>
            </a:r>
            <a:r>
              <a:rPr lang="en-US" sz="2400" dirty="0" smtClean="0"/>
              <a:t>measurement, </a:t>
            </a:r>
            <a:r>
              <a:rPr lang="en-US" sz="2400" dirty="0"/>
              <a:t>shows the distances, or intervals, between subjects' </a:t>
            </a:r>
            <a:r>
              <a:rPr lang="en-US" sz="2400" dirty="0" smtClean="0"/>
              <a:t>performances…has no absolute zero</a:t>
            </a:r>
            <a:endParaRPr lang="en-US" sz="2400" dirty="0"/>
          </a:p>
          <a:p>
            <a:r>
              <a:rPr lang="en-US" sz="2800" b="1" dirty="0"/>
              <a:t>RATIO </a:t>
            </a:r>
            <a:r>
              <a:rPr lang="en-US" sz="2800" b="1" dirty="0" smtClean="0"/>
              <a:t>DATA: </a:t>
            </a:r>
            <a:r>
              <a:rPr lang="en-US" sz="2400" dirty="0"/>
              <a:t>The ratio scale is like the interval scale. It employs equal intervals. However, the ratio scale begins at a true zero </a:t>
            </a:r>
            <a:r>
              <a:rPr lang="en-US" sz="2400" dirty="0" smtClean="0"/>
              <a:t>point</a:t>
            </a:r>
            <a:r>
              <a:rPr lang="en-US" sz="2400" b="1" dirty="0" smtClean="0"/>
              <a:t>. Can be further manipulated mathematically unlike other forms of data. </a:t>
            </a:r>
            <a:endParaRPr lang="en-US" sz="2400" dirty="0"/>
          </a:p>
          <a:p>
            <a:endParaRPr lang="en-US" sz="4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20762"/>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sz="4400" dirty="0"/>
              <a:t/>
            </a:r>
            <a:br>
              <a:rPr lang="en-US" sz="4400" dirty="0"/>
            </a:br>
            <a:r>
              <a:rPr lang="en-US" sz="4400" dirty="0" smtClean="0">
                <a:latin typeface="Aharoni" pitchFamily="2" charset="-79"/>
                <a:cs typeface="Aharoni" pitchFamily="2" charset="-79"/>
              </a:rPr>
              <a:t>STUDY SUBJECTS</a:t>
            </a:r>
            <a:endParaRPr lang="en-US" sz="4400" dirty="0">
              <a:latin typeface="Aharoni" pitchFamily="2" charset="-79"/>
              <a:cs typeface="Aharoni" pitchFamily="2" charset="-79"/>
            </a:endParaRPr>
          </a:p>
        </p:txBody>
      </p:sp>
      <p:sp>
        <p:nvSpPr>
          <p:cNvPr id="3" name="Content Placeholder 2"/>
          <p:cNvSpPr>
            <a:spLocks noGrp="1"/>
          </p:cNvSpPr>
          <p:nvPr>
            <p:ph sz="quarter" idx="1"/>
          </p:nvPr>
        </p:nvSpPr>
        <p:spPr/>
        <p:txBody>
          <a:bodyPr>
            <a:normAutofit lnSpcReduction="10000"/>
          </a:bodyPr>
          <a:lstStyle/>
          <a:p>
            <a:r>
              <a:rPr lang="en-US" sz="3600" b="1" dirty="0"/>
              <a:t>SUBJECTS</a:t>
            </a:r>
            <a:r>
              <a:rPr lang="en-US" sz="3600" dirty="0"/>
              <a:t> are the sources of your data. Most research in </a:t>
            </a:r>
            <a:r>
              <a:rPr lang="en-US" sz="3600" dirty="0" smtClean="0"/>
              <a:t>humanities use </a:t>
            </a:r>
            <a:r>
              <a:rPr lang="en-US" sz="3600" dirty="0"/>
              <a:t>people as subjects. Their characteristics, development, opinions, attitudes, knowledge, performance, etc. are used to answer your research </a:t>
            </a:r>
            <a:r>
              <a:rPr lang="en-US" sz="3600" dirty="0" smtClean="0"/>
              <a:t>question,</a:t>
            </a:r>
          </a:p>
          <a:p>
            <a:r>
              <a:rPr lang="en-US" sz="3600" dirty="0" smtClean="0"/>
              <a:t>Involves determination of appropriate </a:t>
            </a:r>
            <a:r>
              <a:rPr lang="en-US" sz="4400" b="1" dirty="0" smtClean="0"/>
              <a:t>POPULATION</a:t>
            </a:r>
            <a:r>
              <a:rPr lang="en-US" dirty="0" smtClean="0"/>
              <a:t> and </a:t>
            </a:r>
            <a:r>
              <a:rPr lang="en-US" sz="4400" b="1" dirty="0" smtClean="0"/>
              <a:t>SAMPLE</a:t>
            </a:r>
            <a:endParaRPr lang="en-US"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haroni" pitchFamily="2" charset="-79"/>
                <a:cs typeface="Aharoni" pitchFamily="2" charset="-79"/>
              </a:rPr>
              <a:t>POPULATION</a:t>
            </a:r>
            <a:r>
              <a:rPr lang="en-US" dirty="0" smtClean="0">
                <a:latin typeface="Aharoni" pitchFamily="2" charset="-79"/>
                <a:cs typeface="Aharoni" pitchFamily="2" charset="-79"/>
              </a:rPr>
              <a:t> </a:t>
            </a:r>
            <a:r>
              <a:rPr lang="en-US" dirty="0" smtClean="0">
                <a:latin typeface="Aharoni" pitchFamily="2" charset="-79"/>
                <a:cs typeface="Aharoni" pitchFamily="2" charset="-79"/>
              </a:rPr>
              <a:t>and SAMPLE</a:t>
            </a:r>
            <a:endParaRPr lang="en-US" dirty="0">
              <a:latin typeface="Aharoni" pitchFamily="2" charset="-79"/>
              <a:cs typeface="Aharoni" pitchFamily="2" charset="-79"/>
            </a:endParaRPr>
          </a:p>
        </p:txBody>
      </p:sp>
      <p:sp>
        <p:nvSpPr>
          <p:cNvPr id="3" name="Content Placeholder 2"/>
          <p:cNvSpPr>
            <a:spLocks noGrp="1"/>
          </p:cNvSpPr>
          <p:nvPr>
            <p:ph sz="quarter" idx="1"/>
          </p:nvPr>
        </p:nvSpPr>
        <p:spPr/>
        <p:txBody>
          <a:bodyPr>
            <a:noAutofit/>
          </a:bodyPr>
          <a:lstStyle/>
          <a:p>
            <a:r>
              <a:rPr lang="en-US" sz="2400" b="1" dirty="0" smtClean="0"/>
              <a:t>POPULATION</a:t>
            </a:r>
            <a:r>
              <a:rPr lang="en-US" sz="2400" dirty="0" smtClean="0"/>
              <a:t> </a:t>
            </a:r>
            <a:r>
              <a:rPr lang="en-US" sz="2400" dirty="0"/>
              <a:t>is the group from which your subjects are drawn. Therefore, it is also the group that your subjects represent</a:t>
            </a:r>
            <a:r>
              <a:rPr lang="en-US" sz="2400" dirty="0" smtClean="0"/>
              <a:t>.</a:t>
            </a:r>
          </a:p>
          <a:p>
            <a:r>
              <a:rPr lang="en-US" sz="2400" b="1" dirty="0" smtClean="0"/>
              <a:t>SAMPLE: </a:t>
            </a:r>
            <a:r>
              <a:rPr lang="en-US" sz="2400" dirty="0" smtClean="0"/>
              <a:t>This is a smaller group drawn from the population using a predetermined process known as </a:t>
            </a:r>
            <a:r>
              <a:rPr lang="en-US" sz="2400" b="1" dirty="0" smtClean="0"/>
              <a:t>SAMPLING </a:t>
            </a:r>
            <a:r>
              <a:rPr lang="en-US" sz="2400" b="1" dirty="0" smtClean="0"/>
              <a:t>TECHNIQUE</a:t>
            </a:r>
          </a:p>
          <a:p>
            <a:endParaRPr lang="en-US" sz="2400" b="1" dirty="0" smtClean="0"/>
          </a:p>
          <a:p>
            <a:endParaRPr lang="en-US" sz="3600" dirty="0" smtClean="0"/>
          </a:p>
          <a:p>
            <a:endParaRPr lang="en-US" sz="3600" dirty="0" smtClean="0"/>
          </a:p>
          <a:p>
            <a:pPr>
              <a:buNone/>
            </a:pPr>
            <a:endParaRPr lang="en-US" sz="3600" dirty="0" smtClean="0"/>
          </a:p>
          <a:p>
            <a:endParaRPr lang="en-US" sz="3600" b="1" dirty="0" smtClean="0"/>
          </a:p>
        </p:txBody>
      </p:sp>
      <p:pic>
        <p:nvPicPr>
          <p:cNvPr id="5" name="Picture 4" descr="http://linguistics.byu.edu/faculty/henrichsenl/ResearchMethods/RMpopanim.gif"/>
          <p:cNvPicPr/>
          <p:nvPr/>
        </p:nvPicPr>
        <p:blipFill>
          <a:blip r:embed="rId2" cstate="print"/>
          <a:srcRect/>
          <a:stretch>
            <a:fillRect/>
          </a:stretch>
        </p:blipFill>
        <p:spPr bwMode="auto">
          <a:xfrm>
            <a:off x="1981200" y="3352800"/>
            <a:ext cx="5486399"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haroni" pitchFamily="2" charset="-79"/>
                <a:cs typeface="Aharoni" pitchFamily="2" charset="-79"/>
              </a:rPr>
              <a:t>SAMPLING TECHNIQUES</a:t>
            </a:r>
            <a:endParaRPr lang="en-US" dirty="0">
              <a:latin typeface="Aharoni" pitchFamily="2" charset="-79"/>
              <a:cs typeface="Aharoni" pitchFamily="2" charset="-79"/>
            </a:endParaRPr>
          </a:p>
        </p:txBody>
      </p:sp>
      <p:sp>
        <p:nvSpPr>
          <p:cNvPr id="3" name="Content Placeholder 2"/>
          <p:cNvSpPr>
            <a:spLocks noGrp="1"/>
          </p:cNvSpPr>
          <p:nvPr>
            <p:ph sz="quarter" idx="1"/>
          </p:nvPr>
        </p:nvSpPr>
        <p:spPr/>
        <p:txBody>
          <a:bodyPr>
            <a:normAutofit fontScale="92500" lnSpcReduction="10000"/>
          </a:bodyPr>
          <a:lstStyle/>
          <a:p>
            <a:pPr>
              <a:buNone/>
            </a:pPr>
            <a:r>
              <a:rPr lang="en-US" b="1" dirty="0" smtClean="0"/>
              <a:t>	</a:t>
            </a:r>
            <a:r>
              <a:rPr lang="en-US" sz="3200" b="1" dirty="0" smtClean="0"/>
              <a:t>The common ones include</a:t>
            </a:r>
          </a:p>
          <a:p>
            <a:endParaRPr lang="en-US" sz="3200" b="1" dirty="0" smtClean="0"/>
          </a:p>
          <a:p>
            <a:r>
              <a:rPr lang="en-US" sz="3200" b="1" dirty="0" smtClean="0"/>
              <a:t>SIMPLE RANDOM SAMPLING</a:t>
            </a:r>
          </a:p>
          <a:p>
            <a:endParaRPr lang="en-US" sz="3200" b="1" dirty="0" smtClean="0"/>
          </a:p>
          <a:p>
            <a:r>
              <a:rPr lang="en-US" sz="3200" b="1" dirty="0" smtClean="0"/>
              <a:t>STRATIFIED RANDOM SAMPLING</a:t>
            </a:r>
          </a:p>
          <a:p>
            <a:endParaRPr lang="en-US" sz="3200" b="1" dirty="0" smtClean="0"/>
          </a:p>
          <a:p>
            <a:r>
              <a:rPr lang="en-US" sz="3200" b="1" dirty="0" smtClean="0"/>
              <a:t>PRPORTIONATE RANDOM SAMPLING</a:t>
            </a:r>
          </a:p>
          <a:p>
            <a:endParaRPr lang="en-US" sz="3200" b="1" dirty="0" smtClean="0"/>
          </a:p>
          <a:p>
            <a:r>
              <a:rPr lang="en-US" sz="3200" b="1" dirty="0" smtClean="0"/>
              <a:t>PURPOSIVE SAMPLING</a:t>
            </a:r>
            <a:endParaRPr lang="en-US" sz="32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Aharoni" pitchFamily="2" charset="-79"/>
                <a:cs typeface="Aharoni" pitchFamily="2" charset="-79"/>
              </a:rPr>
              <a:t>INSTRUMENTS FOR DATA COLLECTION</a:t>
            </a:r>
            <a:endParaRPr lang="en-US" sz="3200" dirty="0">
              <a:latin typeface="Aharoni" pitchFamily="2" charset="-79"/>
              <a:cs typeface="Aharoni" pitchFamily="2" charset="-79"/>
            </a:endParaRPr>
          </a:p>
        </p:txBody>
      </p:sp>
      <p:sp>
        <p:nvSpPr>
          <p:cNvPr id="3" name="Content Placeholder 2"/>
          <p:cNvSpPr>
            <a:spLocks noGrp="1"/>
          </p:cNvSpPr>
          <p:nvPr>
            <p:ph sz="quarter" idx="1"/>
          </p:nvPr>
        </p:nvSpPr>
        <p:spPr>
          <a:xfrm>
            <a:off x="609600" y="1447800"/>
            <a:ext cx="8229600" cy="4572000"/>
          </a:xfrm>
        </p:spPr>
        <p:txBody>
          <a:bodyPr>
            <a:noAutofit/>
          </a:bodyPr>
          <a:lstStyle/>
          <a:p>
            <a:r>
              <a:rPr lang="en-US" sz="3600" dirty="0" smtClean="0"/>
              <a:t>The </a:t>
            </a:r>
            <a:r>
              <a:rPr lang="en-US" sz="3600" dirty="0"/>
              <a:t>purpose of the instrument is to elicit the data for </a:t>
            </a:r>
            <a:r>
              <a:rPr lang="en-US" sz="3600" dirty="0" smtClean="0"/>
              <a:t>a </a:t>
            </a:r>
            <a:r>
              <a:rPr lang="en-US" sz="3600" dirty="0"/>
              <a:t>study</a:t>
            </a:r>
            <a:r>
              <a:rPr lang="en-US" sz="3600" dirty="0" smtClean="0"/>
              <a:t>.</a:t>
            </a:r>
          </a:p>
          <a:p>
            <a:r>
              <a:rPr lang="en-US" sz="3600" dirty="0" smtClean="0"/>
              <a:t>Can be </a:t>
            </a:r>
            <a:r>
              <a:rPr lang="en-US" sz="3600" b="1" dirty="0" smtClean="0"/>
              <a:t>tests,</a:t>
            </a:r>
            <a:r>
              <a:rPr lang="en-US" sz="3600" dirty="0" smtClean="0"/>
              <a:t>  </a:t>
            </a:r>
            <a:r>
              <a:rPr lang="en-US" sz="3600" b="1" dirty="0" smtClean="0"/>
              <a:t>checklists</a:t>
            </a:r>
            <a:r>
              <a:rPr lang="en-US" sz="3600" dirty="0" smtClean="0"/>
              <a:t>, </a:t>
            </a:r>
            <a:r>
              <a:rPr lang="en-US" sz="3600" b="1" dirty="0" smtClean="0"/>
              <a:t>questionnaire,</a:t>
            </a:r>
            <a:r>
              <a:rPr lang="en-US" sz="3600" dirty="0" smtClean="0"/>
              <a:t> </a:t>
            </a:r>
            <a:r>
              <a:rPr lang="en-US" sz="3600" b="1" dirty="0" smtClean="0"/>
              <a:t>inventories</a:t>
            </a:r>
            <a:r>
              <a:rPr lang="en-US" sz="3600" dirty="0" smtClean="0"/>
              <a:t>, </a:t>
            </a:r>
            <a:r>
              <a:rPr lang="en-US" sz="3600" b="1" dirty="0" smtClean="0"/>
              <a:t>observations, diaries, school records, </a:t>
            </a:r>
            <a:r>
              <a:rPr lang="en-US" sz="3600" dirty="0" smtClean="0"/>
              <a:t>or </a:t>
            </a:r>
            <a:r>
              <a:rPr lang="en-US" sz="3600" dirty="0" smtClean="0"/>
              <a:t>….</a:t>
            </a:r>
          </a:p>
          <a:p>
            <a:r>
              <a:rPr lang="en-US" sz="3600" dirty="0" smtClean="0"/>
              <a:t>Can be </a:t>
            </a:r>
            <a:r>
              <a:rPr lang="en-US" sz="3600" b="1" dirty="0" smtClean="0"/>
              <a:t>developed</a:t>
            </a:r>
            <a:r>
              <a:rPr lang="en-US" sz="3600" dirty="0" smtClean="0"/>
              <a:t> by the researcher or </a:t>
            </a:r>
            <a:r>
              <a:rPr lang="en-US" sz="3600" b="1" dirty="0" smtClean="0"/>
              <a:t>adapted </a:t>
            </a:r>
            <a:r>
              <a:rPr lang="en-US" sz="3600" dirty="0" smtClean="0"/>
              <a:t>from existing ones.</a:t>
            </a:r>
            <a:endParaRPr lang="en-US" sz="3600"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5300" dirty="0"/>
              <a:t/>
            </a:r>
            <a:br>
              <a:rPr lang="en-US" sz="5300" dirty="0"/>
            </a:br>
            <a:r>
              <a:rPr lang="en-US" sz="6000" dirty="0" smtClean="0">
                <a:latin typeface="Aharoni" pitchFamily="2" charset="-79"/>
                <a:cs typeface="Aharoni" pitchFamily="2" charset="-79"/>
              </a:rPr>
              <a:t>VALIDITY</a:t>
            </a:r>
            <a:endParaRPr lang="en-US" sz="6000" dirty="0">
              <a:latin typeface="Aharoni" pitchFamily="2" charset="-79"/>
              <a:cs typeface="Aharoni" pitchFamily="2" charset="-79"/>
            </a:endParaRPr>
          </a:p>
        </p:txBody>
      </p:sp>
      <p:sp>
        <p:nvSpPr>
          <p:cNvPr id="3" name="Content Placeholder 2"/>
          <p:cNvSpPr>
            <a:spLocks noGrp="1"/>
          </p:cNvSpPr>
          <p:nvPr>
            <p:ph sz="quarter" idx="1"/>
          </p:nvPr>
        </p:nvSpPr>
        <p:spPr>
          <a:xfrm>
            <a:off x="533400" y="1447800"/>
            <a:ext cx="8153400" cy="4572000"/>
          </a:xfrm>
        </p:spPr>
        <p:txBody>
          <a:bodyPr>
            <a:normAutofit/>
          </a:bodyPr>
          <a:lstStyle/>
          <a:p>
            <a:r>
              <a:rPr lang="en-US" sz="3200" dirty="0"/>
              <a:t>In general, </a:t>
            </a:r>
            <a:r>
              <a:rPr lang="en-US" sz="3200" b="1" dirty="0"/>
              <a:t>VALIDITY</a:t>
            </a:r>
            <a:r>
              <a:rPr lang="en-US" sz="3200" dirty="0"/>
              <a:t> is an indication of how sound your research is. </a:t>
            </a:r>
            <a:endParaRPr lang="en-US" sz="3200" dirty="0" smtClean="0"/>
          </a:p>
          <a:p>
            <a:r>
              <a:rPr lang="en-US" sz="3200" dirty="0" smtClean="0"/>
              <a:t>More </a:t>
            </a:r>
            <a:r>
              <a:rPr lang="en-US" sz="3200" dirty="0"/>
              <a:t>specifically, validity applies to both the design and the methods </a:t>
            </a:r>
            <a:r>
              <a:rPr lang="en-US" sz="3200" dirty="0" smtClean="0"/>
              <a:t>used in the </a:t>
            </a:r>
            <a:r>
              <a:rPr lang="en-US" sz="3200" dirty="0"/>
              <a:t>research</a:t>
            </a:r>
            <a:r>
              <a:rPr lang="en-US" sz="3200" dirty="0" smtClean="0"/>
              <a:t>.</a:t>
            </a:r>
          </a:p>
          <a:p>
            <a:r>
              <a:rPr lang="en-US" sz="3200" dirty="0"/>
              <a:t>Validity in data collection means that </a:t>
            </a:r>
            <a:r>
              <a:rPr lang="en-US" sz="3200" dirty="0" smtClean="0"/>
              <a:t>the </a:t>
            </a:r>
            <a:r>
              <a:rPr lang="en-US" sz="3200" dirty="0"/>
              <a:t>findings truly represent the phenomenon </a:t>
            </a:r>
            <a:r>
              <a:rPr lang="en-US" sz="3200" dirty="0" smtClean="0"/>
              <a:t> claimed </a:t>
            </a:r>
            <a:r>
              <a:rPr lang="en-US" sz="3200" dirty="0"/>
              <a:t>to </a:t>
            </a:r>
            <a:r>
              <a:rPr lang="en-US" sz="3200" dirty="0" smtClean="0"/>
              <a:t>be measured.</a:t>
            </a:r>
          </a:p>
          <a:p>
            <a:r>
              <a:rPr lang="en-US" sz="3200" dirty="0" smtClean="0"/>
              <a:t>Two main types</a:t>
            </a:r>
            <a:r>
              <a:rPr lang="en-US" sz="3200" b="1" dirty="0" smtClean="0"/>
              <a:t>: INTERNAL </a:t>
            </a:r>
            <a:r>
              <a:rPr lang="en-US" sz="3200" dirty="0" smtClean="0"/>
              <a:t>and </a:t>
            </a:r>
            <a:r>
              <a:rPr lang="en-US" sz="3200" b="1" dirty="0" smtClean="0"/>
              <a:t>EXTERNAL</a:t>
            </a:r>
            <a:endParaRPr lang="en-US" sz="3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smtClean="0"/>
              <a:t/>
            </a:r>
            <a:br>
              <a:rPr lang="en-US" sz="4900" b="1" dirty="0" smtClean="0"/>
            </a:br>
            <a:r>
              <a:rPr lang="en-US" sz="4900" b="1" dirty="0" smtClean="0"/>
              <a:t>What is Research</a:t>
            </a:r>
            <a:r>
              <a:rPr lang="en-US" dirty="0"/>
              <a:t/>
            </a:r>
            <a:br>
              <a:rPr lang="en-US" dirty="0"/>
            </a:br>
            <a:endParaRPr lang="en-US" dirty="0"/>
          </a:p>
        </p:txBody>
      </p:sp>
      <p:sp>
        <p:nvSpPr>
          <p:cNvPr id="3" name="Content Placeholder 2"/>
          <p:cNvSpPr>
            <a:spLocks noGrp="1"/>
          </p:cNvSpPr>
          <p:nvPr>
            <p:ph sz="quarter" idx="1"/>
          </p:nvPr>
        </p:nvSpPr>
        <p:spPr/>
        <p:txBody>
          <a:bodyPr/>
          <a:lstStyle/>
          <a:p>
            <a:r>
              <a:rPr lang="en-US" b="1" dirty="0"/>
              <a:t>Research </a:t>
            </a:r>
            <a:r>
              <a:rPr lang="en-US" b="1" dirty="0" smtClean="0"/>
              <a:t>is</a:t>
            </a:r>
          </a:p>
          <a:p>
            <a:pPr>
              <a:buNone/>
            </a:pPr>
            <a:endParaRPr lang="en-US" b="1" dirty="0"/>
          </a:p>
          <a:p>
            <a:r>
              <a:rPr lang="en-US" sz="4000" b="1" dirty="0" smtClean="0"/>
              <a:t> </a:t>
            </a:r>
            <a:r>
              <a:rPr lang="en-US" sz="4000" b="1" dirty="0"/>
              <a:t>an </a:t>
            </a:r>
            <a:r>
              <a:rPr lang="en-US" sz="4000" b="1" dirty="0" smtClean="0"/>
              <a:t>ORGANIZED</a:t>
            </a:r>
          </a:p>
          <a:p>
            <a:r>
              <a:rPr lang="en-US" sz="4000" b="1" dirty="0"/>
              <a:t> and </a:t>
            </a:r>
            <a:r>
              <a:rPr lang="en-US" sz="4000" b="1" dirty="0" smtClean="0"/>
              <a:t>SYSTEMATIC</a:t>
            </a:r>
            <a:r>
              <a:rPr lang="en-US" sz="4000" b="1" dirty="0"/>
              <a:t> way of </a:t>
            </a:r>
            <a:endParaRPr lang="en-US" sz="4000" b="1" dirty="0" smtClean="0"/>
          </a:p>
          <a:p>
            <a:r>
              <a:rPr lang="en-US" sz="4000" b="1" dirty="0" smtClean="0"/>
              <a:t>FINDING </a:t>
            </a:r>
            <a:r>
              <a:rPr lang="en-US" sz="4000" b="1" dirty="0"/>
              <a:t>ANSWERS </a:t>
            </a:r>
          </a:p>
          <a:p>
            <a:r>
              <a:rPr lang="en-US" sz="4000" b="1" dirty="0" smtClean="0"/>
              <a:t>to</a:t>
            </a:r>
            <a:r>
              <a:rPr lang="en-US" sz="4000" b="1" dirty="0"/>
              <a:t> QUESTIONS</a:t>
            </a:r>
            <a:endParaRPr lang="en-US" sz="4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haroni" pitchFamily="2" charset="-79"/>
                <a:cs typeface="Aharoni" pitchFamily="2" charset="-79"/>
              </a:rPr>
              <a:t>INTERNAL VALIDITY</a:t>
            </a:r>
            <a:endParaRPr lang="en-US" dirty="0">
              <a:latin typeface="Aharoni" pitchFamily="2" charset="-79"/>
              <a:cs typeface="Aharoni" pitchFamily="2" charset="-79"/>
            </a:endParaRPr>
          </a:p>
        </p:txBody>
      </p:sp>
      <p:sp>
        <p:nvSpPr>
          <p:cNvPr id="3" name="Content Placeholder 2"/>
          <p:cNvSpPr>
            <a:spLocks noGrp="1"/>
          </p:cNvSpPr>
          <p:nvPr>
            <p:ph sz="quarter" idx="1"/>
          </p:nvPr>
        </p:nvSpPr>
        <p:spPr/>
        <p:txBody>
          <a:bodyPr>
            <a:normAutofit fontScale="92500" lnSpcReduction="10000"/>
          </a:bodyPr>
          <a:lstStyle/>
          <a:p>
            <a:r>
              <a:rPr lang="en-US" sz="3000" dirty="0" smtClean="0"/>
              <a:t>Flaws within the study itself -  such as not controlling some of the major variables (a design problem), or problems with the research instrument (a data collection problem).</a:t>
            </a:r>
          </a:p>
          <a:p>
            <a:pPr>
              <a:buNone/>
            </a:pPr>
            <a:endParaRPr lang="en-US" dirty="0" smtClean="0"/>
          </a:p>
          <a:p>
            <a:pPr lvl="0">
              <a:buFont typeface="Wingdings" pitchFamily="2" charset="2"/>
              <a:buChar char="§"/>
            </a:pPr>
            <a:r>
              <a:rPr lang="en-US" b="1" dirty="0" smtClean="0"/>
              <a:t>Factors affecting Internal validity</a:t>
            </a:r>
          </a:p>
          <a:p>
            <a:pPr lvl="0">
              <a:buNone/>
            </a:pPr>
            <a:r>
              <a:rPr lang="en-US" b="1" dirty="0" smtClean="0"/>
              <a:t>1</a:t>
            </a:r>
            <a:r>
              <a:rPr lang="en-US" dirty="0" smtClean="0"/>
              <a:t>. Subject variability  </a:t>
            </a:r>
            <a:r>
              <a:rPr lang="en-US" dirty="0" smtClean="0"/>
              <a:t>	</a:t>
            </a:r>
            <a:r>
              <a:rPr lang="en-US" b="1" dirty="0" smtClean="0"/>
              <a:t>2</a:t>
            </a:r>
            <a:r>
              <a:rPr lang="en-US" dirty="0" smtClean="0"/>
              <a:t>. Size </a:t>
            </a:r>
            <a:r>
              <a:rPr lang="en-US" dirty="0"/>
              <a:t>of subject population</a:t>
            </a:r>
          </a:p>
          <a:p>
            <a:pPr lvl="0">
              <a:buNone/>
            </a:pPr>
            <a:r>
              <a:rPr lang="en-US" b="1" dirty="0" smtClean="0"/>
              <a:t>3.</a:t>
            </a:r>
            <a:r>
              <a:rPr lang="en-US" dirty="0" smtClean="0"/>
              <a:t> Time </a:t>
            </a:r>
            <a:r>
              <a:rPr lang="en-US" dirty="0"/>
              <a:t>given for the data collection or experimental </a:t>
            </a:r>
            <a:r>
              <a:rPr lang="en-US" dirty="0" smtClean="0"/>
              <a:t>treatment  </a:t>
            </a:r>
            <a:endParaRPr lang="en-US" dirty="0" smtClean="0"/>
          </a:p>
          <a:p>
            <a:pPr lvl="0">
              <a:buNone/>
            </a:pPr>
            <a:r>
              <a:rPr lang="en-US" dirty="0" smtClean="0"/>
              <a:t> </a:t>
            </a:r>
            <a:r>
              <a:rPr lang="en-US" b="1" dirty="0" smtClean="0"/>
              <a:t>4.</a:t>
            </a:r>
            <a:r>
              <a:rPr lang="en-US" dirty="0" smtClean="0"/>
              <a:t> History</a:t>
            </a:r>
            <a:endParaRPr lang="en-US" dirty="0"/>
          </a:p>
          <a:p>
            <a:pPr lvl="0">
              <a:buNone/>
            </a:pPr>
            <a:r>
              <a:rPr lang="en-US" b="1" dirty="0" smtClean="0"/>
              <a:t>5</a:t>
            </a:r>
            <a:r>
              <a:rPr lang="en-US" dirty="0" smtClean="0"/>
              <a:t>. Attrition  </a:t>
            </a:r>
            <a:r>
              <a:rPr lang="en-US" dirty="0" smtClean="0"/>
              <a:t>		</a:t>
            </a:r>
            <a:r>
              <a:rPr lang="en-US" b="1" dirty="0" smtClean="0"/>
              <a:t>6</a:t>
            </a:r>
            <a:r>
              <a:rPr lang="en-US" dirty="0" smtClean="0"/>
              <a:t>. Maturation</a:t>
            </a:r>
            <a:endParaRPr lang="en-US" dirty="0"/>
          </a:p>
          <a:p>
            <a:pPr lvl="0">
              <a:buNone/>
            </a:pPr>
            <a:r>
              <a:rPr lang="en-US" b="1" dirty="0" smtClean="0"/>
              <a:t>7</a:t>
            </a:r>
            <a:r>
              <a:rPr lang="en-US" dirty="0" smtClean="0"/>
              <a:t>. Instrument/task </a:t>
            </a:r>
            <a:r>
              <a:rPr lang="en-US" dirty="0"/>
              <a:t>sensitivity</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295400"/>
          </a:xfrm>
        </p:spPr>
        <p:txBody>
          <a:bodyPr>
            <a:normAutofit fontScale="90000"/>
          </a:bodyPr>
          <a:lstStyle/>
          <a:p>
            <a:r>
              <a:rPr lang="en-US" b="1" dirty="0" smtClean="0">
                <a:latin typeface="Aharoni" pitchFamily="2" charset="-79"/>
                <a:cs typeface="Aharoni" pitchFamily="2" charset="-79"/>
              </a:rPr>
              <a:t/>
            </a:r>
            <a:br>
              <a:rPr lang="en-US" b="1" dirty="0" smtClean="0">
                <a:latin typeface="Aharoni" pitchFamily="2" charset="-79"/>
                <a:cs typeface="Aharoni" pitchFamily="2" charset="-79"/>
              </a:rPr>
            </a:br>
            <a:r>
              <a:rPr lang="en-US" b="1" dirty="0" smtClean="0">
                <a:latin typeface="Aharoni" pitchFamily="2" charset="-79"/>
                <a:cs typeface="Aharoni" pitchFamily="2" charset="-79"/>
              </a:rPr>
              <a:t>EXTERNAL VALIDITY</a:t>
            </a:r>
            <a:endParaRPr lang="en-US" dirty="0">
              <a:latin typeface="Aharoni" pitchFamily="2" charset="-79"/>
              <a:cs typeface="Aharoni" pitchFamily="2" charset="-79"/>
            </a:endParaRPr>
          </a:p>
        </p:txBody>
      </p:sp>
      <p:sp>
        <p:nvSpPr>
          <p:cNvPr id="3" name="Content Placeholder 2"/>
          <p:cNvSpPr>
            <a:spLocks noGrp="1"/>
          </p:cNvSpPr>
          <p:nvPr>
            <p:ph sz="quarter" idx="1"/>
          </p:nvPr>
        </p:nvSpPr>
        <p:spPr>
          <a:xfrm>
            <a:off x="304800" y="1143000"/>
            <a:ext cx="8610600" cy="4864291"/>
          </a:xfrm>
        </p:spPr>
        <p:txBody>
          <a:bodyPr>
            <a:normAutofit fontScale="92500" lnSpcReduction="10000"/>
          </a:bodyPr>
          <a:lstStyle/>
          <a:p>
            <a:pPr>
              <a:buFont typeface="Arial" pitchFamily="34" charset="0"/>
              <a:buChar char="•"/>
            </a:pPr>
            <a:r>
              <a:rPr lang="en-US" dirty="0" smtClean="0"/>
              <a:t>The </a:t>
            </a:r>
            <a:r>
              <a:rPr lang="en-US" dirty="0"/>
              <a:t>extent to which </a:t>
            </a:r>
            <a:r>
              <a:rPr lang="en-US" dirty="0" smtClean="0"/>
              <a:t>findings can be generalized to </a:t>
            </a:r>
            <a:r>
              <a:rPr lang="en-US" dirty="0"/>
              <a:t>a larger group or other </a:t>
            </a:r>
            <a:r>
              <a:rPr lang="en-US" dirty="0" smtClean="0"/>
              <a:t>contexts </a:t>
            </a:r>
            <a:r>
              <a:rPr lang="en-US" b="1" dirty="0" smtClean="0"/>
              <a:t>e.g</a:t>
            </a:r>
            <a:r>
              <a:rPr lang="en-US" dirty="0" smtClean="0"/>
              <a:t>. </a:t>
            </a:r>
            <a:r>
              <a:rPr lang="en-US" dirty="0"/>
              <a:t>if the subjects are all males from one ethnic group, </a:t>
            </a:r>
            <a:r>
              <a:rPr lang="en-US" dirty="0" smtClean="0"/>
              <a:t>the </a:t>
            </a:r>
            <a:r>
              <a:rPr lang="en-US" dirty="0"/>
              <a:t>findings might not apply to females or other ethnic </a:t>
            </a:r>
            <a:r>
              <a:rPr lang="en-US" dirty="0" smtClean="0"/>
              <a:t>groups</a:t>
            </a:r>
          </a:p>
          <a:p>
            <a:pPr>
              <a:buNone/>
            </a:pPr>
            <a:r>
              <a:rPr lang="en-US" b="1" dirty="0" smtClean="0"/>
              <a:t>		Factors </a:t>
            </a:r>
            <a:r>
              <a:rPr lang="en-US" b="1" dirty="0"/>
              <a:t>affect external </a:t>
            </a:r>
            <a:r>
              <a:rPr lang="en-US" b="1" dirty="0" smtClean="0"/>
              <a:t>validity</a:t>
            </a:r>
          </a:p>
          <a:p>
            <a:pPr marL="514350" lvl="0" indent="-514350">
              <a:buAutoNum type="arabicPeriod"/>
            </a:pPr>
            <a:r>
              <a:rPr lang="en-US" sz="3000" dirty="0" smtClean="0"/>
              <a:t>Population </a:t>
            </a:r>
            <a:r>
              <a:rPr lang="en-US" sz="3000" dirty="0"/>
              <a:t>characteristics (</a:t>
            </a:r>
            <a:r>
              <a:rPr lang="en-US" sz="3000" dirty="0" smtClean="0"/>
              <a:t>subjects)  </a:t>
            </a:r>
            <a:endParaRPr lang="en-US" sz="3000" dirty="0" smtClean="0"/>
          </a:p>
          <a:p>
            <a:pPr marL="514350" lvl="0" indent="-514350">
              <a:buAutoNum type="arabicPeriod"/>
            </a:pPr>
            <a:r>
              <a:rPr lang="en-US" sz="3000" dirty="0" smtClean="0"/>
              <a:t>Interaction </a:t>
            </a:r>
            <a:r>
              <a:rPr lang="en-US" sz="3000" dirty="0"/>
              <a:t>of subject selection and </a:t>
            </a:r>
            <a:r>
              <a:rPr lang="en-US" sz="3000" dirty="0" smtClean="0"/>
              <a:t>research  </a:t>
            </a:r>
            <a:endParaRPr lang="en-US" sz="3000" dirty="0" smtClean="0"/>
          </a:p>
          <a:p>
            <a:pPr marL="514350" lvl="0" indent="-514350">
              <a:buAutoNum type="arabicPeriod"/>
            </a:pPr>
            <a:r>
              <a:rPr lang="en-US" sz="3000" dirty="0" smtClean="0"/>
              <a:t>Descriptive </a:t>
            </a:r>
            <a:r>
              <a:rPr lang="en-US" sz="3000" dirty="0"/>
              <a:t>explicitness of the independent </a:t>
            </a:r>
            <a:r>
              <a:rPr lang="en-US" sz="3000" dirty="0" smtClean="0"/>
              <a:t>variable  </a:t>
            </a:r>
            <a:endParaRPr lang="en-US" sz="3000" dirty="0" smtClean="0"/>
          </a:p>
          <a:p>
            <a:pPr marL="514350" lvl="0" indent="-514350">
              <a:buAutoNum type="arabicPeriod"/>
            </a:pPr>
            <a:r>
              <a:rPr lang="en-US" sz="3000" dirty="0" smtClean="0"/>
              <a:t>The </a:t>
            </a:r>
            <a:r>
              <a:rPr lang="en-US" sz="3000" dirty="0"/>
              <a:t>effect of the research </a:t>
            </a:r>
            <a:r>
              <a:rPr lang="en-US" sz="3000" dirty="0" smtClean="0"/>
              <a:t>environment  </a:t>
            </a:r>
            <a:endParaRPr lang="en-US" sz="3000" dirty="0" smtClean="0"/>
          </a:p>
          <a:p>
            <a:pPr marL="514350" lvl="0" indent="-514350">
              <a:buAutoNum type="arabicPeriod"/>
            </a:pPr>
            <a:r>
              <a:rPr lang="en-US" sz="3000" dirty="0" smtClean="0"/>
              <a:t>Researcher </a:t>
            </a:r>
            <a:r>
              <a:rPr lang="en-US" sz="3000" dirty="0"/>
              <a:t>or experimenter </a:t>
            </a:r>
            <a:r>
              <a:rPr lang="en-US" sz="3000" dirty="0" smtClean="0"/>
              <a:t>effects  </a:t>
            </a:r>
            <a:endParaRPr lang="en-US" sz="3000" dirty="0" smtClean="0"/>
          </a:p>
          <a:p>
            <a:pPr marL="514350" lvl="0" indent="-514350">
              <a:buAutoNum type="arabicPeriod"/>
            </a:pPr>
            <a:r>
              <a:rPr lang="en-US" sz="3000" dirty="0" smtClean="0"/>
              <a:t>Data </a:t>
            </a:r>
            <a:r>
              <a:rPr lang="en-US" sz="3000" dirty="0"/>
              <a:t>collection </a:t>
            </a:r>
            <a:r>
              <a:rPr lang="en-US" sz="3000" dirty="0" smtClean="0"/>
              <a:t>methodology </a:t>
            </a:r>
            <a:endParaRPr lang="en-US" sz="3000" dirty="0" smtClean="0"/>
          </a:p>
          <a:p>
            <a:pPr marL="514350" lvl="0" indent="-514350">
              <a:buAutoNum type="arabicPeriod"/>
            </a:pPr>
            <a:r>
              <a:rPr lang="en-US" sz="3000" dirty="0" smtClean="0"/>
              <a:t> Time</a:t>
            </a:r>
            <a:endParaRPr lang="en-US" sz="30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b="1" dirty="0" smtClean="0">
                <a:latin typeface="Aharoni" pitchFamily="2" charset="-79"/>
                <a:cs typeface="Aharoni" pitchFamily="2" charset="-79"/>
              </a:rPr>
              <a:t>DATA ANALYSIS and RESULT PRESENTATION</a:t>
            </a:r>
            <a:endParaRPr lang="en-US" b="1" dirty="0">
              <a:latin typeface="Aharoni" pitchFamily="2" charset="-79"/>
              <a:cs typeface="Aharoni" pitchFamily="2" charset="-79"/>
            </a:endParaRPr>
          </a:p>
        </p:txBody>
      </p:sp>
      <p:sp>
        <p:nvSpPr>
          <p:cNvPr id="7" name="Content Placeholder 6"/>
          <p:cNvSpPr>
            <a:spLocks noGrp="1"/>
          </p:cNvSpPr>
          <p:nvPr>
            <p:ph sz="quarter" idx="1"/>
          </p:nvPr>
        </p:nvSpPr>
        <p:spPr/>
        <p:txBody>
          <a:bodyPr>
            <a:normAutofit/>
          </a:bodyPr>
          <a:lstStyle/>
          <a:p>
            <a:pPr>
              <a:buNone/>
            </a:pPr>
            <a:r>
              <a:rPr lang="en-US" b="1" dirty="0" smtClean="0"/>
              <a:t>DATA ANALYSIS</a:t>
            </a:r>
          </a:p>
          <a:p>
            <a:r>
              <a:rPr lang="en-US" sz="2400" b="1" dirty="0" smtClean="0"/>
              <a:t>Descriptive statistics: </a:t>
            </a:r>
          </a:p>
          <a:p>
            <a:r>
              <a:rPr lang="en-US" dirty="0" smtClean="0"/>
              <a:t>Mean, Median, Frequency, Standard Deviation, etc</a:t>
            </a:r>
          </a:p>
          <a:p>
            <a:r>
              <a:rPr lang="en-US" sz="2400" b="1" dirty="0" smtClean="0"/>
              <a:t>Inferential statistics</a:t>
            </a:r>
          </a:p>
          <a:p>
            <a:r>
              <a:rPr lang="en-US" sz="2400" dirty="0" smtClean="0"/>
              <a:t>Independent t-test, one way ANOVA, ANCOVA, </a:t>
            </a:r>
            <a:endParaRPr lang="en-US" sz="2400" dirty="0"/>
          </a:p>
        </p:txBody>
      </p:sp>
      <p:sp>
        <p:nvSpPr>
          <p:cNvPr id="8" name="Content Placeholder 7"/>
          <p:cNvSpPr>
            <a:spLocks noGrp="1"/>
          </p:cNvSpPr>
          <p:nvPr>
            <p:ph sz="quarter" idx="2"/>
          </p:nvPr>
        </p:nvSpPr>
        <p:spPr/>
        <p:txBody>
          <a:bodyPr>
            <a:normAutofit/>
          </a:bodyPr>
          <a:lstStyle/>
          <a:p>
            <a:pPr>
              <a:buNone/>
            </a:pPr>
            <a:r>
              <a:rPr lang="en-US" b="1" dirty="0" smtClean="0"/>
              <a:t>RESULT RESENTATION</a:t>
            </a:r>
          </a:p>
          <a:p>
            <a:r>
              <a:rPr lang="en-US" dirty="0" smtClean="0"/>
              <a:t>Tables</a:t>
            </a:r>
          </a:p>
          <a:p>
            <a:r>
              <a:rPr lang="en-US" dirty="0" smtClean="0"/>
              <a:t>Figures</a:t>
            </a:r>
          </a:p>
          <a:p>
            <a:r>
              <a:rPr lang="en-US" dirty="0" smtClean="0"/>
              <a:t>Graphs</a:t>
            </a:r>
          </a:p>
          <a:p>
            <a:r>
              <a:rPr lang="en-US" dirty="0" smtClean="0"/>
              <a:t>Bar chart</a:t>
            </a:r>
          </a:p>
          <a:p>
            <a:r>
              <a:rPr lang="en-US" dirty="0" smtClean="0"/>
              <a:t>Pie chart</a:t>
            </a:r>
          </a:p>
          <a:p>
            <a:r>
              <a:rPr lang="en-US" dirty="0" smtClean="0"/>
              <a:t>etc</a:t>
            </a:r>
          </a:p>
          <a:p>
            <a:endParaRPr lang="en-US" b="1" dirty="0"/>
          </a:p>
        </p:txBody>
      </p:sp>
      <p:pic>
        <p:nvPicPr>
          <p:cNvPr id="5" name="Picture 4" descr="http://linguistics.byu.edu/faculty/henrichsenl/ResearchMethods/RMsqart.gif"/>
          <p:cNvPicPr/>
          <p:nvPr/>
        </p:nvPicPr>
        <p:blipFill>
          <a:blip r:embed="rId2" cstate="print"/>
          <a:srcRect/>
          <a:stretch>
            <a:fillRect/>
          </a:stretch>
        </p:blipFill>
        <p:spPr bwMode="auto">
          <a:xfrm>
            <a:off x="6858000" y="3200400"/>
            <a:ext cx="1295400" cy="1295400"/>
          </a:xfrm>
          <a:prstGeom prst="rect">
            <a:avLst/>
          </a:prstGeom>
          <a:noFill/>
          <a:ln w="9525">
            <a:noFill/>
            <a:miter lim="800000"/>
            <a:headEnd/>
            <a:tailEnd/>
          </a:ln>
        </p:spPr>
      </p:pic>
      <p:pic>
        <p:nvPicPr>
          <p:cNvPr id="9" name="Picture 8" descr="http://linguistics.byu.edu/faculty/henrichsenl/ResearchMethods/RMchart2.gif"/>
          <p:cNvPicPr/>
          <p:nvPr/>
        </p:nvPicPr>
        <p:blipFill>
          <a:blip r:embed="rId3" cstate="print"/>
          <a:srcRect/>
          <a:stretch>
            <a:fillRect/>
          </a:stretch>
        </p:blipFill>
        <p:spPr bwMode="auto">
          <a:xfrm>
            <a:off x="6934200" y="1981200"/>
            <a:ext cx="1343025" cy="933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884238"/>
          </a:xfrm>
        </p:spPr>
        <p:txBody>
          <a:bodyPr>
            <a:normAutofit fontScale="90000"/>
          </a:bodyPr>
          <a:lstStyle/>
          <a:p>
            <a:r>
              <a:rPr lang="en-US" dirty="0" smtClean="0">
                <a:latin typeface="Aharoni" pitchFamily="2" charset="-79"/>
                <a:cs typeface="Aharoni" pitchFamily="2" charset="-79"/>
              </a:rPr>
              <a:t/>
            </a:r>
            <a:br>
              <a:rPr lang="en-US" dirty="0" smtClean="0">
                <a:latin typeface="Aharoni" pitchFamily="2" charset="-79"/>
                <a:cs typeface="Aharoni" pitchFamily="2" charset="-79"/>
              </a:rPr>
            </a:br>
            <a:r>
              <a:rPr lang="en-US" dirty="0" smtClean="0">
                <a:latin typeface="Aharoni" pitchFamily="2" charset="-79"/>
                <a:cs typeface="Aharoni" pitchFamily="2" charset="-79"/>
              </a:rPr>
              <a:t/>
            </a:r>
            <a:br>
              <a:rPr lang="en-US" dirty="0" smtClean="0">
                <a:latin typeface="Aharoni" pitchFamily="2" charset="-79"/>
                <a:cs typeface="Aharoni" pitchFamily="2" charset="-79"/>
              </a:rPr>
            </a:br>
            <a:r>
              <a:rPr lang="en-US" dirty="0" smtClean="0"/>
              <a:t/>
            </a:r>
            <a:br>
              <a:rPr lang="en-US" dirty="0" smtClean="0"/>
            </a:br>
            <a:r>
              <a:rPr lang="en-US" b="1" dirty="0" smtClean="0">
                <a:latin typeface="Aharoni" pitchFamily="2" charset="-79"/>
                <a:cs typeface="Aharoni" pitchFamily="2" charset="-79"/>
              </a:rPr>
              <a:t>WRITING IT UP</a:t>
            </a:r>
            <a:endParaRPr lang="en-US" b="1" dirty="0">
              <a:latin typeface="Aharoni" pitchFamily="2" charset="-79"/>
              <a:cs typeface="Aharoni" pitchFamily="2" charset="-79"/>
            </a:endParaRPr>
          </a:p>
        </p:txBody>
      </p:sp>
      <p:sp>
        <p:nvSpPr>
          <p:cNvPr id="3" name="Content Placeholder 2"/>
          <p:cNvSpPr>
            <a:spLocks noGrp="1"/>
          </p:cNvSpPr>
          <p:nvPr>
            <p:ph sz="quarter" idx="1"/>
          </p:nvPr>
        </p:nvSpPr>
        <p:spPr/>
        <p:txBody>
          <a:bodyPr>
            <a:normAutofit fontScale="92500"/>
          </a:bodyPr>
          <a:lstStyle/>
          <a:p>
            <a:r>
              <a:rPr lang="en-US" dirty="0" smtClean="0"/>
              <a:t>FORMAT TYPICALLY CONSISTS OF FIVE MAJOR SECTIONS (There are exceptions – departmental/faculty)</a:t>
            </a:r>
          </a:p>
          <a:p>
            <a:pPr lvl="0"/>
            <a:r>
              <a:rPr lang="en-US" b="1" dirty="0" smtClean="0"/>
              <a:t>INTRODUCTION: Rationale –background/significance</a:t>
            </a:r>
            <a:r>
              <a:rPr lang="en-US" dirty="0" smtClean="0"/>
              <a:t>; </a:t>
            </a:r>
            <a:r>
              <a:rPr lang="en-US" b="1" dirty="0" smtClean="0"/>
              <a:t>Purpose</a:t>
            </a:r>
            <a:r>
              <a:rPr lang="en-US" dirty="0" smtClean="0"/>
              <a:t>; </a:t>
            </a:r>
            <a:r>
              <a:rPr lang="en-US" b="1" dirty="0" smtClean="0"/>
              <a:t>Research question(s)</a:t>
            </a:r>
          </a:p>
          <a:p>
            <a:r>
              <a:rPr lang="en-US" b="1" dirty="0" smtClean="0"/>
              <a:t>LITERATURE REVIEW</a:t>
            </a:r>
            <a:endParaRPr lang="en-US" dirty="0" smtClean="0"/>
          </a:p>
          <a:p>
            <a:r>
              <a:rPr lang="en-US" b="1" dirty="0" smtClean="0"/>
              <a:t>DESIGN &amp; METHOD</a:t>
            </a:r>
            <a:endParaRPr lang="en-US" dirty="0" smtClean="0"/>
          </a:p>
          <a:p>
            <a:r>
              <a:rPr lang="en-US" b="1" dirty="0" smtClean="0"/>
              <a:t>RESULTS</a:t>
            </a:r>
            <a:endParaRPr lang="en-US" dirty="0" smtClean="0"/>
          </a:p>
          <a:p>
            <a:r>
              <a:rPr lang="en-US" b="1" dirty="0" smtClean="0"/>
              <a:t>CONCLUSION</a:t>
            </a:r>
            <a:endParaRPr lang="en-US" dirty="0" smtClean="0"/>
          </a:p>
          <a:p>
            <a:pPr lvl="0"/>
            <a:r>
              <a:rPr lang="en-US" dirty="0" smtClean="0"/>
              <a:t>Some research reports </a:t>
            </a:r>
            <a:r>
              <a:rPr lang="en-US" b="1" dirty="0" smtClean="0"/>
              <a:t>end (or begin) </a:t>
            </a:r>
            <a:r>
              <a:rPr lang="en-US" dirty="0" smtClean="0"/>
              <a:t>with an abstract. An abstract is a highly abbreviated (usually 100-200 words) synopsis of your research.</a:t>
            </a:r>
            <a:endParaRPr lang="en-US" b="1" dirty="0" smtClean="0"/>
          </a:p>
          <a:p>
            <a:pPr lvl="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haroni" pitchFamily="2" charset="-79"/>
                <a:cs typeface="Aharoni" pitchFamily="2" charset="-79"/>
              </a:rPr>
              <a:t>REFERENCE AND BIBLIOGRAPHY</a:t>
            </a:r>
            <a:endParaRPr lang="en-US" dirty="0">
              <a:latin typeface="Aharoni" pitchFamily="2" charset="-79"/>
              <a:cs typeface="Aharoni" pitchFamily="2" charset="-79"/>
            </a:endParaRPr>
          </a:p>
        </p:txBody>
      </p:sp>
      <p:sp>
        <p:nvSpPr>
          <p:cNvPr id="3" name="Content Placeholder 2"/>
          <p:cNvSpPr>
            <a:spLocks noGrp="1"/>
          </p:cNvSpPr>
          <p:nvPr>
            <p:ph sz="quarter" idx="1"/>
          </p:nvPr>
        </p:nvSpPr>
        <p:spPr/>
        <p:txBody>
          <a:bodyPr>
            <a:normAutofit fontScale="92500"/>
          </a:bodyPr>
          <a:lstStyle/>
          <a:p>
            <a:pPr>
              <a:buNone/>
            </a:pPr>
            <a:r>
              <a:rPr lang="en-US" dirty="0" smtClean="0"/>
              <a:t>	</a:t>
            </a:r>
            <a:r>
              <a:rPr lang="en-US" sz="3900" b="1" dirty="0" smtClean="0"/>
              <a:t>Reference</a:t>
            </a:r>
            <a:endParaRPr lang="en-US" sz="3900" b="1" dirty="0" smtClean="0"/>
          </a:p>
          <a:p>
            <a:pPr>
              <a:buFont typeface="Wingdings" pitchFamily="2" charset="2"/>
              <a:buChar char="§"/>
            </a:pPr>
            <a:r>
              <a:rPr lang="en-US" sz="3600" dirty="0" smtClean="0"/>
              <a:t>This is a compilation of </a:t>
            </a:r>
            <a:r>
              <a:rPr lang="en-US" sz="3600" b="1" dirty="0" smtClean="0"/>
              <a:t>all</a:t>
            </a:r>
            <a:r>
              <a:rPr lang="en-US" sz="3600" dirty="0" smtClean="0"/>
              <a:t> those </a:t>
            </a:r>
            <a:r>
              <a:rPr lang="en-US" sz="3600" dirty="0" smtClean="0"/>
              <a:t>materials </a:t>
            </a:r>
            <a:r>
              <a:rPr lang="en-US" sz="3600" dirty="0" smtClean="0"/>
              <a:t>that were </a:t>
            </a:r>
            <a:r>
              <a:rPr lang="en-US" sz="3600" b="1" dirty="0" smtClean="0"/>
              <a:t>consulted and cited directly </a:t>
            </a:r>
            <a:r>
              <a:rPr lang="en-US" sz="3600" dirty="0" smtClean="0"/>
              <a:t>in </a:t>
            </a:r>
            <a:r>
              <a:rPr lang="en-US" sz="3600" dirty="0" smtClean="0"/>
              <a:t>the body of a write up (project)</a:t>
            </a:r>
          </a:p>
          <a:p>
            <a:endParaRPr lang="en-US" sz="3600" dirty="0"/>
          </a:p>
        </p:txBody>
      </p:sp>
      <p:sp>
        <p:nvSpPr>
          <p:cNvPr id="4" name="Content Placeholder 3"/>
          <p:cNvSpPr>
            <a:spLocks noGrp="1"/>
          </p:cNvSpPr>
          <p:nvPr>
            <p:ph sz="quarter" idx="2"/>
          </p:nvPr>
        </p:nvSpPr>
        <p:spPr/>
        <p:txBody>
          <a:bodyPr>
            <a:normAutofit fontScale="92500"/>
          </a:bodyPr>
          <a:lstStyle/>
          <a:p>
            <a:pPr>
              <a:buNone/>
            </a:pPr>
            <a:r>
              <a:rPr lang="en-US" dirty="0" smtClean="0"/>
              <a:t>	</a:t>
            </a:r>
            <a:r>
              <a:rPr lang="en-US" sz="3900" b="1" dirty="0" smtClean="0"/>
              <a:t>Bibliography</a:t>
            </a:r>
          </a:p>
          <a:p>
            <a:r>
              <a:rPr lang="en-US" sz="3600" dirty="0" smtClean="0"/>
              <a:t>This is a compilation of </a:t>
            </a:r>
            <a:r>
              <a:rPr lang="en-US" sz="3600" b="1" dirty="0" smtClean="0"/>
              <a:t>all sources consulted </a:t>
            </a:r>
            <a:r>
              <a:rPr lang="en-US" sz="3600" dirty="0" smtClean="0"/>
              <a:t>while writing something, but these may not have been cited in the write up</a:t>
            </a:r>
            <a:endParaRPr lang="en-US" sz="36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smtClean="0"/>
              <a:t>In-text citation and References</a:t>
            </a:r>
            <a:endParaRPr lang="en-US" b="1" dirty="0"/>
          </a:p>
        </p:txBody>
      </p:sp>
      <p:sp>
        <p:nvSpPr>
          <p:cNvPr id="6" name="Content Placeholder 5"/>
          <p:cNvSpPr>
            <a:spLocks noGrp="1"/>
          </p:cNvSpPr>
          <p:nvPr>
            <p:ph sz="quarter" idx="1"/>
          </p:nvPr>
        </p:nvSpPr>
        <p:spPr/>
        <p:txBody>
          <a:bodyPr/>
          <a:lstStyle/>
          <a:p>
            <a:r>
              <a:rPr lang="en-US" dirty="0" smtClean="0"/>
              <a:t>Examples….</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QUESTIONS AND DISCUSSIONS</a:t>
            </a:r>
            <a:endParaRPr lang="en-US" dirty="0"/>
          </a:p>
        </p:txBody>
      </p:sp>
      <p:sp>
        <p:nvSpPr>
          <p:cNvPr id="3" name="Content Placeholder 2"/>
          <p:cNvSpPr>
            <a:spLocks noGrp="1"/>
          </p:cNvSpPr>
          <p:nvPr>
            <p:ph sz="quarter" idx="1"/>
          </p:nvPr>
        </p:nvSpPr>
        <p:spPr/>
        <p:txBody>
          <a:bodyPr/>
          <a:lstStyle/>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en-US" b="1" dirty="0" smtClean="0"/>
              <a:t>RESOURCES</a:t>
            </a:r>
            <a:endParaRPr lang="en-US" b="1" dirty="0"/>
          </a:p>
        </p:txBody>
      </p:sp>
      <p:sp>
        <p:nvSpPr>
          <p:cNvPr id="3" name="Content Placeholder 2"/>
          <p:cNvSpPr>
            <a:spLocks noGrp="1"/>
          </p:cNvSpPr>
          <p:nvPr>
            <p:ph sz="quarter" idx="1"/>
          </p:nvPr>
        </p:nvSpPr>
        <p:spPr/>
        <p:txBody>
          <a:bodyPr>
            <a:normAutofit/>
          </a:bodyPr>
          <a:lstStyle/>
          <a:p>
            <a:pPr>
              <a:buFont typeface="Wingdings" pitchFamily="2" charset="2"/>
              <a:buChar char="§"/>
            </a:pPr>
            <a:r>
              <a:rPr lang="en-US" b="1" u="sng" dirty="0" smtClean="0">
                <a:solidFill>
                  <a:schemeClr val="accent2"/>
                </a:solidFill>
                <a:hlinkClick r:id="rId2"/>
              </a:rPr>
              <a:t>http://linguistics.byu.edu/faculty/henrichsenl/ResearchMethods/RM_0_01.html</a:t>
            </a:r>
            <a:endParaRPr lang="en-US" b="1" u="sng" dirty="0" smtClean="0">
              <a:solidFill>
                <a:schemeClr val="accent2"/>
              </a:solidFill>
            </a:endParaRPr>
          </a:p>
          <a:p>
            <a:r>
              <a:rPr lang="en-US" b="1" dirty="0" smtClean="0">
                <a:solidFill>
                  <a:schemeClr val="accent2"/>
                </a:solidFill>
                <a:hlinkClick r:id="rId3"/>
              </a:rPr>
              <a:t>http://www.apastyle.org/learn/faqs/web-page-no-author.aspx</a:t>
            </a:r>
            <a:r>
              <a:rPr lang="en-US" b="1" dirty="0" smtClean="0">
                <a:solidFill>
                  <a:schemeClr val="accent2"/>
                </a:solidFill>
              </a:rPr>
              <a:t>)</a:t>
            </a:r>
          </a:p>
          <a:p>
            <a:r>
              <a:rPr lang="en-US" dirty="0" smtClean="0"/>
              <a:t>Cooper, H. (2016). </a:t>
            </a:r>
            <a:r>
              <a:rPr lang="en-US" i="1" dirty="0" smtClean="0"/>
              <a:t>Ethical choices in research: Managing data, writing reports, and publishing results in the social sciences.</a:t>
            </a:r>
            <a:r>
              <a:rPr lang="en-US" dirty="0" smtClean="0"/>
              <a:t> Washington, DC: American Psychological Association. Retrieved from </a:t>
            </a:r>
            <a:r>
              <a:rPr lang="en-US" u="sng" dirty="0" smtClean="0">
                <a:hlinkClick r:id="rId4"/>
              </a:rPr>
              <a:t>http://www.apa.org/pubs/books/4312023.aspx</a:t>
            </a:r>
            <a:endParaRPr lang="en-US" dirty="0" smtClean="0"/>
          </a:p>
          <a:p>
            <a:endParaRPr lang="en-US" dirty="0">
              <a:solidFill>
                <a:schemeClr val="accent2"/>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914400"/>
            <a:ext cx="8153400" cy="1231106"/>
          </a:xfrm>
          <a:prstGeom prst="rect">
            <a:avLst/>
          </a:prstGeom>
        </p:spPr>
        <p:txBody>
          <a:bodyPr wrap="square">
            <a:spAutoFit/>
          </a:bodyPr>
          <a:lstStyle/>
          <a:p>
            <a:pPr>
              <a:buFont typeface="Wingdings" pitchFamily="2" charset="2"/>
              <a:buChar char="§"/>
            </a:pPr>
            <a:r>
              <a:rPr lang="en-US" sz="2800" dirty="0" err="1" smtClean="0"/>
              <a:t>Ezeh</a:t>
            </a:r>
            <a:r>
              <a:rPr lang="en-US" sz="2800" dirty="0" smtClean="0"/>
              <a:t>, D.N (2011) </a:t>
            </a:r>
            <a:r>
              <a:rPr lang="en-US" sz="2800" i="1" dirty="0" smtClean="0"/>
              <a:t>Writing Research Proposal and Report without tears. </a:t>
            </a:r>
            <a:r>
              <a:rPr lang="en-US" sz="2800" dirty="0" smtClean="0"/>
              <a:t>Enugu, Timex Enterprises</a:t>
            </a:r>
            <a:r>
              <a:rPr lang="en-US" dirty="0" smtClean="0"/>
              <a:t>.</a:t>
            </a:r>
          </a:p>
          <a:p>
            <a:pPr>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b="1"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867006394"/>
              </p:ext>
            </p:extLst>
          </p:nvPr>
        </p:nvGraphicFramePr>
        <p:xfrm>
          <a:off x="914400" y="9906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57200" y="525266"/>
            <a:ext cx="83058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en-US" sz="2400" b="1" i="0" u="none" strike="noStrike" cap="none" normalizeH="0" baseline="0" dirty="0" smtClean="0">
                <a:ln>
                  <a:noFill/>
                </a:ln>
                <a:solidFill>
                  <a:srgbClr val="DD0000"/>
                </a:solidFill>
                <a:effectLst/>
                <a:latin typeface="Calibri" pitchFamily="34" charset="0"/>
                <a:ea typeface="Times New Roman" pitchFamily="18" charset="0"/>
                <a:cs typeface="Times New Roman" pitchFamily="18" charset="0"/>
              </a:rPr>
              <a:t>ORGANIZED</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in that there is a structure or method in going about doing research. It is a planned procedure, not a spontaneous one. It is focused and limited to a specific scope.</a:t>
            </a:r>
          </a:p>
          <a:p>
            <a:pPr fontAlgn="base">
              <a:spcBef>
                <a:spcPct val="0"/>
              </a:spcBef>
              <a:spcAft>
                <a:spcPct val="0"/>
              </a:spcAft>
            </a:pPr>
            <a:endPar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DD0000"/>
                </a:solidFill>
                <a:effectLst/>
                <a:latin typeface="Calibri" pitchFamily="34" charset="0"/>
                <a:ea typeface="Times New Roman" pitchFamily="18" charset="0"/>
                <a:cs typeface="Times New Roman" pitchFamily="18" charset="0"/>
              </a:rPr>
              <a:t>SYSTEMATIC</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because there is a definite set of procedures and steps which you will follow. There are certain things in the research process which are always done in order to get the most accurate results.</a:t>
            </a:r>
            <a:endParaRPr lang="en-US" sz="2400" dirty="0">
              <a:solidFill>
                <a:srgbClr val="000000"/>
              </a:solidFill>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DD0000"/>
                </a:solidFill>
                <a:effectLst/>
                <a:latin typeface="Calibri" pitchFamily="34" charset="0"/>
                <a:ea typeface="Times New Roman" pitchFamily="18" charset="0"/>
                <a:cs typeface="Times New Roman" pitchFamily="18" charset="0"/>
              </a:rPr>
              <a:t>FINDING ANSWERS</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is the end of all research. Whether it is the answer to a hypothesis or even a simple question, research is successful when we find answers. Sometimes the answer is no, but it is still an answer.</a:t>
            </a:r>
            <a:endParaRPr kumimoji="0" lang="en-US" sz="2400" b="0"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DD0000"/>
                </a:solidFill>
                <a:effectLst/>
                <a:latin typeface="Calibri" pitchFamily="34" charset="0"/>
                <a:ea typeface="Times New Roman" pitchFamily="18" charset="0"/>
                <a:cs typeface="Times New Roman" pitchFamily="18" charset="0"/>
              </a:rPr>
              <a:t>QUESTIONS</a:t>
            </a:r>
            <a:r>
              <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are central to research. If there is no question, then the answer is of no use. Research is focused on relevant, useful, and important questions. Without a question, research has no focus, drive, or purpose.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38201"/>
            <a:ext cx="8153400" cy="1200329"/>
          </a:xfrm>
          <a:prstGeom prst="rect">
            <a:avLst/>
          </a:prstGeom>
        </p:spPr>
        <p:txBody>
          <a:bodyPr wrap="square">
            <a:spAutoFit/>
          </a:bodyPr>
          <a:lstStyle/>
          <a:p>
            <a:pPr algn="ctr"/>
            <a:r>
              <a:rPr lang="en-US" sz="3600" b="1" dirty="0" smtClean="0">
                <a:solidFill>
                  <a:srgbClr val="FF0000"/>
                </a:solidFill>
                <a:latin typeface="Arial Narrow" pitchFamily="34" charset="0"/>
              </a:rPr>
              <a:t>THANK YOU FOR YOUR ATTENTION!!!</a:t>
            </a:r>
            <a:endParaRPr lang="en-US" sz="3600" dirty="0" smtClean="0">
              <a:solidFill>
                <a:srgbClr val="FF0000"/>
              </a:solidFill>
              <a:latin typeface="Arial Narrow" pitchFamily="34" charset="0"/>
            </a:endParaRPr>
          </a:p>
          <a:p>
            <a:pPr algn="ctr"/>
            <a:r>
              <a:rPr lang="en-US" sz="3600" b="1" dirty="0" smtClean="0">
                <a:solidFill>
                  <a:srgbClr val="FF0000"/>
                </a:solidFill>
                <a:latin typeface="Arial Narrow" pitchFamily="34" charset="0"/>
              </a:rPr>
              <a:t>=======================</a:t>
            </a:r>
            <a:endParaRPr lang="en-US" sz="3600" dirty="0">
              <a:solidFill>
                <a:srgbClr val="FF0000"/>
              </a:solidFill>
              <a:latin typeface="Arial Narrow" pitchFamily="34" charset="0"/>
            </a:endParaRPr>
          </a:p>
        </p:txBody>
      </p:sp>
      <p:sp>
        <p:nvSpPr>
          <p:cNvPr id="3" name="Rectangle 2"/>
          <p:cNvSpPr/>
          <p:nvPr/>
        </p:nvSpPr>
        <p:spPr>
          <a:xfrm>
            <a:off x="990600" y="2286000"/>
            <a:ext cx="6400800" cy="1938992"/>
          </a:xfrm>
          <a:prstGeom prst="rect">
            <a:avLst/>
          </a:prstGeom>
        </p:spPr>
        <p:txBody>
          <a:bodyPr wrap="square">
            <a:spAutoFit/>
          </a:bodyPr>
          <a:lstStyle/>
          <a:p>
            <a:pPr algn="ctr"/>
            <a:r>
              <a:rPr lang="en-US" sz="2400" b="1" dirty="0" smtClean="0"/>
              <a:t>Professor Uchenna Mariestella NZEWI</a:t>
            </a:r>
          </a:p>
          <a:p>
            <a:pPr algn="ctr"/>
            <a:r>
              <a:rPr lang="en-US" sz="2400" b="1" dirty="0" smtClean="0">
                <a:solidFill>
                  <a:srgbClr val="00B050"/>
                </a:solidFill>
              </a:rPr>
              <a:t>Professor of Science Education </a:t>
            </a:r>
          </a:p>
          <a:p>
            <a:pPr algn="ctr"/>
            <a:r>
              <a:rPr lang="en-US" sz="2400" b="1" dirty="0" smtClean="0">
                <a:solidFill>
                  <a:srgbClr val="00B050"/>
                </a:solidFill>
              </a:rPr>
              <a:t>and </a:t>
            </a:r>
          </a:p>
          <a:p>
            <a:pPr algn="ctr"/>
            <a:r>
              <a:rPr lang="en-US" sz="2400" b="1" dirty="0" smtClean="0">
                <a:solidFill>
                  <a:srgbClr val="00B050"/>
                </a:solidFill>
              </a:rPr>
              <a:t>Dean, School of General Studies</a:t>
            </a:r>
          </a:p>
          <a:p>
            <a:pPr algn="ctr"/>
            <a:r>
              <a:rPr lang="en-US" sz="2400" b="1" dirty="0" smtClean="0">
                <a:solidFill>
                  <a:srgbClr val="00B050"/>
                </a:solidFill>
              </a:rPr>
              <a:t>University of Nigeria, Nsukka</a:t>
            </a:r>
          </a:p>
        </p:txBody>
      </p:sp>
      <p:sp>
        <p:nvSpPr>
          <p:cNvPr id="4" name="Rectangle 3"/>
          <p:cNvSpPr/>
          <p:nvPr/>
        </p:nvSpPr>
        <p:spPr>
          <a:xfrm>
            <a:off x="1524000" y="4721662"/>
            <a:ext cx="6477000" cy="646331"/>
          </a:xfrm>
          <a:prstGeom prst="rect">
            <a:avLst/>
          </a:prstGeom>
        </p:spPr>
        <p:txBody>
          <a:bodyPr wrap="square">
            <a:spAutoFit/>
          </a:bodyPr>
          <a:lstStyle/>
          <a:p>
            <a:pPr algn="ctr"/>
            <a:r>
              <a:rPr lang="en-US" sz="3600" b="1" dirty="0" smtClean="0">
                <a:hlinkClick r:id="rId2"/>
              </a:rPr>
              <a:t>uchenna.nzewi@unn.edu.ng</a:t>
            </a:r>
            <a:r>
              <a:rPr lang="en-US" b="1" dirty="0" smtClean="0"/>
              <a:t> </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800" dirty="0" smtClean="0"/>
              <a:t>Difference Between Research Methods and Research Methodology</a:t>
            </a:r>
            <a:br>
              <a:rPr lang="en-US" sz="2800" dirty="0" smtClean="0"/>
            </a:br>
            <a:endParaRPr lang="en-US" sz="2800" dirty="0"/>
          </a:p>
        </p:txBody>
      </p:sp>
      <p:sp>
        <p:nvSpPr>
          <p:cNvPr id="2" name="Content Placeholder 1"/>
          <p:cNvSpPr>
            <a:spLocks noGrp="1"/>
          </p:cNvSpPr>
          <p:nvPr>
            <p:ph sz="quarter" idx="1"/>
          </p:nvPr>
        </p:nvSpPr>
        <p:spPr/>
        <p:txBody>
          <a:bodyPr>
            <a:normAutofit/>
          </a:bodyPr>
          <a:lstStyle/>
          <a:p>
            <a:pPr>
              <a:buNone/>
            </a:pPr>
            <a:r>
              <a:rPr lang="en-US" b="1" dirty="0" smtClean="0"/>
              <a:t>	Research Methods</a:t>
            </a:r>
          </a:p>
          <a:p>
            <a:endParaRPr lang="en-US" b="1" dirty="0" smtClean="0"/>
          </a:p>
          <a:p>
            <a:r>
              <a:rPr lang="en-US" b="1" dirty="0" smtClean="0"/>
              <a:t>The</a:t>
            </a:r>
            <a:r>
              <a:rPr lang="en-US" dirty="0" smtClean="0"/>
              <a:t> </a:t>
            </a:r>
            <a:r>
              <a:rPr lang="en-US" b="1" dirty="0" smtClean="0"/>
              <a:t>various ways and means of conducting a research that involve the conduct of experiments, tests, surveys and the like</a:t>
            </a:r>
            <a:r>
              <a:rPr lang="en-US" dirty="0" smtClean="0"/>
              <a:t>. </a:t>
            </a:r>
          </a:p>
          <a:p>
            <a:r>
              <a:rPr lang="en-US" dirty="0" smtClean="0"/>
              <a:t>Aims at finding solutions to research problems</a:t>
            </a:r>
            <a:endParaRPr lang="en-US" dirty="0"/>
          </a:p>
        </p:txBody>
      </p:sp>
      <p:sp>
        <p:nvSpPr>
          <p:cNvPr id="3" name="Content Placeholder 2"/>
          <p:cNvSpPr>
            <a:spLocks noGrp="1"/>
          </p:cNvSpPr>
          <p:nvPr>
            <p:ph sz="quarter" idx="2"/>
          </p:nvPr>
        </p:nvSpPr>
        <p:spPr/>
        <p:txBody>
          <a:bodyPr>
            <a:normAutofit/>
          </a:bodyPr>
          <a:lstStyle/>
          <a:p>
            <a:pPr>
              <a:buNone/>
            </a:pPr>
            <a:r>
              <a:rPr lang="en-US" b="1" dirty="0" smtClean="0"/>
              <a:t>	Research Methodology</a:t>
            </a:r>
          </a:p>
          <a:p>
            <a:r>
              <a:rPr lang="en-US" b="1" dirty="0" smtClean="0"/>
              <a:t>The science of systematically solving a research problem</a:t>
            </a:r>
          </a:p>
          <a:p>
            <a:r>
              <a:rPr lang="en-US" dirty="0" smtClean="0"/>
              <a:t>The learning of the various techniques we can use in the conduct of research.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2" name="Content Placeholder 1"/>
          <p:cNvSpPr>
            <a:spLocks noGrp="1"/>
          </p:cNvSpPr>
          <p:nvPr>
            <p:ph sz="quarter" idx="1"/>
          </p:nvPr>
        </p:nvSpPr>
        <p:spPr/>
        <p:txBody>
          <a:bodyPr/>
          <a:lstStyle/>
          <a:p>
            <a:r>
              <a:rPr lang="en-US" dirty="0" smtClean="0"/>
              <a:t>The </a:t>
            </a:r>
            <a:r>
              <a:rPr lang="en-US" b="1" dirty="0" smtClean="0"/>
              <a:t>various ways and means of conducting a research that involve the conduct of experiments, tests, surveys and the like</a:t>
            </a:r>
            <a:r>
              <a:rPr lang="en-US" dirty="0" smtClean="0"/>
              <a:t>. It can be said that research methods aim at finding solutions to research problems</a:t>
            </a:r>
            <a:endParaRPr lang="en-US" dirty="0"/>
          </a:p>
        </p:txBody>
      </p:sp>
      <p:sp>
        <p:nvSpPr>
          <p:cNvPr id="3" name="Content Placeholder 2"/>
          <p:cNvSpPr>
            <a:spLocks noGrp="1"/>
          </p:cNvSpPr>
          <p:nvPr>
            <p:ph sz="quarter" idx="2"/>
          </p:nvPr>
        </p:nvSpPr>
        <p:spPr/>
        <p:txBody>
          <a:bodyPr/>
          <a:lstStyle/>
          <a:p>
            <a:r>
              <a:rPr lang="en-US" dirty="0" smtClean="0"/>
              <a:t>Research methodology explains the methods by which you may proceed with your research</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
            </a:r>
            <a:br>
              <a:rPr lang="en-US" b="1" dirty="0" smtClean="0"/>
            </a:br>
            <a:r>
              <a:rPr lang="en-US" b="1" dirty="0" smtClean="0"/>
              <a:t>TYPES </a:t>
            </a:r>
            <a:r>
              <a:rPr lang="en-US" b="1" dirty="0"/>
              <a:t>OF RESEARCH</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r>
              <a:rPr lang="en-US" b="1" dirty="0"/>
              <a:t>BASIC RESEARCH</a:t>
            </a:r>
            <a:r>
              <a:rPr lang="en-US" dirty="0"/>
              <a:t> </a:t>
            </a:r>
            <a:r>
              <a:rPr lang="en-US" dirty="0" smtClean="0"/>
              <a:t>- </a:t>
            </a:r>
            <a:r>
              <a:rPr lang="en-US" dirty="0"/>
              <a:t>concerned with knowledge for the sake of theory. Its design is not controlled by the practical usefulness of the findings.</a:t>
            </a:r>
          </a:p>
          <a:p>
            <a:r>
              <a:rPr lang="en-US" b="1" dirty="0"/>
              <a:t>APPLIED RESEARCH</a:t>
            </a:r>
            <a:r>
              <a:rPr lang="en-US" dirty="0"/>
              <a:t> </a:t>
            </a:r>
            <a:r>
              <a:rPr lang="en-US" dirty="0" smtClean="0"/>
              <a:t>- </a:t>
            </a:r>
            <a:r>
              <a:rPr lang="en-US" dirty="0"/>
              <a:t>concerned with showing how the findings can be applied or summarized into some type of teaching methodology.</a:t>
            </a:r>
          </a:p>
          <a:p>
            <a:r>
              <a:rPr lang="en-US" b="1" dirty="0"/>
              <a:t>PRACTICAL RESEARCH</a:t>
            </a:r>
            <a:r>
              <a:rPr lang="en-US" dirty="0"/>
              <a:t> goes one step further and applies the findings of research to a specific "practical" teaching situation.</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81000" y="280972"/>
            <a:ext cx="83058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A useful way to look at the relationships among these three research types is illustrated in the diagram below. Each type contributes to the other in helping revise and frame the research from each category.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1505" name="Picture 114" descr="http://linguistics.byu.edu/faculty/henrichsenl/ResearchMethods/RMCircleAnim.gif"/>
          <p:cNvPicPr>
            <a:picLocks noChangeAspect="1" noChangeArrowheads="1"/>
          </p:cNvPicPr>
          <p:nvPr/>
        </p:nvPicPr>
        <p:blipFill>
          <a:blip r:embed="rId2" cstate="print"/>
          <a:srcRect/>
          <a:stretch>
            <a:fillRect/>
          </a:stretch>
        </p:blipFill>
        <p:spPr bwMode="auto">
          <a:xfrm>
            <a:off x="2514600" y="2286000"/>
            <a:ext cx="3352800" cy="1752600"/>
          </a:xfrm>
          <a:prstGeom prst="rect">
            <a:avLst/>
          </a:prstGeom>
          <a:noFill/>
        </p:spPr>
      </p:pic>
      <p:sp>
        <p:nvSpPr>
          <p:cNvPr id="21507" name="Rectangle 3"/>
          <p:cNvSpPr>
            <a:spLocks noChangeArrowheads="1"/>
          </p:cNvSpPr>
          <p:nvPr/>
        </p:nvSpPr>
        <p:spPr bwMode="auto">
          <a:xfrm>
            <a:off x="381000" y="4222689"/>
            <a:ext cx="8382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For example, practical research may be based on theory that came from previously done basic research. Or, theory may be generated by the combination of results from various practical research projects. The same bidirectional relationship exists between applied research and basic research or practical research</a:t>
            </a:r>
            <a:r>
              <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5189</TotalTime>
  <Words>1858</Words>
  <Application>Microsoft Office PowerPoint</Application>
  <PresentationFormat>On-screen Show (4:3)</PresentationFormat>
  <Paragraphs>279</Paragraphs>
  <Slides>50</Slides>
  <Notes>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Equity</vt:lpstr>
      <vt:lpstr>RESEARCH METHOD</vt:lpstr>
      <vt:lpstr>INTRODUCTION </vt:lpstr>
      <vt:lpstr>Slide 3</vt:lpstr>
      <vt:lpstr> What is Research </vt:lpstr>
      <vt:lpstr>Slide 5</vt:lpstr>
      <vt:lpstr>Difference Between Research Methods and Research Methodology </vt:lpstr>
      <vt:lpstr>Slide 7</vt:lpstr>
      <vt:lpstr> TYPES OF RESEARCH </vt:lpstr>
      <vt:lpstr>Slide 9</vt:lpstr>
      <vt:lpstr>KINDS OF RESEARCH </vt:lpstr>
      <vt:lpstr>QUALITATIVE RESEARCH </vt:lpstr>
      <vt:lpstr> DESCRIPTIVE RESEARCH </vt:lpstr>
      <vt:lpstr>Slide 13</vt:lpstr>
      <vt:lpstr>Survey</vt:lpstr>
      <vt:lpstr> EXPERIMENTAL RESEARCH </vt:lpstr>
      <vt:lpstr>Slide 16</vt:lpstr>
      <vt:lpstr> KINDS OF EXPERIMENTAL RESEARCH </vt:lpstr>
      <vt:lpstr> QUASI-EXPERIMENTAL DESIGNS </vt:lpstr>
      <vt:lpstr>  RESEARCH QUESTION/PROBLEM</vt:lpstr>
      <vt:lpstr>Slide 20</vt:lpstr>
      <vt:lpstr>Slide 21</vt:lpstr>
      <vt:lpstr>Some sources to find topics or issues that can lead to research question/problem.</vt:lpstr>
      <vt:lpstr>Slide 23</vt:lpstr>
      <vt:lpstr>Slide 24</vt:lpstr>
      <vt:lpstr>LITERATURE REVIEW</vt:lpstr>
      <vt:lpstr>Slide 26</vt:lpstr>
      <vt:lpstr> HYPOTHESIS &amp; FOCUSED QUESTION </vt:lpstr>
      <vt:lpstr>Forms of Hypothesis</vt:lpstr>
      <vt:lpstr>Examples of Hypothesis</vt:lpstr>
      <vt:lpstr>Examples of Hypothesis</vt:lpstr>
      <vt:lpstr>FOCUSED RESEARCH QUESTION</vt:lpstr>
      <vt:lpstr>  VARIABLES</vt:lpstr>
      <vt:lpstr>Slide 33</vt:lpstr>
      <vt:lpstr>   DATA: They are a representation of reality, and show the results of measuring properties or processes</vt:lpstr>
      <vt:lpstr>    STUDY SUBJECTS</vt:lpstr>
      <vt:lpstr>POPULATION and SAMPLE</vt:lpstr>
      <vt:lpstr>SAMPLING TECHNIQUES</vt:lpstr>
      <vt:lpstr>INSTRUMENTS FOR DATA COLLECTION</vt:lpstr>
      <vt:lpstr>  VALIDITY</vt:lpstr>
      <vt:lpstr>INTERNAL VALIDITY</vt:lpstr>
      <vt:lpstr> EXTERNAL VALIDITY</vt:lpstr>
      <vt:lpstr>DATA ANALYSIS and RESULT PRESENTATION</vt:lpstr>
      <vt:lpstr>   WRITING IT UP</vt:lpstr>
      <vt:lpstr>REFERENCE AND BIBLIOGRAPHY</vt:lpstr>
      <vt:lpstr>In-text citation and References</vt:lpstr>
      <vt:lpstr>QUESTIONS AND DISCUSSIONS</vt:lpstr>
      <vt:lpstr>RESOURCES</vt:lpstr>
      <vt:lpstr>Slide 48</vt:lpstr>
      <vt:lpstr>Slide 49</vt:lpstr>
      <vt:lpstr>Slide 50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dc:title>
  <dc:creator>Prof. Uchenna Nzewi</dc:creator>
  <cp:lastModifiedBy>Prof. Uchenna Nzewi</cp:lastModifiedBy>
  <cp:revision>97</cp:revision>
  <dcterms:created xsi:type="dcterms:W3CDTF">2016-10-16T11:33:49Z</dcterms:created>
  <dcterms:modified xsi:type="dcterms:W3CDTF">2017-09-28T06:39:37Z</dcterms:modified>
</cp:coreProperties>
</file>