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70" r:id="rId12"/>
    <p:sldId id="266" r:id="rId13"/>
    <p:sldId id="267" r:id="rId14"/>
    <p:sldId id="268" r:id="rId15"/>
    <p:sldId id="269" r:id="rId16"/>
    <p:sldId id="271" r:id="rId17"/>
    <p:sldId id="273" r:id="rId18"/>
    <p:sldId id="275" r:id="rId19"/>
    <p:sldId id="274" r:id="rId20"/>
    <p:sldId id="272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517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dirty="0"/>
              <a:t>5/16/2017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dirty="0"/>
              <a:t>5/16/2017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dirty="0"/>
              <a:t>5/16/2017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dirty="0"/>
              <a:t>5/16/2017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dirty="0"/>
              <a:t>5/16/2017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dirty="0"/>
              <a:t>5/16/2017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dirty="0"/>
              <a:t>5/16/2017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dirty="0"/>
              <a:t>5/16/2017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dirty="0"/>
              <a:t>5/16/2017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dirty="0"/>
              <a:t>5/16/2017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dirty="0"/>
              <a:t>5/16/2017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dirty="0"/>
              <a:t>5/16/2017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dirty="0"/>
              <a:t>5/16/2017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dirty="0"/>
              <a:t>5/16/2017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dirty="0"/>
              <a:t>5/16/2017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dirty="0"/>
              <a:t>5/16/2017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dirty="0"/>
              <a:t>5/16/2017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dirty="0"/>
              <a:t>5/16/2017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ZA" dirty="0" smtClean="0"/>
              <a:t>Building the Next Generation of Scholars in Nigeria: Practicalities and Challenges</a:t>
            </a:r>
            <a:endParaRPr lang="en-Z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ZA" dirty="0" smtClean="0"/>
              <a:t>Clifford </a:t>
            </a:r>
            <a:r>
              <a:rPr lang="en-ZA" dirty="0" err="1" smtClean="0"/>
              <a:t>Odimegwu</a:t>
            </a:r>
            <a:endParaRPr lang="en-ZA" dirty="0" smtClean="0"/>
          </a:p>
          <a:p>
            <a:r>
              <a:rPr lang="en-ZA" dirty="0" smtClean="0"/>
              <a:t>Professor of Demography and Population Health</a:t>
            </a:r>
          </a:p>
          <a:p>
            <a:r>
              <a:rPr lang="en-ZA" dirty="0" smtClean="0"/>
              <a:t>University of the Witwatersrand, Johannesburg, South Africa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507148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Challenges …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 smtClean="0"/>
              <a:t>Survival instincts</a:t>
            </a:r>
          </a:p>
          <a:p>
            <a:r>
              <a:rPr lang="en-ZA" dirty="0" smtClean="0"/>
              <a:t>Yahoo-Yahoo mentality [‘</a:t>
            </a:r>
            <a:r>
              <a:rPr lang="en-ZA" dirty="0" err="1" smtClean="0"/>
              <a:t>Igbu</a:t>
            </a:r>
            <a:r>
              <a:rPr lang="en-ZA" dirty="0" smtClean="0"/>
              <a:t> </a:t>
            </a:r>
            <a:r>
              <a:rPr lang="en-ZA" dirty="0" err="1" smtClean="0"/>
              <a:t>ozu</a:t>
            </a:r>
            <a:r>
              <a:rPr lang="en-ZA" dirty="0" smtClean="0"/>
              <a:t> ideology’]</a:t>
            </a:r>
          </a:p>
          <a:p>
            <a:r>
              <a:rPr lang="en-ZA" dirty="0" smtClean="0"/>
              <a:t>New Ideas – Technological age – dynamic world</a:t>
            </a:r>
          </a:p>
          <a:p>
            <a:r>
              <a:rPr lang="en-ZA" dirty="0" smtClean="0"/>
              <a:t>19</a:t>
            </a:r>
            <a:r>
              <a:rPr lang="en-ZA" baseline="30000" dirty="0" smtClean="0"/>
              <a:t>th</a:t>
            </a:r>
            <a:r>
              <a:rPr lang="en-ZA" dirty="0" smtClean="0"/>
              <a:t> in 21</a:t>
            </a:r>
            <a:r>
              <a:rPr lang="en-ZA" baseline="30000" dirty="0" smtClean="0"/>
              <a:t>st</a:t>
            </a:r>
            <a:r>
              <a:rPr lang="en-ZA" dirty="0" smtClean="0"/>
              <a:t> ideas</a:t>
            </a:r>
          </a:p>
          <a:p>
            <a:r>
              <a:rPr lang="en-ZA" dirty="0" smtClean="0"/>
              <a:t>Funding landscape tightening</a:t>
            </a:r>
          </a:p>
          <a:p>
            <a:pPr marL="0" indent="0">
              <a:buNone/>
            </a:pPr>
            <a:endParaRPr lang="en-ZA" dirty="0" smtClean="0"/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919429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Characteristics of Graduate Students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ZA" dirty="0" smtClean="0"/>
              <a:t>Flexibility</a:t>
            </a:r>
          </a:p>
          <a:p>
            <a:r>
              <a:rPr lang="en-ZA" dirty="0" smtClean="0"/>
              <a:t>Optimism</a:t>
            </a:r>
          </a:p>
          <a:p>
            <a:r>
              <a:rPr lang="en-ZA" dirty="0" smtClean="0"/>
              <a:t>Motivation</a:t>
            </a:r>
          </a:p>
          <a:p>
            <a:r>
              <a:rPr lang="en-ZA" dirty="0" smtClean="0"/>
              <a:t>Persistence and perseverance</a:t>
            </a:r>
          </a:p>
          <a:p>
            <a:r>
              <a:rPr lang="en-ZA" dirty="0" smtClean="0"/>
              <a:t>Strong work ethic</a:t>
            </a:r>
          </a:p>
          <a:p>
            <a:r>
              <a:rPr lang="en-ZA" dirty="0" smtClean="0"/>
              <a:t>Self-advocacy: ask questions, interact with supervisors and mates</a:t>
            </a:r>
          </a:p>
          <a:p>
            <a:r>
              <a:rPr lang="en-ZA" dirty="0" smtClean="0"/>
              <a:t>Organisation</a:t>
            </a:r>
          </a:p>
          <a:p>
            <a:r>
              <a:rPr lang="en-ZA" dirty="0" smtClean="0"/>
              <a:t>Consistency</a:t>
            </a:r>
          </a:p>
          <a:p>
            <a:r>
              <a:rPr lang="en-ZA" dirty="0" smtClean="0"/>
              <a:t>Support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798315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Graduate Study Game Plan : 4 stages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ZA" dirty="0" smtClean="0"/>
              <a:t>Getting Started</a:t>
            </a:r>
          </a:p>
          <a:p>
            <a:pPr lvl="1"/>
            <a:r>
              <a:rPr lang="en-ZA" dirty="0" smtClean="0"/>
              <a:t>Got to be proactive – review PG and </a:t>
            </a:r>
            <a:r>
              <a:rPr lang="en-ZA" dirty="0" err="1" smtClean="0"/>
              <a:t>Dpt</a:t>
            </a:r>
            <a:r>
              <a:rPr lang="en-ZA" dirty="0" smtClean="0"/>
              <a:t> guidelines</a:t>
            </a:r>
          </a:p>
          <a:p>
            <a:pPr lvl="1"/>
            <a:r>
              <a:rPr lang="en-ZA" dirty="0"/>
              <a:t> </a:t>
            </a:r>
            <a:r>
              <a:rPr lang="en-ZA" dirty="0" smtClean="0"/>
              <a:t>contact and interact with your supervisors</a:t>
            </a:r>
          </a:p>
          <a:p>
            <a:pPr lvl="1"/>
            <a:r>
              <a:rPr lang="en-ZA" dirty="0"/>
              <a:t> </a:t>
            </a:r>
            <a:r>
              <a:rPr lang="en-ZA" dirty="0" smtClean="0"/>
              <a:t>learn about deadlines</a:t>
            </a:r>
          </a:p>
          <a:p>
            <a:pPr lvl="1"/>
            <a:r>
              <a:rPr lang="en-ZA" dirty="0" smtClean="0"/>
              <a:t>Find out and attend all orientation sessions</a:t>
            </a:r>
          </a:p>
          <a:p>
            <a:pPr lvl="1"/>
            <a:r>
              <a:rPr lang="en-ZA" dirty="0" smtClean="0"/>
              <a:t>Conduct a review of your career goals and objectives</a:t>
            </a:r>
          </a:p>
          <a:p>
            <a:r>
              <a:rPr lang="en-ZA" dirty="0" smtClean="0"/>
              <a:t>First year</a:t>
            </a:r>
          </a:p>
          <a:p>
            <a:r>
              <a:rPr lang="en-ZA" dirty="0" smtClean="0"/>
              <a:t>Mid-Programme</a:t>
            </a:r>
          </a:p>
          <a:p>
            <a:r>
              <a:rPr lang="en-ZA" dirty="0" smtClean="0"/>
              <a:t>Near Completion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4074917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Game Plan …. First Year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ZA" dirty="0" smtClean="0"/>
              <a:t>Identify your career goals</a:t>
            </a:r>
          </a:p>
          <a:p>
            <a:r>
              <a:rPr lang="en-ZA" dirty="0" smtClean="0"/>
              <a:t>Course work</a:t>
            </a:r>
          </a:p>
          <a:p>
            <a:r>
              <a:rPr lang="en-ZA" dirty="0" smtClean="0"/>
              <a:t>Your thesis</a:t>
            </a:r>
          </a:p>
          <a:p>
            <a:r>
              <a:rPr lang="en-ZA" dirty="0" smtClean="0"/>
              <a:t>Ethical clearance, if primary study</a:t>
            </a:r>
          </a:p>
          <a:p>
            <a:endParaRPr lang="en-ZA" dirty="0"/>
          </a:p>
          <a:p>
            <a:r>
              <a:rPr lang="en-ZA" dirty="0" smtClean="0"/>
              <a:t>Mid-Programme</a:t>
            </a:r>
          </a:p>
          <a:p>
            <a:pPr lvl="1"/>
            <a:r>
              <a:rPr lang="en-ZA" dirty="0" smtClean="0"/>
              <a:t>Review your progress</a:t>
            </a:r>
          </a:p>
          <a:p>
            <a:pPr lvl="1"/>
            <a:r>
              <a:rPr lang="en-ZA" dirty="0" smtClean="0"/>
              <a:t>Present your research</a:t>
            </a:r>
          </a:p>
          <a:p>
            <a:pPr lvl="1"/>
            <a:r>
              <a:rPr lang="en-ZA" dirty="0" smtClean="0"/>
              <a:t>Deal with stress and depression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674316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Game Plan … Near Completion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 smtClean="0"/>
              <a:t>The finish line</a:t>
            </a:r>
          </a:p>
          <a:p>
            <a:r>
              <a:rPr lang="en-ZA" dirty="0" smtClean="0"/>
              <a:t>Overcome barriers</a:t>
            </a:r>
          </a:p>
          <a:p>
            <a:r>
              <a:rPr lang="en-ZA" dirty="0" smtClean="0"/>
              <a:t>Plan your next step: do not wait to complete.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692631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Graduate Studies Pathways to Success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 err="1" smtClean="0"/>
              <a:t>Gradaute</a:t>
            </a:r>
            <a:r>
              <a:rPr lang="en-ZA" dirty="0" smtClean="0"/>
              <a:t> school success: skills in academic writing</a:t>
            </a:r>
          </a:p>
          <a:p>
            <a:r>
              <a:rPr lang="en-ZA" dirty="0" smtClean="0"/>
              <a:t>Self Management: ability to manage stress and time</a:t>
            </a:r>
          </a:p>
          <a:p>
            <a:r>
              <a:rPr lang="en-ZA" dirty="0" smtClean="0"/>
              <a:t>Professional effectiveness: range of skills and knowledge-related to such areas as communication, management, interpersonal interaction and ethical conduct</a:t>
            </a:r>
          </a:p>
          <a:p>
            <a:r>
              <a:rPr lang="en-ZA" dirty="0" smtClean="0"/>
              <a:t>Career building: a proactive approach investigating options, develop competencies and learn how to present yourself</a:t>
            </a:r>
          </a:p>
          <a:p>
            <a:r>
              <a:rPr lang="en-ZA" dirty="0" smtClean="0"/>
              <a:t>Developing leadership skills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76639491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Our Road Map..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ZA" dirty="0" smtClean="0"/>
              <a:t>Working with colleagues at PG School and Faculties, I will focus on the following:</a:t>
            </a:r>
          </a:p>
          <a:p>
            <a:pPr marL="457200" indent="-457200">
              <a:buFont typeface="+mj-lt"/>
              <a:buAutoNum type="arabicPeriod"/>
            </a:pPr>
            <a:r>
              <a:rPr lang="en-ZA" dirty="0" smtClean="0"/>
              <a:t>Developing a research profile</a:t>
            </a:r>
          </a:p>
          <a:p>
            <a:pPr marL="457200" indent="-457200">
              <a:buFont typeface="+mj-lt"/>
              <a:buAutoNum type="arabicPeriod"/>
            </a:pPr>
            <a:r>
              <a:rPr lang="en-ZA" dirty="0" smtClean="0"/>
              <a:t>Scientific Publishing</a:t>
            </a:r>
          </a:p>
          <a:p>
            <a:pPr marL="457200" indent="-457200">
              <a:buFont typeface="+mj-lt"/>
              <a:buAutoNum type="arabicPeriod"/>
            </a:pPr>
            <a:r>
              <a:rPr lang="en-ZA" dirty="0" smtClean="0"/>
              <a:t>Graduate supervision</a:t>
            </a:r>
          </a:p>
          <a:p>
            <a:pPr marL="457200" indent="-457200">
              <a:buFont typeface="+mj-lt"/>
              <a:buAutoNum type="arabicPeriod"/>
            </a:pPr>
            <a:r>
              <a:rPr lang="en-ZA" dirty="0" smtClean="0"/>
              <a:t>Professional skills empowerment – how to write competitive proposals, CV, and advancement strategies..</a:t>
            </a:r>
          </a:p>
          <a:p>
            <a:pPr marL="457200" indent="-457200">
              <a:buFont typeface="+mj-lt"/>
              <a:buAutoNum type="arabicPeriod"/>
            </a:pPr>
            <a:r>
              <a:rPr lang="en-ZA" dirty="0" smtClean="0"/>
              <a:t>Training in Stata Software [if needed]</a:t>
            </a:r>
          </a:p>
          <a:p>
            <a:pPr marL="457200" indent="-457200">
              <a:buFont typeface="+mj-lt"/>
              <a:buAutoNum type="arabicPeriod"/>
            </a:pPr>
            <a:r>
              <a:rPr lang="en-ZA" dirty="0" smtClean="0"/>
              <a:t>AOM!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70517587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Snapshots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ZA" dirty="0" smtClean="0"/>
              <a:t>Doctoral Studies</a:t>
            </a:r>
          </a:p>
          <a:p>
            <a:pPr lvl="1"/>
            <a:r>
              <a:rPr lang="en-ZA" dirty="0" smtClean="0"/>
              <a:t>Is doing a PhD worth it?</a:t>
            </a:r>
          </a:p>
          <a:p>
            <a:pPr lvl="1"/>
            <a:r>
              <a:rPr lang="en-ZA" dirty="0"/>
              <a:t> </a:t>
            </a:r>
            <a:r>
              <a:rPr lang="en-ZA" dirty="0" smtClean="0"/>
              <a:t>What is it like doing a PhD?</a:t>
            </a:r>
          </a:p>
          <a:p>
            <a:r>
              <a:rPr lang="en-ZA" dirty="0" smtClean="0"/>
              <a:t>Academics</a:t>
            </a:r>
          </a:p>
          <a:p>
            <a:pPr lvl="1"/>
            <a:r>
              <a:rPr lang="en-ZA" dirty="0" smtClean="0"/>
              <a:t>What makes a good teacher?</a:t>
            </a:r>
          </a:p>
          <a:p>
            <a:pPr lvl="1"/>
            <a:r>
              <a:rPr lang="en-ZA" dirty="0" smtClean="0"/>
              <a:t>Managing student-supervisor relationship?</a:t>
            </a:r>
          </a:p>
          <a:p>
            <a:pPr lvl="1"/>
            <a:r>
              <a:rPr lang="en-ZA" dirty="0" smtClean="0"/>
              <a:t>Teaching methods?</a:t>
            </a:r>
          </a:p>
          <a:p>
            <a:r>
              <a:rPr lang="en-ZA" dirty="0" smtClean="0"/>
              <a:t>Research</a:t>
            </a:r>
          </a:p>
          <a:p>
            <a:pPr lvl="1"/>
            <a:r>
              <a:rPr lang="en-ZA" dirty="0" smtClean="0"/>
              <a:t>Proposal development </a:t>
            </a:r>
          </a:p>
          <a:p>
            <a:pPr lvl="1"/>
            <a:r>
              <a:rPr lang="en-ZA" dirty="0" smtClean="0"/>
              <a:t>Scientific writing processes</a:t>
            </a:r>
          </a:p>
          <a:p>
            <a:pPr lvl="1"/>
            <a:r>
              <a:rPr lang="en-ZA" dirty="0" smtClean="0"/>
              <a:t>Where do you publish?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7914909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Snapshots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 smtClean="0"/>
              <a:t> Identifying Fake and Fraudulent Journals</a:t>
            </a:r>
          </a:p>
          <a:p>
            <a:r>
              <a:rPr lang="en-ZA" dirty="0" smtClean="0"/>
              <a:t>Quantitative and Qualitative data Management:</a:t>
            </a:r>
          </a:p>
          <a:p>
            <a:pPr lvl="1"/>
            <a:r>
              <a:rPr lang="en-ZA" dirty="0"/>
              <a:t> </a:t>
            </a:r>
            <a:r>
              <a:rPr lang="en-ZA" dirty="0" smtClean="0"/>
              <a:t>Stata Software</a:t>
            </a:r>
          </a:p>
          <a:p>
            <a:pPr lvl="1"/>
            <a:r>
              <a:rPr lang="en-ZA" dirty="0"/>
              <a:t> </a:t>
            </a:r>
            <a:r>
              <a:rPr lang="en-ZA" dirty="0" err="1" smtClean="0"/>
              <a:t>Nvivo</a:t>
            </a:r>
            <a:r>
              <a:rPr lang="en-ZA" dirty="0" smtClean="0"/>
              <a:t> software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53202073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Snapshots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 smtClean="0"/>
              <a:t>Professionalization</a:t>
            </a:r>
          </a:p>
          <a:p>
            <a:pPr lvl="1"/>
            <a:r>
              <a:rPr lang="en-ZA" dirty="0"/>
              <a:t> </a:t>
            </a:r>
            <a:r>
              <a:rPr lang="en-ZA" dirty="0" smtClean="0"/>
              <a:t>Ethics and values</a:t>
            </a:r>
          </a:p>
          <a:p>
            <a:pPr lvl="1"/>
            <a:r>
              <a:rPr lang="en-ZA" dirty="0"/>
              <a:t> </a:t>
            </a:r>
            <a:r>
              <a:rPr lang="en-ZA" dirty="0" smtClean="0"/>
              <a:t>Conferencing – writing acceptable abstracts for international conferences</a:t>
            </a:r>
          </a:p>
          <a:p>
            <a:pPr lvl="1"/>
            <a:r>
              <a:rPr lang="en-ZA" dirty="0"/>
              <a:t> </a:t>
            </a:r>
            <a:r>
              <a:rPr lang="en-ZA" dirty="0" smtClean="0"/>
              <a:t>Grant making</a:t>
            </a:r>
          </a:p>
          <a:p>
            <a:pPr lvl="1"/>
            <a:r>
              <a:rPr lang="en-ZA" dirty="0"/>
              <a:t> </a:t>
            </a:r>
            <a:r>
              <a:rPr lang="en-ZA" dirty="0" smtClean="0"/>
              <a:t>Preparing your CV</a:t>
            </a:r>
          </a:p>
          <a:p>
            <a:pPr marL="457200" lvl="1" indent="0">
              <a:buNone/>
            </a:pP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9613821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Introduction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 smtClean="0"/>
              <a:t>Where I am coming from: My motivation</a:t>
            </a:r>
          </a:p>
          <a:p>
            <a:r>
              <a:rPr lang="en-ZA" dirty="0" smtClean="0"/>
              <a:t>Who is the Next Generation in Nigeria’s Academia?</a:t>
            </a:r>
          </a:p>
          <a:p>
            <a:r>
              <a:rPr lang="en-ZA" dirty="0" smtClean="0"/>
              <a:t>Changing Dynamics in International Academia or Scholarship</a:t>
            </a:r>
          </a:p>
          <a:p>
            <a:r>
              <a:rPr lang="en-ZA" dirty="0" smtClean="0"/>
              <a:t>What does the NG need to take the position of the retiring generation?</a:t>
            </a:r>
          </a:p>
          <a:p>
            <a:r>
              <a:rPr lang="en-ZA" dirty="0" smtClean="0"/>
              <a:t>Practicalities</a:t>
            </a:r>
          </a:p>
          <a:p>
            <a:r>
              <a:rPr lang="en-ZA" dirty="0" smtClean="0"/>
              <a:t>Challenges</a:t>
            </a:r>
          </a:p>
          <a:p>
            <a:r>
              <a:rPr lang="en-ZA" dirty="0" smtClean="0"/>
              <a:t>Our road map…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996546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Finally …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ZA" dirty="0" smtClean="0"/>
          </a:p>
          <a:p>
            <a:endParaRPr lang="en-ZA" dirty="0"/>
          </a:p>
          <a:p>
            <a:endParaRPr lang="en-ZA" dirty="0" smtClean="0"/>
          </a:p>
          <a:p>
            <a:r>
              <a:rPr lang="en-ZA" dirty="0" smtClean="0"/>
              <a:t>The Journey has begun… and with </a:t>
            </a:r>
            <a:r>
              <a:rPr lang="en-ZA" dirty="0" err="1" smtClean="0"/>
              <a:t>hardwork</a:t>
            </a:r>
            <a:r>
              <a:rPr lang="en-ZA" dirty="0" smtClean="0"/>
              <a:t>, it is our hope you will be one of the future leaders of Nigeria intelligentsia that will be internationally competitive, exposed and globally relevant! 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6801664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Where I am coming from: My Motivation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 smtClean="0"/>
              <a:t>Education at IMSU, Ife </a:t>
            </a:r>
          </a:p>
          <a:p>
            <a:r>
              <a:rPr lang="en-ZA" dirty="0" smtClean="0"/>
              <a:t>1999 Episode</a:t>
            </a:r>
          </a:p>
          <a:p>
            <a:r>
              <a:rPr lang="en-ZA" dirty="0" smtClean="0"/>
              <a:t>Harvard as eye-opener</a:t>
            </a:r>
          </a:p>
          <a:p>
            <a:r>
              <a:rPr lang="en-ZA" dirty="0" smtClean="0"/>
              <a:t>My Resolve to do things differently</a:t>
            </a:r>
          </a:p>
          <a:p>
            <a:r>
              <a:rPr lang="en-ZA" dirty="0" smtClean="0"/>
              <a:t>Exploits in a foreign land…</a:t>
            </a:r>
          </a:p>
          <a:p>
            <a:r>
              <a:rPr lang="en-ZA" dirty="0" smtClean="0"/>
              <a:t>My disappointment with Igbo/Nigeria scholarship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008759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Who is the next generation?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 smtClean="0"/>
              <a:t>Graduate students – Masters and PhD</a:t>
            </a:r>
          </a:p>
          <a:p>
            <a:pPr marL="0" indent="0">
              <a:buNone/>
            </a:pPr>
            <a:endParaRPr lang="en-ZA" dirty="0" smtClean="0"/>
          </a:p>
          <a:p>
            <a:r>
              <a:rPr lang="en-ZA" dirty="0" smtClean="0"/>
              <a:t>New and Young academics – GA, AL, L2 and L1, Postdocs, Senior Lecturers</a:t>
            </a:r>
          </a:p>
          <a:p>
            <a:pPr marL="0" indent="0">
              <a:buNone/>
            </a:pPr>
            <a:endParaRPr lang="en-ZA" dirty="0" smtClean="0"/>
          </a:p>
          <a:p>
            <a:r>
              <a:rPr lang="en-ZA" dirty="0" smtClean="0"/>
              <a:t>Research assistants/associates.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794388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Changing Dynamics in International Academia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ZA" dirty="0" smtClean="0"/>
              <a:t>Globalisation</a:t>
            </a:r>
          </a:p>
          <a:p>
            <a:r>
              <a:rPr lang="en-ZA" dirty="0" smtClean="0"/>
              <a:t>New standards and procedures of doing academic stuff including promotion</a:t>
            </a:r>
          </a:p>
          <a:p>
            <a:r>
              <a:rPr lang="en-ZA" dirty="0" smtClean="0"/>
              <a:t>Internet age</a:t>
            </a:r>
          </a:p>
          <a:p>
            <a:r>
              <a:rPr lang="en-ZA" dirty="0" smtClean="0"/>
              <a:t>New Publication outlets – Open access Journals</a:t>
            </a:r>
          </a:p>
          <a:p>
            <a:r>
              <a:rPr lang="en-ZA" dirty="0" smtClean="0"/>
              <a:t>Journal Categorisation – Impact Factor</a:t>
            </a:r>
          </a:p>
          <a:p>
            <a:r>
              <a:rPr lang="en-ZA" dirty="0" err="1" smtClean="0"/>
              <a:t>Younging</a:t>
            </a:r>
            <a:r>
              <a:rPr lang="en-ZA" dirty="0" smtClean="0"/>
              <a:t> of Academic Leadership – young professors taking up positions</a:t>
            </a:r>
          </a:p>
          <a:p>
            <a:r>
              <a:rPr lang="en-ZA" dirty="0" smtClean="0"/>
              <a:t>Collaboration</a:t>
            </a:r>
          </a:p>
          <a:p>
            <a:endParaRPr lang="en-ZA" dirty="0" smtClean="0"/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728473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Needs of NG …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n-ZA" dirty="0" smtClean="0"/>
              <a:t>For the NG of academics to be internationally competitive and globally relevance, the following are their needs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ZA" dirty="0"/>
              <a:t> </a:t>
            </a:r>
            <a:r>
              <a:rPr lang="en-ZA" dirty="0" smtClean="0"/>
              <a:t>Quality Higher degree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ZA" dirty="0" smtClean="0"/>
              <a:t>Credible and quality publications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ZA" dirty="0" smtClean="0"/>
              <a:t>Patents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ZA" dirty="0" smtClean="0"/>
              <a:t>Promotions based on merits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ZA" dirty="0" smtClean="0"/>
              <a:t>Grants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ZA" dirty="0"/>
              <a:t> </a:t>
            </a:r>
            <a:r>
              <a:rPr lang="en-ZA" dirty="0" smtClean="0"/>
              <a:t>International Exposure through conferences and networks/international connection..</a:t>
            </a:r>
          </a:p>
        </p:txBody>
      </p:sp>
    </p:spTree>
    <p:extLst>
      <p:ext uri="{BB962C8B-B14F-4D97-AF65-F5344CB8AC3E}">
        <p14:creationId xmlns:p14="http://schemas.microsoft.com/office/powerpoint/2010/main" val="3859079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Needs of NG..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 smtClean="0"/>
              <a:t>Interpersonal skills</a:t>
            </a:r>
          </a:p>
          <a:p>
            <a:r>
              <a:rPr lang="en-ZA" dirty="0" smtClean="0"/>
              <a:t>Continuing engagement with own field of research</a:t>
            </a:r>
          </a:p>
          <a:p>
            <a:r>
              <a:rPr lang="en-ZA" dirty="0" smtClean="0"/>
              <a:t>A personal mentor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230974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Practicalities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 smtClean="0"/>
              <a:t>The role of mentors</a:t>
            </a:r>
          </a:p>
          <a:p>
            <a:pPr lvl="1"/>
            <a:r>
              <a:rPr lang="en-ZA" dirty="0"/>
              <a:t> </a:t>
            </a:r>
            <a:r>
              <a:rPr lang="en-ZA" dirty="0" smtClean="0"/>
              <a:t>linking experienced colleagues with those of less experience to assist in training</a:t>
            </a:r>
          </a:p>
          <a:p>
            <a:pPr lvl="1"/>
            <a:r>
              <a:rPr lang="en-ZA" dirty="0" smtClean="0"/>
              <a:t> building capacity in peers</a:t>
            </a:r>
          </a:p>
          <a:p>
            <a:pPr lvl="1"/>
            <a:r>
              <a:rPr lang="en-ZA" dirty="0"/>
              <a:t>w</a:t>
            </a:r>
            <a:r>
              <a:rPr lang="en-ZA" dirty="0" smtClean="0"/>
              <a:t>alking alongside; eat-out</a:t>
            </a:r>
          </a:p>
          <a:p>
            <a:pPr lvl="1"/>
            <a:r>
              <a:rPr lang="en-ZA" dirty="0"/>
              <a:t>o</a:t>
            </a:r>
            <a:r>
              <a:rPr lang="en-ZA" dirty="0" smtClean="0"/>
              <a:t>ffering encouragement and advice</a:t>
            </a:r>
          </a:p>
          <a:p>
            <a:pPr lvl="1"/>
            <a:r>
              <a:rPr lang="en-ZA" dirty="0"/>
              <a:t>b</a:t>
            </a:r>
            <a:r>
              <a:rPr lang="en-ZA" dirty="0" smtClean="0"/>
              <a:t>uilding confidence</a:t>
            </a:r>
          </a:p>
          <a:p>
            <a:pPr lvl="1"/>
            <a:r>
              <a:rPr lang="en-ZA" dirty="0"/>
              <a:t>p</a:t>
            </a:r>
            <a:r>
              <a:rPr lang="en-ZA" dirty="0" smtClean="0"/>
              <a:t>roviding an empowering and affirming milieu.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796511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Practicalities …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ZA" dirty="0" smtClean="0"/>
              <a:t>Developing a Research Agenda/focus</a:t>
            </a:r>
          </a:p>
          <a:p>
            <a:r>
              <a:rPr lang="en-ZA" dirty="0" smtClean="0"/>
              <a:t>Developing a Research Plan [PhD admission to next 7 years]</a:t>
            </a:r>
          </a:p>
          <a:p>
            <a:r>
              <a:rPr lang="en-ZA" dirty="0" smtClean="0"/>
              <a:t>Rethinking Integrity in Scholarship – all those cutting corners!</a:t>
            </a:r>
          </a:p>
          <a:p>
            <a:pPr lvl="1"/>
            <a:r>
              <a:rPr lang="en-ZA" dirty="0" smtClean="0"/>
              <a:t>Professional ethics</a:t>
            </a:r>
          </a:p>
          <a:p>
            <a:pPr lvl="1"/>
            <a:r>
              <a:rPr lang="en-ZA" dirty="0" smtClean="0"/>
              <a:t>Ethics of publishing</a:t>
            </a:r>
          </a:p>
          <a:p>
            <a:r>
              <a:rPr lang="en-ZA" dirty="0" smtClean="0"/>
              <a:t>Publishing outcomes: General issues in publishing…</a:t>
            </a:r>
          </a:p>
          <a:p>
            <a:r>
              <a:rPr lang="en-ZA" dirty="0" smtClean="0"/>
              <a:t>Conferencing</a:t>
            </a:r>
          </a:p>
          <a:p>
            <a:r>
              <a:rPr lang="en-ZA" dirty="0" smtClean="0"/>
              <a:t>Proposals and Fund raising</a:t>
            </a:r>
          </a:p>
          <a:p>
            <a:r>
              <a:rPr lang="en-ZA" dirty="0" smtClean="0"/>
              <a:t>Research development opportunities</a:t>
            </a:r>
          </a:p>
          <a:p>
            <a:pPr marL="0" indent="0">
              <a:buNone/>
            </a:pP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875635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491</TotalTime>
  <Words>726</Words>
  <Application>Microsoft Office PowerPoint</Application>
  <PresentationFormat>Widescreen</PresentationFormat>
  <Paragraphs>145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Arial</vt:lpstr>
      <vt:lpstr>Trebuchet MS</vt:lpstr>
      <vt:lpstr>Wingdings</vt:lpstr>
      <vt:lpstr>Berlin</vt:lpstr>
      <vt:lpstr>Building the Next Generation of Scholars in Nigeria: Practicalities and Challenges</vt:lpstr>
      <vt:lpstr>Introduction</vt:lpstr>
      <vt:lpstr>Where I am coming from: My Motivation</vt:lpstr>
      <vt:lpstr>Who is the next generation?</vt:lpstr>
      <vt:lpstr>Changing Dynamics in International Academia</vt:lpstr>
      <vt:lpstr>Needs of NG …</vt:lpstr>
      <vt:lpstr>Needs of NG..</vt:lpstr>
      <vt:lpstr>Practicalities</vt:lpstr>
      <vt:lpstr>Practicalities …</vt:lpstr>
      <vt:lpstr>Challenges …</vt:lpstr>
      <vt:lpstr>Characteristics of Graduate Students</vt:lpstr>
      <vt:lpstr>Graduate Study Game Plan : 4 stages</vt:lpstr>
      <vt:lpstr>Game Plan …. First Year</vt:lpstr>
      <vt:lpstr>Game Plan … Near Completion</vt:lpstr>
      <vt:lpstr>Graduate Studies Pathways to Success</vt:lpstr>
      <vt:lpstr>Our Road Map..</vt:lpstr>
      <vt:lpstr>Snapshots</vt:lpstr>
      <vt:lpstr>Snapshots</vt:lpstr>
      <vt:lpstr>Snapshots</vt:lpstr>
      <vt:lpstr>Finally …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Building the Next Generation of Scholars in Nigeria: Practicalities and Challenges</dc:title>
  <dc:creator>Clifford Odimegwu</dc:creator>
  <cp:lastModifiedBy>Clifford Odimegwu</cp:lastModifiedBy>
  <cp:revision>13</cp:revision>
  <dcterms:created xsi:type="dcterms:W3CDTF">2017-05-15T20:22:03Z</dcterms:created>
  <dcterms:modified xsi:type="dcterms:W3CDTF">2017-05-16T06:32:19Z</dcterms:modified>
</cp:coreProperties>
</file>